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5"/>
    <p:sldMasterId id="2147483680" r:id="rId6"/>
  </p:sldMasterIdLst>
  <p:notesMasterIdLst>
    <p:notesMasterId r:id="rId50"/>
  </p:notesMasterIdLst>
  <p:handoutMasterIdLst>
    <p:handoutMasterId r:id="rId51"/>
  </p:handoutMasterIdLst>
  <p:sldIdLst>
    <p:sldId id="320" r:id="rId7"/>
    <p:sldId id="371" r:id="rId8"/>
    <p:sldId id="303" r:id="rId9"/>
    <p:sldId id="265" r:id="rId10"/>
    <p:sldId id="324" r:id="rId11"/>
    <p:sldId id="356" r:id="rId12"/>
    <p:sldId id="357" r:id="rId13"/>
    <p:sldId id="326" r:id="rId14"/>
    <p:sldId id="268" r:id="rId15"/>
    <p:sldId id="328" r:id="rId16"/>
    <p:sldId id="364" r:id="rId17"/>
    <p:sldId id="363" r:id="rId18"/>
    <p:sldId id="365" r:id="rId19"/>
    <p:sldId id="330" r:id="rId20"/>
    <p:sldId id="369" r:id="rId21"/>
    <p:sldId id="333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67" r:id="rId30"/>
    <p:sldId id="274" r:id="rId31"/>
    <p:sldId id="343" r:id="rId32"/>
    <p:sldId id="344" r:id="rId33"/>
    <p:sldId id="345" r:id="rId34"/>
    <p:sldId id="346" r:id="rId35"/>
    <p:sldId id="347" r:id="rId36"/>
    <p:sldId id="348" r:id="rId37"/>
    <p:sldId id="350" r:id="rId38"/>
    <p:sldId id="349" r:id="rId39"/>
    <p:sldId id="351" r:id="rId40"/>
    <p:sldId id="362" r:id="rId41"/>
    <p:sldId id="368" r:id="rId42"/>
    <p:sldId id="353" r:id="rId43"/>
    <p:sldId id="360" r:id="rId44"/>
    <p:sldId id="358" r:id="rId45"/>
    <p:sldId id="361" r:id="rId46"/>
    <p:sldId id="370" r:id="rId47"/>
    <p:sldId id="305" r:id="rId48"/>
    <p:sldId id="311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037F7"/>
    <a:srgbClr val="0000FF"/>
    <a:srgbClr val="A4EAF0"/>
    <a:srgbClr val="B21811"/>
    <a:srgbClr val="FF9900"/>
    <a:srgbClr val="777777"/>
    <a:srgbClr val="0085D5"/>
    <a:srgbClr val="4D4D4D"/>
    <a:srgbClr val="7EAC28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6205" autoAdjust="0"/>
    <p:restoredTop sz="55422" autoAdjust="0"/>
  </p:normalViewPr>
  <p:slideViewPr>
    <p:cSldViewPr snapToGrid="0">
      <p:cViewPr varScale="1">
        <p:scale>
          <a:sx n="116" d="100"/>
          <a:sy n="116" d="100"/>
        </p:scale>
        <p:origin x="-21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howGuides="1">
      <p:cViewPr>
        <p:scale>
          <a:sx n="120" d="100"/>
          <a:sy n="120" d="100"/>
        </p:scale>
        <p:origin x="-2856" y="8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7E64C1-B6DB-43D9-9DE8-A4F3E5B06E9C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838C1D-89BD-4E28-A48D-AD8762714FDB}">
      <dgm:prSet phldrT="[Text]" custT="1"/>
      <dgm:spPr/>
      <dgm:t>
        <a:bodyPr/>
        <a:lstStyle/>
        <a:p>
          <a:r>
            <a:rPr lang="en-US" sz="2000" dirty="0" smtClean="0"/>
            <a:t>ИРЭП</a:t>
          </a:r>
          <a:endParaRPr lang="ru-RU" sz="2000" dirty="0"/>
        </a:p>
      </dgm:t>
    </dgm:pt>
    <dgm:pt modelId="{361E63EA-257C-44CA-A761-EC9F68CD98BD}" type="parTrans" cxnId="{2BAA679A-487F-49ED-ADCA-A50857A192B6}">
      <dgm:prSet/>
      <dgm:spPr/>
      <dgm:t>
        <a:bodyPr/>
        <a:lstStyle/>
        <a:p>
          <a:endParaRPr lang="en-US" sz="1200"/>
        </a:p>
      </dgm:t>
    </dgm:pt>
    <dgm:pt modelId="{5823F36B-FCF1-4944-82D7-822AA5E2E4B8}" type="sibTrans" cxnId="{2BAA679A-487F-49ED-ADCA-A50857A192B6}">
      <dgm:prSet/>
      <dgm:spPr/>
      <dgm:t>
        <a:bodyPr/>
        <a:lstStyle/>
        <a:p>
          <a:endParaRPr lang="en-US" sz="1200"/>
        </a:p>
      </dgm:t>
    </dgm:pt>
    <dgm:pt modelId="{55CBD83E-CE67-4197-A4C8-1586734ECF9D}">
      <dgm:prSet phldrT="[Text]" custT="1"/>
      <dgm:spPr/>
      <dgm:t>
        <a:bodyPr/>
        <a:lstStyle/>
        <a:p>
          <a:r>
            <a:rPr lang="en-US" sz="1200" b="1" dirty="0" smtClean="0"/>
            <a:t>Летучесть не требуется</a:t>
          </a:r>
        </a:p>
      </dgm:t>
    </dgm:pt>
    <dgm:pt modelId="{9404D5D2-00D3-4680-A726-9E7ACB6FDA4C}" type="parTrans" cxnId="{BD58F919-90F2-4699-AA4E-B38EFB2B1A7A}">
      <dgm:prSet/>
      <dgm:spPr/>
      <dgm:t>
        <a:bodyPr/>
        <a:lstStyle/>
        <a:p>
          <a:endParaRPr lang="en-US" sz="1200"/>
        </a:p>
      </dgm:t>
    </dgm:pt>
    <dgm:pt modelId="{C48EDB91-E9A2-4B65-9319-75CD739A1F2C}" type="sibTrans" cxnId="{BD58F919-90F2-4699-AA4E-B38EFB2B1A7A}">
      <dgm:prSet/>
      <dgm:spPr/>
      <dgm:t>
        <a:bodyPr/>
        <a:lstStyle/>
        <a:p>
          <a:endParaRPr lang="en-US" sz="1200"/>
        </a:p>
      </dgm:t>
    </dgm:pt>
    <dgm:pt modelId="{AEABE054-CE10-4DAA-BD2C-8397DA3249E7}">
      <dgm:prSet phldrT="[Text]" custT="1"/>
      <dgm:spPr/>
      <dgm:t>
        <a:bodyPr/>
        <a:lstStyle/>
        <a:p>
          <a:r>
            <a:rPr lang="en-US" sz="1200" b="1" dirty="0" smtClean="0"/>
            <a:t>Предпочтительный метод для неустойчивых к нагреванию аналитов</a:t>
          </a:r>
        </a:p>
      </dgm:t>
    </dgm:pt>
    <dgm:pt modelId="{F50092B4-19E6-40C3-81AF-F556ADAEEA3B}" type="parTrans" cxnId="{41DE1115-901F-4303-95A2-B229F0700C22}">
      <dgm:prSet/>
      <dgm:spPr/>
      <dgm:t>
        <a:bodyPr/>
        <a:lstStyle/>
        <a:p>
          <a:endParaRPr lang="en-US" sz="1200"/>
        </a:p>
      </dgm:t>
    </dgm:pt>
    <dgm:pt modelId="{B04EBA2C-100D-4EE4-B8BA-A7FBD810E1C3}" type="sibTrans" cxnId="{41DE1115-901F-4303-95A2-B229F0700C22}">
      <dgm:prSet/>
      <dgm:spPr/>
      <dgm:t>
        <a:bodyPr/>
        <a:lstStyle/>
        <a:p>
          <a:endParaRPr lang="en-US" sz="1200"/>
        </a:p>
      </dgm:t>
    </dgm:pt>
    <dgm:pt modelId="{E011D96D-2642-4A7E-A448-689A8BA3EEC5}">
      <dgm:prSet phldrT="[Text]" custT="1"/>
      <dgm:spPr/>
      <dgm:t>
        <a:bodyPr/>
        <a:lstStyle/>
        <a:p>
          <a:r>
            <a:rPr lang="en-US" sz="1200" b="1" dirty="0" smtClean="0"/>
            <a:t>Ионы </a:t>
          </a:r>
          <a:r>
            <a:rPr lang="en-US" sz="1200" b="1" smtClean="0"/>
            <a:t>образуются </a:t>
          </a:r>
          <a:r>
            <a:rPr lang="pl-PL" sz="1200" b="1" smtClean="0"/>
            <a:t/>
          </a:r>
          <a:br>
            <a:rPr lang="pl-PL" sz="1200" b="1" smtClean="0"/>
          </a:br>
          <a:r>
            <a:rPr lang="en-US" sz="1200" b="1" smtClean="0"/>
            <a:t>в </a:t>
          </a:r>
          <a:r>
            <a:rPr lang="en-US" sz="1200" b="1" dirty="0" smtClean="0"/>
            <a:t>растворе</a:t>
          </a:r>
        </a:p>
      </dgm:t>
    </dgm:pt>
    <dgm:pt modelId="{3E604293-4217-4946-806C-880E74DD49E6}" type="parTrans" cxnId="{5208CE35-13CA-410A-89D5-CD805C78F7F5}">
      <dgm:prSet/>
      <dgm:spPr/>
      <dgm:t>
        <a:bodyPr/>
        <a:lstStyle/>
        <a:p>
          <a:endParaRPr lang="en-US" sz="1200"/>
        </a:p>
      </dgm:t>
    </dgm:pt>
    <dgm:pt modelId="{78FD542F-18C3-4613-93D0-2893808236B0}" type="sibTrans" cxnId="{5208CE35-13CA-410A-89D5-CD805C78F7F5}">
      <dgm:prSet/>
      <dgm:spPr/>
      <dgm:t>
        <a:bodyPr/>
        <a:lstStyle/>
        <a:p>
          <a:endParaRPr lang="en-US" sz="1200"/>
        </a:p>
      </dgm:t>
    </dgm:pt>
    <dgm:pt modelId="{96CCB5BE-6970-4317-9F47-0158DD37C3F8}">
      <dgm:prSet phldrT="[Text]" custT="1"/>
      <dgm:spPr/>
      <dgm:t>
        <a:bodyPr/>
        <a:lstStyle/>
        <a:p>
          <a:r>
            <a:rPr lang="en-US" sz="2000" dirty="0" smtClean="0"/>
            <a:t>ХИАД</a:t>
          </a:r>
          <a:endParaRPr lang="ru-RU" sz="2000" dirty="0"/>
        </a:p>
      </dgm:t>
    </dgm:pt>
    <dgm:pt modelId="{DAC6AB48-5B39-4BAF-87A0-DF752EDAD284}" type="parTrans" cxnId="{5452050F-1398-4DCA-86C1-7FDC2D30B121}">
      <dgm:prSet/>
      <dgm:spPr/>
      <dgm:t>
        <a:bodyPr/>
        <a:lstStyle/>
        <a:p>
          <a:endParaRPr lang="en-US" sz="1200"/>
        </a:p>
      </dgm:t>
    </dgm:pt>
    <dgm:pt modelId="{4C6269A7-96B1-43DB-988D-F3D9CEB32719}" type="sibTrans" cxnId="{5452050F-1398-4DCA-86C1-7FDC2D30B121}">
      <dgm:prSet/>
      <dgm:spPr/>
      <dgm:t>
        <a:bodyPr/>
        <a:lstStyle/>
        <a:p>
          <a:endParaRPr lang="en-US" sz="1200"/>
        </a:p>
      </dgm:t>
    </dgm:pt>
    <dgm:pt modelId="{A488410C-910D-4F37-A4DE-3FA323705F6A}">
      <dgm:prSet phldrT="[Text]" custT="1"/>
      <dgm:spPr/>
      <dgm:t>
        <a:bodyPr/>
        <a:lstStyle/>
        <a:p>
          <a:r>
            <a:rPr lang="en-US" sz="1200" b="1" dirty="0" smtClean="0"/>
            <a:t>Требуется некоторая летучесть</a:t>
          </a:r>
        </a:p>
      </dgm:t>
    </dgm:pt>
    <dgm:pt modelId="{2CE25CD3-BB23-4E10-B237-422F6684A2FE}" type="parTrans" cxnId="{54CD9402-699E-469B-84A3-064F958E84D6}">
      <dgm:prSet/>
      <dgm:spPr/>
      <dgm:t>
        <a:bodyPr/>
        <a:lstStyle/>
        <a:p>
          <a:endParaRPr lang="en-US" sz="1200"/>
        </a:p>
      </dgm:t>
    </dgm:pt>
    <dgm:pt modelId="{EA285C60-85B0-43B4-A349-49369FD4F293}" type="sibTrans" cxnId="{54CD9402-699E-469B-84A3-064F958E84D6}">
      <dgm:prSet/>
      <dgm:spPr/>
      <dgm:t>
        <a:bodyPr/>
        <a:lstStyle/>
        <a:p>
          <a:endParaRPr lang="en-US" sz="1200"/>
        </a:p>
      </dgm:t>
    </dgm:pt>
    <dgm:pt modelId="{2A081E4F-8397-402B-B7E2-89F3C5D528AF}">
      <dgm:prSet phldrT="[Text]" custT="1"/>
      <dgm:spPr/>
      <dgm:t>
        <a:bodyPr/>
        <a:lstStyle/>
        <a:p>
          <a:r>
            <a:rPr lang="en-US" sz="1200" b="1" dirty="0" smtClean="0"/>
            <a:t>Аналиты должны быть термически стабильными</a:t>
          </a:r>
        </a:p>
      </dgm:t>
    </dgm:pt>
    <dgm:pt modelId="{5453935A-5597-40ED-934A-F92086EDBF73}" type="parTrans" cxnId="{E388234F-E102-4D30-AD4D-9046CED0714D}">
      <dgm:prSet/>
      <dgm:spPr/>
      <dgm:t>
        <a:bodyPr/>
        <a:lstStyle/>
        <a:p>
          <a:endParaRPr lang="en-US" sz="1200"/>
        </a:p>
      </dgm:t>
    </dgm:pt>
    <dgm:pt modelId="{FF9CCB8A-1130-46EB-82B1-7252739CBC31}" type="sibTrans" cxnId="{E388234F-E102-4D30-AD4D-9046CED0714D}">
      <dgm:prSet/>
      <dgm:spPr/>
      <dgm:t>
        <a:bodyPr/>
        <a:lstStyle/>
        <a:p>
          <a:endParaRPr lang="en-US" sz="1200"/>
        </a:p>
      </dgm:t>
    </dgm:pt>
    <dgm:pt modelId="{32A5B90A-8D81-4DBD-891B-3007C9FA5CD5}">
      <dgm:prSet phldrT="[Text]" custT="1"/>
      <dgm:spPr/>
      <dgm:t>
        <a:bodyPr/>
        <a:lstStyle/>
        <a:p>
          <a:r>
            <a:rPr lang="en-US" sz="1200" b="1" dirty="0" smtClean="0"/>
            <a:t>Ионы </a:t>
          </a:r>
          <a:r>
            <a:rPr lang="en-US" sz="1200" b="1" smtClean="0"/>
            <a:t>образуются </a:t>
          </a:r>
          <a:r>
            <a:rPr lang="pl-PL" sz="1200" b="1" smtClean="0"/>
            <a:t/>
          </a:r>
          <a:br>
            <a:rPr lang="pl-PL" sz="1200" b="1" smtClean="0"/>
          </a:br>
          <a:r>
            <a:rPr lang="en-US" sz="1200" b="1" smtClean="0"/>
            <a:t>в </a:t>
          </a:r>
          <a:r>
            <a:rPr lang="en-US" sz="1200" b="1" dirty="0" smtClean="0"/>
            <a:t>газовой фазе</a:t>
          </a:r>
          <a:endParaRPr lang="ru-RU" sz="1200" b="1" dirty="0"/>
        </a:p>
      </dgm:t>
    </dgm:pt>
    <dgm:pt modelId="{7A9F78C7-5DCE-4A95-A044-BDC6B0369723}" type="parTrans" cxnId="{E673C465-7C6E-4941-A4A5-743B3EBE9118}">
      <dgm:prSet/>
      <dgm:spPr/>
      <dgm:t>
        <a:bodyPr/>
        <a:lstStyle/>
        <a:p>
          <a:endParaRPr lang="en-US" sz="1200"/>
        </a:p>
      </dgm:t>
    </dgm:pt>
    <dgm:pt modelId="{ECEC4A9B-5300-480A-86D2-6DD0A9AD0F65}" type="sibTrans" cxnId="{E673C465-7C6E-4941-A4A5-743B3EBE9118}">
      <dgm:prSet/>
      <dgm:spPr/>
      <dgm:t>
        <a:bodyPr/>
        <a:lstStyle/>
        <a:p>
          <a:endParaRPr lang="en-US" sz="1200"/>
        </a:p>
      </dgm:t>
    </dgm:pt>
    <dgm:pt modelId="{192BD182-DF88-4DC4-8DD0-667EE7AFB492}">
      <dgm:prSet phldrT="[Text]" custT="1"/>
      <dgm:spPr/>
      <dgm:t>
        <a:bodyPr/>
        <a:lstStyle/>
        <a:p>
          <a:r>
            <a:rPr lang="en-US" sz="2000" dirty="0" smtClean="0"/>
            <a:t>ФИАД</a:t>
          </a:r>
          <a:endParaRPr lang="ru-RU" sz="2000" dirty="0"/>
        </a:p>
      </dgm:t>
    </dgm:pt>
    <dgm:pt modelId="{3E813907-5FB8-4CD5-BF30-5F854B9C6234}" type="parTrans" cxnId="{F9CF68B4-3347-49B6-A247-2471685B8728}">
      <dgm:prSet/>
      <dgm:spPr/>
      <dgm:t>
        <a:bodyPr/>
        <a:lstStyle/>
        <a:p>
          <a:endParaRPr lang="en-US" sz="1200"/>
        </a:p>
      </dgm:t>
    </dgm:pt>
    <dgm:pt modelId="{DD1D41D8-03F7-4974-A0DD-81347A727E82}" type="sibTrans" cxnId="{F9CF68B4-3347-49B6-A247-2471685B8728}">
      <dgm:prSet/>
      <dgm:spPr/>
      <dgm:t>
        <a:bodyPr/>
        <a:lstStyle/>
        <a:p>
          <a:endParaRPr lang="en-US" sz="1200"/>
        </a:p>
      </dgm:t>
    </dgm:pt>
    <dgm:pt modelId="{965EB57B-8EDA-4FA7-9C9C-A4E0ECC4D3EC}">
      <dgm:prSet phldrT="[Text]" custT="1"/>
      <dgm:spPr/>
      <dgm:t>
        <a:bodyPr/>
        <a:lstStyle/>
        <a:p>
          <a:r>
            <a:rPr lang="en-US" sz="1200" b="1" dirty="0" smtClean="0"/>
            <a:t>Возможно образование многозарядных ионов</a:t>
          </a:r>
        </a:p>
      </dgm:t>
    </dgm:pt>
    <dgm:pt modelId="{65720DD0-7B83-4ECA-B140-7D46BE1E0C75}" type="parTrans" cxnId="{D42C5B04-A4D9-41C6-8D74-B2AB2430B59F}">
      <dgm:prSet/>
      <dgm:spPr/>
      <dgm:t>
        <a:bodyPr/>
        <a:lstStyle/>
        <a:p>
          <a:endParaRPr lang="en-US" sz="1200"/>
        </a:p>
      </dgm:t>
    </dgm:pt>
    <dgm:pt modelId="{24E7C7C0-A9C0-4585-A611-C62A6495354F}" type="sibTrans" cxnId="{D42C5B04-A4D9-41C6-8D74-B2AB2430B59F}">
      <dgm:prSet/>
      <dgm:spPr/>
      <dgm:t>
        <a:bodyPr/>
        <a:lstStyle/>
        <a:p>
          <a:endParaRPr lang="en-US" sz="1200"/>
        </a:p>
      </dgm:t>
    </dgm:pt>
    <dgm:pt modelId="{DF5F6FF2-7F29-4162-A2A4-AC07CFF5811E}">
      <dgm:prSet phldrT="[Text]" custT="1"/>
      <dgm:spPr/>
      <dgm:t>
        <a:bodyPr/>
        <a:lstStyle/>
        <a:p>
          <a:r>
            <a:rPr lang="en-US" sz="1200" b="1" dirty="0" smtClean="0"/>
            <a:t>Требуется некоторая летучесть</a:t>
          </a:r>
          <a:endParaRPr lang="ru-RU" sz="1200" dirty="0"/>
        </a:p>
      </dgm:t>
    </dgm:pt>
    <dgm:pt modelId="{33FAC66C-DE56-4CA5-8144-E6747E762010}" type="parTrans" cxnId="{188C2C1A-1CB1-4A67-830F-0196D28195C2}">
      <dgm:prSet/>
      <dgm:spPr/>
      <dgm:t>
        <a:bodyPr/>
        <a:lstStyle/>
        <a:p>
          <a:endParaRPr lang="en-US" sz="1200"/>
        </a:p>
      </dgm:t>
    </dgm:pt>
    <dgm:pt modelId="{2DA717BF-D940-4545-91B4-ED672770A49E}" type="sibTrans" cxnId="{188C2C1A-1CB1-4A67-830F-0196D28195C2}">
      <dgm:prSet/>
      <dgm:spPr/>
      <dgm:t>
        <a:bodyPr/>
        <a:lstStyle/>
        <a:p>
          <a:endParaRPr lang="en-US" sz="1200"/>
        </a:p>
      </dgm:t>
    </dgm:pt>
    <dgm:pt modelId="{0737782E-F7F4-47B7-A110-4470C275C561}">
      <dgm:prSet phldrT="[Text]" custT="1"/>
      <dgm:spPr/>
      <dgm:t>
        <a:bodyPr/>
        <a:lstStyle/>
        <a:p>
          <a:r>
            <a:rPr lang="en-US" sz="1200" b="1" dirty="0" smtClean="0"/>
            <a:t>Аналиты должны быть термически стабильными</a:t>
          </a:r>
          <a:endParaRPr lang="ru-RU" sz="1200" dirty="0"/>
        </a:p>
      </dgm:t>
    </dgm:pt>
    <dgm:pt modelId="{F2285C47-CA50-47ED-9293-35661A8976DE}" type="parTrans" cxnId="{E8F31A2A-B491-40E7-8620-ED2AD8DA1FA7}">
      <dgm:prSet/>
      <dgm:spPr/>
      <dgm:t>
        <a:bodyPr/>
        <a:lstStyle/>
        <a:p>
          <a:endParaRPr lang="en-US" sz="1200"/>
        </a:p>
      </dgm:t>
    </dgm:pt>
    <dgm:pt modelId="{28D29EEB-BEB4-4063-9183-E2BC538A9D8D}" type="sibTrans" cxnId="{E8F31A2A-B491-40E7-8620-ED2AD8DA1FA7}">
      <dgm:prSet/>
      <dgm:spPr/>
      <dgm:t>
        <a:bodyPr/>
        <a:lstStyle/>
        <a:p>
          <a:endParaRPr lang="en-US" sz="1200"/>
        </a:p>
      </dgm:t>
    </dgm:pt>
    <dgm:pt modelId="{ED2A12F9-E303-4417-8BBC-6B44F10EDFBF}">
      <dgm:prSet phldrT="[Text]" custT="1"/>
      <dgm:spPr/>
      <dgm:t>
        <a:bodyPr/>
        <a:lstStyle/>
        <a:p>
          <a:r>
            <a:rPr lang="en-US" sz="1200" b="1" dirty="0" smtClean="0"/>
            <a:t>Ионы </a:t>
          </a:r>
          <a:r>
            <a:rPr lang="en-US" sz="1200" b="1" smtClean="0"/>
            <a:t>образуются </a:t>
          </a:r>
          <a:r>
            <a:rPr lang="pl-PL" sz="1200" b="1" smtClean="0"/>
            <a:t/>
          </a:r>
          <a:br>
            <a:rPr lang="pl-PL" sz="1200" b="1" smtClean="0"/>
          </a:br>
          <a:r>
            <a:rPr lang="en-US" sz="1200" b="1" smtClean="0"/>
            <a:t>в </a:t>
          </a:r>
          <a:r>
            <a:rPr lang="en-US" sz="1200" b="1" dirty="0" smtClean="0"/>
            <a:t>газовой фазе</a:t>
          </a:r>
          <a:endParaRPr lang="ru-RU" sz="1200" b="1" dirty="0"/>
        </a:p>
      </dgm:t>
    </dgm:pt>
    <dgm:pt modelId="{FDD91C35-2FF3-4181-BEB4-E2E535386F05}" type="parTrans" cxnId="{7AD24245-522C-4481-B141-C79D28468881}">
      <dgm:prSet/>
      <dgm:spPr/>
      <dgm:t>
        <a:bodyPr/>
        <a:lstStyle/>
        <a:p>
          <a:endParaRPr lang="en-US" sz="1200"/>
        </a:p>
      </dgm:t>
    </dgm:pt>
    <dgm:pt modelId="{55CC6138-FBFA-4686-AC79-AAD1ACEAA602}" type="sibTrans" cxnId="{7AD24245-522C-4481-B141-C79D28468881}">
      <dgm:prSet/>
      <dgm:spPr/>
      <dgm:t>
        <a:bodyPr/>
        <a:lstStyle/>
        <a:p>
          <a:endParaRPr lang="en-US" sz="1200"/>
        </a:p>
      </dgm:t>
    </dgm:pt>
    <dgm:pt modelId="{34CA8F16-4AE1-40D6-830E-DA93E2B63ADD}">
      <dgm:prSet phldrT="[Text]" custT="1"/>
      <dgm:spPr/>
      <dgm:t>
        <a:bodyPr/>
        <a:lstStyle/>
        <a:p>
          <a:r>
            <a:rPr lang="en-US" sz="1200" b="1" dirty="0" smtClean="0"/>
            <a:t>Образуются только однозарядные ионы</a:t>
          </a:r>
          <a:endParaRPr lang="ru-RU" sz="1200" b="1" dirty="0"/>
        </a:p>
      </dgm:t>
    </dgm:pt>
    <dgm:pt modelId="{63E5A264-C721-42EE-9EC1-94CC83B1897E}" type="parTrans" cxnId="{45CEFDBB-9398-445E-9E9A-207FAC41BAE2}">
      <dgm:prSet/>
      <dgm:spPr/>
      <dgm:t>
        <a:bodyPr/>
        <a:lstStyle/>
        <a:p>
          <a:endParaRPr lang="en-US" sz="1200"/>
        </a:p>
      </dgm:t>
    </dgm:pt>
    <dgm:pt modelId="{BE3A4C38-DDB9-4F99-9CC4-D30E6D6F885B}" type="sibTrans" cxnId="{45CEFDBB-9398-445E-9E9A-207FAC41BAE2}">
      <dgm:prSet/>
      <dgm:spPr/>
      <dgm:t>
        <a:bodyPr/>
        <a:lstStyle/>
        <a:p>
          <a:endParaRPr lang="en-US" sz="1200"/>
        </a:p>
      </dgm:t>
    </dgm:pt>
    <dgm:pt modelId="{3F60AF10-67CE-492E-8DD6-381A6F3C44A6}">
      <dgm:prSet phldrT="[Text]" custT="1"/>
      <dgm:spPr/>
      <dgm:t>
        <a:bodyPr/>
        <a:lstStyle/>
        <a:p>
          <a:r>
            <a:rPr lang="en-US" sz="1200" b="1" dirty="0" smtClean="0"/>
            <a:t>Образуются только однозарядные ионы</a:t>
          </a:r>
          <a:endParaRPr lang="ru-RU" sz="1200" b="1" dirty="0"/>
        </a:p>
      </dgm:t>
    </dgm:pt>
    <dgm:pt modelId="{F46BBCDB-9430-4F74-B6DD-0590936E8322}" type="parTrans" cxnId="{ACD0F0B3-6B54-43C9-95D7-5EC03DC2CAA6}">
      <dgm:prSet/>
      <dgm:spPr/>
      <dgm:t>
        <a:bodyPr/>
        <a:lstStyle/>
        <a:p>
          <a:endParaRPr lang="en-US" sz="1200"/>
        </a:p>
      </dgm:t>
    </dgm:pt>
    <dgm:pt modelId="{735950AA-3755-4932-A4B6-F4F3004CFBA2}" type="sibTrans" cxnId="{ACD0F0B3-6B54-43C9-95D7-5EC03DC2CAA6}">
      <dgm:prSet/>
      <dgm:spPr/>
      <dgm:t>
        <a:bodyPr/>
        <a:lstStyle/>
        <a:p>
          <a:endParaRPr lang="en-US" sz="1200"/>
        </a:p>
      </dgm:t>
    </dgm:pt>
    <dgm:pt modelId="{5588786B-AD35-4007-83C0-4B70C25F38F3}" type="pres">
      <dgm:prSet presAssocID="{6E7E64C1-B6DB-43D9-9DE8-A4F3E5B06E9C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C8DDB9C1-69FE-4105-885F-D6A6D18C7EA5}" type="pres">
      <dgm:prSet presAssocID="{C6838C1D-89BD-4E28-A48D-AD8762714FDB}" presName="root" presStyleCnt="0">
        <dgm:presLayoutVars>
          <dgm:chMax/>
          <dgm:chPref/>
        </dgm:presLayoutVars>
      </dgm:prSet>
      <dgm:spPr/>
    </dgm:pt>
    <dgm:pt modelId="{C2E4E514-BFBD-4859-AB31-615CC7DC432C}" type="pres">
      <dgm:prSet presAssocID="{C6838C1D-89BD-4E28-A48D-AD8762714FDB}" presName="rootComposite" presStyleCnt="0">
        <dgm:presLayoutVars/>
      </dgm:prSet>
      <dgm:spPr/>
    </dgm:pt>
    <dgm:pt modelId="{4824930B-421C-499E-9FA5-F2C23C95EE5C}" type="pres">
      <dgm:prSet presAssocID="{C6838C1D-89BD-4E28-A48D-AD8762714FDB}" presName="ParentAccent" presStyleLbl="alignNode1" presStyleIdx="0" presStyleCnt="3"/>
      <dgm:spPr/>
    </dgm:pt>
    <dgm:pt modelId="{2E6F174A-9703-43BA-9A64-95C351332096}" type="pres">
      <dgm:prSet presAssocID="{C6838C1D-89BD-4E28-A48D-AD8762714FDB}" presName="ParentSmallAccent" presStyleLbl="fgAcc1" presStyleIdx="0" presStyleCnt="3"/>
      <dgm:spPr/>
    </dgm:pt>
    <dgm:pt modelId="{A529B432-73FB-4C48-B2A0-0ECA1B1C3E79}" type="pres">
      <dgm:prSet presAssocID="{C6838C1D-89BD-4E28-A48D-AD8762714FDB}" presName="Parent" presStyleLbl="revTx" presStyleIdx="0" presStyleCnt="1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CD49E6-AD1D-4D22-93E6-E63005B7BA9B}" type="pres">
      <dgm:prSet presAssocID="{C6838C1D-89BD-4E28-A48D-AD8762714FDB}" presName="childShape" presStyleCnt="0">
        <dgm:presLayoutVars>
          <dgm:chMax val="0"/>
          <dgm:chPref val="0"/>
        </dgm:presLayoutVars>
      </dgm:prSet>
      <dgm:spPr/>
    </dgm:pt>
    <dgm:pt modelId="{19EDC7F5-F883-479D-92FE-B99959F385F5}" type="pres">
      <dgm:prSet presAssocID="{55CBD83E-CE67-4197-A4C8-1586734ECF9D}" presName="childComposite" presStyleCnt="0">
        <dgm:presLayoutVars>
          <dgm:chMax val="0"/>
          <dgm:chPref val="0"/>
        </dgm:presLayoutVars>
      </dgm:prSet>
      <dgm:spPr/>
    </dgm:pt>
    <dgm:pt modelId="{2BEBC9CA-54CB-46A5-87A1-BEE6AA4DF616}" type="pres">
      <dgm:prSet presAssocID="{55CBD83E-CE67-4197-A4C8-1586734ECF9D}" presName="ChildAccent" presStyleLbl="solidFgAcc1" presStyleIdx="0" presStyleCnt="12"/>
      <dgm:spPr/>
    </dgm:pt>
    <dgm:pt modelId="{8E3C2068-F28F-4E2B-BDFD-E2070199CDDE}" type="pres">
      <dgm:prSet presAssocID="{55CBD83E-CE67-4197-A4C8-1586734ECF9D}" presName="Child" presStyleLbl="revTx" presStyleIdx="1" presStyleCnt="15" custScaleY="180134" custLinFactNeighborY="-30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8CD64-C90D-4389-983A-D1E59A3AB1AA}" type="pres">
      <dgm:prSet presAssocID="{AEABE054-CE10-4DAA-BD2C-8397DA3249E7}" presName="childComposite" presStyleCnt="0">
        <dgm:presLayoutVars>
          <dgm:chMax val="0"/>
          <dgm:chPref val="0"/>
        </dgm:presLayoutVars>
      </dgm:prSet>
      <dgm:spPr/>
    </dgm:pt>
    <dgm:pt modelId="{E85357D4-65C3-4216-B560-53A13CFF1BD5}" type="pres">
      <dgm:prSet presAssocID="{AEABE054-CE10-4DAA-BD2C-8397DA3249E7}" presName="ChildAccent" presStyleLbl="solidFgAcc1" presStyleIdx="1" presStyleCnt="12"/>
      <dgm:spPr/>
    </dgm:pt>
    <dgm:pt modelId="{EEF365A2-017A-4486-A864-8F78C9618A22}" type="pres">
      <dgm:prSet presAssocID="{AEABE054-CE10-4DAA-BD2C-8397DA3249E7}" presName="Child" presStyleLbl="revTx" presStyleIdx="2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6F4CF4-5BA8-440A-A46C-2BCF2394854D}" type="pres">
      <dgm:prSet presAssocID="{E011D96D-2642-4A7E-A448-689A8BA3EEC5}" presName="childComposite" presStyleCnt="0">
        <dgm:presLayoutVars>
          <dgm:chMax val="0"/>
          <dgm:chPref val="0"/>
        </dgm:presLayoutVars>
      </dgm:prSet>
      <dgm:spPr/>
    </dgm:pt>
    <dgm:pt modelId="{CB04ABF5-668F-49A5-9CC8-2AC10E3C81B0}" type="pres">
      <dgm:prSet presAssocID="{E011D96D-2642-4A7E-A448-689A8BA3EEC5}" presName="ChildAccent" presStyleLbl="solidFgAcc1" presStyleIdx="2" presStyleCnt="12"/>
      <dgm:spPr/>
    </dgm:pt>
    <dgm:pt modelId="{F55275E6-779C-483B-BECB-9BF0FDB0B5C5}" type="pres">
      <dgm:prSet presAssocID="{E011D96D-2642-4A7E-A448-689A8BA3EEC5}" presName="Child" presStyleLbl="revTx" presStyleIdx="3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71DCE8-E81E-42EE-BF63-B464C6C583DE}" type="pres">
      <dgm:prSet presAssocID="{965EB57B-8EDA-4FA7-9C9C-A4E0ECC4D3EC}" presName="childComposite" presStyleCnt="0">
        <dgm:presLayoutVars>
          <dgm:chMax val="0"/>
          <dgm:chPref val="0"/>
        </dgm:presLayoutVars>
      </dgm:prSet>
      <dgm:spPr/>
    </dgm:pt>
    <dgm:pt modelId="{9DB2B82A-C9AD-441E-810D-49CFD66880CB}" type="pres">
      <dgm:prSet presAssocID="{965EB57B-8EDA-4FA7-9C9C-A4E0ECC4D3EC}" presName="ChildAccent" presStyleLbl="solidFgAcc1" presStyleIdx="3" presStyleCnt="12"/>
      <dgm:spPr/>
    </dgm:pt>
    <dgm:pt modelId="{40BDF99C-8BA6-47C9-A63A-3BAFF421AA86}" type="pres">
      <dgm:prSet presAssocID="{965EB57B-8EDA-4FA7-9C9C-A4E0ECC4D3EC}" presName="Child" presStyleLbl="revTx" presStyleIdx="4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2561C6-071B-41E4-9DED-C147D228E7CD}" type="pres">
      <dgm:prSet presAssocID="{96CCB5BE-6970-4317-9F47-0158DD37C3F8}" presName="root" presStyleCnt="0">
        <dgm:presLayoutVars>
          <dgm:chMax/>
          <dgm:chPref/>
        </dgm:presLayoutVars>
      </dgm:prSet>
      <dgm:spPr/>
    </dgm:pt>
    <dgm:pt modelId="{0C335D32-924E-4D4C-BC80-6A00A1621A92}" type="pres">
      <dgm:prSet presAssocID="{96CCB5BE-6970-4317-9F47-0158DD37C3F8}" presName="rootComposite" presStyleCnt="0">
        <dgm:presLayoutVars/>
      </dgm:prSet>
      <dgm:spPr/>
    </dgm:pt>
    <dgm:pt modelId="{91E55F5F-2577-4583-8773-ED5539810B0B}" type="pres">
      <dgm:prSet presAssocID="{96CCB5BE-6970-4317-9F47-0158DD37C3F8}" presName="ParentAccent" presStyleLbl="alignNode1" presStyleIdx="1" presStyleCnt="3"/>
      <dgm:spPr/>
    </dgm:pt>
    <dgm:pt modelId="{33D48592-D1E1-41B0-98A8-5736861F2A33}" type="pres">
      <dgm:prSet presAssocID="{96CCB5BE-6970-4317-9F47-0158DD37C3F8}" presName="ParentSmallAccent" presStyleLbl="fgAcc1" presStyleIdx="1" presStyleCnt="3"/>
      <dgm:spPr/>
    </dgm:pt>
    <dgm:pt modelId="{B2C8C18A-6CB4-4D76-AD07-00BB5B71D856}" type="pres">
      <dgm:prSet presAssocID="{96CCB5BE-6970-4317-9F47-0158DD37C3F8}" presName="Parent" presStyleLbl="revTx" presStyleIdx="5" presStyleCnt="1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0EAE36-391A-4ECA-AD56-B68FF145F6CA}" type="pres">
      <dgm:prSet presAssocID="{96CCB5BE-6970-4317-9F47-0158DD37C3F8}" presName="childShape" presStyleCnt="0">
        <dgm:presLayoutVars>
          <dgm:chMax val="0"/>
          <dgm:chPref val="0"/>
        </dgm:presLayoutVars>
      </dgm:prSet>
      <dgm:spPr/>
    </dgm:pt>
    <dgm:pt modelId="{96EFA967-4F49-499A-AE5A-C7A41B6FAB41}" type="pres">
      <dgm:prSet presAssocID="{A488410C-910D-4F37-A4DE-3FA323705F6A}" presName="childComposite" presStyleCnt="0">
        <dgm:presLayoutVars>
          <dgm:chMax val="0"/>
          <dgm:chPref val="0"/>
        </dgm:presLayoutVars>
      </dgm:prSet>
      <dgm:spPr/>
    </dgm:pt>
    <dgm:pt modelId="{65EB446D-CC2F-4332-A743-6D6642D75E57}" type="pres">
      <dgm:prSet presAssocID="{A488410C-910D-4F37-A4DE-3FA323705F6A}" presName="ChildAccent" presStyleLbl="solidFgAcc1" presStyleIdx="4" presStyleCnt="12"/>
      <dgm:spPr/>
    </dgm:pt>
    <dgm:pt modelId="{C7E07D8C-D0B2-4CD3-AA4A-79B44F31EC70}" type="pres">
      <dgm:prSet presAssocID="{A488410C-910D-4F37-A4DE-3FA323705F6A}" presName="Child" presStyleLbl="revTx" presStyleIdx="6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81D67-16C1-4ED6-9BE2-27867D72E8C4}" type="pres">
      <dgm:prSet presAssocID="{2A081E4F-8397-402B-B7E2-89F3C5D528AF}" presName="childComposite" presStyleCnt="0">
        <dgm:presLayoutVars>
          <dgm:chMax val="0"/>
          <dgm:chPref val="0"/>
        </dgm:presLayoutVars>
      </dgm:prSet>
      <dgm:spPr/>
    </dgm:pt>
    <dgm:pt modelId="{667F39AB-31E9-41A8-94FC-2A5730041D10}" type="pres">
      <dgm:prSet presAssocID="{2A081E4F-8397-402B-B7E2-89F3C5D528AF}" presName="ChildAccent" presStyleLbl="solidFgAcc1" presStyleIdx="5" presStyleCnt="12"/>
      <dgm:spPr/>
    </dgm:pt>
    <dgm:pt modelId="{7405C7F4-4DFF-42EC-AD04-FFF91E58D978}" type="pres">
      <dgm:prSet presAssocID="{2A081E4F-8397-402B-B7E2-89F3C5D528AF}" presName="Child" presStyleLbl="revTx" presStyleIdx="7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53F8FA-1BB4-4E43-945B-7C043DFCF354}" type="pres">
      <dgm:prSet presAssocID="{32A5B90A-8D81-4DBD-891B-3007C9FA5CD5}" presName="childComposite" presStyleCnt="0">
        <dgm:presLayoutVars>
          <dgm:chMax val="0"/>
          <dgm:chPref val="0"/>
        </dgm:presLayoutVars>
      </dgm:prSet>
      <dgm:spPr/>
    </dgm:pt>
    <dgm:pt modelId="{D7AF0CC4-B531-496D-A981-1B977433C300}" type="pres">
      <dgm:prSet presAssocID="{32A5B90A-8D81-4DBD-891B-3007C9FA5CD5}" presName="ChildAccent" presStyleLbl="solidFgAcc1" presStyleIdx="6" presStyleCnt="12"/>
      <dgm:spPr/>
    </dgm:pt>
    <dgm:pt modelId="{379CA2D2-6F4D-4026-9B9E-C25CD0E9270A}" type="pres">
      <dgm:prSet presAssocID="{32A5B90A-8D81-4DBD-891B-3007C9FA5CD5}" presName="Child" presStyleLbl="revTx" presStyleIdx="8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DB55C0-4EF7-402E-8A5D-9ADCCF6A45F9}" type="pres">
      <dgm:prSet presAssocID="{34CA8F16-4AE1-40D6-830E-DA93E2B63ADD}" presName="childComposite" presStyleCnt="0">
        <dgm:presLayoutVars>
          <dgm:chMax val="0"/>
          <dgm:chPref val="0"/>
        </dgm:presLayoutVars>
      </dgm:prSet>
      <dgm:spPr/>
    </dgm:pt>
    <dgm:pt modelId="{82C5D308-5767-4B7C-9A5B-73C95FC90255}" type="pres">
      <dgm:prSet presAssocID="{34CA8F16-4AE1-40D6-830E-DA93E2B63ADD}" presName="ChildAccent" presStyleLbl="solidFgAcc1" presStyleIdx="7" presStyleCnt="12"/>
      <dgm:spPr/>
    </dgm:pt>
    <dgm:pt modelId="{401E086A-74B3-45F8-9475-2645910C9ECE}" type="pres">
      <dgm:prSet presAssocID="{34CA8F16-4AE1-40D6-830E-DA93E2B63ADD}" presName="Child" presStyleLbl="revTx" presStyleIdx="9" presStyleCnt="15" custScaleY="1801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15DF2-121E-4798-968D-E506FE04BAEA}" type="pres">
      <dgm:prSet presAssocID="{192BD182-DF88-4DC4-8DD0-667EE7AFB492}" presName="root" presStyleCnt="0">
        <dgm:presLayoutVars>
          <dgm:chMax/>
          <dgm:chPref/>
        </dgm:presLayoutVars>
      </dgm:prSet>
      <dgm:spPr/>
    </dgm:pt>
    <dgm:pt modelId="{22FBC6D1-F195-45F2-BC7B-14DB4AA55C02}" type="pres">
      <dgm:prSet presAssocID="{192BD182-DF88-4DC4-8DD0-667EE7AFB492}" presName="rootComposite" presStyleCnt="0">
        <dgm:presLayoutVars/>
      </dgm:prSet>
      <dgm:spPr/>
    </dgm:pt>
    <dgm:pt modelId="{42443F3B-4B8F-4C35-867D-89FF727E37B5}" type="pres">
      <dgm:prSet presAssocID="{192BD182-DF88-4DC4-8DD0-667EE7AFB492}" presName="ParentAccent" presStyleLbl="alignNode1" presStyleIdx="2" presStyleCnt="3"/>
      <dgm:spPr/>
    </dgm:pt>
    <dgm:pt modelId="{F20C0EA7-A4CD-429F-B764-2644AE4858E3}" type="pres">
      <dgm:prSet presAssocID="{192BD182-DF88-4DC4-8DD0-667EE7AFB492}" presName="ParentSmallAccent" presStyleLbl="fgAcc1" presStyleIdx="2" presStyleCnt="3"/>
      <dgm:spPr/>
    </dgm:pt>
    <dgm:pt modelId="{1D724195-B8E4-47AD-B4CE-7D3AAAAA01BC}" type="pres">
      <dgm:prSet presAssocID="{192BD182-DF88-4DC4-8DD0-667EE7AFB492}" presName="Parent" presStyleLbl="revTx" presStyleIdx="10" presStyleCnt="1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8B8B8-BD28-4536-98BC-A65BC6F400CF}" type="pres">
      <dgm:prSet presAssocID="{192BD182-DF88-4DC4-8DD0-667EE7AFB492}" presName="childShape" presStyleCnt="0">
        <dgm:presLayoutVars>
          <dgm:chMax val="0"/>
          <dgm:chPref val="0"/>
        </dgm:presLayoutVars>
      </dgm:prSet>
      <dgm:spPr/>
    </dgm:pt>
    <dgm:pt modelId="{C0861273-B2FB-41C8-9ABE-D3A80A437A17}" type="pres">
      <dgm:prSet presAssocID="{DF5F6FF2-7F29-4162-A2A4-AC07CFF5811E}" presName="childComposite" presStyleCnt="0">
        <dgm:presLayoutVars>
          <dgm:chMax val="0"/>
          <dgm:chPref val="0"/>
        </dgm:presLayoutVars>
      </dgm:prSet>
      <dgm:spPr/>
    </dgm:pt>
    <dgm:pt modelId="{4C3BF968-E771-4B2B-A391-B0CD3D77645E}" type="pres">
      <dgm:prSet presAssocID="{DF5F6FF2-7F29-4162-A2A4-AC07CFF5811E}" presName="ChildAccent" presStyleLbl="solidFgAcc1" presStyleIdx="8" presStyleCnt="12"/>
      <dgm:spPr/>
    </dgm:pt>
    <dgm:pt modelId="{2DD7B031-5796-42E9-8594-E1CC45C06BE3}" type="pres">
      <dgm:prSet presAssocID="{DF5F6FF2-7F29-4162-A2A4-AC07CFF5811E}" presName="Child" presStyleLbl="revTx" presStyleIdx="11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3833A-2E8E-4570-8556-575D3716486B}" type="pres">
      <dgm:prSet presAssocID="{0737782E-F7F4-47B7-A110-4470C275C561}" presName="childComposite" presStyleCnt="0">
        <dgm:presLayoutVars>
          <dgm:chMax val="0"/>
          <dgm:chPref val="0"/>
        </dgm:presLayoutVars>
      </dgm:prSet>
      <dgm:spPr/>
    </dgm:pt>
    <dgm:pt modelId="{8F8DB584-462F-43F7-9E62-938A8383C690}" type="pres">
      <dgm:prSet presAssocID="{0737782E-F7F4-47B7-A110-4470C275C561}" presName="ChildAccent" presStyleLbl="solidFgAcc1" presStyleIdx="9" presStyleCnt="12"/>
      <dgm:spPr/>
    </dgm:pt>
    <dgm:pt modelId="{876CE31F-5698-48C2-87A7-241623177CC4}" type="pres">
      <dgm:prSet presAssocID="{0737782E-F7F4-47B7-A110-4470C275C561}" presName="Child" presStyleLbl="revTx" presStyleIdx="12" presStyleCnt="15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A0172B-7EB3-41F4-BD01-13EA13BE897B}" type="pres">
      <dgm:prSet presAssocID="{ED2A12F9-E303-4417-8BBC-6B44F10EDFBF}" presName="childComposite" presStyleCnt="0">
        <dgm:presLayoutVars>
          <dgm:chMax val="0"/>
          <dgm:chPref val="0"/>
        </dgm:presLayoutVars>
      </dgm:prSet>
      <dgm:spPr/>
    </dgm:pt>
    <dgm:pt modelId="{D22E87B9-8C8E-4BBE-9D5A-29777E4B8E16}" type="pres">
      <dgm:prSet presAssocID="{ED2A12F9-E303-4417-8BBC-6B44F10EDFBF}" presName="ChildAccent" presStyleLbl="solidFgAcc1" presStyleIdx="10" presStyleCnt="12"/>
      <dgm:spPr/>
    </dgm:pt>
    <dgm:pt modelId="{8276AEB0-EEF6-4154-8DD5-231863AA66B0}" type="pres">
      <dgm:prSet presAssocID="{ED2A12F9-E303-4417-8BBC-6B44F10EDFBF}" presName="Child" presStyleLbl="revTx" presStyleIdx="13" presStyleCnt="15" custScaleY="1801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E3387-FD53-48CC-982B-7BE68F81F1FE}" type="pres">
      <dgm:prSet presAssocID="{3F60AF10-67CE-492E-8DD6-381A6F3C44A6}" presName="childComposite" presStyleCnt="0">
        <dgm:presLayoutVars>
          <dgm:chMax val="0"/>
          <dgm:chPref val="0"/>
        </dgm:presLayoutVars>
      </dgm:prSet>
      <dgm:spPr/>
    </dgm:pt>
    <dgm:pt modelId="{0A3AF56A-7ED8-4000-96AF-20A4646A4047}" type="pres">
      <dgm:prSet presAssocID="{3F60AF10-67CE-492E-8DD6-381A6F3C44A6}" presName="ChildAccent" presStyleLbl="solidFgAcc1" presStyleIdx="11" presStyleCnt="12"/>
      <dgm:spPr/>
    </dgm:pt>
    <dgm:pt modelId="{D9AEE399-A1F4-41C2-8368-3F77915EE3EE}" type="pres">
      <dgm:prSet presAssocID="{3F60AF10-67CE-492E-8DD6-381A6F3C44A6}" presName="Child" presStyleLbl="revTx" presStyleIdx="14" presStyleCnt="15" custScaleY="1801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BD69B2-73A1-400F-98FB-2518A3323B1D}" type="presOf" srcId="{0737782E-F7F4-47B7-A110-4470C275C561}" destId="{876CE31F-5698-48C2-87A7-241623177CC4}" srcOrd="0" destOrd="0" presId="urn:microsoft.com/office/officeart/2008/layout/SquareAccentList"/>
    <dgm:cxn modelId="{F9CF68B4-3347-49B6-A247-2471685B8728}" srcId="{6E7E64C1-B6DB-43D9-9DE8-A4F3E5B06E9C}" destId="{192BD182-DF88-4DC4-8DD0-667EE7AFB492}" srcOrd="2" destOrd="0" parTransId="{3E813907-5FB8-4CD5-BF30-5F854B9C6234}" sibTransId="{DD1D41D8-03F7-4974-A0DD-81347A727E82}"/>
    <dgm:cxn modelId="{E8F31A2A-B491-40E7-8620-ED2AD8DA1FA7}" srcId="{192BD182-DF88-4DC4-8DD0-667EE7AFB492}" destId="{0737782E-F7F4-47B7-A110-4470C275C561}" srcOrd="1" destOrd="0" parTransId="{F2285C47-CA50-47ED-9293-35661A8976DE}" sibTransId="{28D29EEB-BEB4-4063-9183-E2BC538A9D8D}"/>
    <dgm:cxn modelId="{5AF5FB5B-10B7-4852-99B8-2AA38EEF8B13}" type="presOf" srcId="{55CBD83E-CE67-4197-A4C8-1586734ECF9D}" destId="{8E3C2068-F28F-4E2B-BDFD-E2070199CDDE}" srcOrd="0" destOrd="0" presId="urn:microsoft.com/office/officeart/2008/layout/SquareAccentList"/>
    <dgm:cxn modelId="{4CC6A696-D4C4-4AE4-8CD0-EABCD735090E}" type="presOf" srcId="{3F60AF10-67CE-492E-8DD6-381A6F3C44A6}" destId="{D9AEE399-A1F4-41C2-8368-3F77915EE3EE}" srcOrd="0" destOrd="0" presId="urn:microsoft.com/office/officeart/2008/layout/SquareAccentList"/>
    <dgm:cxn modelId="{FE9363CE-C621-4BCF-A886-785B62A91DDF}" type="presOf" srcId="{AEABE054-CE10-4DAA-BD2C-8397DA3249E7}" destId="{EEF365A2-017A-4486-A864-8F78C9618A22}" srcOrd="0" destOrd="0" presId="urn:microsoft.com/office/officeart/2008/layout/SquareAccentList"/>
    <dgm:cxn modelId="{E673C465-7C6E-4941-A4A5-743B3EBE9118}" srcId="{96CCB5BE-6970-4317-9F47-0158DD37C3F8}" destId="{32A5B90A-8D81-4DBD-891B-3007C9FA5CD5}" srcOrd="2" destOrd="0" parTransId="{7A9F78C7-5DCE-4A95-A044-BDC6B0369723}" sibTransId="{ECEC4A9B-5300-480A-86D2-6DD0A9AD0F65}"/>
    <dgm:cxn modelId="{9D181F94-92C8-481D-A6E9-91D245C626BF}" type="presOf" srcId="{192BD182-DF88-4DC4-8DD0-667EE7AFB492}" destId="{1D724195-B8E4-47AD-B4CE-7D3AAAAA01BC}" srcOrd="0" destOrd="0" presId="urn:microsoft.com/office/officeart/2008/layout/SquareAccentList"/>
    <dgm:cxn modelId="{5452050F-1398-4DCA-86C1-7FDC2D30B121}" srcId="{6E7E64C1-B6DB-43D9-9DE8-A4F3E5B06E9C}" destId="{96CCB5BE-6970-4317-9F47-0158DD37C3F8}" srcOrd="1" destOrd="0" parTransId="{DAC6AB48-5B39-4BAF-87A0-DF752EDAD284}" sibTransId="{4C6269A7-96B1-43DB-988D-F3D9CEB32719}"/>
    <dgm:cxn modelId="{C4240C7C-3691-415C-AADD-F05ED667B34A}" type="presOf" srcId="{6E7E64C1-B6DB-43D9-9DE8-A4F3E5B06E9C}" destId="{5588786B-AD35-4007-83C0-4B70C25F38F3}" srcOrd="0" destOrd="0" presId="urn:microsoft.com/office/officeart/2008/layout/SquareAccentList"/>
    <dgm:cxn modelId="{5208CE35-13CA-410A-89D5-CD805C78F7F5}" srcId="{C6838C1D-89BD-4E28-A48D-AD8762714FDB}" destId="{E011D96D-2642-4A7E-A448-689A8BA3EEC5}" srcOrd="2" destOrd="0" parTransId="{3E604293-4217-4946-806C-880E74DD49E6}" sibTransId="{78FD542F-18C3-4613-93D0-2893808236B0}"/>
    <dgm:cxn modelId="{41DE1115-901F-4303-95A2-B229F0700C22}" srcId="{C6838C1D-89BD-4E28-A48D-AD8762714FDB}" destId="{AEABE054-CE10-4DAA-BD2C-8397DA3249E7}" srcOrd="1" destOrd="0" parTransId="{F50092B4-19E6-40C3-81AF-F556ADAEEA3B}" sibTransId="{B04EBA2C-100D-4EE4-B8BA-A7FBD810E1C3}"/>
    <dgm:cxn modelId="{45CEFDBB-9398-445E-9E9A-207FAC41BAE2}" srcId="{96CCB5BE-6970-4317-9F47-0158DD37C3F8}" destId="{34CA8F16-4AE1-40D6-830E-DA93E2B63ADD}" srcOrd="3" destOrd="0" parTransId="{63E5A264-C721-42EE-9EC1-94CC83B1897E}" sibTransId="{BE3A4C38-DDB9-4F99-9CC4-D30E6D6F885B}"/>
    <dgm:cxn modelId="{D58A4146-B0AF-4013-A2DD-79B761059469}" type="presOf" srcId="{34CA8F16-4AE1-40D6-830E-DA93E2B63ADD}" destId="{401E086A-74B3-45F8-9475-2645910C9ECE}" srcOrd="0" destOrd="0" presId="urn:microsoft.com/office/officeart/2008/layout/SquareAccentList"/>
    <dgm:cxn modelId="{18B88C5C-E1E3-4BF6-8AA0-CC15E27692E4}" type="presOf" srcId="{DF5F6FF2-7F29-4162-A2A4-AC07CFF5811E}" destId="{2DD7B031-5796-42E9-8594-E1CC45C06BE3}" srcOrd="0" destOrd="0" presId="urn:microsoft.com/office/officeart/2008/layout/SquareAccentList"/>
    <dgm:cxn modelId="{188C2C1A-1CB1-4A67-830F-0196D28195C2}" srcId="{192BD182-DF88-4DC4-8DD0-667EE7AFB492}" destId="{DF5F6FF2-7F29-4162-A2A4-AC07CFF5811E}" srcOrd="0" destOrd="0" parTransId="{33FAC66C-DE56-4CA5-8144-E6747E762010}" sibTransId="{2DA717BF-D940-4545-91B4-ED672770A49E}"/>
    <dgm:cxn modelId="{D42C5B04-A4D9-41C6-8D74-B2AB2430B59F}" srcId="{C6838C1D-89BD-4E28-A48D-AD8762714FDB}" destId="{965EB57B-8EDA-4FA7-9C9C-A4E0ECC4D3EC}" srcOrd="3" destOrd="0" parTransId="{65720DD0-7B83-4ECA-B140-7D46BE1E0C75}" sibTransId="{24E7C7C0-A9C0-4585-A611-C62A6495354F}"/>
    <dgm:cxn modelId="{54CD9402-699E-469B-84A3-064F958E84D6}" srcId="{96CCB5BE-6970-4317-9F47-0158DD37C3F8}" destId="{A488410C-910D-4F37-A4DE-3FA323705F6A}" srcOrd="0" destOrd="0" parTransId="{2CE25CD3-BB23-4E10-B237-422F6684A2FE}" sibTransId="{EA285C60-85B0-43B4-A349-49369FD4F293}"/>
    <dgm:cxn modelId="{BF908D22-B166-4F4D-B41D-DB7146CD14AC}" type="presOf" srcId="{32A5B90A-8D81-4DBD-891B-3007C9FA5CD5}" destId="{379CA2D2-6F4D-4026-9B9E-C25CD0E9270A}" srcOrd="0" destOrd="0" presId="urn:microsoft.com/office/officeart/2008/layout/SquareAccentList"/>
    <dgm:cxn modelId="{C7C3AAE7-44DB-4176-BD7C-268B0A197A2B}" type="presOf" srcId="{A488410C-910D-4F37-A4DE-3FA323705F6A}" destId="{C7E07D8C-D0B2-4CD3-AA4A-79B44F31EC70}" srcOrd="0" destOrd="0" presId="urn:microsoft.com/office/officeart/2008/layout/SquareAccentList"/>
    <dgm:cxn modelId="{E388234F-E102-4D30-AD4D-9046CED0714D}" srcId="{96CCB5BE-6970-4317-9F47-0158DD37C3F8}" destId="{2A081E4F-8397-402B-B7E2-89F3C5D528AF}" srcOrd="1" destOrd="0" parTransId="{5453935A-5597-40ED-934A-F92086EDBF73}" sibTransId="{FF9CCB8A-1130-46EB-82B1-7252739CBC31}"/>
    <dgm:cxn modelId="{DF1628A3-E5FF-4734-92EE-2FD5A6BDD52F}" type="presOf" srcId="{965EB57B-8EDA-4FA7-9C9C-A4E0ECC4D3EC}" destId="{40BDF99C-8BA6-47C9-A63A-3BAFF421AA86}" srcOrd="0" destOrd="0" presId="urn:microsoft.com/office/officeart/2008/layout/SquareAccentList"/>
    <dgm:cxn modelId="{6184E8E5-79FC-4510-A266-1BB8A4B0FE8C}" type="presOf" srcId="{2A081E4F-8397-402B-B7E2-89F3C5D528AF}" destId="{7405C7F4-4DFF-42EC-AD04-FFF91E58D978}" srcOrd="0" destOrd="0" presId="urn:microsoft.com/office/officeart/2008/layout/SquareAccentList"/>
    <dgm:cxn modelId="{7AD24245-522C-4481-B141-C79D28468881}" srcId="{192BD182-DF88-4DC4-8DD0-667EE7AFB492}" destId="{ED2A12F9-E303-4417-8BBC-6B44F10EDFBF}" srcOrd="2" destOrd="0" parTransId="{FDD91C35-2FF3-4181-BEB4-E2E535386F05}" sibTransId="{55CC6138-FBFA-4686-AC79-AAD1ACEAA602}"/>
    <dgm:cxn modelId="{7614D152-B529-496B-BCC7-3D1914F62EC8}" type="presOf" srcId="{E011D96D-2642-4A7E-A448-689A8BA3EEC5}" destId="{F55275E6-779C-483B-BECB-9BF0FDB0B5C5}" srcOrd="0" destOrd="0" presId="urn:microsoft.com/office/officeart/2008/layout/SquareAccentList"/>
    <dgm:cxn modelId="{F101E144-0D5E-4F4E-BF14-8ED16E625121}" type="presOf" srcId="{C6838C1D-89BD-4E28-A48D-AD8762714FDB}" destId="{A529B432-73FB-4C48-B2A0-0ECA1B1C3E79}" srcOrd="0" destOrd="0" presId="urn:microsoft.com/office/officeart/2008/layout/SquareAccentList"/>
    <dgm:cxn modelId="{BD58F919-90F2-4699-AA4E-B38EFB2B1A7A}" srcId="{C6838C1D-89BD-4E28-A48D-AD8762714FDB}" destId="{55CBD83E-CE67-4197-A4C8-1586734ECF9D}" srcOrd="0" destOrd="0" parTransId="{9404D5D2-00D3-4680-A726-9E7ACB6FDA4C}" sibTransId="{C48EDB91-E9A2-4B65-9319-75CD739A1F2C}"/>
    <dgm:cxn modelId="{2BAA679A-487F-49ED-ADCA-A50857A192B6}" srcId="{6E7E64C1-B6DB-43D9-9DE8-A4F3E5B06E9C}" destId="{C6838C1D-89BD-4E28-A48D-AD8762714FDB}" srcOrd="0" destOrd="0" parTransId="{361E63EA-257C-44CA-A761-EC9F68CD98BD}" sibTransId="{5823F36B-FCF1-4944-82D7-822AA5E2E4B8}"/>
    <dgm:cxn modelId="{7DAE75E2-8606-4433-9D60-6E4FA1E8DA03}" type="presOf" srcId="{ED2A12F9-E303-4417-8BBC-6B44F10EDFBF}" destId="{8276AEB0-EEF6-4154-8DD5-231863AA66B0}" srcOrd="0" destOrd="0" presId="urn:microsoft.com/office/officeart/2008/layout/SquareAccentList"/>
    <dgm:cxn modelId="{F741CA5B-ABA1-4328-A07A-126F1AB8DBD7}" type="presOf" srcId="{96CCB5BE-6970-4317-9F47-0158DD37C3F8}" destId="{B2C8C18A-6CB4-4D76-AD07-00BB5B71D856}" srcOrd="0" destOrd="0" presId="urn:microsoft.com/office/officeart/2008/layout/SquareAccentList"/>
    <dgm:cxn modelId="{ACD0F0B3-6B54-43C9-95D7-5EC03DC2CAA6}" srcId="{192BD182-DF88-4DC4-8DD0-667EE7AFB492}" destId="{3F60AF10-67CE-492E-8DD6-381A6F3C44A6}" srcOrd="3" destOrd="0" parTransId="{F46BBCDB-9430-4F74-B6DD-0590936E8322}" sibTransId="{735950AA-3755-4932-A4B6-F4F3004CFBA2}"/>
    <dgm:cxn modelId="{1584D3BF-DB77-4925-B2FC-F8EB75C4F8D5}" type="presParOf" srcId="{5588786B-AD35-4007-83C0-4B70C25F38F3}" destId="{C8DDB9C1-69FE-4105-885F-D6A6D18C7EA5}" srcOrd="0" destOrd="0" presId="urn:microsoft.com/office/officeart/2008/layout/SquareAccentList"/>
    <dgm:cxn modelId="{64055D92-F8E5-4CD6-93C8-3DE7476A7E70}" type="presParOf" srcId="{C8DDB9C1-69FE-4105-885F-D6A6D18C7EA5}" destId="{C2E4E514-BFBD-4859-AB31-615CC7DC432C}" srcOrd="0" destOrd="0" presId="urn:microsoft.com/office/officeart/2008/layout/SquareAccentList"/>
    <dgm:cxn modelId="{8A108FAF-A1E5-4B65-80C5-C45CF3AACFC8}" type="presParOf" srcId="{C2E4E514-BFBD-4859-AB31-615CC7DC432C}" destId="{4824930B-421C-499E-9FA5-F2C23C95EE5C}" srcOrd="0" destOrd="0" presId="urn:microsoft.com/office/officeart/2008/layout/SquareAccentList"/>
    <dgm:cxn modelId="{A6CA3B20-7993-4842-BE3A-58A875756412}" type="presParOf" srcId="{C2E4E514-BFBD-4859-AB31-615CC7DC432C}" destId="{2E6F174A-9703-43BA-9A64-95C351332096}" srcOrd="1" destOrd="0" presId="urn:microsoft.com/office/officeart/2008/layout/SquareAccentList"/>
    <dgm:cxn modelId="{8F68D3E6-DECB-412F-8FD9-4C352049CE66}" type="presParOf" srcId="{C2E4E514-BFBD-4859-AB31-615CC7DC432C}" destId="{A529B432-73FB-4C48-B2A0-0ECA1B1C3E79}" srcOrd="2" destOrd="0" presId="urn:microsoft.com/office/officeart/2008/layout/SquareAccentList"/>
    <dgm:cxn modelId="{76B8D8B4-46F1-4C26-9575-F640A27E0848}" type="presParOf" srcId="{C8DDB9C1-69FE-4105-885F-D6A6D18C7EA5}" destId="{0DCD49E6-AD1D-4D22-93E6-E63005B7BA9B}" srcOrd="1" destOrd="0" presId="urn:microsoft.com/office/officeart/2008/layout/SquareAccentList"/>
    <dgm:cxn modelId="{EE3A54B0-2107-4239-A769-08E115D7C495}" type="presParOf" srcId="{0DCD49E6-AD1D-4D22-93E6-E63005B7BA9B}" destId="{19EDC7F5-F883-479D-92FE-B99959F385F5}" srcOrd="0" destOrd="0" presId="urn:microsoft.com/office/officeart/2008/layout/SquareAccentList"/>
    <dgm:cxn modelId="{E3741449-8DF9-402F-AE08-B709A37E565A}" type="presParOf" srcId="{19EDC7F5-F883-479D-92FE-B99959F385F5}" destId="{2BEBC9CA-54CB-46A5-87A1-BEE6AA4DF616}" srcOrd="0" destOrd="0" presId="urn:microsoft.com/office/officeart/2008/layout/SquareAccentList"/>
    <dgm:cxn modelId="{4F3AFC6C-07DF-460E-8F8B-EB3EEFD2CD92}" type="presParOf" srcId="{19EDC7F5-F883-479D-92FE-B99959F385F5}" destId="{8E3C2068-F28F-4E2B-BDFD-E2070199CDDE}" srcOrd="1" destOrd="0" presId="urn:microsoft.com/office/officeart/2008/layout/SquareAccentList"/>
    <dgm:cxn modelId="{8300EE9F-5F7E-463C-B918-364945EAC8E1}" type="presParOf" srcId="{0DCD49E6-AD1D-4D22-93E6-E63005B7BA9B}" destId="{B2D8CD64-C90D-4389-983A-D1E59A3AB1AA}" srcOrd="1" destOrd="0" presId="urn:microsoft.com/office/officeart/2008/layout/SquareAccentList"/>
    <dgm:cxn modelId="{7F1AEB85-0553-4B52-ABF6-BA9C3E09260F}" type="presParOf" srcId="{B2D8CD64-C90D-4389-983A-D1E59A3AB1AA}" destId="{E85357D4-65C3-4216-B560-53A13CFF1BD5}" srcOrd="0" destOrd="0" presId="urn:microsoft.com/office/officeart/2008/layout/SquareAccentList"/>
    <dgm:cxn modelId="{B8E69E03-A5BC-4669-A79A-E35E7C11F143}" type="presParOf" srcId="{B2D8CD64-C90D-4389-983A-D1E59A3AB1AA}" destId="{EEF365A2-017A-4486-A864-8F78C9618A22}" srcOrd="1" destOrd="0" presId="urn:microsoft.com/office/officeart/2008/layout/SquareAccentList"/>
    <dgm:cxn modelId="{45E00A62-88D1-4DB0-AAB8-14162971D87B}" type="presParOf" srcId="{0DCD49E6-AD1D-4D22-93E6-E63005B7BA9B}" destId="{F66F4CF4-5BA8-440A-A46C-2BCF2394854D}" srcOrd="2" destOrd="0" presId="urn:microsoft.com/office/officeart/2008/layout/SquareAccentList"/>
    <dgm:cxn modelId="{1475BCF8-83A5-47D3-8E2B-49DC349107E6}" type="presParOf" srcId="{F66F4CF4-5BA8-440A-A46C-2BCF2394854D}" destId="{CB04ABF5-668F-49A5-9CC8-2AC10E3C81B0}" srcOrd="0" destOrd="0" presId="urn:microsoft.com/office/officeart/2008/layout/SquareAccentList"/>
    <dgm:cxn modelId="{9E85B4A6-2DD8-4A19-A14D-518EC5F6327B}" type="presParOf" srcId="{F66F4CF4-5BA8-440A-A46C-2BCF2394854D}" destId="{F55275E6-779C-483B-BECB-9BF0FDB0B5C5}" srcOrd="1" destOrd="0" presId="urn:microsoft.com/office/officeart/2008/layout/SquareAccentList"/>
    <dgm:cxn modelId="{DC497798-1188-410F-9FEC-67A480FFB628}" type="presParOf" srcId="{0DCD49E6-AD1D-4D22-93E6-E63005B7BA9B}" destId="{5A71DCE8-E81E-42EE-BF63-B464C6C583DE}" srcOrd="3" destOrd="0" presId="urn:microsoft.com/office/officeart/2008/layout/SquareAccentList"/>
    <dgm:cxn modelId="{492DB512-F7B8-4B66-9D39-770ADECCF344}" type="presParOf" srcId="{5A71DCE8-E81E-42EE-BF63-B464C6C583DE}" destId="{9DB2B82A-C9AD-441E-810D-49CFD66880CB}" srcOrd="0" destOrd="0" presId="urn:microsoft.com/office/officeart/2008/layout/SquareAccentList"/>
    <dgm:cxn modelId="{DDBF97E2-4F43-42BE-9AE8-707406F864F4}" type="presParOf" srcId="{5A71DCE8-E81E-42EE-BF63-B464C6C583DE}" destId="{40BDF99C-8BA6-47C9-A63A-3BAFF421AA86}" srcOrd="1" destOrd="0" presId="urn:microsoft.com/office/officeart/2008/layout/SquareAccentList"/>
    <dgm:cxn modelId="{C4F6526F-1835-41DA-860B-C9D26D553148}" type="presParOf" srcId="{5588786B-AD35-4007-83C0-4B70C25F38F3}" destId="{382561C6-071B-41E4-9DED-C147D228E7CD}" srcOrd="1" destOrd="0" presId="urn:microsoft.com/office/officeart/2008/layout/SquareAccentList"/>
    <dgm:cxn modelId="{BBEE3C76-F156-4220-B2B0-98BC479E0C4E}" type="presParOf" srcId="{382561C6-071B-41E4-9DED-C147D228E7CD}" destId="{0C335D32-924E-4D4C-BC80-6A00A1621A92}" srcOrd="0" destOrd="0" presId="urn:microsoft.com/office/officeart/2008/layout/SquareAccentList"/>
    <dgm:cxn modelId="{C3573BEA-F230-4DA3-9EBC-746D8F60F210}" type="presParOf" srcId="{0C335D32-924E-4D4C-BC80-6A00A1621A92}" destId="{91E55F5F-2577-4583-8773-ED5539810B0B}" srcOrd="0" destOrd="0" presId="urn:microsoft.com/office/officeart/2008/layout/SquareAccentList"/>
    <dgm:cxn modelId="{C9C0E408-35FD-46B2-B914-D3D999A631B5}" type="presParOf" srcId="{0C335D32-924E-4D4C-BC80-6A00A1621A92}" destId="{33D48592-D1E1-41B0-98A8-5736861F2A33}" srcOrd="1" destOrd="0" presId="urn:microsoft.com/office/officeart/2008/layout/SquareAccentList"/>
    <dgm:cxn modelId="{1D4810AA-CDCB-42BF-AAB9-35BDD774242F}" type="presParOf" srcId="{0C335D32-924E-4D4C-BC80-6A00A1621A92}" destId="{B2C8C18A-6CB4-4D76-AD07-00BB5B71D856}" srcOrd="2" destOrd="0" presId="urn:microsoft.com/office/officeart/2008/layout/SquareAccentList"/>
    <dgm:cxn modelId="{CD99A8BE-59F7-43BE-9D95-752E23C81D54}" type="presParOf" srcId="{382561C6-071B-41E4-9DED-C147D228E7CD}" destId="{390EAE36-391A-4ECA-AD56-B68FF145F6CA}" srcOrd="1" destOrd="0" presId="urn:microsoft.com/office/officeart/2008/layout/SquareAccentList"/>
    <dgm:cxn modelId="{196FE176-7823-4166-BACB-1AD185A61B27}" type="presParOf" srcId="{390EAE36-391A-4ECA-AD56-B68FF145F6CA}" destId="{96EFA967-4F49-499A-AE5A-C7A41B6FAB41}" srcOrd="0" destOrd="0" presId="urn:microsoft.com/office/officeart/2008/layout/SquareAccentList"/>
    <dgm:cxn modelId="{305E4390-B368-46F5-8FD0-0E2C5F4A2BDE}" type="presParOf" srcId="{96EFA967-4F49-499A-AE5A-C7A41B6FAB41}" destId="{65EB446D-CC2F-4332-A743-6D6642D75E57}" srcOrd="0" destOrd="0" presId="urn:microsoft.com/office/officeart/2008/layout/SquareAccentList"/>
    <dgm:cxn modelId="{8075CA2E-7358-4F24-9D15-4EAD01818382}" type="presParOf" srcId="{96EFA967-4F49-499A-AE5A-C7A41B6FAB41}" destId="{C7E07D8C-D0B2-4CD3-AA4A-79B44F31EC70}" srcOrd="1" destOrd="0" presId="urn:microsoft.com/office/officeart/2008/layout/SquareAccentList"/>
    <dgm:cxn modelId="{DDC88A3D-5FA0-4314-A835-B3EB636C62DF}" type="presParOf" srcId="{390EAE36-391A-4ECA-AD56-B68FF145F6CA}" destId="{AC181D67-16C1-4ED6-9BE2-27867D72E8C4}" srcOrd="1" destOrd="0" presId="urn:microsoft.com/office/officeart/2008/layout/SquareAccentList"/>
    <dgm:cxn modelId="{1C512F6A-8E07-42E5-9B0E-34564BDC14E2}" type="presParOf" srcId="{AC181D67-16C1-4ED6-9BE2-27867D72E8C4}" destId="{667F39AB-31E9-41A8-94FC-2A5730041D10}" srcOrd="0" destOrd="0" presId="urn:microsoft.com/office/officeart/2008/layout/SquareAccentList"/>
    <dgm:cxn modelId="{BF0C580B-6641-4389-AC10-DE0ADBECCBE3}" type="presParOf" srcId="{AC181D67-16C1-4ED6-9BE2-27867D72E8C4}" destId="{7405C7F4-4DFF-42EC-AD04-FFF91E58D978}" srcOrd="1" destOrd="0" presId="urn:microsoft.com/office/officeart/2008/layout/SquareAccentList"/>
    <dgm:cxn modelId="{38E9FB2F-2D7D-432F-9883-F42F44D82180}" type="presParOf" srcId="{390EAE36-391A-4ECA-AD56-B68FF145F6CA}" destId="{3853F8FA-1BB4-4E43-945B-7C043DFCF354}" srcOrd="2" destOrd="0" presId="urn:microsoft.com/office/officeart/2008/layout/SquareAccentList"/>
    <dgm:cxn modelId="{ED5DBF55-9EDC-4F02-9075-DCFD48357045}" type="presParOf" srcId="{3853F8FA-1BB4-4E43-945B-7C043DFCF354}" destId="{D7AF0CC4-B531-496D-A981-1B977433C300}" srcOrd="0" destOrd="0" presId="urn:microsoft.com/office/officeart/2008/layout/SquareAccentList"/>
    <dgm:cxn modelId="{DCBC393A-25AD-481A-8BFA-B63A0091C19C}" type="presParOf" srcId="{3853F8FA-1BB4-4E43-945B-7C043DFCF354}" destId="{379CA2D2-6F4D-4026-9B9E-C25CD0E9270A}" srcOrd="1" destOrd="0" presId="urn:microsoft.com/office/officeart/2008/layout/SquareAccentList"/>
    <dgm:cxn modelId="{3734D746-CE8E-4A6D-94B0-3AFCC4D7D17B}" type="presParOf" srcId="{390EAE36-391A-4ECA-AD56-B68FF145F6CA}" destId="{D3DB55C0-4EF7-402E-8A5D-9ADCCF6A45F9}" srcOrd="3" destOrd="0" presId="urn:microsoft.com/office/officeart/2008/layout/SquareAccentList"/>
    <dgm:cxn modelId="{A7C773E0-2EBB-49CE-8A6B-9E9D2E648E36}" type="presParOf" srcId="{D3DB55C0-4EF7-402E-8A5D-9ADCCF6A45F9}" destId="{82C5D308-5767-4B7C-9A5B-73C95FC90255}" srcOrd="0" destOrd="0" presId="urn:microsoft.com/office/officeart/2008/layout/SquareAccentList"/>
    <dgm:cxn modelId="{8FBD1E6A-FFE6-460E-A872-7E7525512FA5}" type="presParOf" srcId="{D3DB55C0-4EF7-402E-8A5D-9ADCCF6A45F9}" destId="{401E086A-74B3-45F8-9475-2645910C9ECE}" srcOrd="1" destOrd="0" presId="urn:microsoft.com/office/officeart/2008/layout/SquareAccentList"/>
    <dgm:cxn modelId="{75A09BFB-0C86-497E-A410-14A044610242}" type="presParOf" srcId="{5588786B-AD35-4007-83C0-4B70C25F38F3}" destId="{6B215DF2-121E-4798-968D-E506FE04BAEA}" srcOrd="2" destOrd="0" presId="urn:microsoft.com/office/officeart/2008/layout/SquareAccentList"/>
    <dgm:cxn modelId="{0B001A1E-E94F-46CA-B856-FFC79DC15D69}" type="presParOf" srcId="{6B215DF2-121E-4798-968D-E506FE04BAEA}" destId="{22FBC6D1-F195-45F2-BC7B-14DB4AA55C02}" srcOrd="0" destOrd="0" presId="urn:microsoft.com/office/officeart/2008/layout/SquareAccentList"/>
    <dgm:cxn modelId="{DB6437FC-2D60-4BC9-903D-FD105C814742}" type="presParOf" srcId="{22FBC6D1-F195-45F2-BC7B-14DB4AA55C02}" destId="{42443F3B-4B8F-4C35-867D-89FF727E37B5}" srcOrd="0" destOrd="0" presId="urn:microsoft.com/office/officeart/2008/layout/SquareAccentList"/>
    <dgm:cxn modelId="{F4BC8A45-268F-40AE-88A8-D44EC74515B4}" type="presParOf" srcId="{22FBC6D1-F195-45F2-BC7B-14DB4AA55C02}" destId="{F20C0EA7-A4CD-429F-B764-2644AE4858E3}" srcOrd="1" destOrd="0" presId="urn:microsoft.com/office/officeart/2008/layout/SquareAccentList"/>
    <dgm:cxn modelId="{3B2585A0-E4B2-4656-84C7-47E03E3BEF78}" type="presParOf" srcId="{22FBC6D1-F195-45F2-BC7B-14DB4AA55C02}" destId="{1D724195-B8E4-47AD-B4CE-7D3AAAAA01BC}" srcOrd="2" destOrd="0" presId="urn:microsoft.com/office/officeart/2008/layout/SquareAccentList"/>
    <dgm:cxn modelId="{C3D02C3A-ADFF-4336-B9D5-72C304819869}" type="presParOf" srcId="{6B215DF2-121E-4798-968D-E506FE04BAEA}" destId="{6988B8B8-BD28-4536-98BC-A65BC6F400CF}" srcOrd="1" destOrd="0" presId="urn:microsoft.com/office/officeart/2008/layout/SquareAccentList"/>
    <dgm:cxn modelId="{0B517446-B81F-4937-8261-0CD8CC104D6E}" type="presParOf" srcId="{6988B8B8-BD28-4536-98BC-A65BC6F400CF}" destId="{C0861273-B2FB-41C8-9ABE-D3A80A437A17}" srcOrd="0" destOrd="0" presId="urn:microsoft.com/office/officeart/2008/layout/SquareAccentList"/>
    <dgm:cxn modelId="{8DEBD268-DA2B-4212-896C-F4838615B844}" type="presParOf" srcId="{C0861273-B2FB-41C8-9ABE-D3A80A437A17}" destId="{4C3BF968-E771-4B2B-A391-B0CD3D77645E}" srcOrd="0" destOrd="0" presId="urn:microsoft.com/office/officeart/2008/layout/SquareAccentList"/>
    <dgm:cxn modelId="{3EA2F2F4-411F-4FFC-8140-1425C4974A53}" type="presParOf" srcId="{C0861273-B2FB-41C8-9ABE-D3A80A437A17}" destId="{2DD7B031-5796-42E9-8594-E1CC45C06BE3}" srcOrd="1" destOrd="0" presId="urn:microsoft.com/office/officeart/2008/layout/SquareAccentList"/>
    <dgm:cxn modelId="{30BB2FAD-6702-4313-A742-08B5B80640BD}" type="presParOf" srcId="{6988B8B8-BD28-4536-98BC-A65BC6F400CF}" destId="{8E93833A-2E8E-4570-8556-575D3716486B}" srcOrd="1" destOrd="0" presId="urn:microsoft.com/office/officeart/2008/layout/SquareAccentList"/>
    <dgm:cxn modelId="{C56C48F8-A754-41B7-BEE6-055E9CDAE374}" type="presParOf" srcId="{8E93833A-2E8E-4570-8556-575D3716486B}" destId="{8F8DB584-462F-43F7-9E62-938A8383C690}" srcOrd="0" destOrd="0" presId="urn:microsoft.com/office/officeart/2008/layout/SquareAccentList"/>
    <dgm:cxn modelId="{0FA6D3BA-713E-4E26-86C6-CE0C9B15C7AF}" type="presParOf" srcId="{8E93833A-2E8E-4570-8556-575D3716486B}" destId="{876CE31F-5698-48C2-87A7-241623177CC4}" srcOrd="1" destOrd="0" presId="urn:microsoft.com/office/officeart/2008/layout/SquareAccentList"/>
    <dgm:cxn modelId="{5DAA862C-1253-4250-A389-A44478CCEE5D}" type="presParOf" srcId="{6988B8B8-BD28-4536-98BC-A65BC6F400CF}" destId="{81A0172B-7EB3-41F4-BD01-13EA13BE897B}" srcOrd="2" destOrd="0" presId="urn:microsoft.com/office/officeart/2008/layout/SquareAccentList"/>
    <dgm:cxn modelId="{4078BF1A-45B0-4DBF-9B76-85200770199B}" type="presParOf" srcId="{81A0172B-7EB3-41F4-BD01-13EA13BE897B}" destId="{D22E87B9-8C8E-4BBE-9D5A-29777E4B8E16}" srcOrd="0" destOrd="0" presId="urn:microsoft.com/office/officeart/2008/layout/SquareAccentList"/>
    <dgm:cxn modelId="{1F693CE8-EB96-4CB4-ACB8-F9A69C396F21}" type="presParOf" srcId="{81A0172B-7EB3-41F4-BD01-13EA13BE897B}" destId="{8276AEB0-EEF6-4154-8DD5-231863AA66B0}" srcOrd="1" destOrd="0" presId="urn:microsoft.com/office/officeart/2008/layout/SquareAccentList"/>
    <dgm:cxn modelId="{2F55B40A-0941-4071-AD06-828178B864A6}" type="presParOf" srcId="{6988B8B8-BD28-4536-98BC-A65BC6F400CF}" destId="{A16E3387-FD53-48CC-982B-7BE68F81F1FE}" srcOrd="3" destOrd="0" presId="urn:microsoft.com/office/officeart/2008/layout/SquareAccentList"/>
    <dgm:cxn modelId="{BA915280-4476-4F48-8587-88F004D4FE34}" type="presParOf" srcId="{A16E3387-FD53-48CC-982B-7BE68F81F1FE}" destId="{0A3AF56A-7ED8-4000-96AF-20A4646A4047}" srcOrd="0" destOrd="0" presId="urn:microsoft.com/office/officeart/2008/layout/SquareAccentList"/>
    <dgm:cxn modelId="{861655A1-D084-4D62-AB95-83263D177E8C}" type="presParOf" srcId="{A16E3387-FD53-48CC-982B-7BE68F81F1FE}" destId="{D9AEE399-A1F4-41C2-8368-3F77915EE3EE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7E64C1-B6DB-43D9-9DE8-A4F3E5B06E9C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838C1D-89BD-4E28-A48D-AD8762714FDB}">
      <dgm:prSet phldrT="[Text]" custT="1"/>
      <dgm:spPr/>
      <dgm:t>
        <a:bodyPr/>
        <a:lstStyle/>
        <a:p>
          <a:r>
            <a:rPr lang="en-US" sz="1200" dirty="0" smtClean="0"/>
            <a:t>ИРЭП</a:t>
          </a:r>
          <a:endParaRPr lang="ru-RU" sz="1200" dirty="0"/>
        </a:p>
      </dgm:t>
    </dgm:pt>
    <dgm:pt modelId="{361E63EA-257C-44CA-A761-EC9F68CD98BD}" type="parTrans" cxnId="{2BAA679A-487F-49ED-ADCA-A50857A192B6}">
      <dgm:prSet/>
      <dgm:spPr/>
      <dgm:t>
        <a:bodyPr/>
        <a:lstStyle/>
        <a:p>
          <a:endParaRPr lang="en-US" sz="900"/>
        </a:p>
      </dgm:t>
    </dgm:pt>
    <dgm:pt modelId="{5823F36B-FCF1-4944-82D7-822AA5E2E4B8}" type="sibTrans" cxnId="{2BAA679A-487F-49ED-ADCA-A50857A192B6}">
      <dgm:prSet/>
      <dgm:spPr/>
      <dgm:t>
        <a:bodyPr/>
        <a:lstStyle/>
        <a:p>
          <a:endParaRPr lang="en-US" sz="900"/>
        </a:p>
      </dgm:t>
    </dgm:pt>
    <dgm:pt modelId="{55CBD83E-CE67-4197-A4C8-1586734ECF9D}">
      <dgm:prSet phldrT="[Text]" custT="1"/>
      <dgm:spPr/>
      <dgm:t>
        <a:bodyPr/>
        <a:lstStyle/>
        <a:p>
          <a:r>
            <a:rPr sz="900" b="1"/>
            <a:t>Образование ионов в растворе</a:t>
          </a:r>
          <a:r>
            <a:rPr sz="900"/>
            <a:t> (например, катехоламин, сульфатные конъюгаты (анионные органосульфаты), четвертичные амины)</a:t>
          </a:r>
          <a:endParaRPr lang="ru-RU" sz="900" dirty="0"/>
        </a:p>
      </dgm:t>
    </dgm:pt>
    <dgm:pt modelId="{9404D5D2-00D3-4680-A726-9E7ACB6FDA4C}" type="parTrans" cxnId="{BD58F919-90F2-4699-AA4E-B38EFB2B1A7A}">
      <dgm:prSet/>
      <dgm:spPr/>
      <dgm:t>
        <a:bodyPr/>
        <a:lstStyle/>
        <a:p>
          <a:endParaRPr lang="en-US" sz="900"/>
        </a:p>
      </dgm:t>
    </dgm:pt>
    <dgm:pt modelId="{C48EDB91-E9A2-4B65-9319-75CD739A1F2C}" type="sibTrans" cxnId="{BD58F919-90F2-4699-AA4E-B38EFB2B1A7A}">
      <dgm:prSet/>
      <dgm:spPr/>
      <dgm:t>
        <a:bodyPr/>
        <a:lstStyle/>
        <a:p>
          <a:endParaRPr lang="en-US" sz="900"/>
        </a:p>
      </dgm:t>
    </dgm:pt>
    <dgm:pt modelId="{AEABE054-CE10-4DAA-BD2C-8397DA3249E7}">
      <dgm:prSet phldrT="[Text]" custT="1"/>
      <dgm:spPr/>
      <dgm:t>
        <a:bodyPr/>
        <a:lstStyle/>
        <a:p>
          <a:r>
            <a:rPr sz="900" b="1"/>
            <a:t>Соединения, содержащие гетероатомы</a:t>
          </a:r>
          <a:r>
            <a:rPr sz="900"/>
            <a:t> (например, карбаматы, бензодиазепины)</a:t>
          </a:r>
          <a:endParaRPr lang="ru-RU" sz="900" dirty="0"/>
        </a:p>
      </dgm:t>
    </dgm:pt>
    <dgm:pt modelId="{F50092B4-19E6-40C3-81AF-F556ADAEEA3B}" type="parTrans" cxnId="{41DE1115-901F-4303-95A2-B229F0700C22}">
      <dgm:prSet/>
      <dgm:spPr/>
      <dgm:t>
        <a:bodyPr/>
        <a:lstStyle/>
        <a:p>
          <a:endParaRPr lang="en-US" sz="900"/>
        </a:p>
      </dgm:t>
    </dgm:pt>
    <dgm:pt modelId="{B04EBA2C-100D-4EE4-B8BA-A7FBD810E1C3}" type="sibTrans" cxnId="{41DE1115-901F-4303-95A2-B229F0700C22}">
      <dgm:prSet/>
      <dgm:spPr/>
      <dgm:t>
        <a:bodyPr/>
        <a:lstStyle/>
        <a:p>
          <a:endParaRPr lang="en-US" sz="900"/>
        </a:p>
      </dgm:t>
    </dgm:pt>
    <dgm:pt modelId="{E011D96D-2642-4A7E-A448-689A8BA3EEC5}">
      <dgm:prSet phldrT="[Text]" custT="1"/>
      <dgm:spPr/>
      <dgm:t>
        <a:bodyPr/>
        <a:lstStyle/>
        <a:p>
          <a:r>
            <a:rPr sz="900" b="1"/>
            <a:t>Соединения, присутствующие </a:t>
          </a:r>
          <a:r>
            <a:rPr lang="pl-PL" sz="900" b="1" smtClean="0"/>
            <a:t/>
          </a:r>
          <a:br>
            <a:rPr lang="pl-PL" sz="900" b="1" smtClean="0"/>
          </a:br>
          <a:r>
            <a:rPr sz="900" b="1" smtClean="0"/>
            <a:t>в </a:t>
          </a:r>
          <a:r>
            <a:rPr sz="900" b="1"/>
            <a:t>растворе в виде многозарядных ионов</a:t>
          </a:r>
          <a:r>
            <a:rPr sz="900"/>
            <a:t> (например, белки, пептиды, олигонуклеотиды)</a:t>
          </a:r>
        </a:p>
      </dgm:t>
    </dgm:pt>
    <dgm:pt modelId="{3E604293-4217-4946-806C-880E74DD49E6}" type="parTrans" cxnId="{5208CE35-13CA-410A-89D5-CD805C78F7F5}">
      <dgm:prSet/>
      <dgm:spPr/>
      <dgm:t>
        <a:bodyPr/>
        <a:lstStyle/>
        <a:p>
          <a:endParaRPr lang="en-US" sz="900"/>
        </a:p>
      </dgm:t>
    </dgm:pt>
    <dgm:pt modelId="{78FD542F-18C3-4613-93D0-2893808236B0}" type="sibTrans" cxnId="{5208CE35-13CA-410A-89D5-CD805C78F7F5}">
      <dgm:prSet/>
      <dgm:spPr/>
      <dgm:t>
        <a:bodyPr/>
        <a:lstStyle/>
        <a:p>
          <a:endParaRPr lang="en-US" sz="900"/>
        </a:p>
      </dgm:t>
    </dgm:pt>
    <dgm:pt modelId="{96CCB5BE-6970-4317-9F47-0158DD37C3F8}">
      <dgm:prSet phldrT="[Text]" custT="1"/>
      <dgm:spPr/>
      <dgm:t>
        <a:bodyPr/>
        <a:lstStyle/>
        <a:p>
          <a:r>
            <a:rPr lang="en-US" sz="1200" dirty="0" smtClean="0"/>
            <a:t>ХИАД</a:t>
          </a:r>
          <a:endParaRPr lang="ru-RU" sz="1200" dirty="0"/>
        </a:p>
      </dgm:t>
    </dgm:pt>
    <dgm:pt modelId="{DAC6AB48-5B39-4BAF-87A0-DF752EDAD284}" type="parTrans" cxnId="{5452050F-1398-4DCA-86C1-7FDC2D30B121}">
      <dgm:prSet/>
      <dgm:spPr/>
      <dgm:t>
        <a:bodyPr/>
        <a:lstStyle/>
        <a:p>
          <a:endParaRPr lang="en-US" sz="900"/>
        </a:p>
      </dgm:t>
    </dgm:pt>
    <dgm:pt modelId="{4C6269A7-96B1-43DB-988D-F3D9CEB32719}" type="sibTrans" cxnId="{5452050F-1398-4DCA-86C1-7FDC2D30B121}">
      <dgm:prSet/>
      <dgm:spPr/>
      <dgm:t>
        <a:bodyPr/>
        <a:lstStyle/>
        <a:p>
          <a:endParaRPr lang="en-US" sz="900"/>
        </a:p>
      </dgm:t>
    </dgm:pt>
    <dgm:pt modelId="{A488410C-910D-4F37-A4DE-3FA323705F6A}">
      <dgm:prSet phldrT="[Text]" custT="1"/>
      <dgm:spPr/>
      <dgm:t>
        <a:bodyPr/>
        <a:lstStyle/>
        <a:p>
          <a:r>
            <a:rPr sz="900" b="1"/>
            <a:t>Соединения со средними величинами молекулярной массы </a:t>
          </a:r>
          <a:r>
            <a:rPr lang="pl-PL" sz="900" b="1" smtClean="0"/>
            <a:t/>
          </a:r>
          <a:br>
            <a:rPr lang="pl-PL" sz="900" b="1" smtClean="0"/>
          </a:br>
          <a:r>
            <a:rPr sz="900" b="1" smtClean="0"/>
            <a:t>и </a:t>
          </a:r>
          <a:r>
            <a:rPr sz="900" b="1"/>
            <a:t>средней полярностью</a:t>
          </a:r>
          <a:r>
            <a:rPr sz="900"/>
            <a:t> (например, полициклические ароматические углеводороды, полихлорированные бифенилы, жирные кислоты, фталаты, спирты)</a:t>
          </a:r>
          <a:endParaRPr lang="ru-RU" sz="900" b="1" dirty="0"/>
        </a:p>
      </dgm:t>
    </dgm:pt>
    <dgm:pt modelId="{2CE25CD3-BB23-4E10-B237-422F6684A2FE}" type="parTrans" cxnId="{54CD9402-699E-469B-84A3-064F958E84D6}">
      <dgm:prSet/>
      <dgm:spPr/>
      <dgm:t>
        <a:bodyPr/>
        <a:lstStyle/>
        <a:p>
          <a:endParaRPr lang="en-US" sz="900"/>
        </a:p>
      </dgm:t>
    </dgm:pt>
    <dgm:pt modelId="{EA285C60-85B0-43B4-A349-49369FD4F293}" type="sibTrans" cxnId="{54CD9402-699E-469B-84A3-064F958E84D6}">
      <dgm:prSet/>
      <dgm:spPr/>
      <dgm:t>
        <a:bodyPr/>
        <a:lstStyle/>
        <a:p>
          <a:endParaRPr lang="en-US" sz="900"/>
        </a:p>
      </dgm:t>
    </dgm:pt>
    <dgm:pt modelId="{2A081E4F-8397-402B-B7E2-89F3C5D528AF}">
      <dgm:prSet phldrT="[Text]" custT="1"/>
      <dgm:spPr/>
      <dgm:t>
        <a:bodyPr/>
        <a:lstStyle/>
        <a:p>
          <a:r>
            <a:rPr sz="900" b="1"/>
            <a:t>Соединения, содержащие гетероатомы</a:t>
          </a:r>
          <a:r>
            <a:rPr sz="900"/>
            <a:t> (например, карбаматы, бензодиазепины)</a:t>
          </a:r>
          <a:endParaRPr lang="ru-RU" sz="900" dirty="0"/>
        </a:p>
      </dgm:t>
    </dgm:pt>
    <dgm:pt modelId="{5453935A-5597-40ED-934A-F92086EDBF73}" type="parTrans" cxnId="{E388234F-E102-4D30-AD4D-9046CED0714D}">
      <dgm:prSet/>
      <dgm:spPr/>
      <dgm:t>
        <a:bodyPr/>
        <a:lstStyle/>
        <a:p>
          <a:endParaRPr lang="en-US" sz="900"/>
        </a:p>
      </dgm:t>
    </dgm:pt>
    <dgm:pt modelId="{FF9CCB8A-1130-46EB-82B1-7252739CBC31}" type="sibTrans" cxnId="{E388234F-E102-4D30-AD4D-9046CED0714D}">
      <dgm:prSet/>
      <dgm:spPr/>
      <dgm:t>
        <a:bodyPr/>
        <a:lstStyle/>
        <a:p>
          <a:endParaRPr lang="en-US" sz="900"/>
        </a:p>
      </dgm:t>
    </dgm:pt>
    <dgm:pt modelId="{32A5B90A-8D81-4DBD-891B-3007C9FA5CD5}">
      <dgm:prSet phldrT="[Text]" custT="1"/>
      <dgm:spPr/>
      <dgm:t>
        <a:bodyPr/>
        <a:lstStyle/>
        <a:p>
          <a:r>
            <a:rPr lang="en-US" sz="900" b="1" dirty="0" smtClean="0"/>
            <a:t>Неполярные соединения, </a:t>
          </a:r>
          <a:r>
            <a:rPr lang="en-US" sz="900" b="1" smtClean="0"/>
            <a:t>которые </a:t>
          </a:r>
          <a:r>
            <a:rPr lang="pl-PL" sz="900" b="1" smtClean="0"/>
            <a:t/>
          </a:r>
          <a:br>
            <a:rPr lang="pl-PL" sz="900" b="1" smtClean="0"/>
          </a:br>
          <a:r>
            <a:rPr lang="en-US" sz="900" b="1" smtClean="0"/>
            <a:t>не </a:t>
          </a:r>
          <a:r>
            <a:rPr lang="en-US" sz="900" b="1" dirty="0" smtClean="0"/>
            <a:t>могут быть ионизированы методом ИРЭП</a:t>
          </a:r>
          <a:endParaRPr lang="ru-RU" sz="900" b="1" dirty="0"/>
        </a:p>
      </dgm:t>
    </dgm:pt>
    <dgm:pt modelId="{7A9F78C7-5DCE-4A95-A044-BDC6B0369723}" type="parTrans" cxnId="{E673C465-7C6E-4941-A4A5-743B3EBE9118}">
      <dgm:prSet/>
      <dgm:spPr/>
      <dgm:t>
        <a:bodyPr/>
        <a:lstStyle/>
        <a:p>
          <a:endParaRPr lang="en-US" sz="900"/>
        </a:p>
      </dgm:t>
    </dgm:pt>
    <dgm:pt modelId="{ECEC4A9B-5300-480A-86D2-6DD0A9AD0F65}" type="sibTrans" cxnId="{E673C465-7C6E-4941-A4A5-743B3EBE9118}">
      <dgm:prSet/>
      <dgm:spPr/>
      <dgm:t>
        <a:bodyPr/>
        <a:lstStyle/>
        <a:p>
          <a:endParaRPr lang="en-US" sz="900"/>
        </a:p>
      </dgm:t>
    </dgm:pt>
    <dgm:pt modelId="{192BD182-DF88-4DC4-8DD0-667EE7AFB492}">
      <dgm:prSet phldrT="[Text]" custT="1"/>
      <dgm:spPr/>
      <dgm:t>
        <a:bodyPr/>
        <a:lstStyle/>
        <a:p>
          <a:r>
            <a:rPr lang="en-US" sz="1200" dirty="0" smtClean="0"/>
            <a:t>ФИАД</a:t>
          </a:r>
          <a:endParaRPr lang="ru-RU" sz="1200" dirty="0"/>
        </a:p>
      </dgm:t>
    </dgm:pt>
    <dgm:pt modelId="{3E813907-5FB8-4CD5-BF30-5F854B9C6234}" type="parTrans" cxnId="{F9CF68B4-3347-49B6-A247-2471685B8728}">
      <dgm:prSet/>
      <dgm:spPr/>
      <dgm:t>
        <a:bodyPr/>
        <a:lstStyle/>
        <a:p>
          <a:endParaRPr lang="en-US" sz="900"/>
        </a:p>
      </dgm:t>
    </dgm:pt>
    <dgm:pt modelId="{DD1D41D8-03F7-4974-A0DD-81347A727E82}" type="sibTrans" cxnId="{F9CF68B4-3347-49B6-A247-2471685B8728}">
      <dgm:prSet/>
      <dgm:spPr/>
      <dgm:t>
        <a:bodyPr/>
        <a:lstStyle/>
        <a:p>
          <a:endParaRPr lang="en-US" sz="900"/>
        </a:p>
      </dgm:t>
    </dgm:pt>
    <dgm:pt modelId="{DF5F6FF2-7F29-4162-A2A4-AC07CFF5811E}">
      <dgm:prSet phldrT="[Text]" custT="1"/>
      <dgm:spPr/>
      <dgm:t>
        <a:bodyPr/>
        <a:lstStyle/>
        <a:p>
          <a:r>
            <a:rPr sz="900" b="1"/>
            <a:t>Соединения со средними величинами молекулярной массы </a:t>
          </a:r>
          <a:r>
            <a:rPr lang="pl-PL" sz="900" b="1" smtClean="0"/>
            <a:t/>
          </a:r>
          <a:br>
            <a:rPr lang="pl-PL" sz="900" b="1" smtClean="0"/>
          </a:br>
          <a:r>
            <a:rPr sz="900" b="1" smtClean="0"/>
            <a:t>и </a:t>
          </a:r>
          <a:r>
            <a:rPr sz="900" b="1"/>
            <a:t>средней или низкой полярностью </a:t>
          </a:r>
          <a:r>
            <a:rPr sz="900"/>
            <a:t>(например, полициклические ароматические углеводороды, полихлорированные бифенилы, жирные кислоты, фталаты, спирты)</a:t>
          </a:r>
          <a:endParaRPr lang="ru-RU" sz="900" dirty="0"/>
        </a:p>
      </dgm:t>
    </dgm:pt>
    <dgm:pt modelId="{33FAC66C-DE56-4CA5-8144-E6747E762010}" type="parTrans" cxnId="{188C2C1A-1CB1-4A67-830F-0196D28195C2}">
      <dgm:prSet/>
      <dgm:spPr/>
      <dgm:t>
        <a:bodyPr/>
        <a:lstStyle/>
        <a:p>
          <a:endParaRPr lang="en-US" sz="900"/>
        </a:p>
      </dgm:t>
    </dgm:pt>
    <dgm:pt modelId="{2DA717BF-D940-4545-91B4-ED672770A49E}" type="sibTrans" cxnId="{188C2C1A-1CB1-4A67-830F-0196D28195C2}">
      <dgm:prSet/>
      <dgm:spPr/>
      <dgm:t>
        <a:bodyPr/>
        <a:lstStyle/>
        <a:p>
          <a:endParaRPr lang="en-US" sz="900"/>
        </a:p>
      </dgm:t>
    </dgm:pt>
    <dgm:pt modelId="{0737782E-F7F4-47B7-A110-4470C275C561}">
      <dgm:prSet phldrT="[Text]" custT="1"/>
      <dgm:spPr/>
      <dgm:t>
        <a:bodyPr/>
        <a:lstStyle/>
        <a:p>
          <a:r>
            <a:rPr sz="900" b="1"/>
            <a:t>Соединения, содержащие гетероатомы</a:t>
          </a:r>
          <a:r>
            <a:rPr sz="900"/>
            <a:t> (например, карбаматы, бензодиазепины)</a:t>
          </a:r>
          <a:endParaRPr lang="ru-RU" sz="900" dirty="0"/>
        </a:p>
      </dgm:t>
    </dgm:pt>
    <dgm:pt modelId="{F2285C47-CA50-47ED-9293-35661A8976DE}" type="parTrans" cxnId="{E8F31A2A-B491-40E7-8620-ED2AD8DA1FA7}">
      <dgm:prSet/>
      <dgm:spPr/>
      <dgm:t>
        <a:bodyPr/>
        <a:lstStyle/>
        <a:p>
          <a:endParaRPr lang="en-US" sz="900"/>
        </a:p>
      </dgm:t>
    </dgm:pt>
    <dgm:pt modelId="{28D29EEB-BEB4-4063-9183-E2BC538A9D8D}" type="sibTrans" cxnId="{E8F31A2A-B491-40E7-8620-ED2AD8DA1FA7}">
      <dgm:prSet/>
      <dgm:spPr/>
      <dgm:t>
        <a:bodyPr/>
        <a:lstStyle/>
        <a:p>
          <a:endParaRPr lang="en-US" sz="900"/>
        </a:p>
      </dgm:t>
    </dgm:pt>
    <dgm:pt modelId="{ED2A12F9-E303-4417-8BBC-6B44F10EDFBF}">
      <dgm:prSet phldrT="[Text]" custT="1"/>
      <dgm:spPr/>
      <dgm:t>
        <a:bodyPr/>
        <a:lstStyle/>
        <a:p>
          <a:r>
            <a:rPr lang="en-US" sz="900" b="1" smtClean="0"/>
            <a:t>Неполярные соединения, которые </a:t>
          </a:r>
          <a:r>
            <a:rPr lang="pl-PL" sz="900" b="1" smtClean="0"/>
            <a:t/>
          </a:r>
          <a:br>
            <a:rPr lang="pl-PL" sz="900" b="1" smtClean="0"/>
          </a:br>
          <a:r>
            <a:rPr lang="en-US" sz="900" b="1" smtClean="0"/>
            <a:t>не могут быть ионизированы методом ИРЭП</a:t>
          </a:r>
          <a:endParaRPr lang="ru-RU" sz="900" b="1" dirty="0"/>
        </a:p>
      </dgm:t>
    </dgm:pt>
    <dgm:pt modelId="{FDD91C35-2FF3-4181-BEB4-E2E535386F05}" type="parTrans" cxnId="{7AD24245-522C-4481-B141-C79D28468881}">
      <dgm:prSet/>
      <dgm:spPr/>
      <dgm:t>
        <a:bodyPr/>
        <a:lstStyle/>
        <a:p>
          <a:endParaRPr lang="en-US" sz="900"/>
        </a:p>
      </dgm:t>
    </dgm:pt>
    <dgm:pt modelId="{55CC6138-FBFA-4686-AC79-AAD1ACEAA602}" type="sibTrans" cxnId="{7AD24245-522C-4481-B141-C79D28468881}">
      <dgm:prSet/>
      <dgm:spPr/>
      <dgm:t>
        <a:bodyPr/>
        <a:lstStyle/>
        <a:p>
          <a:endParaRPr lang="en-US" sz="900"/>
        </a:p>
      </dgm:t>
    </dgm:pt>
    <dgm:pt modelId="{5588786B-AD35-4007-83C0-4B70C25F38F3}" type="pres">
      <dgm:prSet presAssocID="{6E7E64C1-B6DB-43D9-9DE8-A4F3E5B06E9C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C8DDB9C1-69FE-4105-885F-D6A6D18C7EA5}" type="pres">
      <dgm:prSet presAssocID="{C6838C1D-89BD-4E28-A48D-AD8762714FDB}" presName="root" presStyleCnt="0">
        <dgm:presLayoutVars>
          <dgm:chMax/>
          <dgm:chPref/>
        </dgm:presLayoutVars>
      </dgm:prSet>
      <dgm:spPr/>
    </dgm:pt>
    <dgm:pt modelId="{C2E4E514-BFBD-4859-AB31-615CC7DC432C}" type="pres">
      <dgm:prSet presAssocID="{C6838C1D-89BD-4E28-A48D-AD8762714FDB}" presName="rootComposite" presStyleCnt="0">
        <dgm:presLayoutVars/>
      </dgm:prSet>
      <dgm:spPr/>
    </dgm:pt>
    <dgm:pt modelId="{4824930B-421C-499E-9FA5-F2C23C95EE5C}" type="pres">
      <dgm:prSet presAssocID="{C6838C1D-89BD-4E28-A48D-AD8762714FDB}" presName="ParentAccent" presStyleLbl="alignNode1" presStyleIdx="0" presStyleCnt="3"/>
      <dgm:spPr/>
    </dgm:pt>
    <dgm:pt modelId="{2E6F174A-9703-43BA-9A64-95C351332096}" type="pres">
      <dgm:prSet presAssocID="{C6838C1D-89BD-4E28-A48D-AD8762714FDB}" presName="ParentSmallAccent" presStyleLbl="fgAcc1" presStyleIdx="0" presStyleCnt="3"/>
      <dgm:spPr/>
    </dgm:pt>
    <dgm:pt modelId="{A529B432-73FB-4C48-B2A0-0ECA1B1C3E79}" type="pres">
      <dgm:prSet presAssocID="{C6838C1D-89BD-4E28-A48D-AD8762714FDB}" presName="Parent" presStyleLbl="revTx" presStyleIdx="0" presStyleCnt="12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CD49E6-AD1D-4D22-93E6-E63005B7BA9B}" type="pres">
      <dgm:prSet presAssocID="{C6838C1D-89BD-4E28-A48D-AD8762714FDB}" presName="childShape" presStyleCnt="0">
        <dgm:presLayoutVars>
          <dgm:chMax val="0"/>
          <dgm:chPref val="0"/>
        </dgm:presLayoutVars>
      </dgm:prSet>
      <dgm:spPr/>
    </dgm:pt>
    <dgm:pt modelId="{19EDC7F5-F883-479D-92FE-B99959F385F5}" type="pres">
      <dgm:prSet presAssocID="{55CBD83E-CE67-4197-A4C8-1586734ECF9D}" presName="childComposite" presStyleCnt="0">
        <dgm:presLayoutVars>
          <dgm:chMax val="0"/>
          <dgm:chPref val="0"/>
        </dgm:presLayoutVars>
      </dgm:prSet>
      <dgm:spPr/>
    </dgm:pt>
    <dgm:pt modelId="{2BEBC9CA-54CB-46A5-87A1-BEE6AA4DF616}" type="pres">
      <dgm:prSet presAssocID="{55CBD83E-CE67-4197-A4C8-1586734ECF9D}" presName="ChildAccent" presStyleLbl="solidFgAcc1" presStyleIdx="0" presStyleCnt="9"/>
      <dgm:spPr/>
    </dgm:pt>
    <dgm:pt modelId="{8E3C2068-F28F-4E2B-BDFD-E2070199CDDE}" type="pres">
      <dgm:prSet presAssocID="{55CBD83E-CE67-4197-A4C8-1586734ECF9D}" presName="Child" presStyleLbl="revTx" presStyleIdx="1" presStyleCnt="12" custScaleY="180134" custLinFactNeighborY="-30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8CD64-C90D-4389-983A-D1E59A3AB1AA}" type="pres">
      <dgm:prSet presAssocID="{AEABE054-CE10-4DAA-BD2C-8397DA3249E7}" presName="childComposite" presStyleCnt="0">
        <dgm:presLayoutVars>
          <dgm:chMax val="0"/>
          <dgm:chPref val="0"/>
        </dgm:presLayoutVars>
      </dgm:prSet>
      <dgm:spPr/>
    </dgm:pt>
    <dgm:pt modelId="{E85357D4-65C3-4216-B560-53A13CFF1BD5}" type="pres">
      <dgm:prSet presAssocID="{AEABE054-CE10-4DAA-BD2C-8397DA3249E7}" presName="ChildAccent" presStyleLbl="solidFgAcc1" presStyleIdx="1" presStyleCnt="9"/>
      <dgm:spPr/>
    </dgm:pt>
    <dgm:pt modelId="{EEF365A2-017A-4486-A864-8F78C9618A22}" type="pres">
      <dgm:prSet presAssocID="{AEABE054-CE10-4DAA-BD2C-8397DA3249E7}" presName="Child" presStyleLbl="revTx" presStyleIdx="2" presStyleCnt="12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6F4CF4-5BA8-440A-A46C-2BCF2394854D}" type="pres">
      <dgm:prSet presAssocID="{E011D96D-2642-4A7E-A448-689A8BA3EEC5}" presName="childComposite" presStyleCnt="0">
        <dgm:presLayoutVars>
          <dgm:chMax val="0"/>
          <dgm:chPref val="0"/>
        </dgm:presLayoutVars>
      </dgm:prSet>
      <dgm:spPr/>
    </dgm:pt>
    <dgm:pt modelId="{CB04ABF5-668F-49A5-9CC8-2AC10E3C81B0}" type="pres">
      <dgm:prSet presAssocID="{E011D96D-2642-4A7E-A448-689A8BA3EEC5}" presName="ChildAccent" presStyleLbl="solidFgAcc1" presStyleIdx="2" presStyleCnt="9"/>
      <dgm:spPr/>
    </dgm:pt>
    <dgm:pt modelId="{F55275E6-779C-483B-BECB-9BF0FDB0B5C5}" type="pres">
      <dgm:prSet presAssocID="{E011D96D-2642-4A7E-A448-689A8BA3EEC5}" presName="Child" presStyleLbl="revTx" presStyleIdx="3" presStyleCnt="12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2561C6-071B-41E4-9DED-C147D228E7CD}" type="pres">
      <dgm:prSet presAssocID="{96CCB5BE-6970-4317-9F47-0158DD37C3F8}" presName="root" presStyleCnt="0">
        <dgm:presLayoutVars>
          <dgm:chMax/>
          <dgm:chPref/>
        </dgm:presLayoutVars>
      </dgm:prSet>
      <dgm:spPr/>
    </dgm:pt>
    <dgm:pt modelId="{0C335D32-924E-4D4C-BC80-6A00A1621A92}" type="pres">
      <dgm:prSet presAssocID="{96CCB5BE-6970-4317-9F47-0158DD37C3F8}" presName="rootComposite" presStyleCnt="0">
        <dgm:presLayoutVars/>
      </dgm:prSet>
      <dgm:spPr/>
    </dgm:pt>
    <dgm:pt modelId="{91E55F5F-2577-4583-8773-ED5539810B0B}" type="pres">
      <dgm:prSet presAssocID="{96CCB5BE-6970-4317-9F47-0158DD37C3F8}" presName="ParentAccent" presStyleLbl="alignNode1" presStyleIdx="1" presStyleCnt="3"/>
      <dgm:spPr/>
    </dgm:pt>
    <dgm:pt modelId="{33D48592-D1E1-41B0-98A8-5736861F2A33}" type="pres">
      <dgm:prSet presAssocID="{96CCB5BE-6970-4317-9F47-0158DD37C3F8}" presName="ParentSmallAccent" presStyleLbl="fgAcc1" presStyleIdx="1" presStyleCnt="3"/>
      <dgm:spPr/>
    </dgm:pt>
    <dgm:pt modelId="{B2C8C18A-6CB4-4D76-AD07-00BB5B71D856}" type="pres">
      <dgm:prSet presAssocID="{96CCB5BE-6970-4317-9F47-0158DD37C3F8}" presName="Parent" presStyleLbl="revTx" presStyleIdx="4" presStyleCnt="12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0EAE36-391A-4ECA-AD56-B68FF145F6CA}" type="pres">
      <dgm:prSet presAssocID="{96CCB5BE-6970-4317-9F47-0158DD37C3F8}" presName="childShape" presStyleCnt="0">
        <dgm:presLayoutVars>
          <dgm:chMax val="0"/>
          <dgm:chPref val="0"/>
        </dgm:presLayoutVars>
      </dgm:prSet>
      <dgm:spPr/>
    </dgm:pt>
    <dgm:pt modelId="{96EFA967-4F49-499A-AE5A-C7A41B6FAB41}" type="pres">
      <dgm:prSet presAssocID="{A488410C-910D-4F37-A4DE-3FA323705F6A}" presName="childComposite" presStyleCnt="0">
        <dgm:presLayoutVars>
          <dgm:chMax val="0"/>
          <dgm:chPref val="0"/>
        </dgm:presLayoutVars>
      </dgm:prSet>
      <dgm:spPr/>
    </dgm:pt>
    <dgm:pt modelId="{65EB446D-CC2F-4332-A743-6D6642D75E57}" type="pres">
      <dgm:prSet presAssocID="{A488410C-910D-4F37-A4DE-3FA323705F6A}" presName="ChildAccent" presStyleLbl="solidFgAcc1" presStyleIdx="3" presStyleCnt="9"/>
      <dgm:spPr/>
    </dgm:pt>
    <dgm:pt modelId="{C7E07D8C-D0B2-4CD3-AA4A-79B44F31EC70}" type="pres">
      <dgm:prSet presAssocID="{A488410C-910D-4F37-A4DE-3FA323705F6A}" presName="Child" presStyleLbl="revTx" presStyleIdx="5" presStyleCnt="12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81D67-16C1-4ED6-9BE2-27867D72E8C4}" type="pres">
      <dgm:prSet presAssocID="{2A081E4F-8397-402B-B7E2-89F3C5D528AF}" presName="childComposite" presStyleCnt="0">
        <dgm:presLayoutVars>
          <dgm:chMax val="0"/>
          <dgm:chPref val="0"/>
        </dgm:presLayoutVars>
      </dgm:prSet>
      <dgm:spPr/>
    </dgm:pt>
    <dgm:pt modelId="{667F39AB-31E9-41A8-94FC-2A5730041D10}" type="pres">
      <dgm:prSet presAssocID="{2A081E4F-8397-402B-B7E2-89F3C5D528AF}" presName="ChildAccent" presStyleLbl="solidFgAcc1" presStyleIdx="4" presStyleCnt="9"/>
      <dgm:spPr/>
    </dgm:pt>
    <dgm:pt modelId="{7405C7F4-4DFF-42EC-AD04-FFF91E58D978}" type="pres">
      <dgm:prSet presAssocID="{2A081E4F-8397-402B-B7E2-89F3C5D528AF}" presName="Child" presStyleLbl="revTx" presStyleIdx="6" presStyleCnt="12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53F8FA-1BB4-4E43-945B-7C043DFCF354}" type="pres">
      <dgm:prSet presAssocID="{32A5B90A-8D81-4DBD-891B-3007C9FA5CD5}" presName="childComposite" presStyleCnt="0">
        <dgm:presLayoutVars>
          <dgm:chMax val="0"/>
          <dgm:chPref val="0"/>
        </dgm:presLayoutVars>
      </dgm:prSet>
      <dgm:spPr/>
    </dgm:pt>
    <dgm:pt modelId="{D7AF0CC4-B531-496D-A981-1B977433C300}" type="pres">
      <dgm:prSet presAssocID="{32A5B90A-8D81-4DBD-891B-3007C9FA5CD5}" presName="ChildAccent" presStyleLbl="solidFgAcc1" presStyleIdx="5" presStyleCnt="9"/>
      <dgm:spPr/>
    </dgm:pt>
    <dgm:pt modelId="{379CA2D2-6F4D-4026-9B9E-C25CD0E9270A}" type="pres">
      <dgm:prSet presAssocID="{32A5B90A-8D81-4DBD-891B-3007C9FA5CD5}" presName="Child" presStyleLbl="revTx" presStyleIdx="7" presStyleCnt="12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15DF2-121E-4798-968D-E506FE04BAEA}" type="pres">
      <dgm:prSet presAssocID="{192BD182-DF88-4DC4-8DD0-667EE7AFB492}" presName="root" presStyleCnt="0">
        <dgm:presLayoutVars>
          <dgm:chMax/>
          <dgm:chPref/>
        </dgm:presLayoutVars>
      </dgm:prSet>
      <dgm:spPr/>
    </dgm:pt>
    <dgm:pt modelId="{22FBC6D1-F195-45F2-BC7B-14DB4AA55C02}" type="pres">
      <dgm:prSet presAssocID="{192BD182-DF88-4DC4-8DD0-667EE7AFB492}" presName="rootComposite" presStyleCnt="0">
        <dgm:presLayoutVars/>
      </dgm:prSet>
      <dgm:spPr/>
    </dgm:pt>
    <dgm:pt modelId="{42443F3B-4B8F-4C35-867D-89FF727E37B5}" type="pres">
      <dgm:prSet presAssocID="{192BD182-DF88-4DC4-8DD0-667EE7AFB492}" presName="ParentAccent" presStyleLbl="alignNode1" presStyleIdx="2" presStyleCnt="3"/>
      <dgm:spPr/>
    </dgm:pt>
    <dgm:pt modelId="{F20C0EA7-A4CD-429F-B764-2644AE4858E3}" type="pres">
      <dgm:prSet presAssocID="{192BD182-DF88-4DC4-8DD0-667EE7AFB492}" presName="ParentSmallAccent" presStyleLbl="fgAcc1" presStyleIdx="2" presStyleCnt="3"/>
      <dgm:spPr/>
    </dgm:pt>
    <dgm:pt modelId="{1D724195-B8E4-47AD-B4CE-7D3AAAAA01BC}" type="pres">
      <dgm:prSet presAssocID="{192BD182-DF88-4DC4-8DD0-667EE7AFB492}" presName="Parent" presStyleLbl="revTx" presStyleIdx="8" presStyleCnt="12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8B8B8-BD28-4536-98BC-A65BC6F400CF}" type="pres">
      <dgm:prSet presAssocID="{192BD182-DF88-4DC4-8DD0-667EE7AFB492}" presName="childShape" presStyleCnt="0">
        <dgm:presLayoutVars>
          <dgm:chMax val="0"/>
          <dgm:chPref val="0"/>
        </dgm:presLayoutVars>
      </dgm:prSet>
      <dgm:spPr/>
    </dgm:pt>
    <dgm:pt modelId="{C0861273-B2FB-41C8-9ABE-D3A80A437A17}" type="pres">
      <dgm:prSet presAssocID="{DF5F6FF2-7F29-4162-A2A4-AC07CFF5811E}" presName="childComposite" presStyleCnt="0">
        <dgm:presLayoutVars>
          <dgm:chMax val="0"/>
          <dgm:chPref val="0"/>
        </dgm:presLayoutVars>
      </dgm:prSet>
      <dgm:spPr/>
    </dgm:pt>
    <dgm:pt modelId="{4C3BF968-E771-4B2B-A391-B0CD3D77645E}" type="pres">
      <dgm:prSet presAssocID="{DF5F6FF2-7F29-4162-A2A4-AC07CFF5811E}" presName="ChildAccent" presStyleLbl="solidFgAcc1" presStyleIdx="6" presStyleCnt="9"/>
      <dgm:spPr/>
    </dgm:pt>
    <dgm:pt modelId="{2DD7B031-5796-42E9-8594-E1CC45C06BE3}" type="pres">
      <dgm:prSet presAssocID="{DF5F6FF2-7F29-4162-A2A4-AC07CFF5811E}" presName="Child" presStyleLbl="revTx" presStyleIdx="9" presStyleCnt="12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3833A-2E8E-4570-8556-575D3716486B}" type="pres">
      <dgm:prSet presAssocID="{0737782E-F7F4-47B7-A110-4470C275C561}" presName="childComposite" presStyleCnt="0">
        <dgm:presLayoutVars>
          <dgm:chMax val="0"/>
          <dgm:chPref val="0"/>
        </dgm:presLayoutVars>
      </dgm:prSet>
      <dgm:spPr/>
    </dgm:pt>
    <dgm:pt modelId="{8F8DB584-462F-43F7-9E62-938A8383C690}" type="pres">
      <dgm:prSet presAssocID="{0737782E-F7F4-47B7-A110-4470C275C561}" presName="ChildAccent" presStyleLbl="solidFgAcc1" presStyleIdx="7" presStyleCnt="9"/>
      <dgm:spPr/>
    </dgm:pt>
    <dgm:pt modelId="{876CE31F-5698-48C2-87A7-241623177CC4}" type="pres">
      <dgm:prSet presAssocID="{0737782E-F7F4-47B7-A110-4470C275C561}" presName="Child" presStyleLbl="revTx" presStyleIdx="10" presStyleCnt="12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A0172B-7EB3-41F4-BD01-13EA13BE897B}" type="pres">
      <dgm:prSet presAssocID="{ED2A12F9-E303-4417-8BBC-6B44F10EDFBF}" presName="childComposite" presStyleCnt="0">
        <dgm:presLayoutVars>
          <dgm:chMax val="0"/>
          <dgm:chPref val="0"/>
        </dgm:presLayoutVars>
      </dgm:prSet>
      <dgm:spPr/>
    </dgm:pt>
    <dgm:pt modelId="{D22E87B9-8C8E-4BBE-9D5A-29777E4B8E16}" type="pres">
      <dgm:prSet presAssocID="{ED2A12F9-E303-4417-8BBC-6B44F10EDFBF}" presName="ChildAccent" presStyleLbl="solidFgAcc1" presStyleIdx="8" presStyleCnt="9"/>
      <dgm:spPr/>
    </dgm:pt>
    <dgm:pt modelId="{8276AEB0-EEF6-4154-8DD5-231863AA66B0}" type="pres">
      <dgm:prSet presAssocID="{ED2A12F9-E303-4417-8BBC-6B44F10EDFBF}" presName="Child" presStyleLbl="revTx" presStyleIdx="11" presStyleCnt="12" custScaleY="1801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CF68B4-3347-49B6-A247-2471685B8728}" srcId="{6E7E64C1-B6DB-43D9-9DE8-A4F3E5B06E9C}" destId="{192BD182-DF88-4DC4-8DD0-667EE7AFB492}" srcOrd="2" destOrd="0" parTransId="{3E813907-5FB8-4CD5-BF30-5F854B9C6234}" sibTransId="{DD1D41D8-03F7-4974-A0DD-81347A727E82}"/>
    <dgm:cxn modelId="{E8F31A2A-B491-40E7-8620-ED2AD8DA1FA7}" srcId="{192BD182-DF88-4DC4-8DD0-667EE7AFB492}" destId="{0737782E-F7F4-47B7-A110-4470C275C561}" srcOrd="1" destOrd="0" parTransId="{F2285C47-CA50-47ED-9293-35661A8976DE}" sibTransId="{28D29EEB-BEB4-4063-9183-E2BC538A9D8D}"/>
    <dgm:cxn modelId="{2633717E-8C4E-406B-A64B-67030FA1BD0B}" type="presOf" srcId="{A488410C-910D-4F37-A4DE-3FA323705F6A}" destId="{C7E07D8C-D0B2-4CD3-AA4A-79B44F31EC70}" srcOrd="0" destOrd="0" presId="urn:microsoft.com/office/officeart/2008/layout/SquareAccentList"/>
    <dgm:cxn modelId="{02E82FF1-825B-487D-A722-497473A1BA17}" type="presOf" srcId="{32A5B90A-8D81-4DBD-891B-3007C9FA5CD5}" destId="{379CA2D2-6F4D-4026-9B9E-C25CD0E9270A}" srcOrd="0" destOrd="0" presId="urn:microsoft.com/office/officeart/2008/layout/SquareAccentList"/>
    <dgm:cxn modelId="{E673C465-7C6E-4941-A4A5-743B3EBE9118}" srcId="{96CCB5BE-6970-4317-9F47-0158DD37C3F8}" destId="{32A5B90A-8D81-4DBD-891B-3007C9FA5CD5}" srcOrd="2" destOrd="0" parTransId="{7A9F78C7-5DCE-4A95-A044-BDC6B0369723}" sibTransId="{ECEC4A9B-5300-480A-86D2-6DD0A9AD0F65}"/>
    <dgm:cxn modelId="{5452050F-1398-4DCA-86C1-7FDC2D30B121}" srcId="{6E7E64C1-B6DB-43D9-9DE8-A4F3E5B06E9C}" destId="{96CCB5BE-6970-4317-9F47-0158DD37C3F8}" srcOrd="1" destOrd="0" parTransId="{DAC6AB48-5B39-4BAF-87A0-DF752EDAD284}" sibTransId="{4C6269A7-96B1-43DB-988D-F3D9CEB32719}"/>
    <dgm:cxn modelId="{5208CE35-13CA-410A-89D5-CD805C78F7F5}" srcId="{C6838C1D-89BD-4E28-A48D-AD8762714FDB}" destId="{E011D96D-2642-4A7E-A448-689A8BA3EEC5}" srcOrd="2" destOrd="0" parTransId="{3E604293-4217-4946-806C-880E74DD49E6}" sibTransId="{78FD542F-18C3-4613-93D0-2893808236B0}"/>
    <dgm:cxn modelId="{A02E917A-DE0A-42A3-A554-C9FDE1D2C086}" type="presOf" srcId="{0737782E-F7F4-47B7-A110-4470C275C561}" destId="{876CE31F-5698-48C2-87A7-241623177CC4}" srcOrd="0" destOrd="0" presId="urn:microsoft.com/office/officeart/2008/layout/SquareAccentList"/>
    <dgm:cxn modelId="{3AD04C3E-F8BD-4BB7-B2D8-6A7FAC0F6A24}" type="presOf" srcId="{2A081E4F-8397-402B-B7E2-89F3C5D528AF}" destId="{7405C7F4-4DFF-42EC-AD04-FFF91E58D978}" srcOrd="0" destOrd="0" presId="urn:microsoft.com/office/officeart/2008/layout/SquareAccentList"/>
    <dgm:cxn modelId="{6840C4F5-B9C0-4805-BB2A-8AEF637BED77}" type="presOf" srcId="{AEABE054-CE10-4DAA-BD2C-8397DA3249E7}" destId="{EEF365A2-017A-4486-A864-8F78C9618A22}" srcOrd="0" destOrd="0" presId="urn:microsoft.com/office/officeart/2008/layout/SquareAccentList"/>
    <dgm:cxn modelId="{41DE1115-901F-4303-95A2-B229F0700C22}" srcId="{C6838C1D-89BD-4E28-A48D-AD8762714FDB}" destId="{AEABE054-CE10-4DAA-BD2C-8397DA3249E7}" srcOrd="1" destOrd="0" parTransId="{F50092B4-19E6-40C3-81AF-F556ADAEEA3B}" sibTransId="{B04EBA2C-100D-4EE4-B8BA-A7FBD810E1C3}"/>
    <dgm:cxn modelId="{1CF0B959-4A2B-4E2E-91F3-7ADAD8532248}" type="presOf" srcId="{192BD182-DF88-4DC4-8DD0-667EE7AFB492}" destId="{1D724195-B8E4-47AD-B4CE-7D3AAAAA01BC}" srcOrd="0" destOrd="0" presId="urn:microsoft.com/office/officeart/2008/layout/SquareAccentList"/>
    <dgm:cxn modelId="{188C2C1A-1CB1-4A67-830F-0196D28195C2}" srcId="{192BD182-DF88-4DC4-8DD0-667EE7AFB492}" destId="{DF5F6FF2-7F29-4162-A2A4-AC07CFF5811E}" srcOrd="0" destOrd="0" parTransId="{33FAC66C-DE56-4CA5-8144-E6747E762010}" sibTransId="{2DA717BF-D940-4545-91B4-ED672770A49E}"/>
    <dgm:cxn modelId="{E2A87132-BD6E-4AC4-90A4-377DF4DA39C8}" type="presOf" srcId="{E011D96D-2642-4A7E-A448-689A8BA3EEC5}" destId="{F55275E6-779C-483B-BECB-9BF0FDB0B5C5}" srcOrd="0" destOrd="0" presId="urn:microsoft.com/office/officeart/2008/layout/SquareAccentList"/>
    <dgm:cxn modelId="{54CD9402-699E-469B-84A3-064F958E84D6}" srcId="{96CCB5BE-6970-4317-9F47-0158DD37C3F8}" destId="{A488410C-910D-4F37-A4DE-3FA323705F6A}" srcOrd="0" destOrd="0" parTransId="{2CE25CD3-BB23-4E10-B237-422F6684A2FE}" sibTransId="{EA285C60-85B0-43B4-A349-49369FD4F293}"/>
    <dgm:cxn modelId="{0408F278-1EEB-4FE5-B8B3-C136BA74C835}" type="presOf" srcId="{C6838C1D-89BD-4E28-A48D-AD8762714FDB}" destId="{A529B432-73FB-4C48-B2A0-0ECA1B1C3E79}" srcOrd="0" destOrd="0" presId="urn:microsoft.com/office/officeart/2008/layout/SquareAccentList"/>
    <dgm:cxn modelId="{E388234F-E102-4D30-AD4D-9046CED0714D}" srcId="{96CCB5BE-6970-4317-9F47-0158DD37C3F8}" destId="{2A081E4F-8397-402B-B7E2-89F3C5D528AF}" srcOrd="1" destOrd="0" parTransId="{5453935A-5597-40ED-934A-F92086EDBF73}" sibTransId="{FF9CCB8A-1130-46EB-82B1-7252739CBC31}"/>
    <dgm:cxn modelId="{7AD24245-522C-4481-B141-C79D28468881}" srcId="{192BD182-DF88-4DC4-8DD0-667EE7AFB492}" destId="{ED2A12F9-E303-4417-8BBC-6B44F10EDFBF}" srcOrd="2" destOrd="0" parTransId="{FDD91C35-2FF3-4181-BEB4-E2E535386F05}" sibTransId="{55CC6138-FBFA-4686-AC79-AAD1ACEAA602}"/>
    <dgm:cxn modelId="{94511719-C1E5-458B-9670-D2152EF825FC}" type="presOf" srcId="{DF5F6FF2-7F29-4162-A2A4-AC07CFF5811E}" destId="{2DD7B031-5796-42E9-8594-E1CC45C06BE3}" srcOrd="0" destOrd="0" presId="urn:microsoft.com/office/officeart/2008/layout/SquareAccentList"/>
    <dgm:cxn modelId="{B7EF031C-2C43-43E7-95C8-E2EF109923F8}" type="presOf" srcId="{ED2A12F9-E303-4417-8BBC-6B44F10EDFBF}" destId="{8276AEB0-EEF6-4154-8DD5-231863AA66B0}" srcOrd="0" destOrd="0" presId="urn:microsoft.com/office/officeart/2008/layout/SquareAccentList"/>
    <dgm:cxn modelId="{94DCF4F0-9A7D-4542-971F-4A8854EC0373}" type="presOf" srcId="{6E7E64C1-B6DB-43D9-9DE8-A4F3E5B06E9C}" destId="{5588786B-AD35-4007-83C0-4B70C25F38F3}" srcOrd="0" destOrd="0" presId="urn:microsoft.com/office/officeart/2008/layout/SquareAccentList"/>
    <dgm:cxn modelId="{BD58F919-90F2-4699-AA4E-B38EFB2B1A7A}" srcId="{C6838C1D-89BD-4E28-A48D-AD8762714FDB}" destId="{55CBD83E-CE67-4197-A4C8-1586734ECF9D}" srcOrd="0" destOrd="0" parTransId="{9404D5D2-00D3-4680-A726-9E7ACB6FDA4C}" sibTransId="{C48EDB91-E9A2-4B65-9319-75CD739A1F2C}"/>
    <dgm:cxn modelId="{0DA8D33D-8E2B-4160-B4B5-5A3ABC4FFF53}" type="presOf" srcId="{96CCB5BE-6970-4317-9F47-0158DD37C3F8}" destId="{B2C8C18A-6CB4-4D76-AD07-00BB5B71D856}" srcOrd="0" destOrd="0" presId="urn:microsoft.com/office/officeart/2008/layout/SquareAccentList"/>
    <dgm:cxn modelId="{2BAA679A-487F-49ED-ADCA-A50857A192B6}" srcId="{6E7E64C1-B6DB-43D9-9DE8-A4F3E5B06E9C}" destId="{C6838C1D-89BD-4E28-A48D-AD8762714FDB}" srcOrd="0" destOrd="0" parTransId="{361E63EA-257C-44CA-A761-EC9F68CD98BD}" sibTransId="{5823F36B-FCF1-4944-82D7-822AA5E2E4B8}"/>
    <dgm:cxn modelId="{B6B36E8C-D2D3-4B58-BF05-5BB04B506D9B}" type="presOf" srcId="{55CBD83E-CE67-4197-A4C8-1586734ECF9D}" destId="{8E3C2068-F28F-4E2B-BDFD-E2070199CDDE}" srcOrd="0" destOrd="0" presId="urn:microsoft.com/office/officeart/2008/layout/SquareAccentList"/>
    <dgm:cxn modelId="{D04687C2-D65E-4872-BC37-BB0FD2A44F27}" type="presParOf" srcId="{5588786B-AD35-4007-83C0-4B70C25F38F3}" destId="{C8DDB9C1-69FE-4105-885F-D6A6D18C7EA5}" srcOrd="0" destOrd="0" presId="urn:microsoft.com/office/officeart/2008/layout/SquareAccentList"/>
    <dgm:cxn modelId="{0FB5D110-4886-4B3E-AD83-E01EBE381962}" type="presParOf" srcId="{C8DDB9C1-69FE-4105-885F-D6A6D18C7EA5}" destId="{C2E4E514-BFBD-4859-AB31-615CC7DC432C}" srcOrd="0" destOrd="0" presId="urn:microsoft.com/office/officeart/2008/layout/SquareAccentList"/>
    <dgm:cxn modelId="{41C3B8D9-E90E-4750-90D8-096A9D2D7BCE}" type="presParOf" srcId="{C2E4E514-BFBD-4859-AB31-615CC7DC432C}" destId="{4824930B-421C-499E-9FA5-F2C23C95EE5C}" srcOrd="0" destOrd="0" presId="urn:microsoft.com/office/officeart/2008/layout/SquareAccentList"/>
    <dgm:cxn modelId="{0FCADD12-1747-4385-A3A3-23333576225A}" type="presParOf" srcId="{C2E4E514-BFBD-4859-AB31-615CC7DC432C}" destId="{2E6F174A-9703-43BA-9A64-95C351332096}" srcOrd="1" destOrd="0" presId="urn:microsoft.com/office/officeart/2008/layout/SquareAccentList"/>
    <dgm:cxn modelId="{E0957584-5609-4140-ADD7-53AEEFE6CC15}" type="presParOf" srcId="{C2E4E514-BFBD-4859-AB31-615CC7DC432C}" destId="{A529B432-73FB-4C48-B2A0-0ECA1B1C3E79}" srcOrd="2" destOrd="0" presId="urn:microsoft.com/office/officeart/2008/layout/SquareAccentList"/>
    <dgm:cxn modelId="{5027F8A6-436A-4A6C-B810-C35E009F05B2}" type="presParOf" srcId="{C8DDB9C1-69FE-4105-885F-D6A6D18C7EA5}" destId="{0DCD49E6-AD1D-4D22-93E6-E63005B7BA9B}" srcOrd="1" destOrd="0" presId="urn:microsoft.com/office/officeart/2008/layout/SquareAccentList"/>
    <dgm:cxn modelId="{4D76D172-AFDD-4DEA-A38F-C2149902DAAC}" type="presParOf" srcId="{0DCD49E6-AD1D-4D22-93E6-E63005B7BA9B}" destId="{19EDC7F5-F883-479D-92FE-B99959F385F5}" srcOrd="0" destOrd="0" presId="urn:microsoft.com/office/officeart/2008/layout/SquareAccentList"/>
    <dgm:cxn modelId="{65D243BA-5E17-4806-B72A-B78B5A1C4E66}" type="presParOf" srcId="{19EDC7F5-F883-479D-92FE-B99959F385F5}" destId="{2BEBC9CA-54CB-46A5-87A1-BEE6AA4DF616}" srcOrd="0" destOrd="0" presId="urn:microsoft.com/office/officeart/2008/layout/SquareAccentList"/>
    <dgm:cxn modelId="{E827CE43-CCA1-4BFF-93D9-E2F9C11DDFBF}" type="presParOf" srcId="{19EDC7F5-F883-479D-92FE-B99959F385F5}" destId="{8E3C2068-F28F-4E2B-BDFD-E2070199CDDE}" srcOrd="1" destOrd="0" presId="urn:microsoft.com/office/officeart/2008/layout/SquareAccentList"/>
    <dgm:cxn modelId="{028E3570-2EE3-4D37-8219-6C81384A9DA6}" type="presParOf" srcId="{0DCD49E6-AD1D-4D22-93E6-E63005B7BA9B}" destId="{B2D8CD64-C90D-4389-983A-D1E59A3AB1AA}" srcOrd="1" destOrd="0" presId="urn:microsoft.com/office/officeart/2008/layout/SquareAccentList"/>
    <dgm:cxn modelId="{5526F8A9-DEE4-473E-8ED5-531D6E8BCEE7}" type="presParOf" srcId="{B2D8CD64-C90D-4389-983A-D1E59A3AB1AA}" destId="{E85357D4-65C3-4216-B560-53A13CFF1BD5}" srcOrd="0" destOrd="0" presId="urn:microsoft.com/office/officeart/2008/layout/SquareAccentList"/>
    <dgm:cxn modelId="{0CF8C028-A7F8-4D30-8218-044D816621E4}" type="presParOf" srcId="{B2D8CD64-C90D-4389-983A-D1E59A3AB1AA}" destId="{EEF365A2-017A-4486-A864-8F78C9618A22}" srcOrd="1" destOrd="0" presId="urn:microsoft.com/office/officeart/2008/layout/SquareAccentList"/>
    <dgm:cxn modelId="{C6CBC5C4-4D74-432A-AB23-87C2D65333BF}" type="presParOf" srcId="{0DCD49E6-AD1D-4D22-93E6-E63005B7BA9B}" destId="{F66F4CF4-5BA8-440A-A46C-2BCF2394854D}" srcOrd="2" destOrd="0" presId="urn:microsoft.com/office/officeart/2008/layout/SquareAccentList"/>
    <dgm:cxn modelId="{28449105-E2B5-4090-B190-8144CAE615E9}" type="presParOf" srcId="{F66F4CF4-5BA8-440A-A46C-2BCF2394854D}" destId="{CB04ABF5-668F-49A5-9CC8-2AC10E3C81B0}" srcOrd="0" destOrd="0" presId="urn:microsoft.com/office/officeart/2008/layout/SquareAccentList"/>
    <dgm:cxn modelId="{B17D9CE6-615D-4FCA-B574-B074AEB2C5D4}" type="presParOf" srcId="{F66F4CF4-5BA8-440A-A46C-2BCF2394854D}" destId="{F55275E6-779C-483B-BECB-9BF0FDB0B5C5}" srcOrd="1" destOrd="0" presId="urn:microsoft.com/office/officeart/2008/layout/SquareAccentList"/>
    <dgm:cxn modelId="{D47D01A2-2AC9-4416-9E3E-A47DF7CA57E8}" type="presParOf" srcId="{5588786B-AD35-4007-83C0-4B70C25F38F3}" destId="{382561C6-071B-41E4-9DED-C147D228E7CD}" srcOrd="1" destOrd="0" presId="urn:microsoft.com/office/officeart/2008/layout/SquareAccentList"/>
    <dgm:cxn modelId="{3758FA54-430B-4DA6-9B93-39C807DB616F}" type="presParOf" srcId="{382561C6-071B-41E4-9DED-C147D228E7CD}" destId="{0C335D32-924E-4D4C-BC80-6A00A1621A92}" srcOrd="0" destOrd="0" presId="urn:microsoft.com/office/officeart/2008/layout/SquareAccentList"/>
    <dgm:cxn modelId="{7ACB1DD3-F090-4442-A96C-8372C362C082}" type="presParOf" srcId="{0C335D32-924E-4D4C-BC80-6A00A1621A92}" destId="{91E55F5F-2577-4583-8773-ED5539810B0B}" srcOrd="0" destOrd="0" presId="urn:microsoft.com/office/officeart/2008/layout/SquareAccentList"/>
    <dgm:cxn modelId="{4C377A3C-B16D-4F21-872E-7D9228DE9736}" type="presParOf" srcId="{0C335D32-924E-4D4C-BC80-6A00A1621A92}" destId="{33D48592-D1E1-41B0-98A8-5736861F2A33}" srcOrd="1" destOrd="0" presId="urn:microsoft.com/office/officeart/2008/layout/SquareAccentList"/>
    <dgm:cxn modelId="{C5F08A08-EE5A-485E-973A-D1D9E1C864D0}" type="presParOf" srcId="{0C335D32-924E-4D4C-BC80-6A00A1621A92}" destId="{B2C8C18A-6CB4-4D76-AD07-00BB5B71D856}" srcOrd="2" destOrd="0" presId="urn:microsoft.com/office/officeart/2008/layout/SquareAccentList"/>
    <dgm:cxn modelId="{4141ECC4-C83F-481E-A029-FD0207BD0F86}" type="presParOf" srcId="{382561C6-071B-41E4-9DED-C147D228E7CD}" destId="{390EAE36-391A-4ECA-AD56-B68FF145F6CA}" srcOrd="1" destOrd="0" presId="urn:microsoft.com/office/officeart/2008/layout/SquareAccentList"/>
    <dgm:cxn modelId="{EBF5CC07-DA8C-42F3-AF3A-9C392AAC6835}" type="presParOf" srcId="{390EAE36-391A-4ECA-AD56-B68FF145F6CA}" destId="{96EFA967-4F49-499A-AE5A-C7A41B6FAB41}" srcOrd="0" destOrd="0" presId="urn:microsoft.com/office/officeart/2008/layout/SquareAccentList"/>
    <dgm:cxn modelId="{188F9561-10C2-40C1-9DEE-C53B12884AB3}" type="presParOf" srcId="{96EFA967-4F49-499A-AE5A-C7A41B6FAB41}" destId="{65EB446D-CC2F-4332-A743-6D6642D75E57}" srcOrd="0" destOrd="0" presId="urn:microsoft.com/office/officeart/2008/layout/SquareAccentList"/>
    <dgm:cxn modelId="{F4485A64-6795-4BAC-A4A3-55D9AE31B4C1}" type="presParOf" srcId="{96EFA967-4F49-499A-AE5A-C7A41B6FAB41}" destId="{C7E07D8C-D0B2-4CD3-AA4A-79B44F31EC70}" srcOrd="1" destOrd="0" presId="urn:microsoft.com/office/officeart/2008/layout/SquareAccentList"/>
    <dgm:cxn modelId="{830D15DE-927F-486E-8A60-66E665E3C39B}" type="presParOf" srcId="{390EAE36-391A-4ECA-AD56-B68FF145F6CA}" destId="{AC181D67-16C1-4ED6-9BE2-27867D72E8C4}" srcOrd="1" destOrd="0" presId="urn:microsoft.com/office/officeart/2008/layout/SquareAccentList"/>
    <dgm:cxn modelId="{1AFBD69C-381A-4EFD-9815-8B28060A3E0F}" type="presParOf" srcId="{AC181D67-16C1-4ED6-9BE2-27867D72E8C4}" destId="{667F39AB-31E9-41A8-94FC-2A5730041D10}" srcOrd="0" destOrd="0" presId="urn:microsoft.com/office/officeart/2008/layout/SquareAccentList"/>
    <dgm:cxn modelId="{072B4EEE-A3B7-41AC-899A-50DFD2F321AD}" type="presParOf" srcId="{AC181D67-16C1-4ED6-9BE2-27867D72E8C4}" destId="{7405C7F4-4DFF-42EC-AD04-FFF91E58D978}" srcOrd="1" destOrd="0" presId="urn:microsoft.com/office/officeart/2008/layout/SquareAccentList"/>
    <dgm:cxn modelId="{35936309-8911-43D5-9ED9-7D4AC8A593BF}" type="presParOf" srcId="{390EAE36-391A-4ECA-AD56-B68FF145F6CA}" destId="{3853F8FA-1BB4-4E43-945B-7C043DFCF354}" srcOrd="2" destOrd="0" presId="urn:microsoft.com/office/officeart/2008/layout/SquareAccentList"/>
    <dgm:cxn modelId="{C0C7DE60-DBFF-4359-9F7A-C007ADBA4BF3}" type="presParOf" srcId="{3853F8FA-1BB4-4E43-945B-7C043DFCF354}" destId="{D7AF0CC4-B531-496D-A981-1B977433C300}" srcOrd="0" destOrd="0" presId="urn:microsoft.com/office/officeart/2008/layout/SquareAccentList"/>
    <dgm:cxn modelId="{F74CC03E-F566-4A4F-B069-2336DF5EE9AE}" type="presParOf" srcId="{3853F8FA-1BB4-4E43-945B-7C043DFCF354}" destId="{379CA2D2-6F4D-4026-9B9E-C25CD0E9270A}" srcOrd="1" destOrd="0" presId="urn:microsoft.com/office/officeart/2008/layout/SquareAccentList"/>
    <dgm:cxn modelId="{286AFF9C-47EB-493B-B67D-D8D92BAA9878}" type="presParOf" srcId="{5588786B-AD35-4007-83C0-4B70C25F38F3}" destId="{6B215DF2-121E-4798-968D-E506FE04BAEA}" srcOrd="2" destOrd="0" presId="urn:microsoft.com/office/officeart/2008/layout/SquareAccentList"/>
    <dgm:cxn modelId="{F82B0E29-6B1C-4AAB-81E3-16977A00CD60}" type="presParOf" srcId="{6B215DF2-121E-4798-968D-E506FE04BAEA}" destId="{22FBC6D1-F195-45F2-BC7B-14DB4AA55C02}" srcOrd="0" destOrd="0" presId="urn:microsoft.com/office/officeart/2008/layout/SquareAccentList"/>
    <dgm:cxn modelId="{49842845-38C0-40C9-88C2-48531089266B}" type="presParOf" srcId="{22FBC6D1-F195-45F2-BC7B-14DB4AA55C02}" destId="{42443F3B-4B8F-4C35-867D-89FF727E37B5}" srcOrd="0" destOrd="0" presId="urn:microsoft.com/office/officeart/2008/layout/SquareAccentList"/>
    <dgm:cxn modelId="{F6EBCC85-E8B4-4F7A-BA15-A591156EC847}" type="presParOf" srcId="{22FBC6D1-F195-45F2-BC7B-14DB4AA55C02}" destId="{F20C0EA7-A4CD-429F-B764-2644AE4858E3}" srcOrd="1" destOrd="0" presId="urn:microsoft.com/office/officeart/2008/layout/SquareAccentList"/>
    <dgm:cxn modelId="{427DD50E-DE7F-4A4C-8540-46ECC998A685}" type="presParOf" srcId="{22FBC6D1-F195-45F2-BC7B-14DB4AA55C02}" destId="{1D724195-B8E4-47AD-B4CE-7D3AAAAA01BC}" srcOrd="2" destOrd="0" presId="urn:microsoft.com/office/officeart/2008/layout/SquareAccentList"/>
    <dgm:cxn modelId="{82E556BB-B946-40C9-BD4D-4908C921ECD0}" type="presParOf" srcId="{6B215DF2-121E-4798-968D-E506FE04BAEA}" destId="{6988B8B8-BD28-4536-98BC-A65BC6F400CF}" srcOrd="1" destOrd="0" presId="urn:microsoft.com/office/officeart/2008/layout/SquareAccentList"/>
    <dgm:cxn modelId="{20E0AE1F-526B-44A1-8933-4AFD859736F3}" type="presParOf" srcId="{6988B8B8-BD28-4536-98BC-A65BC6F400CF}" destId="{C0861273-B2FB-41C8-9ABE-D3A80A437A17}" srcOrd="0" destOrd="0" presId="urn:microsoft.com/office/officeart/2008/layout/SquareAccentList"/>
    <dgm:cxn modelId="{109D1FA1-9EC6-4849-A678-1E83EDAFC095}" type="presParOf" srcId="{C0861273-B2FB-41C8-9ABE-D3A80A437A17}" destId="{4C3BF968-E771-4B2B-A391-B0CD3D77645E}" srcOrd="0" destOrd="0" presId="urn:microsoft.com/office/officeart/2008/layout/SquareAccentList"/>
    <dgm:cxn modelId="{5B8489B8-8398-4DA4-9EA8-1A11937A80A5}" type="presParOf" srcId="{C0861273-B2FB-41C8-9ABE-D3A80A437A17}" destId="{2DD7B031-5796-42E9-8594-E1CC45C06BE3}" srcOrd="1" destOrd="0" presId="urn:microsoft.com/office/officeart/2008/layout/SquareAccentList"/>
    <dgm:cxn modelId="{20728E24-78F0-4B01-9CC2-36131ECD773C}" type="presParOf" srcId="{6988B8B8-BD28-4536-98BC-A65BC6F400CF}" destId="{8E93833A-2E8E-4570-8556-575D3716486B}" srcOrd="1" destOrd="0" presId="urn:microsoft.com/office/officeart/2008/layout/SquareAccentList"/>
    <dgm:cxn modelId="{9D13246D-6595-498C-90C1-51E2CB8EE6BA}" type="presParOf" srcId="{8E93833A-2E8E-4570-8556-575D3716486B}" destId="{8F8DB584-462F-43F7-9E62-938A8383C690}" srcOrd="0" destOrd="0" presId="urn:microsoft.com/office/officeart/2008/layout/SquareAccentList"/>
    <dgm:cxn modelId="{B10FA453-38CB-4C35-929E-E8C18D0AC74E}" type="presParOf" srcId="{8E93833A-2E8E-4570-8556-575D3716486B}" destId="{876CE31F-5698-48C2-87A7-241623177CC4}" srcOrd="1" destOrd="0" presId="urn:microsoft.com/office/officeart/2008/layout/SquareAccentList"/>
    <dgm:cxn modelId="{9C4EB741-5FBB-4F5F-9CA3-6F5B5C0EA901}" type="presParOf" srcId="{6988B8B8-BD28-4536-98BC-A65BC6F400CF}" destId="{81A0172B-7EB3-41F4-BD01-13EA13BE897B}" srcOrd="2" destOrd="0" presId="urn:microsoft.com/office/officeart/2008/layout/SquareAccentList"/>
    <dgm:cxn modelId="{BBF4502A-40EA-4A03-A52D-5305C39CC95E}" type="presParOf" srcId="{81A0172B-7EB3-41F4-BD01-13EA13BE897B}" destId="{D22E87B9-8C8E-4BBE-9D5A-29777E4B8E16}" srcOrd="0" destOrd="0" presId="urn:microsoft.com/office/officeart/2008/layout/SquareAccentList"/>
    <dgm:cxn modelId="{702EC9D3-9E86-490B-A857-41DD60AF53F7}" type="presParOf" srcId="{81A0172B-7EB3-41F4-BD01-13EA13BE897B}" destId="{8276AEB0-EEF6-4154-8DD5-231863AA66B0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24930B-421C-499E-9FA5-F2C23C95EE5C}">
      <dsp:nvSpPr>
        <dsp:cNvPr id="0" name=""/>
        <dsp:cNvSpPr/>
      </dsp:nvSpPr>
      <dsp:spPr>
        <a:xfrm>
          <a:off x="46036" y="461269"/>
          <a:ext cx="2182556" cy="2567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F174A-9703-43BA-9A64-95C351332096}">
      <dsp:nvSpPr>
        <dsp:cNvPr id="0" name=""/>
        <dsp:cNvSpPr/>
      </dsp:nvSpPr>
      <dsp:spPr>
        <a:xfrm>
          <a:off x="46036" y="557702"/>
          <a:ext cx="160338" cy="160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29B432-73FB-4C48-B2A0-0ECA1B1C3E79}">
      <dsp:nvSpPr>
        <dsp:cNvPr id="0" name=""/>
        <dsp:cNvSpPr/>
      </dsp:nvSpPr>
      <dsp:spPr>
        <a:xfrm>
          <a:off x="46036" y="0"/>
          <a:ext cx="2182556" cy="461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ИРЭП</a:t>
          </a:r>
          <a:endParaRPr lang="ru-RU" sz="2000" kern="1200" dirty="0"/>
        </a:p>
      </dsp:txBody>
      <dsp:txXfrm>
        <a:off x="46036" y="0"/>
        <a:ext cx="2182556" cy="461269"/>
      </dsp:txXfrm>
    </dsp:sp>
    <dsp:sp modelId="{2BEBC9CA-54CB-46A5-87A1-BEE6AA4DF616}">
      <dsp:nvSpPr>
        <dsp:cNvPr id="0" name=""/>
        <dsp:cNvSpPr/>
      </dsp:nvSpPr>
      <dsp:spPr>
        <a:xfrm>
          <a:off x="46036" y="108119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C2068-F28F-4E2B-BDFD-E2070199CDDE}">
      <dsp:nvSpPr>
        <dsp:cNvPr id="0" name=""/>
        <dsp:cNvSpPr/>
      </dsp:nvSpPr>
      <dsp:spPr>
        <a:xfrm>
          <a:off x="198815" y="813490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Летучесть не требуется</a:t>
          </a:r>
        </a:p>
      </dsp:txBody>
      <dsp:txXfrm>
        <a:off x="198815" y="813490"/>
        <a:ext cx="2029777" cy="673233"/>
      </dsp:txXfrm>
    </dsp:sp>
    <dsp:sp modelId="{E85357D4-65C3-4216-B560-53A13CFF1BD5}">
      <dsp:nvSpPr>
        <dsp:cNvPr id="0" name=""/>
        <dsp:cNvSpPr/>
      </dsp:nvSpPr>
      <dsp:spPr>
        <a:xfrm>
          <a:off x="46036" y="1754426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F365A2-017A-4486-A864-8F78C9618A22}">
      <dsp:nvSpPr>
        <dsp:cNvPr id="0" name=""/>
        <dsp:cNvSpPr/>
      </dsp:nvSpPr>
      <dsp:spPr>
        <a:xfrm>
          <a:off x="198815" y="1497976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Предпочтительный метод для неустойчивых к нагреванию аналитов</a:t>
          </a:r>
        </a:p>
      </dsp:txBody>
      <dsp:txXfrm>
        <a:off x="198815" y="1497976"/>
        <a:ext cx="2029777" cy="673233"/>
      </dsp:txXfrm>
    </dsp:sp>
    <dsp:sp modelId="{CB04ABF5-668F-49A5-9CC8-2AC10E3C81B0}">
      <dsp:nvSpPr>
        <dsp:cNvPr id="0" name=""/>
        <dsp:cNvSpPr/>
      </dsp:nvSpPr>
      <dsp:spPr>
        <a:xfrm>
          <a:off x="46036" y="2427659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275E6-779C-483B-BECB-9BF0FDB0B5C5}">
      <dsp:nvSpPr>
        <dsp:cNvPr id="0" name=""/>
        <dsp:cNvSpPr/>
      </dsp:nvSpPr>
      <dsp:spPr>
        <a:xfrm>
          <a:off x="198815" y="2171209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Ионы </a:t>
          </a:r>
          <a:r>
            <a:rPr lang="en-US" sz="1200" b="1" kern="1200" smtClean="0"/>
            <a:t>образуются </a:t>
          </a:r>
          <a:r>
            <a:rPr lang="pl-PL" sz="1200" b="1" kern="1200" smtClean="0"/>
            <a:t/>
          </a:r>
          <a:br>
            <a:rPr lang="pl-PL" sz="1200" b="1" kern="1200" smtClean="0"/>
          </a:br>
          <a:r>
            <a:rPr lang="en-US" sz="1200" b="1" kern="1200" smtClean="0"/>
            <a:t>в </a:t>
          </a:r>
          <a:r>
            <a:rPr lang="en-US" sz="1200" b="1" kern="1200" dirty="0" smtClean="0"/>
            <a:t>растворе</a:t>
          </a:r>
        </a:p>
      </dsp:txBody>
      <dsp:txXfrm>
        <a:off x="198815" y="2171209"/>
        <a:ext cx="2029777" cy="673233"/>
      </dsp:txXfrm>
    </dsp:sp>
    <dsp:sp modelId="{9DB2B82A-C9AD-441E-810D-49CFD66880CB}">
      <dsp:nvSpPr>
        <dsp:cNvPr id="0" name=""/>
        <dsp:cNvSpPr/>
      </dsp:nvSpPr>
      <dsp:spPr>
        <a:xfrm>
          <a:off x="46036" y="310089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DF99C-8BA6-47C9-A63A-3BAFF421AA86}">
      <dsp:nvSpPr>
        <dsp:cNvPr id="0" name=""/>
        <dsp:cNvSpPr/>
      </dsp:nvSpPr>
      <dsp:spPr>
        <a:xfrm>
          <a:off x="198815" y="2844443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Возможно образование многозарядных ионов</a:t>
          </a:r>
        </a:p>
      </dsp:txBody>
      <dsp:txXfrm>
        <a:off x="198815" y="2844443"/>
        <a:ext cx="2029777" cy="673233"/>
      </dsp:txXfrm>
    </dsp:sp>
    <dsp:sp modelId="{91E55F5F-2577-4583-8773-ED5539810B0B}">
      <dsp:nvSpPr>
        <dsp:cNvPr id="0" name=""/>
        <dsp:cNvSpPr/>
      </dsp:nvSpPr>
      <dsp:spPr>
        <a:xfrm>
          <a:off x="2337721" y="461269"/>
          <a:ext cx="2182556" cy="2567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48592-D1E1-41B0-98A8-5736861F2A33}">
      <dsp:nvSpPr>
        <dsp:cNvPr id="0" name=""/>
        <dsp:cNvSpPr/>
      </dsp:nvSpPr>
      <dsp:spPr>
        <a:xfrm>
          <a:off x="2337721" y="557702"/>
          <a:ext cx="160338" cy="160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C8C18A-6CB4-4D76-AD07-00BB5B71D856}">
      <dsp:nvSpPr>
        <dsp:cNvPr id="0" name=""/>
        <dsp:cNvSpPr/>
      </dsp:nvSpPr>
      <dsp:spPr>
        <a:xfrm>
          <a:off x="2337721" y="0"/>
          <a:ext cx="2182556" cy="461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ХИАД</a:t>
          </a:r>
          <a:endParaRPr lang="ru-RU" sz="2000" kern="1200" dirty="0"/>
        </a:p>
      </dsp:txBody>
      <dsp:txXfrm>
        <a:off x="2337721" y="0"/>
        <a:ext cx="2182556" cy="461269"/>
      </dsp:txXfrm>
    </dsp:sp>
    <dsp:sp modelId="{65EB446D-CC2F-4332-A743-6D6642D75E57}">
      <dsp:nvSpPr>
        <dsp:cNvPr id="0" name=""/>
        <dsp:cNvSpPr/>
      </dsp:nvSpPr>
      <dsp:spPr>
        <a:xfrm>
          <a:off x="2337721" y="108119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07D8C-D0B2-4CD3-AA4A-79B44F31EC70}">
      <dsp:nvSpPr>
        <dsp:cNvPr id="0" name=""/>
        <dsp:cNvSpPr/>
      </dsp:nvSpPr>
      <dsp:spPr>
        <a:xfrm>
          <a:off x="2490500" y="824743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Требуется некоторая летучесть</a:t>
          </a:r>
        </a:p>
      </dsp:txBody>
      <dsp:txXfrm>
        <a:off x="2490500" y="824743"/>
        <a:ext cx="2029777" cy="673233"/>
      </dsp:txXfrm>
    </dsp:sp>
    <dsp:sp modelId="{667F39AB-31E9-41A8-94FC-2A5730041D10}">
      <dsp:nvSpPr>
        <dsp:cNvPr id="0" name=""/>
        <dsp:cNvSpPr/>
      </dsp:nvSpPr>
      <dsp:spPr>
        <a:xfrm>
          <a:off x="2337721" y="1754426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05C7F4-4DFF-42EC-AD04-FFF91E58D978}">
      <dsp:nvSpPr>
        <dsp:cNvPr id="0" name=""/>
        <dsp:cNvSpPr/>
      </dsp:nvSpPr>
      <dsp:spPr>
        <a:xfrm>
          <a:off x="2490500" y="1497976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Аналиты должны быть термически стабильными</a:t>
          </a:r>
        </a:p>
      </dsp:txBody>
      <dsp:txXfrm>
        <a:off x="2490500" y="1497976"/>
        <a:ext cx="2029777" cy="673233"/>
      </dsp:txXfrm>
    </dsp:sp>
    <dsp:sp modelId="{D7AF0CC4-B531-496D-A981-1B977433C300}">
      <dsp:nvSpPr>
        <dsp:cNvPr id="0" name=""/>
        <dsp:cNvSpPr/>
      </dsp:nvSpPr>
      <dsp:spPr>
        <a:xfrm>
          <a:off x="2337721" y="2427659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CA2D2-6F4D-4026-9B9E-C25CD0E9270A}">
      <dsp:nvSpPr>
        <dsp:cNvPr id="0" name=""/>
        <dsp:cNvSpPr/>
      </dsp:nvSpPr>
      <dsp:spPr>
        <a:xfrm>
          <a:off x="2490500" y="2171209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Ионы </a:t>
          </a:r>
          <a:r>
            <a:rPr lang="en-US" sz="1200" b="1" kern="1200" smtClean="0"/>
            <a:t>образуются </a:t>
          </a:r>
          <a:r>
            <a:rPr lang="pl-PL" sz="1200" b="1" kern="1200" smtClean="0"/>
            <a:t/>
          </a:r>
          <a:br>
            <a:rPr lang="pl-PL" sz="1200" b="1" kern="1200" smtClean="0"/>
          </a:br>
          <a:r>
            <a:rPr lang="en-US" sz="1200" b="1" kern="1200" smtClean="0"/>
            <a:t>в </a:t>
          </a:r>
          <a:r>
            <a:rPr lang="en-US" sz="1200" b="1" kern="1200" dirty="0" smtClean="0"/>
            <a:t>газовой фазе</a:t>
          </a:r>
          <a:endParaRPr lang="ru-RU" sz="1200" b="1" kern="1200" dirty="0"/>
        </a:p>
      </dsp:txBody>
      <dsp:txXfrm>
        <a:off x="2490500" y="2171209"/>
        <a:ext cx="2029777" cy="673233"/>
      </dsp:txXfrm>
    </dsp:sp>
    <dsp:sp modelId="{82C5D308-5767-4B7C-9A5B-73C95FC90255}">
      <dsp:nvSpPr>
        <dsp:cNvPr id="0" name=""/>
        <dsp:cNvSpPr/>
      </dsp:nvSpPr>
      <dsp:spPr>
        <a:xfrm>
          <a:off x="2337721" y="3100875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E086A-74B3-45F8-9475-2645910C9ECE}">
      <dsp:nvSpPr>
        <dsp:cNvPr id="0" name=""/>
        <dsp:cNvSpPr/>
      </dsp:nvSpPr>
      <dsp:spPr>
        <a:xfrm>
          <a:off x="2490500" y="2844443"/>
          <a:ext cx="2029777" cy="673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Образуются только однозарядные ионы</a:t>
          </a:r>
          <a:endParaRPr lang="ru-RU" sz="1200" b="1" kern="1200" dirty="0"/>
        </a:p>
      </dsp:txBody>
      <dsp:txXfrm>
        <a:off x="2490500" y="2844443"/>
        <a:ext cx="2029777" cy="673199"/>
      </dsp:txXfrm>
    </dsp:sp>
    <dsp:sp modelId="{42443F3B-4B8F-4C35-867D-89FF727E37B5}">
      <dsp:nvSpPr>
        <dsp:cNvPr id="0" name=""/>
        <dsp:cNvSpPr/>
      </dsp:nvSpPr>
      <dsp:spPr>
        <a:xfrm>
          <a:off x="4629405" y="461269"/>
          <a:ext cx="2182556" cy="2567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C0EA7-A4CD-429F-B764-2644AE4858E3}">
      <dsp:nvSpPr>
        <dsp:cNvPr id="0" name=""/>
        <dsp:cNvSpPr/>
      </dsp:nvSpPr>
      <dsp:spPr>
        <a:xfrm>
          <a:off x="4629405" y="557702"/>
          <a:ext cx="160338" cy="160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724195-B8E4-47AD-B4CE-7D3AAAAA01BC}">
      <dsp:nvSpPr>
        <dsp:cNvPr id="0" name=""/>
        <dsp:cNvSpPr/>
      </dsp:nvSpPr>
      <dsp:spPr>
        <a:xfrm>
          <a:off x="4629405" y="0"/>
          <a:ext cx="2182556" cy="461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ФИАД</a:t>
          </a:r>
          <a:endParaRPr lang="ru-RU" sz="2000" kern="1200" dirty="0"/>
        </a:p>
      </dsp:txBody>
      <dsp:txXfrm>
        <a:off x="4629405" y="0"/>
        <a:ext cx="2182556" cy="461269"/>
      </dsp:txXfrm>
    </dsp:sp>
    <dsp:sp modelId="{4C3BF968-E771-4B2B-A391-B0CD3D77645E}">
      <dsp:nvSpPr>
        <dsp:cNvPr id="0" name=""/>
        <dsp:cNvSpPr/>
      </dsp:nvSpPr>
      <dsp:spPr>
        <a:xfrm>
          <a:off x="4629405" y="108119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D7B031-5796-42E9-8594-E1CC45C06BE3}">
      <dsp:nvSpPr>
        <dsp:cNvPr id="0" name=""/>
        <dsp:cNvSpPr/>
      </dsp:nvSpPr>
      <dsp:spPr>
        <a:xfrm>
          <a:off x="4782184" y="824743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Требуется некоторая летучесть</a:t>
          </a:r>
          <a:endParaRPr lang="ru-RU" sz="1200" kern="1200" dirty="0"/>
        </a:p>
      </dsp:txBody>
      <dsp:txXfrm>
        <a:off x="4782184" y="824743"/>
        <a:ext cx="2029777" cy="673233"/>
      </dsp:txXfrm>
    </dsp:sp>
    <dsp:sp modelId="{8F8DB584-462F-43F7-9E62-938A8383C690}">
      <dsp:nvSpPr>
        <dsp:cNvPr id="0" name=""/>
        <dsp:cNvSpPr/>
      </dsp:nvSpPr>
      <dsp:spPr>
        <a:xfrm>
          <a:off x="4629405" y="1754426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CE31F-5698-48C2-87A7-241623177CC4}">
      <dsp:nvSpPr>
        <dsp:cNvPr id="0" name=""/>
        <dsp:cNvSpPr/>
      </dsp:nvSpPr>
      <dsp:spPr>
        <a:xfrm>
          <a:off x="4782184" y="1497976"/>
          <a:ext cx="2029777" cy="673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Аналиты должны быть термически стабильными</a:t>
          </a:r>
          <a:endParaRPr lang="ru-RU" sz="1200" kern="1200" dirty="0"/>
        </a:p>
      </dsp:txBody>
      <dsp:txXfrm>
        <a:off x="4782184" y="1497976"/>
        <a:ext cx="2029777" cy="673233"/>
      </dsp:txXfrm>
    </dsp:sp>
    <dsp:sp modelId="{D22E87B9-8C8E-4BBE-9D5A-29777E4B8E16}">
      <dsp:nvSpPr>
        <dsp:cNvPr id="0" name=""/>
        <dsp:cNvSpPr/>
      </dsp:nvSpPr>
      <dsp:spPr>
        <a:xfrm>
          <a:off x="4629405" y="2427642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6AEB0-EEF6-4154-8DD5-231863AA66B0}">
      <dsp:nvSpPr>
        <dsp:cNvPr id="0" name=""/>
        <dsp:cNvSpPr/>
      </dsp:nvSpPr>
      <dsp:spPr>
        <a:xfrm>
          <a:off x="4782184" y="2171209"/>
          <a:ext cx="2029777" cy="673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Ионы </a:t>
          </a:r>
          <a:r>
            <a:rPr lang="en-US" sz="1200" b="1" kern="1200" smtClean="0"/>
            <a:t>образуются </a:t>
          </a:r>
          <a:r>
            <a:rPr lang="pl-PL" sz="1200" b="1" kern="1200" smtClean="0"/>
            <a:t/>
          </a:r>
          <a:br>
            <a:rPr lang="pl-PL" sz="1200" b="1" kern="1200" smtClean="0"/>
          </a:br>
          <a:r>
            <a:rPr lang="en-US" sz="1200" b="1" kern="1200" smtClean="0"/>
            <a:t>в </a:t>
          </a:r>
          <a:r>
            <a:rPr lang="en-US" sz="1200" b="1" kern="1200" dirty="0" smtClean="0"/>
            <a:t>газовой фазе</a:t>
          </a:r>
          <a:endParaRPr lang="ru-RU" sz="1200" b="1" kern="1200" dirty="0"/>
        </a:p>
      </dsp:txBody>
      <dsp:txXfrm>
        <a:off x="4782184" y="2171209"/>
        <a:ext cx="2029777" cy="673199"/>
      </dsp:txXfrm>
    </dsp:sp>
    <dsp:sp modelId="{0A3AF56A-7ED8-4000-96AF-20A4646A4047}">
      <dsp:nvSpPr>
        <dsp:cNvPr id="0" name=""/>
        <dsp:cNvSpPr/>
      </dsp:nvSpPr>
      <dsp:spPr>
        <a:xfrm>
          <a:off x="4629405" y="3100841"/>
          <a:ext cx="160334" cy="16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AEE399-A1F4-41C2-8368-3F77915EE3EE}">
      <dsp:nvSpPr>
        <dsp:cNvPr id="0" name=""/>
        <dsp:cNvSpPr/>
      </dsp:nvSpPr>
      <dsp:spPr>
        <a:xfrm>
          <a:off x="4782184" y="2844409"/>
          <a:ext cx="2029777" cy="673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Образуются только однозарядные ионы</a:t>
          </a:r>
          <a:endParaRPr lang="ru-RU" sz="1200" b="1" kern="1200" dirty="0"/>
        </a:p>
      </dsp:txBody>
      <dsp:txXfrm>
        <a:off x="4782184" y="2844409"/>
        <a:ext cx="2029777" cy="6731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24930B-421C-499E-9FA5-F2C23C95EE5C}">
      <dsp:nvSpPr>
        <dsp:cNvPr id="0" name=""/>
        <dsp:cNvSpPr/>
      </dsp:nvSpPr>
      <dsp:spPr>
        <a:xfrm>
          <a:off x="2063" y="520946"/>
          <a:ext cx="2464926" cy="2899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F174A-9703-43BA-9A64-95C351332096}">
      <dsp:nvSpPr>
        <dsp:cNvPr id="0" name=""/>
        <dsp:cNvSpPr/>
      </dsp:nvSpPr>
      <dsp:spPr>
        <a:xfrm>
          <a:off x="2063" y="629855"/>
          <a:ext cx="181082" cy="18108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29B432-73FB-4C48-B2A0-0ECA1B1C3E79}">
      <dsp:nvSpPr>
        <dsp:cNvPr id="0" name=""/>
        <dsp:cNvSpPr/>
      </dsp:nvSpPr>
      <dsp:spPr>
        <a:xfrm>
          <a:off x="2063" y="0"/>
          <a:ext cx="2464926" cy="520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ИРЭП</a:t>
          </a:r>
          <a:endParaRPr lang="ru-RU" sz="1200" kern="1200" dirty="0"/>
        </a:p>
      </dsp:txBody>
      <dsp:txXfrm>
        <a:off x="2063" y="0"/>
        <a:ext cx="2464926" cy="520946"/>
      </dsp:txXfrm>
    </dsp:sp>
    <dsp:sp modelId="{2BEBC9CA-54CB-46A5-87A1-BEE6AA4DF616}">
      <dsp:nvSpPr>
        <dsp:cNvPr id="0" name=""/>
        <dsp:cNvSpPr/>
      </dsp:nvSpPr>
      <dsp:spPr>
        <a:xfrm>
          <a:off x="2063" y="1221073"/>
          <a:ext cx="181077" cy="181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C2068-F28F-4E2B-BDFD-E2070199CDDE}">
      <dsp:nvSpPr>
        <dsp:cNvPr id="0" name=""/>
        <dsp:cNvSpPr/>
      </dsp:nvSpPr>
      <dsp:spPr>
        <a:xfrm>
          <a:off x="174608" y="918736"/>
          <a:ext cx="2292381" cy="760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900" b="1" kern="1200"/>
            <a:t>Образование ионов в растворе</a:t>
          </a:r>
          <a:r>
            <a:rPr sz="900" kern="1200"/>
            <a:t> (например, катехоламин, сульфатные конъюгаты (анионные органосульфаты), четвертичные амины)</a:t>
          </a:r>
          <a:endParaRPr lang="ru-RU" sz="900" kern="1200" dirty="0"/>
        </a:p>
      </dsp:txBody>
      <dsp:txXfrm>
        <a:off x="174608" y="918736"/>
        <a:ext cx="2292381" cy="760333"/>
      </dsp:txXfrm>
    </dsp:sp>
    <dsp:sp modelId="{E85357D4-65C3-4216-B560-53A13CFF1BD5}">
      <dsp:nvSpPr>
        <dsp:cNvPr id="0" name=""/>
        <dsp:cNvSpPr/>
      </dsp:nvSpPr>
      <dsp:spPr>
        <a:xfrm>
          <a:off x="2063" y="1981406"/>
          <a:ext cx="181077" cy="181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F365A2-017A-4486-A864-8F78C9618A22}">
      <dsp:nvSpPr>
        <dsp:cNvPr id="0" name=""/>
        <dsp:cNvSpPr/>
      </dsp:nvSpPr>
      <dsp:spPr>
        <a:xfrm>
          <a:off x="174608" y="1691778"/>
          <a:ext cx="2292381" cy="760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900" b="1" kern="1200"/>
            <a:t>Соединения, содержащие гетероатомы</a:t>
          </a:r>
          <a:r>
            <a:rPr sz="900" kern="1200"/>
            <a:t> (например, карбаматы, бензодиазепины)</a:t>
          </a:r>
          <a:endParaRPr lang="ru-RU" sz="900" kern="1200" dirty="0"/>
        </a:p>
      </dsp:txBody>
      <dsp:txXfrm>
        <a:off x="174608" y="1691778"/>
        <a:ext cx="2292381" cy="760333"/>
      </dsp:txXfrm>
    </dsp:sp>
    <dsp:sp modelId="{CB04ABF5-668F-49A5-9CC8-2AC10E3C81B0}">
      <dsp:nvSpPr>
        <dsp:cNvPr id="0" name=""/>
        <dsp:cNvSpPr/>
      </dsp:nvSpPr>
      <dsp:spPr>
        <a:xfrm>
          <a:off x="2063" y="2741739"/>
          <a:ext cx="181077" cy="181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275E6-779C-483B-BECB-9BF0FDB0B5C5}">
      <dsp:nvSpPr>
        <dsp:cNvPr id="0" name=""/>
        <dsp:cNvSpPr/>
      </dsp:nvSpPr>
      <dsp:spPr>
        <a:xfrm>
          <a:off x="174608" y="2452111"/>
          <a:ext cx="2292381" cy="760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900" b="1" kern="1200"/>
            <a:t>Соединения, присутствующие </a:t>
          </a:r>
          <a:r>
            <a:rPr lang="pl-PL" sz="900" b="1" kern="1200" smtClean="0"/>
            <a:t/>
          </a:r>
          <a:br>
            <a:rPr lang="pl-PL" sz="900" b="1" kern="1200" smtClean="0"/>
          </a:br>
          <a:r>
            <a:rPr sz="900" b="1" kern="1200" smtClean="0"/>
            <a:t>в </a:t>
          </a:r>
          <a:r>
            <a:rPr sz="900" b="1" kern="1200"/>
            <a:t>растворе в виде многозарядных ионов</a:t>
          </a:r>
          <a:r>
            <a:rPr sz="900" kern="1200"/>
            <a:t> (например, белки, пептиды, олигонуклеотиды)</a:t>
          </a:r>
        </a:p>
      </dsp:txBody>
      <dsp:txXfrm>
        <a:off x="174608" y="2452111"/>
        <a:ext cx="2292381" cy="760333"/>
      </dsp:txXfrm>
    </dsp:sp>
    <dsp:sp modelId="{91E55F5F-2577-4583-8773-ED5539810B0B}">
      <dsp:nvSpPr>
        <dsp:cNvPr id="0" name=""/>
        <dsp:cNvSpPr/>
      </dsp:nvSpPr>
      <dsp:spPr>
        <a:xfrm>
          <a:off x="2590236" y="520946"/>
          <a:ext cx="2464926" cy="2899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48592-D1E1-41B0-98A8-5736861F2A33}">
      <dsp:nvSpPr>
        <dsp:cNvPr id="0" name=""/>
        <dsp:cNvSpPr/>
      </dsp:nvSpPr>
      <dsp:spPr>
        <a:xfrm>
          <a:off x="2590236" y="629855"/>
          <a:ext cx="181082" cy="18108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C8C18A-6CB4-4D76-AD07-00BB5B71D856}">
      <dsp:nvSpPr>
        <dsp:cNvPr id="0" name=""/>
        <dsp:cNvSpPr/>
      </dsp:nvSpPr>
      <dsp:spPr>
        <a:xfrm>
          <a:off x="2590236" y="0"/>
          <a:ext cx="2464926" cy="520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ХИАД</a:t>
          </a:r>
          <a:endParaRPr lang="ru-RU" sz="1200" kern="1200" dirty="0"/>
        </a:p>
      </dsp:txBody>
      <dsp:txXfrm>
        <a:off x="2590236" y="0"/>
        <a:ext cx="2464926" cy="520946"/>
      </dsp:txXfrm>
    </dsp:sp>
    <dsp:sp modelId="{65EB446D-CC2F-4332-A743-6D6642D75E57}">
      <dsp:nvSpPr>
        <dsp:cNvPr id="0" name=""/>
        <dsp:cNvSpPr/>
      </dsp:nvSpPr>
      <dsp:spPr>
        <a:xfrm>
          <a:off x="2590236" y="1221073"/>
          <a:ext cx="181077" cy="181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07D8C-D0B2-4CD3-AA4A-79B44F31EC70}">
      <dsp:nvSpPr>
        <dsp:cNvPr id="0" name=""/>
        <dsp:cNvSpPr/>
      </dsp:nvSpPr>
      <dsp:spPr>
        <a:xfrm>
          <a:off x="2762781" y="931445"/>
          <a:ext cx="2292381" cy="760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900" b="1" kern="1200"/>
            <a:t>Соединения со средними величинами молекулярной массы </a:t>
          </a:r>
          <a:r>
            <a:rPr lang="pl-PL" sz="900" b="1" kern="1200" smtClean="0"/>
            <a:t/>
          </a:r>
          <a:br>
            <a:rPr lang="pl-PL" sz="900" b="1" kern="1200" smtClean="0"/>
          </a:br>
          <a:r>
            <a:rPr sz="900" b="1" kern="1200" smtClean="0"/>
            <a:t>и </a:t>
          </a:r>
          <a:r>
            <a:rPr sz="900" b="1" kern="1200"/>
            <a:t>средней полярностью</a:t>
          </a:r>
          <a:r>
            <a:rPr sz="900" kern="1200"/>
            <a:t> (например, полициклические ароматические углеводороды, полихлорированные бифенилы, жирные кислоты, фталаты, спирты)</a:t>
          </a:r>
          <a:endParaRPr lang="ru-RU" sz="900" b="1" kern="1200" dirty="0"/>
        </a:p>
      </dsp:txBody>
      <dsp:txXfrm>
        <a:off x="2762781" y="931445"/>
        <a:ext cx="2292381" cy="760333"/>
      </dsp:txXfrm>
    </dsp:sp>
    <dsp:sp modelId="{667F39AB-31E9-41A8-94FC-2A5730041D10}">
      <dsp:nvSpPr>
        <dsp:cNvPr id="0" name=""/>
        <dsp:cNvSpPr/>
      </dsp:nvSpPr>
      <dsp:spPr>
        <a:xfrm>
          <a:off x="2590236" y="1981406"/>
          <a:ext cx="181077" cy="181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05C7F4-4DFF-42EC-AD04-FFF91E58D978}">
      <dsp:nvSpPr>
        <dsp:cNvPr id="0" name=""/>
        <dsp:cNvSpPr/>
      </dsp:nvSpPr>
      <dsp:spPr>
        <a:xfrm>
          <a:off x="2762781" y="1691778"/>
          <a:ext cx="2292381" cy="760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900" b="1" kern="1200"/>
            <a:t>Соединения, содержащие гетероатомы</a:t>
          </a:r>
          <a:r>
            <a:rPr sz="900" kern="1200"/>
            <a:t> (например, карбаматы, бензодиазепины)</a:t>
          </a:r>
          <a:endParaRPr lang="ru-RU" sz="900" kern="1200" dirty="0"/>
        </a:p>
      </dsp:txBody>
      <dsp:txXfrm>
        <a:off x="2762781" y="1691778"/>
        <a:ext cx="2292381" cy="760333"/>
      </dsp:txXfrm>
    </dsp:sp>
    <dsp:sp modelId="{D7AF0CC4-B531-496D-A981-1B977433C300}">
      <dsp:nvSpPr>
        <dsp:cNvPr id="0" name=""/>
        <dsp:cNvSpPr/>
      </dsp:nvSpPr>
      <dsp:spPr>
        <a:xfrm>
          <a:off x="2590236" y="2741739"/>
          <a:ext cx="181077" cy="181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CA2D2-6F4D-4026-9B9E-C25CD0E9270A}">
      <dsp:nvSpPr>
        <dsp:cNvPr id="0" name=""/>
        <dsp:cNvSpPr/>
      </dsp:nvSpPr>
      <dsp:spPr>
        <a:xfrm>
          <a:off x="2762781" y="2452111"/>
          <a:ext cx="2292381" cy="760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Неполярные соединения, </a:t>
          </a:r>
          <a:r>
            <a:rPr lang="en-US" sz="900" b="1" kern="1200" smtClean="0"/>
            <a:t>которые </a:t>
          </a:r>
          <a:r>
            <a:rPr lang="pl-PL" sz="900" b="1" kern="1200" smtClean="0"/>
            <a:t/>
          </a:r>
          <a:br>
            <a:rPr lang="pl-PL" sz="900" b="1" kern="1200" smtClean="0"/>
          </a:br>
          <a:r>
            <a:rPr lang="en-US" sz="900" b="1" kern="1200" smtClean="0"/>
            <a:t>не </a:t>
          </a:r>
          <a:r>
            <a:rPr lang="en-US" sz="900" b="1" kern="1200" dirty="0" smtClean="0"/>
            <a:t>могут быть ионизированы методом ИРЭП</a:t>
          </a:r>
          <a:endParaRPr lang="ru-RU" sz="900" b="1" kern="1200" dirty="0"/>
        </a:p>
      </dsp:txBody>
      <dsp:txXfrm>
        <a:off x="2762781" y="2452111"/>
        <a:ext cx="2292381" cy="760333"/>
      </dsp:txXfrm>
    </dsp:sp>
    <dsp:sp modelId="{42443F3B-4B8F-4C35-867D-89FF727E37B5}">
      <dsp:nvSpPr>
        <dsp:cNvPr id="0" name=""/>
        <dsp:cNvSpPr/>
      </dsp:nvSpPr>
      <dsp:spPr>
        <a:xfrm>
          <a:off x="5178409" y="520946"/>
          <a:ext cx="2464926" cy="2899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C0EA7-A4CD-429F-B764-2644AE4858E3}">
      <dsp:nvSpPr>
        <dsp:cNvPr id="0" name=""/>
        <dsp:cNvSpPr/>
      </dsp:nvSpPr>
      <dsp:spPr>
        <a:xfrm>
          <a:off x="5178409" y="629855"/>
          <a:ext cx="181082" cy="18108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724195-B8E4-47AD-B4CE-7D3AAAAA01BC}">
      <dsp:nvSpPr>
        <dsp:cNvPr id="0" name=""/>
        <dsp:cNvSpPr/>
      </dsp:nvSpPr>
      <dsp:spPr>
        <a:xfrm>
          <a:off x="5178409" y="0"/>
          <a:ext cx="2464926" cy="520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ФИАД</a:t>
          </a:r>
          <a:endParaRPr lang="ru-RU" sz="1200" kern="1200" dirty="0"/>
        </a:p>
      </dsp:txBody>
      <dsp:txXfrm>
        <a:off x="5178409" y="0"/>
        <a:ext cx="2464926" cy="520946"/>
      </dsp:txXfrm>
    </dsp:sp>
    <dsp:sp modelId="{4C3BF968-E771-4B2B-A391-B0CD3D77645E}">
      <dsp:nvSpPr>
        <dsp:cNvPr id="0" name=""/>
        <dsp:cNvSpPr/>
      </dsp:nvSpPr>
      <dsp:spPr>
        <a:xfrm>
          <a:off x="5178409" y="1221073"/>
          <a:ext cx="181077" cy="181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D7B031-5796-42E9-8594-E1CC45C06BE3}">
      <dsp:nvSpPr>
        <dsp:cNvPr id="0" name=""/>
        <dsp:cNvSpPr/>
      </dsp:nvSpPr>
      <dsp:spPr>
        <a:xfrm>
          <a:off x="5350954" y="931445"/>
          <a:ext cx="2292381" cy="760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900" b="1" kern="1200"/>
            <a:t>Соединения со средними величинами молекулярной массы </a:t>
          </a:r>
          <a:r>
            <a:rPr lang="pl-PL" sz="900" b="1" kern="1200" smtClean="0"/>
            <a:t/>
          </a:r>
          <a:br>
            <a:rPr lang="pl-PL" sz="900" b="1" kern="1200" smtClean="0"/>
          </a:br>
          <a:r>
            <a:rPr sz="900" b="1" kern="1200" smtClean="0"/>
            <a:t>и </a:t>
          </a:r>
          <a:r>
            <a:rPr sz="900" b="1" kern="1200"/>
            <a:t>средней или низкой полярностью </a:t>
          </a:r>
          <a:r>
            <a:rPr sz="900" kern="1200"/>
            <a:t>(например, полициклические ароматические углеводороды, полихлорированные бифенилы, жирные кислоты, фталаты, спирты)</a:t>
          </a:r>
          <a:endParaRPr lang="ru-RU" sz="900" kern="1200" dirty="0"/>
        </a:p>
      </dsp:txBody>
      <dsp:txXfrm>
        <a:off x="5350954" y="931445"/>
        <a:ext cx="2292381" cy="760333"/>
      </dsp:txXfrm>
    </dsp:sp>
    <dsp:sp modelId="{8F8DB584-462F-43F7-9E62-938A8383C690}">
      <dsp:nvSpPr>
        <dsp:cNvPr id="0" name=""/>
        <dsp:cNvSpPr/>
      </dsp:nvSpPr>
      <dsp:spPr>
        <a:xfrm>
          <a:off x="5178409" y="1981406"/>
          <a:ext cx="181077" cy="181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CE31F-5698-48C2-87A7-241623177CC4}">
      <dsp:nvSpPr>
        <dsp:cNvPr id="0" name=""/>
        <dsp:cNvSpPr/>
      </dsp:nvSpPr>
      <dsp:spPr>
        <a:xfrm>
          <a:off x="5350954" y="1691778"/>
          <a:ext cx="2292381" cy="760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900" b="1" kern="1200"/>
            <a:t>Соединения, содержащие гетероатомы</a:t>
          </a:r>
          <a:r>
            <a:rPr sz="900" kern="1200"/>
            <a:t> (например, карбаматы, бензодиазепины)</a:t>
          </a:r>
          <a:endParaRPr lang="ru-RU" sz="900" kern="1200" dirty="0"/>
        </a:p>
      </dsp:txBody>
      <dsp:txXfrm>
        <a:off x="5350954" y="1691778"/>
        <a:ext cx="2292381" cy="760333"/>
      </dsp:txXfrm>
    </dsp:sp>
    <dsp:sp modelId="{D22E87B9-8C8E-4BBE-9D5A-29777E4B8E16}">
      <dsp:nvSpPr>
        <dsp:cNvPr id="0" name=""/>
        <dsp:cNvSpPr/>
      </dsp:nvSpPr>
      <dsp:spPr>
        <a:xfrm>
          <a:off x="5178409" y="2741739"/>
          <a:ext cx="181077" cy="1810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6AEB0-EEF6-4154-8DD5-231863AA66B0}">
      <dsp:nvSpPr>
        <dsp:cNvPr id="0" name=""/>
        <dsp:cNvSpPr/>
      </dsp:nvSpPr>
      <dsp:spPr>
        <a:xfrm>
          <a:off x="5350954" y="2452111"/>
          <a:ext cx="2292381" cy="760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/>
            <a:t>Неполярные соединения, которые </a:t>
          </a:r>
          <a:r>
            <a:rPr lang="pl-PL" sz="900" b="1" kern="1200" smtClean="0"/>
            <a:t/>
          </a:r>
          <a:br>
            <a:rPr lang="pl-PL" sz="900" b="1" kern="1200" smtClean="0"/>
          </a:br>
          <a:r>
            <a:rPr lang="en-US" sz="900" b="1" kern="1200" smtClean="0"/>
            <a:t>не могут быть ионизированы методом ИРЭП</a:t>
          </a:r>
          <a:endParaRPr lang="ru-RU" sz="900" b="1" kern="1200" dirty="0"/>
        </a:p>
      </dsp:txBody>
      <dsp:txXfrm>
        <a:off x="5350954" y="2452111"/>
        <a:ext cx="2292381" cy="760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71500" y="229395"/>
            <a:ext cx="2647950" cy="458788"/>
          </a:xfrm>
          <a:prstGeom prst="rect">
            <a:avLst/>
          </a:prstGeom>
        </p:spPr>
        <p:txBody>
          <a:bodyPr vert="horz" lIns="0" tIns="0" rIns="0" bIns="91440" rtlCol="0"/>
          <a:lstStyle>
            <a:lvl1pPr algn="l">
              <a:defRPr sz="1200"/>
            </a:lvl1pPr>
          </a:lstStyle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51797" y="406404"/>
            <a:ext cx="762000" cy="1599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03988A20-EF06-4D4E-89A2-E3A1D129ED6E}" type="datetime1">
              <a:rPr lang="en-US" sz="800" smtClean="0"/>
              <a:pPr/>
              <a:t>2/5/2016</a:t>
            </a:fld>
            <a:endParaRPr lang="ru-RU" sz="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630305" y="581461"/>
            <a:ext cx="2683492" cy="16052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/>
            </a:lvl1pPr>
          </a:lstStyle>
          <a:p>
            <a:pPr algn="r"/>
            <a:r>
              <a:rPr lang="en-US" sz="800" dirty="0" smtClean="0"/>
              <a:t>Метка конфиденциальности</a:t>
            </a:r>
            <a:endParaRPr lang="ru-RU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51797" y="229394"/>
            <a:ext cx="762000" cy="16193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63D7F7B9-5276-48BD-8702-84F780AA6454}" type="slidenum">
              <a:rPr lang="en-US" sz="800" smtClean="0"/>
              <a:pPr/>
              <a:t>‹#›</a:t>
            </a:fld>
            <a:endParaRPr lang="ru-RU" sz="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9450" y="8641023"/>
            <a:ext cx="2268000" cy="43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719475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57201" y="457200"/>
            <a:ext cx="3534508" cy="388452"/>
          </a:xfrm>
          <a:prstGeom prst="rect">
            <a:avLst/>
          </a:prstGeom>
        </p:spPr>
        <p:txBody>
          <a:bodyPr vert="horz" lIns="0" tIns="0" rIns="0" bIns="45720" rtlCol="0" anchor="t" anchorCtr="0"/>
          <a:lstStyle>
            <a:lvl1pPr algn="l">
              <a:defRPr sz="1200"/>
            </a:lvl1pPr>
          </a:lstStyle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931863"/>
            <a:ext cx="2973388" cy="2230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1" y="3248635"/>
            <a:ext cx="5978769" cy="486392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idx="1"/>
          </p:nvPr>
        </p:nvSpPr>
        <p:spPr>
          <a:xfrm>
            <a:off x="5698541" y="606409"/>
            <a:ext cx="737428" cy="13306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421335" y="754676"/>
            <a:ext cx="2014634" cy="14226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929851" y="457200"/>
            <a:ext cx="506119" cy="129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/>
            </a:lvl1pPr>
          </a:lstStyle>
          <a:p>
            <a:fld id="{57788AFD-C26B-478C-B2D8-3A933D69C95F}" type="slidenum">
              <a:rPr lang="en-US" smtClean="0"/>
              <a:pPr/>
              <a:t>‹#›</a:t>
            </a:fld>
            <a:endParaRPr lang="ru-RU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2367" y="8645185"/>
            <a:ext cx="2268000" cy="43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685126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0398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Третий лауреат по химии 2002 года, д-р Курт Вютрих (Kurt Wüthrich), получил премию за разработку методов идентификации и структурного анализа биологических макромолекул.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dirty="0" smtClean="0"/>
              <a:t>Название презентации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/>
              <a:pPr/>
              <a:t>2/5/2016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61104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Название презентации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F2F392-6618-4FB2-BB41-91534959C136}" type="datetime1">
              <a:rPr lang="en-US" smtClean="0">
                <a:solidFill>
                  <a:prstClr val="black"/>
                </a:solidFill>
              </a:rPr>
              <a:pPr/>
              <a:t>2/5/2016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Метка конфиденциальности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7788AFD-C26B-478C-B2D8-3A933D69C95F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11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Пошаговое описание реакций в газовой фазе дано для наглядности </a:t>
            </a:r>
            <a:r>
              <a:rPr lang="en-US" sz="1200" smtClean="0"/>
              <a:t>— фактически </a:t>
            </a:r>
            <a:r>
              <a:rPr lang="en-US" sz="1200" dirty="0" smtClean="0"/>
              <a:t>все процессы протекают одновременно.</a:t>
            </a:r>
            <a:r>
              <a:rPr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ym typeface="Symbol"/>
              </a:rPr>
              <a:t>Особенности ионизации и фрагментации аналита зависят от выбранного газа-реагента.</a:t>
            </a:r>
            <a:r>
              <a:rPr lang="en-US" dirty="0" smtClean="0"/>
              <a:t>	</a:t>
            </a:r>
            <a:r>
              <a:t/>
            </a:r>
            <a:br/>
            <a:endParaRPr lang="ru-RU" sz="1200" dirty="0" smtClean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dirty="0" smtClean="0"/>
              <a:t>Для работы в режиме положительных ионов растворитель должен отдавать протон, при этом аналит должен иметь более высокое сродство к протону</a:t>
            </a:r>
            <a:r>
              <a:rPr smtClean="0"/>
              <a:t>, </a:t>
            </a:r>
            <a:r>
              <a:rPr lang="pl-PL" smtClean="0"/>
              <a:t/>
            </a:r>
            <a:br>
              <a:rPr lang="pl-PL" smtClean="0"/>
            </a:br>
            <a:r>
              <a:rPr smtClean="0"/>
              <a:t>чем </a:t>
            </a:r>
            <a:r>
              <a:rPr dirty="0" smtClean="0"/>
              <a:t>газ-реагент.  Например, в качестве подвижной фазы обычно используется смесь ацетонитрила с водой, но ацетонитрил не является протонным растворителем (т. е. не способен отдать протон), а вода в газовой фазе — очень сильное основание</a:t>
            </a:r>
            <a:r>
              <a:rPr smtClean="0"/>
              <a:t>. Поэтому </a:t>
            </a:r>
            <a:r>
              <a:rPr lang="az-Cyrl-AZ"/>
              <a:t>для </a:t>
            </a:r>
            <a:r>
              <a:rPr smtClean="0"/>
              <a:t>применения </a:t>
            </a:r>
            <a:r>
              <a:rPr dirty="0" smtClean="0"/>
              <a:t>метода ХИАД в режиме положительных ионов смесь ацетонитрила с водой не лучший выбор.</a:t>
            </a:r>
          </a:p>
          <a:p>
            <a:pPr>
              <a:spcBef>
                <a:spcPct val="0"/>
              </a:spcBef>
            </a:pPr>
            <a:endParaRPr lang="ru-RU" dirty="0" smtClean="0"/>
          </a:p>
          <a:p>
            <a:pPr>
              <a:spcBef>
                <a:spcPct val="0"/>
              </a:spcBef>
            </a:pPr>
            <a:r>
              <a:rPr dirty="0" smtClean="0"/>
              <a:t>Для применения метода ХИАД в режиме отрицательных ионов аналит должен быть способен отщеплять протон или захватывать электрон.</a:t>
            </a:r>
          </a:p>
          <a:p>
            <a:pPr>
              <a:spcBef>
                <a:spcPct val="0"/>
              </a:spcBef>
            </a:pPr>
            <a:endParaRPr lang="ru-RU" dirty="0" smtClean="0"/>
          </a:p>
          <a:p>
            <a:pPr>
              <a:spcBef>
                <a:spcPct val="0"/>
              </a:spcBef>
            </a:pPr>
            <a:r>
              <a:rPr dirty="0" smtClean="0"/>
              <a:t>Метод ХИАД можно рассматривать как процесс испарения </a:t>
            </a:r>
            <a:r>
              <a:rPr smtClean="0"/>
              <a:t>аналита </a:t>
            </a:r>
            <a:r>
              <a:rPr lang="pl-PL" smtClean="0"/>
              <a:t/>
            </a:r>
            <a:br>
              <a:rPr lang="pl-PL" smtClean="0"/>
            </a:br>
            <a:r>
              <a:rPr smtClean="0"/>
              <a:t>с </a:t>
            </a:r>
            <a:r>
              <a:rPr dirty="0" smtClean="0"/>
              <a:t>последующей ионизацией.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u="sng" dirty="0" smtClean="0"/>
              <a:t>Непосредственный процесс ФИАД:</a:t>
            </a:r>
          </a:p>
          <a:p>
            <a:r>
              <a:rPr lang="en-US" dirty="0">
                <a:sym typeface="Symbol" pitchFamily="18" charset="2"/>
              </a:rPr>
              <a:t>Молекула аналита М ионизируется до молекулярного иона M</a:t>
            </a:r>
            <a:r>
              <a:rPr lang="en-US" baseline="30000" dirty="0">
                <a:sym typeface="Symbol" pitchFamily="18" charset="2"/>
              </a:rPr>
              <a:t>•+</a:t>
            </a:r>
            <a:r>
              <a:rPr lang="en-US" dirty="0">
                <a:sym typeface="Symbol" pitchFamily="18" charset="2"/>
              </a:rPr>
              <a:t>. </a:t>
            </a:r>
            <a:r>
              <a:rPr dirty="0" smtClean="0"/>
              <a:t>(</a:t>
            </a:r>
            <a:r>
              <a:rPr b="1" dirty="0" smtClean="0"/>
              <a:t>Если потенциал ионизации молекулы аналита ниже энергии фотона</a:t>
            </a:r>
            <a:r>
              <a:rPr dirty="0" smtClean="0"/>
              <a:t>).</a:t>
            </a:r>
          </a:p>
          <a:p>
            <a:r>
              <a:rPr lang="en-US" dirty="0">
                <a:sym typeface="Symbol" pitchFamily="18" charset="2"/>
              </a:rPr>
              <a:t>Молекулярный ион M</a:t>
            </a:r>
            <a:r>
              <a:rPr lang="en-US" baseline="30000" dirty="0">
                <a:sym typeface="Symbol" pitchFamily="18" charset="2"/>
              </a:rPr>
              <a:t>•+</a:t>
            </a:r>
            <a:r>
              <a:rPr lang="en-US" dirty="0">
                <a:sym typeface="Symbol" pitchFamily="18" charset="2"/>
              </a:rPr>
              <a:t> может присоединить атом водорода с образованием иона [M+H]</a:t>
            </a:r>
            <a:r>
              <a:rPr lang="en-US" baseline="30000" dirty="0" smtClean="0">
                <a:sym typeface="Symbol" pitchFamily="18" charset="2"/>
              </a:rPr>
              <a:t>+.</a:t>
            </a:r>
          </a:p>
          <a:p>
            <a:endParaRPr lang="ru-RU" sz="1800" i="1" baseline="30000" dirty="0" smtClean="0">
              <a:sym typeface="Symbol" pitchFamily="18" charset="2"/>
            </a:endParaRPr>
          </a:p>
          <a:p>
            <a:r>
              <a:rPr lang="en-US" sz="1800" i="1" baseline="30000" dirty="0" smtClean="0">
                <a:sym typeface="Symbol" pitchFamily="18" charset="2"/>
              </a:rPr>
              <a:t>h</a:t>
            </a:r>
            <a:r>
              <a:rPr lang="en-US" sz="1800" i="1" baseline="30000" dirty="0" smtClean="0">
                <a:sym typeface="Symbol"/>
              </a:rPr>
              <a:t></a:t>
            </a:r>
            <a:r>
              <a:rPr lang="en-US" sz="1800" baseline="30000" dirty="0" smtClean="0">
                <a:sym typeface="Symbol" pitchFamily="18" charset="2"/>
              </a:rPr>
              <a:t>…Фотон</a:t>
            </a:r>
          </a:p>
          <a:p>
            <a:r>
              <a:rPr lang="en-US" sz="1800" baseline="30000" dirty="0" smtClean="0">
                <a:sym typeface="Symbol" pitchFamily="18" charset="2"/>
              </a:rPr>
              <a:t>S…Молекула растворителя</a:t>
            </a:r>
            <a:endParaRPr lang="ru-RU" sz="1800" dirty="0">
              <a:sym typeface="Symbol" pitchFamily="18" charset="2"/>
            </a:endParaRPr>
          </a:p>
          <a:p>
            <a:pPr>
              <a:spcBef>
                <a:spcPct val="0"/>
              </a:spcBef>
            </a:pPr>
            <a:endParaRPr lang="ru-RU" dirty="0" smtClean="0"/>
          </a:p>
          <a:p>
            <a:pPr>
              <a:spcBef>
                <a:spcPct val="0"/>
              </a:spcBef>
            </a:pPr>
            <a:r>
              <a:rPr lang="en-US" u="sng" dirty="0" smtClean="0"/>
              <a:t>ФИАД с использованием допанта:</a:t>
            </a:r>
          </a:p>
          <a:p>
            <a:pPr>
              <a:spcBef>
                <a:spcPct val="0"/>
              </a:spcBef>
            </a:pPr>
            <a:r>
              <a:rPr lang="en-US" dirty="0">
                <a:sym typeface="Symbol" pitchFamily="18" charset="2"/>
              </a:rPr>
              <a:t>Фотоионизируемый допант находится в избытке, что приводит к большому количеству ионов D</a:t>
            </a:r>
            <a:r>
              <a:rPr lang="en-US" baseline="30000" dirty="0">
                <a:sym typeface="Symbol" pitchFamily="18" charset="2"/>
              </a:rPr>
              <a:t>•+</a:t>
            </a:r>
            <a:r>
              <a:rPr lang="en-US" baseline="0" dirty="0">
                <a:sym typeface="Symbol" pitchFamily="18" charset="2"/>
              </a:rPr>
              <a:t>.</a:t>
            </a:r>
            <a:r>
              <a:rPr lang="en-US" dirty="0">
                <a:sym typeface="Symbol" pitchFamily="18" charset="2"/>
              </a:rPr>
              <a:t> Молекула аналита М ионизируется в результате переноса протона от допанта диффузантом или растворителя. Ион допанта D</a:t>
            </a:r>
            <a:r>
              <a:rPr lang="en-US" baseline="30000" dirty="0">
                <a:sym typeface="Symbol" pitchFamily="18" charset="2"/>
              </a:rPr>
              <a:t>•+</a:t>
            </a:r>
            <a:r>
              <a:rPr lang="en-US" dirty="0">
                <a:sym typeface="Symbol" pitchFamily="18" charset="2"/>
              </a:rPr>
              <a:t> ионизирует молекулу аналита М в результате переноса электрона. </a:t>
            </a:r>
            <a:endParaRPr lang="ru-RU" dirty="0">
              <a:sym typeface="Symbol" pitchFamily="18" charset="2"/>
            </a:endParaRP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6944-299D-426A-850B-3D3D19489849}" type="slidenum">
              <a:rPr lang="en-US"/>
              <a:pPr/>
              <a:t>25</a:t>
            </a:fld>
            <a:endParaRPr lang="ru-RU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931863"/>
            <a:ext cx="2973388" cy="223043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4" y="4343400"/>
            <a:ext cx="5032375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06850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9487E-648B-4C72-9031-EFA8CC2FE88C}" type="slidenum">
              <a:rPr lang="en-US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954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331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261872"/>
            <a:ext cx="8004048" cy="4334256"/>
          </a:xfrm>
          <a:prstGeom prst="rect">
            <a:avLst/>
          </a:prstGeom>
          <a:effectLst>
            <a:outerShdw blurRad="292100" dist="38100" dir="4980000">
              <a:srgbClr val="000000">
                <a:alpha val="40000"/>
              </a:srgbClr>
            </a:outerShdw>
          </a:effectLst>
        </p:spPr>
      </p:pic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13" y="3538729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subtitle style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69434" y="1371600"/>
            <a:ext cx="3090672" cy="1947672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title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3314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pic>
        <p:nvPicPr>
          <p:cNvPr id="14" name="Picture 13" descr="building_flush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6017" y="2731361"/>
            <a:ext cx="3645165" cy="1609237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277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277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en-US" smtClean="0"/>
              <a:pPr algn="l"/>
              <a:t>February 5,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  <p:pic>
        <p:nvPicPr>
          <p:cNvPr id="11" name="Picture 10" descr="thanks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753917" y="2815878"/>
            <a:ext cx="3492775" cy="52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2772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337251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263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861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7913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607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117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66485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38525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/>
              <a:pPr/>
              <a:t>February 5,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Confidentiality Label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549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2697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D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>
            <a:stCxn id="2" idx="2"/>
          </p:cNvCxnSpPr>
          <p:nvPr userDrawn="1"/>
        </p:nvCxnSpPr>
        <p:spPr>
          <a:xfrm flipH="1">
            <a:off x="4561977" y="1340781"/>
            <a:ext cx="10023" cy="47393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0209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 lnSpcReduction="100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6447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 lnSpcReduction="100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644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1" name="Picture 10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21200" cy="690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8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79805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1243"/>
            <a:ext cx="8686800" cy="4562856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28600" indent="-228600">
              <a:defRPr>
                <a:latin typeface="+mn-lt"/>
              </a:defRPr>
            </a:lvl2pPr>
            <a:lvl3pPr marL="457200" indent="-228600">
              <a:defRPr>
                <a:latin typeface="+mn-lt"/>
              </a:defRPr>
            </a:lvl3pPr>
            <a:lvl4pPr marL="685800" indent="-228600">
              <a:defRPr>
                <a:latin typeface="+mn-lt"/>
              </a:defRPr>
            </a:lvl4pPr>
            <a:lvl5pPr marL="914400" indent="-2286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47384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ilent 4x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68323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ilent 4x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690337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99" y="4382348"/>
            <a:ext cx="7770114" cy="1362075"/>
          </a:xfrm>
        </p:spPr>
        <p:txBody>
          <a:bodyPr anchor="t">
            <a:noAutofit/>
          </a:bodyPr>
          <a:lstStyle>
            <a:lvl1pPr>
              <a:defRPr sz="4000" b="1" cap="all" baseline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722313" y="2906713"/>
            <a:ext cx="7772400" cy="15093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956396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1143000"/>
          </a:xfrm>
        </p:spPr>
        <p:txBody>
          <a:bodyPr/>
          <a:lstStyle>
            <a:lvl1pPr>
              <a:defRPr>
                <a:latin typeface="+mj-lt"/>
                <a:cs typeface="Arial (Body)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68873"/>
            <a:ext cx="4206240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446" y="1268873"/>
            <a:ext cx="4203954" cy="4672584"/>
          </a:xfrm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95629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28600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228600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645024" y="1271016"/>
            <a:ext cx="427024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3"/>
          </p:nvPr>
        </p:nvSpPr>
        <p:spPr>
          <a:xfrm>
            <a:off x="4645024" y="1923288"/>
            <a:ext cx="427024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68248"/>
          </a:xfrm>
        </p:spPr>
        <p:txBody>
          <a:bodyPr>
            <a:normAutofit/>
          </a:bodyPr>
          <a:lstStyle>
            <a:lvl1pPr>
              <a:defRPr sz="34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5224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Content with Left 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111"/>
            <a:ext cx="3010662" cy="1167498"/>
          </a:xfrm>
        </p:spPr>
        <p:txBody>
          <a:bodyPr anchor="b"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660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49" y="4800600"/>
            <a:ext cx="5486400" cy="533400"/>
          </a:xfrm>
        </p:spPr>
        <p:txBody>
          <a:bodyPr tIns="0" rIns="0" bIns="0" anchor="b">
            <a:noAutofit/>
          </a:bodyPr>
          <a:lstStyle>
            <a:lvl1pPr>
              <a:defRPr sz="18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8549" y="612648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8549" y="5370688"/>
            <a:ext cx="5486400" cy="80467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0817798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gilent 4x3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1160"/>
            <a:ext cx="8686800" cy="1143000"/>
          </a:xfrm>
        </p:spPr>
        <p:txBody>
          <a:bodyPr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08760"/>
            <a:ext cx="8686800" cy="4672584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534293"/>
            <a:ext cx="1371600" cy="118872"/>
          </a:xfrm>
          <a:prstGeom prst="rect">
            <a:avLst/>
          </a:prstGeom>
        </p:spPr>
        <p:txBody>
          <a:bodyPr/>
          <a:lstStyle/>
          <a:p>
            <a:fld id="{B60B6763-9F73-4505-90EB-9600B3B00028}" type="datetime4">
              <a:rPr lang="en-US" smtClean="0">
                <a:solidFill>
                  <a:srgbClr val="4D4D4D"/>
                </a:solidFill>
              </a:rPr>
              <a:pPr/>
              <a:t>February 5, 2016</a:t>
            </a:fld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0" y="6392947"/>
            <a:ext cx="2057400" cy="11887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rgbClr val="4D4D4D"/>
                </a:solidFill>
              </a:rPr>
              <a:t>Confidentiality Label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5914" y="6675639"/>
            <a:ext cx="459486" cy="118872"/>
          </a:xfrm>
          <a:prstGeom prst="rect">
            <a:avLst/>
          </a:prstGeom>
        </p:spPr>
        <p:txBody>
          <a:bodyPr/>
          <a:lstStyle/>
          <a:p>
            <a:fld id="{3969F854-F447-4CCF-9255-9A1E8DF091B8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088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ilent 4x3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340" y="304801"/>
            <a:ext cx="2048256" cy="5844729"/>
          </a:xfrm>
        </p:spPr>
        <p:txBody>
          <a:bodyPr vert="eaVert" tIns="0"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710" y="304801"/>
            <a:ext cx="6025896" cy="5844729"/>
          </a:xfrm>
        </p:spPr>
        <p:txBody>
          <a:bodyPr vert="eaVert" tIns="0" rIns="0" b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77439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ilent 4x3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de-DE"/>
              <a:pPr algn="l"/>
              <a:t>5. Februar 2016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5567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D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71016"/>
            <a:ext cx="4270248" cy="4562856"/>
          </a:xfrm>
        </p:spPr>
        <p:txBody>
          <a:bodyPr/>
          <a:lstStyle>
            <a:lvl1pPr marL="0">
              <a:spcBef>
                <a:spcPts val="600"/>
              </a:spcBef>
              <a:spcAft>
                <a:spcPts val="600"/>
              </a:spcAft>
              <a:defRPr sz="1900" b="1"/>
            </a:lvl1pPr>
            <a:lvl2pPr marL="190500" indent="-190500">
              <a:spcAft>
                <a:spcPts val="6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664646"/>
            <a:ext cx="612648" cy="118872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fld id="{793EC66B-EF27-4603-8557-B6CFD2D777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4561978" y="1498600"/>
            <a:ext cx="22722" cy="45815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54767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22" name="Picture 21" descr="academia_wheel_nu.png"/>
          <p:cNvPicPr>
            <a:picLocks noChangeAspect="1"/>
          </p:cNvPicPr>
          <p:nvPr userDrawn="1"/>
        </p:nvPicPr>
        <p:blipFill>
          <a:blip r:embed="rId3" cstate="screen">
            <a:alphaModFix amt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20909"/>
          <a:stretch>
            <a:fillRect/>
          </a:stretch>
        </p:blipFill>
        <p:spPr>
          <a:xfrm>
            <a:off x="0" y="0"/>
            <a:ext cx="567440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6911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0" name="Picture 9" descr="FooterWheelCropped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81518"/>
            <a:ext cx="1787410" cy="599649"/>
          </a:xfrm>
          <a:prstGeom prst="rect">
            <a:avLst/>
          </a:prstGeom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60346"/>
            <a:ext cx="7998434" cy="4337307"/>
          </a:xfrm>
          <a:prstGeom prst="rect">
            <a:avLst/>
          </a:prstGeom>
          <a:effectLst>
            <a:outerShdw blurRad="292100" dist="38100" dir="498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cademia_wheel_nu.png"/>
          <p:cNvPicPr>
            <a:picLocks noChangeAspect="1"/>
          </p:cNvPicPr>
          <p:nvPr userDrawn="1"/>
        </p:nvPicPr>
        <p:blipFill>
          <a:blip r:embed="rId8" cstate="email">
            <a:alphaModFix amt="1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257300"/>
            <a:ext cx="5674409" cy="43307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 bwMode="white">
          <a:xfrm>
            <a:off x="4568913" y="3466158"/>
            <a:ext cx="3253766" cy="19476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endParaRPr lang="en-US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24" name="Text Placeholder 19"/>
          <p:cNvSpPr txBox="1">
            <a:spLocks/>
          </p:cNvSpPr>
          <p:nvPr userDrawn="1"/>
        </p:nvSpPr>
        <p:spPr>
          <a:xfrm>
            <a:off x="4569434" y="1371600"/>
            <a:ext cx="3202966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sz="3200" b="1" dirty="0" smtClean="0">
                <a:solidFill>
                  <a:srgbClr val="FFFFFF"/>
                </a:solidFill>
              </a:rPr>
              <a:t> </a:t>
            </a:r>
            <a:endParaRPr lang="ru-RU" sz="9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4570413" y="1376363"/>
            <a:ext cx="3097212" cy="1959159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4568509" y="3427993"/>
            <a:ext cx="3097212" cy="2041525"/>
          </a:xfrm>
        </p:spPr>
        <p:txBody>
          <a:bodyPr anchor="ctr">
            <a:noAutofit/>
          </a:bodyPr>
          <a:lstStyle>
            <a:lvl1pPr>
              <a:defRPr kumimoji="0" lang="en-US" sz="3200" u="none" strike="noStrike" kern="1200" cap="all" spc="0" normalizeH="0" baseline="0" noProof="0" dirty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Arial Narrow"/>
                <a:cs typeface="Arial Narrow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  <a:cs typeface="Arial Narrow"/>
              </a:rPr>
              <a:t>Building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sz="190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Better</a:t>
            </a:r>
            <a:r>
              <a:rPr kumimoji="0" lang="en-US" sz="1900" u="none" strike="noStrike" kern="1200" cap="all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j-ea"/>
                <a:cs typeface="Arial Narrow"/>
              </a:rPr>
              <a:t> Science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400" cap="all" baseline="0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Agilent</a:t>
            </a:r>
            <a:r>
              <a:rPr lang="en-US" sz="1400" cap="all" dirty="0" smtClean="0">
                <a:solidFill>
                  <a:srgbClr val="FFD700"/>
                </a:solidFill>
                <a:latin typeface="Arial Narrow"/>
                <a:ea typeface="+mj-ea"/>
                <a:cs typeface="Arial Narrow"/>
              </a:rPr>
              <a:t> and You</a:t>
            </a:r>
            <a:endParaRPr kumimoji="0" lang="en-US" sz="1400" u="none" strike="noStrike" kern="1200" cap="all" spc="0" normalizeH="0" baseline="0" noProof="0" dirty="0">
              <a:ln>
                <a:noFill/>
              </a:ln>
              <a:solidFill>
                <a:srgbClr val="FFD700"/>
              </a:solidFill>
              <a:effectLst/>
              <a:uLnTx/>
              <a:uFillTx/>
              <a:latin typeface="Arial Narrow"/>
              <a:ea typeface="+mj-ea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6447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gilent 4x3 Title Slide w/ Speak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C_Bkgd_RGB_PPT_Full_Crpd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62288" cy="6881168"/>
          </a:xfrm>
          <a:prstGeom prst="rect">
            <a:avLst/>
          </a:prstGeom>
        </p:spPr>
      </p:pic>
      <p:pic>
        <p:nvPicPr>
          <p:cNvPr id="10" name="Picture 9" descr="CroppedWheel_LORE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00" y="-9605"/>
            <a:ext cx="4397314" cy="6859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13" name="Picture 12" descr="academic_block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16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17" name="Slide Number Placeholder 5"/>
          <p:cNvSpPr>
            <a:spLocks noGrp="1"/>
          </p:cNvSpPr>
          <p:nvPr userDrawn="1"/>
        </p:nvSpPr>
        <p:spPr bwMode="white">
          <a:xfrm>
            <a:off x="228600" y="6711219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2772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22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Метка конфиденциальности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 lang="en-US" smtClean="0"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553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8" r:id="rId2"/>
    <p:sldLayoutId id="2147483674" r:id="rId3"/>
    <p:sldLayoutId id="2147483679" r:id="rId4"/>
    <p:sldLayoutId id="2147483677" r:id="rId5"/>
    <p:sldLayoutId id="2147483665" r:id="rId6"/>
    <p:sldLayoutId id="2147483669" r:id="rId7"/>
    <p:sldLayoutId id="2147483670" r:id="rId8"/>
    <p:sldLayoutId id="2147483666" r:id="rId9"/>
    <p:sldLayoutId id="2147483667" r:id="rId10"/>
    <p:sldLayoutId id="2147483668" r:id="rId11"/>
    <p:sldLayoutId id="2147483671" r:id="rId12"/>
    <p:sldLayoutId id="2147483673" r:id="rId13"/>
    <p:sldLayoutId id="2147483675" r:id="rId14"/>
    <p:sldLayoutId id="2147483676" r:id="rId15"/>
    <p:sldLayoutId id="2147483694" r:id="rId16"/>
    <p:sldLayoutId id="2147483696" r:id="rId17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686800" cy="996696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08760"/>
            <a:ext cx="8686800" cy="45628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0" y="-1"/>
            <a:ext cx="9162288" cy="2268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33744"/>
            <a:ext cx="9144000" cy="524256"/>
          </a:xfrm>
          <a:prstGeom prst="rect">
            <a:avLst/>
          </a:prstGeom>
          <a:solidFill>
            <a:srgbClr val="0B63C4"/>
          </a:solidFill>
        </p:spPr>
      </p:pic>
      <p:pic>
        <p:nvPicPr>
          <p:cNvPr id="20" name="Picture 19" descr="FooterWheelCropped.png"/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46"/>
          <a:stretch/>
        </p:blipFill>
        <p:spPr>
          <a:xfrm>
            <a:off x="7356590" y="6268508"/>
            <a:ext cx="1787410" cy="599649"/>
          </a:xfrm>
          <a:prstGeom prst="rect">
            <a:avLst/>
          </a:prstGeom>
        </p:spPr>
      </p:pic>
      <p:pic>
        <p:nvPicPr>
          <p:cNvPr id="21" name="Picture 20" descr="academic_block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207865" y="6411015"/>
            <a:ext cx="652229" cy="359640"/>
          </a:xfrm>
          <a:prstGeom prst="rect">
            <a:avLst/>
          </a:prstGeom>
        </p:spPr>
      </p:pic>
      <p:sp>
        <p:nvSpPr>
          <p:cNvPr id="22" name="Date Placeholder 3"/>
          <p:cNvSpPr>
            <a:spLocks noGrp="1"/>
          </p:cNvSpPr>
          <p:nvPr userDrawn="1"/>
        </p:nvSpPr>
        <p:spPr bwMode="white">
          <a:xfrm>
            <a:off x="228600" y="6558860"/>
            <a:ext cx="13716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73E9FF6-3B60-48A6-AA12-C7A3F7B349EE}" type="datetime4">
              <a:rPr lang="ru-RU" noProof="0" smtClean="0"/>
              <a:pPr algn="l"/>
              <a:t>5 февраля 2016 г.</a:t>
            </a:fld>
            <a:endParaRPr lang="ru-RU" noProof="0" dirty="0"/>
          </a:p>
        </p:txBody>
      </p:sp>
      <p:sp>
        <p:nvSpPr>
          <p:cNvPr id="23" name="Footer Placeholder 4"/>
          <p:cNvSpPr>
            <a:spLocks noGrp="1"/>
          </p:cNvSpPr>
          <p:nvPr userDrawn="1"/>
        </p:nvSpPr>
        <p:spPr bwMode="white">
          <a:xfrm>
            <a:off x="228600" y="6417514"/>
            <a:ext cx="2057400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dirty="0" smtClean="0"/>
              <a:t>Предназначено исключительно для учебных целей</a:t>
            </a:r>
            <a:endParaRPr lang="ru-RU" dirty="0"/>
          </a:p>
        </p:txBody>
      </p:sp>
      <p:sp>
        <p:nvSpPr>
          <p:cNvPr id="24" name="Slide Number Placeholder 5"/>
          <p:cNvSpPr>
            <a:spLocks noGrp="1"/>
          </p:cNvSpPr>
          <p:nvPr userDrawn="1"/>
        </p:nvSpPr>
        <p:spPr bwMode="white">
          <a:xfrm>
            <a:off x="228600" y="6700206"/>
            <a:ext cx="459486" cy="11887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lang="en-US" sz="600" kern="1200" smtClean="0">
                <a:solidFill>
                  <a:srgbClr val="BFE0F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CBD803B2-A378-42BD-B5EC-F7748F169FE0}" type="slidenum">
              <a:rPr/>
              <a:pPr algn="l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504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5" r:id="rId14"/>
    <p:sldLayoutId id="2147483697" r:id="rId15"/>
    <p:sldLayoutId id="2147483698" r:id="rId16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spcAft>
          <a:spcPts val="300"/>
        </a:spcAft>
        <a:buNone/>
        <a:defRPr sz="3400" b="0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400"/>
        </a:spcBef>
        <a:buFontTx/>
        <a:buNone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228600" algn="l" defTabSz="685800" rtl="0" eaLnBrk="1" latinLnBrk="0" hangingPunct="1">
        <a:lnSpc>
          <a:spcPct val="100000"/>
        </a:lnSpc>
        <a:spcBef>
          <a:spcPts val="700"/>
        </a:spcBef>
        <a:buFont typeface="Lucida Grande"/>
        <a:buChar char="–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6858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228600" algn="l" defTabSz="685800" rtl="0" eaLnBrk="1" latinLnBrk="0" hangingPunct="1">
        <a:lnSpc>
          <a:spcPct val="100000"/>
        </a:lnSpc>
        <a:spcBef>
          <a:spcPts val="700"/>
        </a:spcBef>
        <a:buFont typeface="Arial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p15="http://schemas.microsoft.com/office/powerpoint/2012/main">
        <p15:guide id="1" orient="horz" pos="2160" userDrawn="1">
          <p15:clr>
            <a:srgbClr val="F26B43"/>
          </p15:clr>
        </p15:guide>
        <p15:guide id="2" pos="5040" userDrawn="1">
          <p15:clr>
            <a:srgbClr val="F26B43"/>
          </p15:clr>
        </p15:guide>
        <p15:guide id="3" orient="horz" pos="91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144" userDrawn="1">
          <p15:clr>
            <a:srgbClr val="F26B43"/>
          </p15:clr>
        </p15:guide>
        <p15:guide id="7" pos="561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pos="2880" userDrawn="1">
          <p15:clr>
            <a:srgbClr val="F26B43"/>
          </p15:clr>
        </p15:guide>
        <p15:guide id="11" orient="horz" pos="4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22.xml"/><Relationship Id="rId18" Type="http://schemas.openxmlformats.org/officeDocument/2006/relationships/slide" Target="slide28.xml"/><Relationship Id="rId3" Type="http://schemas.openxmlformats.org/officeDocument/2006/relationships/slide" Target="slide6.xml"/><Relationship Id="rId21" Type="http://schemas.openxmlformats.org/officeDocument/2006/relationships/slide" Target="slide35.xml"/><Relationship Id="rId7" Type="http://schemas.openxmlformats.org/officeDocument/2006/relationships/slide" Target="slide11.xml"/><Relationship Id="rId12" Type="http://schemas.openxmlformats.org/officeDocument/2006/relationships/slide" Target="slide20.xml"/><Relationship Id="rId17" Type="http://schemas.openxmlformats.org/officeDocument/2006/relationships/slide" Target="slide26.xml"/><Relationship Id="rId2" Type="http://schemas.openxmlformats.org/officeDocument/2006/relationships/notesSlide" Target="../notesSlides/notesSlide3.xml"/><Relationship Id="rId16" Type="http://schemas.openxmlformats.org/officeDocument/2006/relationships/slide" Target="slide25.xml"/><Relationship Id="rId20" Type="http://schemas.openxmlformats.org/officeDocument/2006/relationships/slide" Target="slide32.xml"/><Relationship Id="rId1" Type="http://schemas.openxmlformats.org/officeDocument/2006/relationships/slideLayout" Target="../slideLayouts/slideLayout24.xml"/><Relationship Id="rId6" Type="http://schemas.openxmlformats.org/officeDocument/2006/relationships/slide" Target="slide9.xml"/><Relationship Id="rId11" Type="http://schemas.openxmlformats.org/officeDocument/2006/relationships/slide" Target="slide18.xml"/><Relationship Id="rId24" Type="http://schemas.openxmlformats.org/officeDocument/2006/relationships/slide" Target="slide42.xml"/><Relationship Id="rId5" Type="http://schemas.openxmlformats.org/officeDocument/2006/relationships/slide" Target="slide8.xml"/><Relationship Id="rId15" Type="http://schemas.openxmlformats.org/officeDocument/2006/relationships/slide" Target="slide24.xml"/><Relationship Id="rId23" Type="http://schemas.openxmlformats.org/officeDocument/2006/relationships/slide" Target="slide39.xml"/><Relationship Id="rId10" Type="http://schemas.openxmlformats.org/officeDocument/2006/relationships/slide" Target="slide16.xml"/><Relationship Id="rId19" Type="http://schemas.openxmlformats.org/officeDocument/2006/relationships/slide" Target="slide30.xml"/><Relationship Id="rId4" Type="http://schemas.openxmlformats.org/officeDocument/2006/relationships/slide" Target="slide7.xml"/><Relationship Id="rId9" Type="http://schemas.openxmlformats.org/officeDocument/2006/relationships/slide" Target="slide14.xml"/><Relationship Id="rId14" Type="http://schemas.openxmlformats.org/officeDocument/2006/relationships/slide" Target="slide23.xml"/><Relationship Id="rId22" Type="http://schemas.openxmlformats.org/officeDocument/2006/relationships/slide" Target="slide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posters/Public/Agilent_Periodic_Table_Poster_SI-0186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6" Type="http://schemas.openxmlformats.org/officeDocument/2006/relationships/slide" Target="slide5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://www.chem.agilent.com/Library/usermanuals/Public/7000OperatingManual-en.pdf" TargetMode="External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slide" Target="slide5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slide" Target="slide5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www.chem.agilent.com/Library/usermanuals/Public/G1960-90083_6100_Concepts.pdf" TargetMode="External"/><Relationship Id="rId5" Type="http://schemas.openxmlformats.org/officeDocument/2006/relationships/image" Target="../media/image20.emf"/><Relationship Id="rId4" Type="http://schemas.openxmlformats.org/officeDocument/2006/relationships/slide" Target="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://www.chem.agilent.com/Library/usermanuals/Public/G1960-90083_6100_Concepts.pdf" TargetMode="External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://www.chem.agilent.com/Library/usermanuals/Public/G1960-90083_6100_Concepts.pdf" TargetMode="External"/><Relationship Id="rId4" Type="http://schemas.openxmlformats.org/officeDocument/2006/relationships/slide" Target="sl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6" Type="http://schemas.openxmlformats.org/officeDocument/2006/relationships/slide" Target="slide5.x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://www.chem.agilent.com/Library/usermanuals/Public/G1960-90083_6100_Concepts.pdf" TargetMode="External"/><Relationship Id="rId4" Type="http://schemas.openxmlformats.org/officeDocument/2006/relationships/image" Target="../media/image2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slide" Target="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slide" Target="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6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Relationship Id="rId4" Type="http://schemas.openxmlformats.org/officeDocument/2006/relationships/slide" Target="slid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technicaloverviews/Public/5990-9207EN.pdf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0.emf"/><Relationship Id="rId4" Type="http://schemas.openxmlformats.org/officeDocument/2006/relationships/slide" Target="slide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6" Type="http://schemas.openxmlformats.org/officeDocument/2006/relationships/slide" Target="slide5.x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Relationship Id="rId9" Type="http://schemas.openxmlformats.org/officeDocument/2006/relationships/slide" Target="slide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usermanuals/Public/G1960-90083_6100_Concepts.pdf" TargetMode="External"/><Relationship Id="rId2" Type="http://schemas.openxmlformats.org/officeDocument/2006/relationships/hyperlink" Target="http://www.chemspider.com/Chemical-Structure.5136.html?rid=ce620523-5958-41b0-96b5-0221f70acdde" TargetMode="Externa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0.emf"/><Relationship Id="rId4" Type="http://schemas.openxmlformats.org/officeDocument/2006/relationships/slide" Target="slide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5990-3450EN.pdf" TargetMode="External"/><Relationship Id="rId2" Type="http://schemas.openxmlformats.org/officeDocument/2006/relationships/hyperlink" Target="http://www.chemspider.com/Chemical-Structure.559082.html" TargetMode="External"/><Relationship Id="rId1" Type="http://schemas.openxmlformats.org/officeDocument/2006/relationships/slideLayout" Target="../slideLayouts/slideLayout20.xml"/><Relationship Id="rId5" Type="http://schemas.openxmlformats.org/officeDocument/2006/relationships/slide" Target="slide5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5989-2549EN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2.emf"/><Relationship Id="rId4" Type="http://schemas.openxmlformats.org/officeDocument/2006/relationships/slide" Target="slide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.agilent.com/Library/applications/5989-2549EN.pdf" TargetMode="External"/><Relationship Id="rId7" Type="http://schemas.openxmlformats.org/officeDocument/2006/relationships/image" Target="../media/image5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0.emf"/><Relationship Id="rId5" Type="http://schemas.openxmlformats.org/officeDocument/2006/relationships/slide" Target="slide5.xml"/><Relationship Id="rId4" Type="http://schemas.openxmlformats.org/officeDocument/2006/relationships/hyperlink" Target="http://www.chem.agilent.com/Library/usermanuals/Public/G1960-90083_6100_Concepts.pdf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hyperlink" Target="http://www.chem.agilent.com/Library/applications/5989-7406EN.pdf" TargetMode="Externa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em.agilent.com/Library/technicaloverviews/Public/5990-9207EN.pdf" TargetMode="External"/><Relationship Id="rId3" Type="http://schemas.openxmlformats.org/officeDocument/2006/relationships/hyperlink" Target="http://www.agilent.com/chem/academia" TargetMode="External"/><Relationship Id="rId7" Type="http://schemas.openxmlformats.org/officeDocument/2006/relationships/hyperlink" Target="http://www.chem.agilent.com/Library/applications/5989-2549EN.pdf" TargetMode="External"/><Relationship Id="rId12" Type="http://schemas.openxmlformats.org/officeDocument/2006/relationships/slide" Target="slide5.xml"/><Relationship Id="rId2" Type="http://schemas.openxmlformats.org/officeDocument/2006/relationships/hyperlink" Target="http://www.agilent.com/" TargetMode="Externa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www.chem.agilent.com/Library/usermanuals/Public/G1960-90083_6100_Concepts.pdf" TargetMode="External"/><Relationship Id="rId11" Type="http://schemas.openxmlformats.org/officeDocument/2006/relationships/hyperlink" Target="http://www.agilent.com/chem/teachingresources" TargetMode="External"/><Relationship Id="rId5" Type="http://schemas.openxmlformats.org/officeDocument/2006/relationships/hyperlink" Target="http://www.chem.agilent.com/Library/usermanuals/Public/7000OperatingManual-en.pdf" TargetMode="External"/><Relationship Id="rId10" Type="http://schemas.openxmlformats.org/officeDocument/2006/relationships/hyperlink" Target="http://www.chem.agilent.com/Library/applications/5990-3450EN.pdf" TargetMode="External"/><Relationship Id="rId4" Type="http://schemas.openxmlformats.org/officeDocument/2006/relationships/hyperlink" Target="mailto:academia.team@agilent.com" TargetMode="External"/><Relationship Id="rId9" Type="http://schemas.openxmlformats.org/officeDocument/2006/relationships/hyperlink" Target="http://www.chem.agilent.com/Library/applications/5989-7406EN.pdf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white">
          <a:xfrm>
            <a:off x="4568913" y="3435048"/>
            <a:ext cx="3253766" cy="197878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b="1" cap="all" dirty="0" smtClean="0">
                <a:solidFill>
                  <a:srgbClr val="FFD700"/>
                </a:solidFill>
                <a:latin typeface="Arial Narrow"/>
              </a:rPr>
              <a:t>Делаем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1900" cap="all" dirty="0" smtClean="0">
                <a:solidFill>
                  <a:srgbClr val="FFFFFF"/>
                </a:solidFill>
                <a:latin typeface="Arial Narrow"/>
              </a:rPr>
              <a:t>науку лучше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400" cap="all" dirty="0" smtClean="0">
                <a:solidFill>
                  <a:srgbClr val="FFD700"/>
                </a:solidFill>
                <a:latin typeface="Arial Narrow"/>
              </a:rPr>
              <a:t>вместе с Agilent</a:t>
            </a:r>
            <a:endParaRPr lang="ru-RU" sz="1400" cap="all" dirty="0">
              <a:solidFill>
                <a:srgbClr val="FFD700"/>
              </a:solidFill>
              <a:latin typeface="Arial Narrow"/>
              <a:ea typeface="+mj-ea"/>
              <a:cs typeface="Arial Narrow"/>
            </a:endParaRPr>
          </a:p>
        </p:txBody>
      </p:sp>
      <p:sp>
        <p:nvSpPr>
          <p:cNvPr id="8" name="Text Placeholder 19"/>
          <p:cNvSpPr txBox="1">
            <a:spLocks/>
          </p:cNvSpPr>
          <p:nvPr/>
        </p:nvSpPr>
        <p:spPr>
          <a:xfrm>
            <a:off x="4569434" y="1371600"/>
            <a:ext cx="3360908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>
              <a:lnSpc>
                <a:spcPct val="90000"/>
              </a:lnSpc>
              <a:spcAft>
                <a:spcPts val="0"/>
              </a:spcAft>
            </a:pPr>
            <a:r>
              <a:rPr sz="2800" dirty="0" err="1" smtClean="0">
                <a:solidFill>
                  <a:srgbClr val="FFFFFF"/>
                </a:solidFill>
                <a:latin typeface="Arial Narrow"/>
              </a:rPr>
              <a:t>Масс-спектрометрия</a:t>
            </a:r>
            <a:r>
              <a:rPr sz="2800" dirty="0" smtClean="0">
                <a:solidFill>
                  <a:srgbClr val="FFFFFF"/>
                </a:solidFill>
                <a:latin typeface="Arial Narrow"/>
              </a:rPr>
              <a:t>:</a:t>
            </a:r>
            <a:endParaRPr sz="2800" dirty="0" smtClean="0">
              <a:solidFill>
                <a:srgbClr val="FFFFFF"/>
              </a:solidFill>
              <a:latin typeface="Arial Narrow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2800" dirty="0" smtClean="0">
                <a:solidFill>
                  <a:srgbClr val="FFFFFF"/>
                </a:solidFill>
                <a:latin typeface="Arial Narrow"/>
              </a:rPr>
              <a:t>т</a:t>
            </a:r>
            <a:r>
              <a:rPr sz="2800" dirty="0" err="1" smtClean="0">
                <a:solidFill>
                  <a:srgbClr val="FFFFFF"/>
                </a:solidFill>
                <a:latin typeface="Arial Narrow"/>
              </a:rPr>
              <a:t>еоретические</a:t>
            </a:r>
            <a:r>
              <a:rPr sz="2800" dirty="0" smtClean="0">
                <a:solidFill>
                  <a:srgbClr val="FFFFFF"/>
                </a:solidFill>
                <a:latin typeface="Arial Narrow"/>
              </a:rPr>
              <a:t> </a:t>
            </a:r>
            <a:r>
              <a:rPr sz="2800" dirty="0" smtClean="0">
                <a:solidFill>
                  <a:srgbClr val="FFFFFF"/>
                </a:solidFill>
                <a:latin typeface="Arial Narrow"/>
              </a:rPr>
              <a:t>основы</a:t>
            </a:r>
            <a:endParaRPr lang="ru-RU" sz="28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018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white">
          <a:xfrm>
            <a:off x="4568913" y="3435048"/>
            <a:ext cx="3253766" cy="197878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200"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sz="1000" dirty="0">
                <a:solidFill>
                  <a:srgbClr val="FFFFFF"/>
                </a:solidFill>
              </a:rPr>
              <a:t>Данная презентация была создана компанией Agilent </a:t>
            </a:r>
            <a:r>
              <a:rPr lang="en-US" sz="1000" u="sng" dirty="0">
                <a:solidFill>
                  <a:srgbClr val="FFFFFF"/>
                </a:solidFill>
              </a:rPr>
              <a:t>исключительно в учебных целях</a:t>
            </a:r>
            <a:r>
              <a:rPr lang="en-US" sz="1000" dirty="0">
                <a:solidFill>
                  <a:srgbClr val="FFFFFF"/>
                </a:solidFill>
              </a:rPr>
              <a:t>.</a:t>
            </a:r>
          </a:p>
          <a:p>
            <a:endParaRPr lang="ru-RU" sz="1000" dirty="0">
              <a:solidFill>
                <a:srgbClr val="FFFFFF"/>
              </a:solidFill>
            </a:endParaRPr>
          </a:p>
          <a:p>
            <a:r>
              <a:rPr lang="en-US" sz="1000" dirty="0">
                <a:solidFill>
                  <a:srgbClr val="FFFFFF"/>
                </a:solidFill>
              </a:rPr>
              <a:t>Прежде чем использовать изображения, схемы или графики в каких-либо других целях, </a:t>
            </a:r>
            <a:r>
              <a:rPr lang="en-US" sz="1000">
                <a:solidFill>
                  <a:srgbClr val="FFFFFF"/>
                </a:solidFill>
              </a:rPr>
              <a:t>свяжитесь </a:t>
            </a:r>
            <a:r>
              <a:rPr lang="pl-PL" sz="1000" smtClean="0">
                <a:solidFill>
                  <a:srgbClr val="FFFFFF"/>
                </a:solidFill>
              </a:rPr>
              <a:t/>
            </a:r>
            <a:br>
              <a:rPr lang="pl-PL" sz="1000" smtClean="0">
                <a:solidFill>
                  <a:srgbClr val="FFFFFF"/>
                </a:solidFill>
              </a:rPr>
            </a:br>
            <a:r>
              <a:rPr lang="en-US" sz="1000" smtClean="0">
                <a:solidFill>
                  <a:srgbClr val="FFFFFF"/>
                </a:solidFill>
              </a:rPr>
              <a:t>с </a:t>
            </a:r>
            <a:r>
              <a:rPr lang="en-US" sz="1000" dirty="0">
                <a:solidFill>
                  <a:srgbClr val="FFFFFF"/>
                </a:solidFill>
              </a:rPr>
              <a:t>компанией Agilent.</a:t>
            </a:r>
          </a:p>
        </p:txBody>
      </p:sp>
      <p:sp>
        <p:nvSpPr>
          <p:cNvPr id="8" name="Text Placeholder 19"/>
          <p:cNvSpPr txBox="1">
            <a:spLocks/>
          </p:cNvSpPr>
          <p:nvPr/>
        </p:nvSpPr>
        <p:spPr>
          <a:xfrm>
            <a:off x="4569434" y="1371600"/>
            <a:ext cx="3339324" cy="194767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r>
              <a:rPr lang="en-US" sz="1600" dirty="0">
                <a:solidFill>
                  <a:srgbClr val="FFFFFF"/>
                </a:solidFill>
              </a:rPr>
              <a:t>Компания Agilent Technologies поддерживает тесную </a:t>
            </a:r>
            <a:r>
              <a:rPr lang="en-US" sz="1600">
                <a:solidFill>
                  <a:srgbClr val="FFFFFF"/>
                </a:solidFill>
              </a:rPr>
              <a:t>связь </a:t>
            </a:r>
            <a:r>
              <a:rPr lang="pl-PL" sz="1600" smtClean="0">
                <a:solidFill>
                  <a:srgbClr val="FFFFFF"/>
                </a:solidFill>
              </a:rPr>
              <a:t/>
            </a:r>
            <a:br>
              <a:rPr lang="pl-PL" sz="1600" smtClean="0">
                <a:solidFill>
                  <a:srgbClr val="FFFFFF"/>
                </a:solidFill>
              </a:rPr>
            </a:br>
            <a:r>
              <a:rPr lang="en-US" sz="1600" smtClean="0">
                <a:solidFill>
                  <a:srgbClr val="FFFFFF"/>
                </a:solidFill>
              </a:rPr>
              <a:t>с </a:t>
            </a:r>
            <a:r>
              <a:rPr lang="en-US" sz="1600" dirty="0">
                <a:solidFill>
                  <a:srgbClr val="FFFFFF"/>
                </a:solidFill>
              </a:rPr>
              <a:t>образовательным сообществом и готова делиться </a:t>
            </a:r>
            <a:r>
              <a:rPr lang="en-US" sz="1600">
                <a:solidFill>
                  <a:srgbClr val="FFFFFF"/>
                </a:solidFill>
              </a:rPr>
              <a:t>имеющимися </a:t>
            </a:r>
            <a:r>
              <a:rPr lang="pl-PL" sz="1600" smtClean="0">
                <a:solidFill>
                  <a:srgbClr val="FFFFFF"/>
                </a:solidFill>
              </a:rPr>
              <a:t/>
            </a:r>
            <a:br>
              <a:rPr lang="pl-PL" sz="1600" smtClean="0">
                <a:solidFill>
                  <a:srgbClr val="FFFFFF"/>
                </a:solidFill>
              </a:rPr>
            </a:br>
            <a:r>
              <a:rPr lang="en-US" sz="1600" smtClean="0">
                <a:solidFill>
                  <a:srgbClr val="FFFFFF"/>
                </a:solidFill>
              </a:rPr>
              <a:t>у </a:t>
            </a:r>
            <a:r>
              <a:rPr lang="en-US" sz="1600" dirty="0">
                <a:solidFill>
                  <a:srgbClr val="FFFFFF"/>
                </a:solidFill>
              </a:rPr>
              <a:t>нее информационными материалами.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10521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Введение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8760"/>
            <a:ext cx="8686800" cy="4562856"/>
          </a:xfrm>
        </p:spPr>
        <p:txBody>
          <a:bodyPr>
            <a:normAutofit/>
          </a:bodyPr>
          <a:lstStyle/>
          <a:p>
            <a:r>
              <a:rPr sz="1800" b="1" dirty="0" smtClean="0"/>
              <a:t>Масс-спектрометрия (МС)</a:t>
            </a:r>
            <a:r>
              <a:rPr sz="1800" dirty="0" smtClean="0"/>
              <a:t> — метод аналитической химии для </a:t>
            </a:r>
            <a:r>
              <a:rPr sz="1800" smtClean="0"/>
              <a:t>качественного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sz="1800" smtClean="0"/>
              <a:t>и </a:t>
            </a:r>
            <a:r>
              <a:rPr sz="1800" dirty="0" smtClean="0"/>
              <a:t>количественного определения химических веществ в анализируемой пробе (аналите) с помощью измерения соотношения массы к заряду и интенсивности сигнала ионов в газовой фазе.</a:t>
            </a:r>
            <a:endParaRPr lang="ru-RU" sz="1800" dirty="0"/>
          </a:p>
          <a:p>
            <a:r>
              <a:rPr lang="en-US" sz="1800" dirty="0"/>
              <a:t>Масс-спектр — это график интенсивности сигнала ионов в зависимости от отношения массы к заряду (отношения m/z). Наблюдаемые в масс-спектрах массы молекулярного иона и фрагментов используются для определения химического состава или изотопного распределения соединения. Эти сведения используют для выяснения химической структуры молекул</a:t>
            </a:r>
            <a:r>
              <a:rPr lang="en-US" sz="1800"/>
              <a:t>, </a:t>
            </a:r>
            <a:r>
              <a:rPr lang="en-US" sz="1800" smtClean="0"/>
              <a:t>например </a:t>
            </a:r>
            <a:r>
              <a:rPr lang="en-US" sz="1800" dirty="0"/>
              <a:t>пестицидов или пептидов. </a:t>
            </a:r>
          </a:p>
          <a:p>
            <a:r>
              <a:rPr lang="en-US" sz="1800" dirty="0" smtClean="0"/>
              <a:t>Метод масс-спектрометрии основан на ионизации химических </a:t>
            </a:r>
            <a:r>
              <a:rPr lang="en-US" sz="1800" smtClean="0"/>
              <a:t>соединений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lang="en-US" sz="1800" smtClean="0"/>
              <a:t>с </a:t>
            </a:r>
            <a:r>
              <a:rPr lang="en-US" sz="1800" dirty="0" smtClean="0"/>
              <a:t>целью образования заряженных молекул или фрагментов </a:t>
            </a:r>
            <a:r>
              <a:rPr lang="en-US" sz="1800" smtClean="0"/>
              <a:t>молекул </a:t>
            </a:r>
            <a:r>
              <a:rPr lang="pl-PL" sz="1800" smtClean="0"/>
              <a:t/>
            </a:r>
            <a:br>
              <a:rPr lang="pl-PL" sz="1800" smtClean="0"/>
            </a:br>
            <a:r>
              <a:rPr lang="en-US" sz="1800" smtClean="0"/>
              <a:t>и </a:t>
            </a:r>
            <a:r>
              <a:rPr lang="en-US" sz="1800" dirty="0" smtClean="0"/>
              <a:t>измерения их соотношения массы к заряду.</a:t>
            </a:r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263470" y="5907600"/>
            <a:ext cx="1332531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Источник: Wikipedia</a:t>
            </a:r>
          </a:p>
        </p:txBody>
      </p:sp>
    </p:spTree>
    <p:extLst>
      <p:ext uri="{BB962C8B-B14F-4D97-AF65-F5344CB8AC3E}">
        <p14:creationId xmlns:p14="http://schemas.microsoft.com/office/powerpoint/2010/main" xmlns="" val="103183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Введение</a:t>
            </a:r>
            <a:r>
              <a:t/>
            </a:r>
            <a:br/>
            <a:r>
              <a:rPr sz="3100" dirty="0" smtClean="0"/>
              <a:t>Технология, удостоенная Нобелевской премии</a:t>
            </a:r>
            <a:endParaRPr lang="ru-RU" sz="27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400" y="1508400"/>
            <a:ext cx="8686800" cy="4386556"/>
          </a:xfrm>
        </p:spPr>
        <p:txBody>
          <a:bodyPr>
            <a:normAutofit/>
          </a:bodyPr>
          <a:lstStyle/>
          <a:p>
            <a:r>
              <a:rPr sz="1800" dirty="0" smtClean="0"/>
              <a:t>Джон Фенн (</a:t>
            </a:r>
            <a:r>
              <a:rPr lang="en-US" sz="1800" dirty="0" smtClean="0">
                <a:solidFill>
                  <a:schemeClr val="accent1"/>
                </a:solidFill>
              </a:rPr>
              <a:t>John Fenn</a:t>
            </a:r>
            <a:r>
              <a:rPr sz="1800" dirty="0" smtClean="0"/>
              <a:t>) и Коити Танака (</a:t>
            </a:r>
            <a:r>
              <a:rPr lang="en-US" sz="1800" dirty="0" smtClean="0">
                <a:solidFill>
                  <a:schemeClr val="accent1"/>
                </a:solidFill>
              </a:rPr>
              <a:t>Koichi Tanaka</a:t>
            </a:r>
            <a:r>
              <a:rPr sz="1800" dirty="0" smtClean="0"/>
              <a:t>) получили Нобелевскую премию по химии в </a:t>
            </a:r>
            <a:r>
              <a:rPr sz="1800" smtClean="0"/>
              <a:t>2002 году</a:t>
            </a:r>
            <a:r>
              <a:rPr lang="pl-PL" sz="1800" smtClean="0"/>
              <a:t> </a:t>
            </a:r>
            <a:r>
              <a:rPr sz="1800" smtClean="0"/>
              <a:t>за </a:t>
            </a:r>
            <a:r>
              <a:rPr sz="1800" dirty="0" smtClean="0"/>
              <a:t>разработку двух «мягких» методов ионизации: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 smtClean="0"/>
              <a:t>Метод ионизации распылением в электрическом поле, д-р Фенн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600" smtClean="0"/>
              <a:t>«</a:t>
            </a:r>
            <a:r>
              <a:rPr lang="en-US" sz="1600" smtClean="0"/>
              <a:t>Мягкая</a:t>
            </a:r>
            <a:r>
              <a:rPr lang="pl-PL" sz="1600" smtClean="0"/>
              <a:t>»</a:t>
            </a:r>
            <a:r>
              <a:rPr lang="en-US" sz="1600" smtClean="0"/>
              <a:t> </a:t>
            </a:r>
            <a:r>
              <a:rPr lang="en-US" sz="1600" dirty="0" smtClean="0"/>
              <a:t>лазерная десорбция, д-р Танака</a:t>
            </a:r>
            <a:endParaRPr lang="ru-RU" sz="16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978" y="3318522"/>
            <a:ext cx="3766874" cy="25890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4793" y="5878800"/>
            <a:ext cx="38058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tx2"/>
                </a:solidFill>
              </a:rPr>
              <a:t>Стокгольмский концертный зал, Швеция</a:t>
            </a:r>
            <a:r>
              <a:rPr lang="en-US" sz="1100" smtClean="0">
                <a:solidFill>
                  <a:schemeClr val="tx2"/>
                </a:solidFill>
              </a:rPr>
              <a:t>, декабрь </a:t>
            </a:r>
            <a:r>
              <a:rPr lang="en-US" sz="1100" dirty="0" smtClean="0">
                <a:solidFill>
                  <a:schemeClr val="tx2"/>
                </a:solidFill>
              </a:rPr>
              <a:t>2002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1096" y="3318403"/>
            <a:ext cx="3846904" cy="25907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05414" y="5878800"/>
            <a:ext cx="45079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tx2"/>
                </a:solidFill>
              </a:rPr>
              <a:t>Король Швеции вручает диплом Нобелевской премии д-ру Фенну</a:t>
            </a:r>
          </a:p>
        </p:txBody>
      </p:sp>
    </p:spTree>
    <p:extLst>
      <p:ext uri="{BB962C8B-B14F-4D97-AF65-F5344CB8AC3E}">
        <p14:creationId xmlns:p14="http://schemas.microsoft.com/office/powerpoint/2010/main" xmlns="" val="272028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 smtClean="0">
                <a:latin typeface="+mj-lt"/>
              </a:rPr>
              <a:t>Содержание</a:t>
            </a:r>
            <a:endParaRPr lang="ru-RU" b="0" dirty="0">
              <a:latin typeface="+mj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28600" y="1508760"/>
            <a:ext cx="4342606" cy="4890627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200" b="1" dirty="0" smtClean="0">
                <a:solidFill>
                  <a:srgbClr val="0085D5"/>
                </a:solidFill>
              </a:rPr>
              <a:t>Введение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 smtClean="0">
                <a:solidFill>
                  <a:srgbClr val="000000"/>
                </a:solidFill>
                <a:hlinkClick r:id="rId3" action="ppaction://hlinksldjump"/>
              </a:rPr>
              <a:t>Базовые соображения</a:t>
            </a:r>
            <a:endParaRPr lang="ru-RU" sz="1200" dirty="0" smtClean="0">
              <a:solidFill>
                <a:srgbClr val="000000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en-US" sz="1200" dirty="0">
                <a:hlinkClick r:id="rId4" action="ppaction://hlinksldjump"/>
              </a:rPr>
              <a:t>Виды масс в масс-спектрометрии</a:t>
            </a:r>
            <a:endParaRPr lang="ru-RU" sz="12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>
                <a:hlinkClick r:id="rId5" action="ppaction://hlinksldjump"/>
              </a:rPr>
              <a:t>Основные этапы</a:t>
            </a:r>
            <a:endParaRPr lang="ru-RU" sz="1200" dirty="0" smtClean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tabLst>
                <a:tab pos="287338" algn="l"/>
              </a:tabLst>
            </a:pPr>
            <a:r>
              <a:rPr lang="de-DE" sz="1200" b="1" dirty="0" smtClean="0">
                <a:solidFill>
                  <a:srgbClr val="0085D5"/>
                </a:solidFill>
              </a:rPr>
              <a:t>Принцип работы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 smtClean="0">
                <a:solidFill>
                  <a:srgbClr val="000000"/>
                </a:solidFill>
                <a:hlinkClick r:id="rId6" action="ppaction://hlinksldjump"/>
              </a:rPr>
              <a:t>Методы ионизации</a:t>
            </a:r>
            <a:endParaRPr lang="ru-RU" sz="1200" dirty="0" smtClean="0">
              <a:solidFill>
                <a:srgbClr val="000000"/>
              </a:solidFill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 smtClean="0">
                <a:solidFill>
                  <a:srgbClr val="000000"/>
                </a:solidFill>
                <a:hlinkClick r:id="rId7" action="ppaction://hlinksldjump"/>
              </a:rPr>
              <a:t>Электронный удар</a:t>
            </a:r>
            <a:endParaRPr lang="ru-RU" sz="1200" dirty="0" smtClean="0">
              <a:solidFill>
                <a:srgbClr val="000000"/>
              </a:solidFill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 smtClean="0">
                <a:solidFill>
                  <a:srgbClr val="000000"/>
                </a:solidFill>
                <a:hlinkClick r:id="rId8" action="ppaction://hlinksldjump"/>
              </a:rPr>
              <a:t>Химическая ионизация</a:t>
            </a:r>
            <a:endParaRPr lang="ru-RU" sz="1200" dirty="0" smtClean="0">
              <a:solidFill>
                <a:srgbClr val="000000"/>
              </a:solidFill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>
                <a:hlinkClick r:id="rId9" action="ppaction://hlinksldjump"/>
              </a:rPr>
              <a:t>Методы ионизации для разных видов проб (ЖХ-МС)</a:t>
            </a:r>
            <a:endParaRPr lang="ru-RU" sz="1200" dirty="0">
              <a:solidFill>
                <a:srgbClr val="000000"/>
              </a:solidFill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 smtClean="0">
                <a:solidFill>
                  <a:srgbClr val="000000"/>
                </a:solidFill>
                <a:hlinkClick r:id="rId10" action="ppaction://hlinksldjump"/>
              </a:rPr>
              <a:t>Ионизация распылением в электрическом поле</a:t>
            </a:r>
            <a:endParaRPr lang="ru-RU" sz="1200" dirty="0" smtClean="0">
              <a:solidFill>
                <a:srgbClr val="000000"/>
              </a:solidFill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>
                <a:hlinkClick r:id="rId11" action="ppaction://hlinksldjump"/>
              </a:rPr>
              <a:t>Химическая ионизация при атмосферном давлении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en-US" sz="1200" dirty="0">
                <a:hlinkClick r:id="rId12" action="ppaction://hlinksldjump"/>
              </a:rPr>
              <a:t>Фотоионизация при атмосферном давлении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en-US" sz="1200" dirty="0" smtClean="0">
                <a:hlinkClick r:id="rId13" action="ppaction://hlinksldjump"/>
              </a:rPr>
              <a:t>Многорежимная ионизация</a:t>
            </a:r>
            <a:endParaRPr lang="ru-RU" sz="1200" dirty="0" smtClean="0"/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en-US" sz="1200" dirty="0" smtClean="0">
                <a:hlinkClick r:id="rId14" action="ppaction://hlinksldjump"/>
              </a:rPr>
              <a:t>Матрично-активированная лазерная десорбция/ионизация (МАЛДИ)</a:t>
            </a:r>
            <a:endParaRPr lang="ru-RU" sz="1200" dirty="0" smtClean="0"/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en-US" sz="1200" smtClean="0">
                <a:hlinkClick r:id="rId15" action="ppaction://hlinksldjump"/>
              </a:rPr>
              <a:t>Индуктивно</a:t>
            </a:r>
            <a:r>
              <a:rPr lang="pl-PL" sz="1200" smtClean="0">
                <a:hlinkClick r:id="rId15" action="ppaction://hlinksldjump"/>
              </a:rPr>
              <a:t> </a:t>
            </a:r>
            <a:r>
              <a:rPr lang="en-US" sz="1200" smtClean="0">
                <a:hlinkClick r:id="rId15" action="ppaction://hlinksldjump"/>
              </a:rPr>
              <a:t>связанная плазма </a:t>
            </a:r>
            <a:r>
              <a:rPr lang="en-US" sz="1200" dirty="0" smtClean="0">
                <a:hlinkClick r:id="rId15" action="ppaction://hlinksldjump"/>
              </a:rPr>
              <a:t>(ИСП)</a:t>
            </a:r>
            <a:endParaRPr lang="ru-RU" sz="1200" dirty="0" smtClean="0"/>
          </a:p>
          <a:p>
            <a:pPr lvl="2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tabLst>
                <a:tab pos="287338" algn="l"/>
              </a:tabLst>
            </a:pPr>
            <a:endParaRPr lang="ru-RU" sz="1200" dirty="0">
              <a:solidFill>
                <a:srgbClr val="000000"/>
              </a:solidFill>
            </a:endParaRPr>
          </a:p>
          <a:p>
            <a:pPr marL="0" lvl="1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None/>
              <a:tabLst>
                <a:tab pos="287338" algn="l"/>
              </a:tabLst>
            </a:pPr>
            <a:endParaRPr lang="ru-RU" sz="1200" dirty="0">
              <a:solidFill>
                <a:srgbClr val="000000"/>
              </a:solidFill>
            </a:endParaRPr>
          </a:p>
          <a:p>
            <a:pPr marL="0" lvl="1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8" algn="l"/>
              </a:tabLst>
            </a:pPr>
            <a:endParaRPr lang="ru-RU" sz="1200" dirty="0" smtClean="0">
              <a:solidFill>
                <a:srgbClr val="000000"/>
              </a:solidFill>
            </a:endParaRPr>
          </a:p>
          <a:p>
            <a:pPr marL="800100" lvl="1" indent="-342900">
              <a:lnSpc>
                <a:spcPct val="120000"/>
              </a:lnSpc>
              <a:spcAft>
                <a:spcPts val="600"/>
              </a:spcAft>
              <a:tabLst>
                <a:tab pos="287338" algn="l"/>
              </a:tabLst>
            </a:pPr>
            <a:endParaRPr lang="ru-RU" sz="12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endParaRPr lang="ru-RU" sz="12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745312" y="1508760"/>
            <a:ext cx="4291184" cy="467258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200" b="1" dirty="0">
                <a:solidFill>
                  <a:srgbClr val="0085D5"/>
                </a:solidFill>
              </a:rPr>
              <a:t>Принцип работы</a:t>
            </a:r>
            <a:endParaRPr lang="ru-RU" sz="1200" b="1" dirty="0">
              <a:solidFill>
                <a:srgbClr val="0085D5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 smtClean="0">
                <a:solidFill>
                  <a:srgbClr val="000000"/>
                </a:solidFill>
                <a:hlinkClick r:id="rId16" action="ppaction://hlinksldjump"/>
              </a:rPr>
              <a:t>Масс-анализатор</a:t>
            </a:r>
            <a:endParaRPr lang="ru-RU" sz="1200" dirty="0">
              <a:solidFill>
                <a:srgbClr val="000000"/>
              </a:solidFill>
            </a:endParaRPr>
          </a:p>
          <a:p>
            <a:pPr lvl="2"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 smtClean="0">
                <a:solidFill>
                  <a:srgbClr val="000000"/>
                </a:solidFill>
                <a:hlinkClick r:id="rId17" action="ppaction://hlinksldjump"/>
              </a:rPr>
              <a:t>Одноквадрупольный </a:t>
            </a:r>
            <a:endParaRPr lang="ru-RU" sz="1200" dirty="0">
              <a:solidFill>
                <a:srgbClr val="000000"/>
              </a:solidFill>
            </a:endParaRPr>
          </a:p>
          <a:p>
            <a:pPr lvl="2"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 smtClean="0">
                <a:solidFill>
                  <a:srgbClr val="000000"/>
                </a:solidFill>
                <a:hlinkClick r:id="rId18" action="ppaction://hlinksldjump"/>
              </a:rPr>
              <a:t>Трехквадрупольный </a:t>
            </a:r>
            <a:endParaRPr lang="ru-RU" sz="1200" dirty="0">
              <a:solidFill>
                <a:srgbClr val="000000"/>
              </a:solidFill>
            </a:endParaRPr>
          </a:p>
          <a:p>
            <a:pPr lvl="2"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>
                <a:solidFill>
                  <a:srgbClr val="000000"/>
                </a:solidFill>
                <a:hlinkClick r:id="rId19" action="ppaction://hlinksldjump"/>
              </a:rPr>
              <a:t>Ионная ловушка</a:t>
            </a:r>
            <a:endParaRPr lang="ru-RU" sz="1200" dirty="0">
              <a:solidFill>
                <a:srgbClr val="000000"/>
              </a:solidFill>
            </a:endParaRPr>
          </a:p>
          <a:p>
            <a:pPr lvl="2">
              <a:spcBef>
                <a:spcPts val="0"/>
              </a:spcBef>
              <a:buClr>
                <a:schemeClr val="tx2"/>
              </a:buClr>
              <a:buFont typeface="Arial"/>
              <a:buChar char="•"/>
              <a:tabLst>
                <a:tab pos="287338" algn="l"/>
              </a:tabLst>
            </a:pPr>
            <a:r>
              <a:rPr lang="de-DE" sz="1200" dirty="0">
                <a:solidFill>
                  <a:srgbClr val="000000"/>
                </a:solidFill>
                <a:hlinkClick r:id="rId20" action="ppaction://hlinksldjump"/>
              </a:rPr>
              <a:t>Времяпролетный</a:t>
            </a:r>
            <a:endParaRPr lang="ru-RU" sz="1200" dirty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tabLst>
                <a:tab pos="287338" algn="l"/>
              </a:tabLst>
            </a:pPr>
            <a:r>
              <a:rPr lang="de-DE" sz="1200" b="1" dirty="0" smtClean="0">
                <a:solidFill>
                  <a:srgbClr val="0085D5"/>
                </a:solidFill>
              </a:rPr>
              <a:t>Результаты</a:t>
            </a:r>
            <a:endParaRPr lang="ru-RU" sz="1200" b="1" dirty="0">
              <a:solidFill>
                <a:srgbClr val="0085D5"/>
              </a:solidFill>
            </a:endParaRPr>
          </a:p>
          <a:p>
            <a:pPr marL="182880" lvl="1" indent="-18288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tabLst>
                <a:tab pos="287338" algn="l"/>
              </a:tabLst>
            </a:pPr>
            <a:r>
              <a:rPr lang="en-US" sz="1200" dirty="0">
                <a:hlinkClick r:id="rId21" action="ppaction://hlinksldjump"/>
              </a:rPr>
              <a:t>Масс-спектр</a:t>
            </a:r>
            <a:endParaRPr lang="ru-RU" sz="1200" dirty="0" smtClean="0"/>
          </a:p>
          <a:p>
            <a:pPr marL="182880" lvl="1" indent="-18288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tabLst>
                <a:tab pos="287338" algn="l"/>
              </a:tabLst>
            </a:pPr>
            <a:r>
              <a:rPr lang="de-DE" sz="1200" dirty="0" smtClean="0">
                <a:hlinkClick r:id="rId22" action="ppaction://hlinksldjump"/>
              </a:rPr>
              <a:t>Сравнение одноквадрупольного и времяпролетного (TOF) масс-анализаторов</a:t>
            </a:r>
            <a:endParaRPr lang="ru-RU" sz="1200" dirty="0" smtClean="0"/>
          </a:p>
          <a:p>
            <a:pPr marL="182880" lvl="1" indent="-18288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tabLst>
                <a:tab pos="287338" algn="l"/>
              </a:tabLst>
            </a:pPr>
            <a:r>
              <a:rPr lang="en-US" sz="1200" dirty="0">
                <a:hlinkClick r:id="rId23" action="ppaction://hlinksldjump"/>
              </a:rPr>
              <a:t>Многозарядные ионы и деконволюция пиков</a:t>
            </a:r>
            <a:endParaRPr lang="ru-RU" sz="12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1" dirty="0" smtClean="0">
                <a:solidFill>
                  <a:srgbClr val="0085D5"/>
                </a:solidFill>
              </a:rPr>
              <a:t>Дополнительная информация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85D5"/>
                </a:solidFill>
                <a:hlinkClick r:id="rId24" action="ppaction://hlinksldjump"/>
              </a:rPr>
              <a:t>Интернет-страница обучающих материалов Agilent</a:t>
            </a:r>
            <a:endParaRPr lang="ru-RU" sz="1200" dirty="0">
              <a:solidFill>
                <a:srgbClr val="0085D5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85D5"/>
                </a:solidFill>
                <a:hlinkClick r:id="rId24" action="ppaction://hlinksldjump"/>
              </a:rPr>
              <a:t>Публикации</a:t>
            </a:r>
            <a:endParaRPr lang="ru-RU" sz="1200" dirty="0">
              <a:solidFill>
                <a:srgbClr val="0085D5"/>
              </a:solidFill>
            </a:endParaRPr>
          </a:p>
          <a:p>
            <a:pPr marL="0" lvl="1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8" algn="l"/>
              </a:tabLst>
            </a:pPr>
            <a:endParaRPr lang="ru-RU" sz="1200" dirty="0">
              <a:solidFill>
                <a:srgbClr val="000000"/>
              </a:solidFill>
            </a:endParaRPr>
          </a:p>
          <a:p>
            <a:endParaRPr lang="ru-RU" sz="1200" dirty="0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282489" y="3825417"/>
            <a:ext cx="4582800" cy="5366"/>
          </a:xfrm>
          <a:prstGeom prst="line">
            <a:avLst/>
          </a:prstGeom>
          <a:ln>
            <a:solidFill>
              <a:srgbClr val="008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82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Введение</a:t>
            </a:r>
            <a:r>
              <a:t/>
            </a:r>
            <a:br/>
            <a:r>
              <a:rPr lang="de-DE" sz="3100" dirty="0" smtClean="0">
                <a:solidFill>
                  <a:schemeClr val="tx2"/>
                </a:solidFill>
              </a:rPr>
              <a:t>Базовые соображения</a:t>
            </a: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399" y="1508400"/>
            <a:ext cx="4232743" cy="124552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 dirty="0" smtClean="0"/>
              <a:t>Элементы можно точно идентифицировать по массе. Масс-спектрометрия — это аналитический метод, подразумевающий измерение молекулярной или атомной массы.</a:t>
            </a:r>
          </a:p>
          <a:p>
            <a:endParaRPr lang="ru-RU" sz="1600" b="0" dirty="0" smtClean="0"/>
          </a:p>
          <a:p>
            <a:endParaRPr lang="ru-RU" sz="1600" b="0" dirty="0" smtClean="0"/>
          </a:p>
          <a:p>
            <a:endParaRPr lang="ru-RU" sz="1600" b="0" dirty="0"/>
          </a:p>
        </p:txBody>
      </p:sp>
      <p:sp>
        <p:nvSpPr>
          <p:cNvPr id="71" name="TextBox 70"/>
          <p:cNvSpPr txBox="1"/>
          <p:nvPr/>
        </p:nvSpPr>
        <p:spPr>
          <a:xfrm>
            <a:off x="306526" y="5540511"/>
            <a:ext cx="3460563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Источник: Периодическая таблица элементов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плакат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SI-0186</a:t>
            </a:r>
            <a:endParaRPr lang="ru-RU" sz="12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2" name="Content Placeholder 2"/>
          <p:cNvSpPr txBox="1">
            <a:spLocks/>
          </p:cNvSpPr>
          <p:nvPr/>
        </p:nvSpPr>
        <p:spPr>
          <a:xfrm>
            <a:off x="4680000" y="1508400"/>
            <a:ext cx="4194243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600" b="0" dirty="0" smtClean="0"/>
              <a:t>Химические соединения, состоящие из различных элементов, можно различать по их массе.</a:t>
            </a:r>
            <a:endParaRPr lang="ru-RU" sz="1400" b="0" dirty="0"/>
          </a:p>
        </p:txBody>
      </p:sp>
      <p:sp>
        <p:nvSpPr>
          <p:cNvPr id="9" name="TextBox 8"/>
          <p:cNvSpPr txBox="1"/>
          <p:nvPr/>
        </p:nvSpPr>
        <p:spPr>
          <a:xfrm>
            <a:off x="4677612" y="4835862"/>
            <a:ext cx="1598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Глюкоза C</a:t>
            </a:r>
            <a:r>
              <a:rPr lang="en-US" sz="1200" baseline="-25000" dirty="0" smtClean="0">
                <a:solidFill>
                  <a:schemeClr val="tx2"/>
                </a:solidFill>
              </a:rPr>
              <a:t>6</a:t>
            </a:r>
            <a:r>
              <a:rPr lang="en-US" sz="1200" dirty="0" smtClean="0">
                <a:solidFill>
                  <a:schemeClr val="tx2"/>
                </a:solidFill>
              </a:rPr>
              <a:t>H</a:t>
            </a:r>
            <a:r>
              <a:rPr lang="en-US" sz="1200" baseline="-25000" dirty="0" smtClean="0">
                <a:solidFill>
                  <a:schemeClr val="tx2"/>
                </a:solidFill>
              </a:rPr>
              <a:t>12</a:t>
            </a:r>
            <a:r>
              <a:rPr lang="en-US" sz="1200" dirty="0" smtClean="0">
                <a:solidFill>
                  <a:schemeClr val="tx2"/>
                </a:solidFill>
              </a:rPr>
              <a:t>O</a:t>
            </a:r>
            <a:r>
              <a:rPr lang="en-US" sz="1200" baseline="-25000" dirty="0" smtClean="0">
                <a:solidFill>
                  <a:schemeClr val="tx2"/>
                </a:solidFill>
              </a:rPr>
              <a:t>6</a:t>
            </a:r>
          </a:p>
          <a:p>
            <a:r>
              <a:rPr lang="en-US" sz="1200" dirty="0" smtClean="0">
                <a:solidFill>
                  <a:schemeClr val="tx2"/>
                </a:solidFill>
              </a:rPr>
              <a:t>М: 180,1559 г/моль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785080" y="4813745"/>
            <a:ext cx="2058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Пенициллин C</a:t>
            </a:r>
            <a:r>
              <a:rPr lang="en-US" sz="1200" baseline="-25000" dirty="0" smtClean="0">
                <a:solidFill>
                  <a:schemeClr val="tx2"/>
                </a:solidFill>
              </a:rPr>
              <a:t>16</a:t>
            </a:r>
            <a:r>
              <a:rPr lang="en-US" sz="1200" dirty="0" smtClean="0">
                <a:solidFill>
                  <a:schemeClr val="tx2"/>
                </a:solidFill>
              </a:rPr>
              <a:t>H</a:t>
            </a:r>
            <a:r>
              <a:rPr lang="en-US" sz="1200" baseline="-25000" dirty="0" smtClean="0">
                <a:solidFill>
                  <a:schemeClr val="tx2"/>
                </a:solidFill>
              </a:rPr>
              <a:t>18</a:t>
            </a:r>
            <a:r>
              <a:rPr lang="en-US" sz="1200" dirty="0" smtClean="0">
                <a:solidFill>
                  <a:schemeClr val="tx2"/>
                </a:solidFill>
              </a:rPr>
              <a:t>N</a:t>
            </a:r>
            <a:r>
              <a:rPr lang="en-US" sz="1200" baseline="-25000" dirty="0" smtClean="0">
                <a:solidFill>
                  <a:schemeClr val="tx2"/>
                </a:solidFill>
              </a:rPr>
              <a:t>2</a:t>
            </a:r>
            <a:r>
              <a:rPr lang="en-US" sz="1200" dirty="0" smtClean="0">
                <a:solidFill>
                  <a:schemeClr val="tx2"/>
                </a:solidFill>
              </a:rPr>
              <a:t>O</a:t>
            </a:r>
            <a:r>
              <a:rPr lang="en-US" sz="1200" baseline="-25000" dirty="0" smtClean="0">
                <a:solidFill>
                  <a:schemeClr val="tx2"/>
                </a:solidFill>
              </a:rPr>
              <a:t>4</a:t>
            </a:r>
            <a:r>
              <a:rPr lang="en-US" sz="1200" dirty="0" smtClean="0">
                <a:solidFill>
                  <a:schemeClr val="tx2"/>
                </a:solidFill>
              </a:rPr>
              <a:t>S</a:t>
            </a:r>
          </a:p>
          <a:p>
            <a:r>
              <a:rPr lang="en-US" sz="1200" dirty="0" smtClean="0">
                <a:solidFill>
                  <a:schemeClr val="tx2"/>
                </a:solidFill>
              </a:rPr>
              <a:t>Молекулярная масса (М</a:t>
            </a:r>
            <a:r>
              <a:rPr lang="en-US" sz="1200" smtClean="0">
                <a:solidFill>
                  <a:schemeClr val="tx2"/>
                </a:solidFill>
              </a:rPr>
              <a:t>): </a:t>
            </a:r>
            <a:r>
              <a:rPr lang="pl-PL" sz="1200" smtClean="0">
                <a:solidFill>
                  <a:schemeClr val="tx2"/>
                </a:solidFill>
              </a:rPr>
              <a:t/>
            </a:r>
            <a:br>
              <a:rPr lang="pl-PL" sz="1200" smtClean="0">
                <a:solidFill>
                  <a:schemeClr val="tx2"/>
                </a:solidFill>
              </a:rPr>
            </a:br>
            <a:r>
              <a:rPr lang="en-US" sz="1200" smtClean="0">
                <a:solidFill>
                  <a:schemeClr val="tx2"/>
                </a:solidFill>
              </a:rPr>
              <a:t>334,39 </a:t>
            </a:r>
            <a:r>
              <a:rPr lang="en-US" sz="1200" dirty="0" smtClean="0">
                <a:solidFill>
                  <a:schemeClr val="tx2"/>
                </a:solidFill>
              </a:rPr>
              <a:t>г/моль</a:t>
            </a:r>
          </a:p>
        </p:txBody>
      </p:sp>
      <p:pic>
        <p:nvPicPr>
          <p:cNvPr id="8" name="Bild 7" descr="Periodensystem.ep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174" y="2933700"/>
            <a:ext cx="4018752" cy="2590800"/>
          </a:xfrm>
          <a:prstGeom prst="rect">
            <a:avLst/>
          </a:prstGeom>
        </p:spPr>
      </p:pic>
      <p:pic>
        <p:nvPicPr>
          <p:cNvPr id="7" name="Bild 6" descr="Slide_6_formula.ep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2500" y="3200400"/>
            <a:ext cx="3810000" cy="134620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6" name="Action Button: Custom 16">
              <a:hlinkClick r:id="rId6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Chevron 17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18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20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555635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smtClean="0"/>
              <a:t>Введение</a:t>
            </a:r>
            <a:r>
              <a:t/>
            </a:r>
            <a:br/>
            <a:r>
              <a:rPr sz="2800" dirty="0" smtClean="0"/>
              <a:t>Виды масс в масс-спектрометрии</a:t>
            </a:r>
            <a:endParaRPr lang="ru-RU" sz="2000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>
          <a:xfrm>
            <a:off x="230400" y="1508400"/>
            <a:ext cx="8605171" cy="4672584"/>
          </a:xfrm>
        </p:spPr>
        <p:txBody>
          <a:bodyPr>
            <a:normAutofit/>
          </a:bodyPr>
          <a:lstStyle/>
          <a:p>
            <a:pPr algn="just"/>
            <a:r>
              <a:rPr lang="en-US" sz="1700" b="1" dirty="0"/>
              <a:t>Средняя масса</a:t>
            </a:r>
            <a:r>
              <a:rPr lang="en-US" sz="1700" dirty="0"/>
              <a:t> молекулы вычисляется путем сложения средних атомных масс элементов, входящих в ее состав.</a:t>
            </a:r>
          </a:p>
          <a:p>
            <a:pPr algn="just">
              <a:spcBef>
                <a:spcPts val="1200"/>
              </a:spcBef>
            </a:pPr>
            <a:r>
              <a:rPr lang="en-US" sz="1700" dirty="0" smtClean="0">
                <a:solidFill>
                  <a:schemeClr val="accent1"/>
                </a:solidFill>
              </a:rPr>
              <a:t>Средняя масса молекулы воды (H</a:t>
            </a:r>
            <a:r>
              <a:rPr lang="en-US" sz="1700" baseline="-25000" dirty="0" smtClean="0">
                <a:solidFill>
                  <a:schemeClr val="accent1"/>
                </a:solidFill>
              </a:rPr>
              <a:t>2</a:t>
            </a:r>
            <a:r>
              <a:rPr lang="en-US" sz="1700" dirty="0" smtClean="0">
                <a:solidFill>
                  <a:schemeClr val="accent1"/>
                </a:solidFill>
              </a:rPr>
              <a:t>O): 1,00794 + 1,00794 + 15,9994 </a:t>
            </a:r>
            <a:r>
              <a:rPr lang="en-US" sz="1700" smtClean="0">
                <a:solidFill>
                  <a:schemeClr val="accent1"/>
                </a:solidFill>
              </a:rPr>
              <a:t>= 18,01528</a:t>
            </a:r>
            <a:r>
              <a:rPr lang="pl-PL" sz="1700">
                <a:solidFill>
                  <a:schemeClr val="accent1"/>
                </a:solidFill>
              </a:rPr>
              <a:t> </a:t>
            </a:r>
            <a:r>
              <a:rPr lang="pl-PL" sz="1700" smtClean="0">
                <a:solidFill>
                  <a:schemeClr val="accent1"/>
                </a:solidFill>
              </a:rPr>
              <a:t>Da</a:t>
            </a:r>
            <a:endParaRPr lang="en-US" sz="1700" dirty="0" smtClean="0">
              <a:solidFill>
                <a:schemeClr val="accent1"/>
              </a:solidFill>
            </a:endParaRPr>
          </a:p>
          <a:p>
            <a:pPr algn="just"/>
            <a:r>
              <a:rPr lang="en-US" sz="1700" b="1" dirty="0" smtClean="0"/>
              <a:t>Моноизотопная масса </a:t>
            </a:r>
            <a:r>
              <a:rPr lang="en-US" sz="1700" dirty="0" smtClean="0"/>
              <a:t>— это масса, рассчитываемая суммированием масс покоя в основном состоянии для несвязанного основного (</a:t>
            </a:r>
            <a:r>
              <a:rPr lang="en-US" sz="1700" smtClean="0"/>
              <a:t>присутствующего </a:t>
            </a:r>
            <a:r>
              <a:rPr lang="pl-PL" sz="1700" smtClean="0"/>
              <a:t/>
            </a:r>
            <a:br>
              <a:rPr lang="pl-PL" sz="1700" smtClean="0"/>
            </a:br>
            <a:r>
              <a:rPr lang="en-US" sz="1700" smtClean="0"/>
              <a:t>в </a:t>
            </a:r>
            <a:r>
              <a:rPr lang="en-US" sz="1700" dirty="0" smtClean="0"/>
              <a:t>наибольшем содержании) изотопа каждого элемента вместо усреднения массы по изотопному составу. Моноизотопная масса обычно </a:t>
            </a:r>
            <a:r>
              <a:rPr lang="en-US" sz="1700" smtClean="0"/>
              <a:t>выражается в </a:t>
            </a:r>
            <a:r>
              <a:rPr lang="en-US" sz="1700" dirty="0" smtClean="0"/>
              <a:t>универсальных атомных единицах массы.</a:t>
            </a:r>
          </a:p>
          <a:p>
            <a:pPr algn="just"/>
            <a:r>
              <a:rPr lang="en-US" sz="1700" b="1" dirty="0"/>
              <a:t>Точная масса</a:t>
            </a:r>
            <a:r>
              <a:rPr lang="en-US" sz="1700" dirty="0"/>
              <a:t> (или точно измеренная масса) — это экспериментально измеренная масса, которая позволяет определить элементный состав. Для молекул с массой менее 200 а. е. м. точность измерения массы на </a:t>
            </a:r>
            <a:r>
              <a:rPr lang="en-US" sz="1700"/>
              <a:t>уровне </a:t>
            </a:r>
            <a:r>
              <a:rPr lang="en-US" sz="1700" smtClean="0"/>
              <a:t>5 </a:t>
            </a:r>
            <a:r>
              <a:rPr lang="en-US" sz="1700" dirty="0"/>
              <a:t>ppm часто достаточна для однозначного определения элементного состава.</a:t>
            </a:r>
            <a:endParaRPr lang="ru-RU" sz="1700" dirty="0"/>
          </a:p>
        </p:txBody>
      </p:sp>
      <p:sp>
        <p:nvSpPr>
          <p:cNvPr id="18" name="TextBox 17"/>
          <p:cNvSpPr txBox="1"/>
          <p:nvPr/>
        </p:nvSpPr>
        <p:spPr>
          <a:xfrm>
            <a:off x="720000" y="5808642"/>
            <a:ext cx="1332531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Источник: Wikipedia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7" name="Action Button: Custom 16">
              <a:hlinkClick r:id="rId2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Chevron 17">
              <a:hlinkClick r:id="rId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8">
              <a:hlinkClick r:id="rId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hlinkClick r:id="rId2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02495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Введение</a:t>
            </a:r>
            <a:r>
              <a:t/>
            </a:r>
            <a:br/>
            <a:r>
              <a:rPr sz="3100" dirty="0" smtClean="0"/>
              <a:t>Основные этапы</a:t>
            </a:r>
            <a:r>
              <a:rPr sz="3100"/>
              <a:t/>
            </a:r>
            <a:br>
              <a:rPr sz="3100"/>
            </a:br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508400"/>
            <a:ext cx="4494402" cy="4562856"/>
          </a:xfrm>
        </p:spPr>
        <p:txBody>
          <a:bodyPr>
            <a:norm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smtClean="0"/>
              <a:t>Обычная </a:t>
            </a:r>
            <a:r>
              <a:rPr lang="en-US" sz="1600" dirty="0"/>
              <a:t>последовательность </a:t>
            </a:r>
            <a:r>
              <a:rPr lang="en-US" sz="1600"/>
              <a:t>операций </a:t>
            </a:r>
            <a:r>
              <a:rPr lang="pl-PL" sz="1600" smtClean="0"/>
              <a:t/>
            </a:r>
            <a:br>
              <a:rPr lang="pl-PL" sz="1600" smtClean="0"/>
            </a:br>
            <a:r>
              <a:rPr lang="en-US" sz="1600" smtClean="0"/>
              <a:t>в </a:t>
            </a:r>
            <a:r>
              <a:rPr lang="en-US" sz="1600" dirty="0"/>
              <a:t>масс-спектроскопии: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Проба (твердое вещество, жидкость или газ</a:t>
            </a:r>
            <a:r>
              <a:rPr lang="en-US" sz="1400"/>
              <a:t>) </a:t>
            </a:r>
            <a:r>
              <a:rPr lang="az-Cyrl-AZ" sz="1400" smtClean="0"/>
              <a:t>ионизируется</a:t>
            </a:r>
            <a:r>
              <a:rPr lang="pl-PL" sz="1400" smtClean="0"/>
              <a:t>.</a:t>
            </a:r>
            <a:endParaRPr lang="en-US" sz="1400" dirty="0"/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400" dirty="0" smtClean="0"/>
              <a:t>При ионизации молекулы пробы могут распасться на заряженные фрагменты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400" dirty="0" smtClean="0"/>
              <a:t>Ионы разделяются в зависимости от их соотношения массы к заряду (</a:t>
            </a:r>
            <a:r>
              <a:rPr sz="1400" smtClean="0"/>
              <a:t>m/z)</a:t>
            </a:r>
            <a:r>
              <a:rPr lang="pl-PL" sz="1400" smtClean="0"/>
              <a:t>.</a:t>
            </a:r>
            <a:endParaRPr sz="1400" dirty="0" smtClean="0"/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Ионы регистрируются прибором, способным регистрировать заряженные частицы (например, электронным </a:t>
            </a:r>
            <a:r>
              <a:rPr lang="en-US" sz="1400"/>
              <a:t>умножителем</a:t>
            </a:r>
            <a:r>
              <a:rPr lang="en-US" sz="1400" smtClean="0"/>
              <a:t>)</a:t>
            </a:r>
            <a:r>
              <a:rPr lang="pl-PL" sz="1400" smtClean="0"/>
              <a:t>.</a:t>
            </a:r>
            <a:endParaRPr lang="en-US" sz="1400" dirty="0"/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Результаты отображаются в виде спектра относительной интенсивности </a:t>
            </a:r>
            <a:r>
              <a:rPr lang="en-US" sz="1400"/>
              <a:t>сигнала </a:t>
            </a:r>
            <a:r>
              <a:rPr lang="pl-PL" sz="1400" smtClean="0"/>
              <a:t/>
            </a:r>
            <a:br>
              <a:rPr lang="pl-PL" sz="1400" smtClean="0"/>
            </a:br>
            <a:r>
              <a:rPr lang="en-US" sz="1400" smtClean="0"/>
              <a:t>в </a:t>
            </a:r>
            <a:r>
              <a:rPr lang="en-US" sz="1400" dirty="0"/>
              <a:t>зависимости от </a:t>
            </a:r>
            <a:r>
              <a:rPr lang="en-US" sz="1400"/>
              <a:t>соотношения </a:t>
            </a:r>
            <a:r>
              <a:rPr lang="en-US" sz="1400" smtClean="0"/>
              <a:t>m/z</a:t>
            </a:r>
            <a:r>
              <a:rPr lang="pl-PL" sz="1400" smtClean="0"/>
              <a:t>.</a:t>
            </a:r>
            <a:endParaRPr lang="en-US" sz="1400" dirty="0"/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Идентификация проводится посредством сопоставления известных масс с измеренными или на основании характеристических </a:t>
            </a:r>
            <a:r>
              <a:rPr lang="en-US" sz="1400"/>
              <a:t>картин </a:t>
            </a:r>
            <a:r>
              <a:rPr lang="en-US" sz="1400" smtClean="0"/>
              <a:t>фрагментации</a:t>
            </a:r>
            <a:r>
              <a:rPr lang="pl-PL" sz="1400" smtClean="0"/>
              <a:t>.</a:t>
            </a:r>
            <a:endParaRPr lang="en-US" sz="1400" dirty="0"/>
          </a:p>
          <a:p>
            <a:endParaRPr lang="ru-RU" sz="1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919461"/>
            <a:ext cx="41765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en-US" sz="1500" b="0" dirty="0"/>
          </a:p>
        </p:txBody>
      </p:sp>
      <p:grpSp>
        <p:nvGrpSpPr>
          <p:cNvPr id="11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2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5243232" y="1622014"/>
            <a:ext cx="3211200" cy="4320000"/>
            <a:chOff x="5243232" y="1622014"/>
            <a:chExt cx="3211200" cy="4320000"/>
          </a:xfrm>
        </p:grpSpPr>
        <p:pic>
          <p:nvPicPr>
            <p:cNvPr id="17" name="Picture 8" descr="D:\projekty\NLG\2015\25776\grafiki\image18.emf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3232" y="1622014"/>
              <a:ext cx="3211200" cy="43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86"/>
            <p:cNvSpPr>
              <a:spLocks noChangeArrowheads="1"/>
            </p:cNvSpPr>
            <p:nvPr/>
          </p:nvSpPr>
          <p:spPr bwMode="auto">
            <a:xfrm>
              <a:off x="5977567" y="2304767"/>
              <a:ext cx="7747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Проба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9" name="Rectangle 86"/>
            <p:cNvSpPr>
              <a:spLocks noChangeArrowheads="1"/>
            </p:cNvSpPr>
            <p:nvPr/>
          </p:nvSpPr>
          <p:spPr bwMode="auto">
            <a:xfrm>
              <a:off x="5363204" y="3339817"/>
              <a:ext cx="1389063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ru-RU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Ионизация (режим положительных или отрицательных ионов)</a:t>
              </a:r>
              <a:endParaRPr lang="pl-PL" altLang="pl-PL" sz="1100" b="1">
                <a:solidFill>
                  <a:srgbClr val="FEFEF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0" name="Rectangle 86"/>
            <p:cNvSpPr>
              <a:spLocks noChangeArrowheads="1"/>
            </p:cNvSpPr>
            <p:nvPr/>
          </p:nvSpPr>
          <p:spPr bwMode="auto">
            <a:xfrm>
              <a:off x="5363204" y="4271680"/>
              <a:ext cx="1389063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ru-RU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Управление движением ионов в зависимости от их отношения массы </a:t>
              </a:r>
              <a:r>
                <a:rPr lang="pl-PL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/>
              </a:r>
              <a:br>
                <a:rPr lang="pl-PL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</a:br>
              <a:r>
                <a:rPr lang="ru-RU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к </a:t>
              </a:r>
              <a:r>
                <a:rPr lang="ru-RU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заряду (или размера </a:t>
              </a:r>
              <a:r>
                <a:rPr lang="pl-PL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/>
              </a:r>
              <a:br>
                <a:rPr lang="pl-PL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</a:br>
              <a:r>
                <a:rPr lang="ru-RU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к </a:t>
              </a:r>
              <a:r>
                <a:rPr lang="ru-RU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заряду)</a:t>
              </a:r>
              <a:endParaRPr lang="pl-PL" altLang="pl-PL" sz="1100" b="1">
                <a:solidFill>
                  <a:srgbClr val="FEFEF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1" name="Rectangle 86"/>
            <p:cNvSpPr>
              <a:spLocks noChangeArrowheads="1"/>
            </p:cNvSpPr>
            <p:nvPr/>
          </p:nvSpPr>
          <p:spPr bwMode="auto">
            <a:xfrm>
              <a:off x="5470358" y="5365467"/>
              <a:ext cx="1281909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Обнаружение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9169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Ионизация</a:t>
            </a:r>
            <a:endParaRPr lang="ru-RU" sz="3100" b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30400" y="1508400"/>
            <a:ext cx="8913600" cy="4562856"/>
          </a:xfrm>
        </p:spPr>
        <p:txBody>
          <a:bodyPr>
            <a:noAutofit/>
          </a:bodyPr>
          <a:lstStyle/>
          <a:p>
            <a:r>
              <a:rPr lang="en-US" sz="1800" dirty="0" smtClean="0"/>
              <a:t>Перед собственно масс-спектральным анализом проба должна быть ионизирована в источнике ионов.</a:t>
            </a:r>
          </a:p>
          <a:p>
            <a:r>
              <a:rPr sz="1800" b="1" dirty="0"/>
              <a:t>Ввод газообразных проб:</a:t>
            </a:r>
            <a:r>
              <a:rPr lang="en-US" sz="1800" b="1" dirty="0"/>
              <a:t>			</a:t>
            </a:r>
          </a:p>
          <a:p>
            <a:pPr marL="36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Ионизация электронным ударом (EI, ЭИ)				</a:t>
            </a:r>
          </a:p>
          <a:p>
            <a:pPr marL="36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Химическая ионизация (CI, ХИ)</a:t>
            </a:r>
          </a:p>
          <a:p>
            <a:r>
              <a:rPr sz="1800" b="1" dirty="0"/>
              <a:t>Ввод жидких проб:</a:t>
            </a:r>
          </a:p>
          <a:p>
            <a:pPr marL="36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Ионизация распылением в электрическом поле (ESI, ИРЭП)</a:t>
            </a:r>
          </a:p>
          <a:p>
            <a:pPr marL="36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Химическая ионизация при атмосферном давлении (APCI, ХИАД)</a:t>
            </a:r>
          </a:p>
          <a:p>
            <a:pPr marL="36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Фотоионизация при атмосферном давлении (APPI, ФИАД)</a:t>
            </a:r>
          </a:p>
          <a:p>
            <a:pPr marL="36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Многорежимная ионизация (MMI)</a:t>
            </a:r>
          </a:p>
          <a:p>
            <a:pPr marL="36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Матрично-активированная лазерная десорбция/ионизация (MALDI, МАЛДИ)</a:t>
            </a:r>
          </a:p>
          <a:p>
            <a:pPr marL="36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Ионизация </a:t>
            </a:r>
            <a:r>
              <a:rPr lang="en-US" sz="1600" smtClean="0"/>
              <a:t>в индуктивно</a:t>
            </a:r>
            <a:r>
              <a:rPr lang="pl-PL" sz="1600" smtClean="0"/>
              <a:t> </a:t>
            </a:r>
            <a:r>
              <a:rPr lang="en-US" sz="1600" smtClean="0"/>
              <a:t>связанной </a:t>
            </a:r>
            <a:r>
              <a:rPr lang="en-US" sz="1600" dirty="0" smtClean="0"/>
              <a:t>плазме (ICP, ИСП)</a:t>
            </a:r>
            <a:endParaRPr lang="ru-RU" sz="1600" dirty="0"/>
          </a:p>
          <a:p>
            <a:endParaRPr lang="ru-RU" sz="1800" dirty="0"/>
          </a:p>
        </p:txBody>
      </p:sp>
      <p:grpSp>
        <p:nvGrpSpPr>
          <p:cNvPr id="14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5" name="Action Button: Custom 16">
              <a:hlinkClick r:id="rId2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Chevron 17">
              <a:hlinkClick r:id="rId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18">
              <a:hlinkClick r:id="rId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20">
              <a:hlinkClick r:id="rId2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98623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Ионизация</a:t>
            </a: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400" y="1508400"/>
            <a:ext cx="8686800" cy="4310356"/>
          </a:xfrm>
        </p:spPr>
        <p:txBody>
          <a:bodyPr>
            <a:normAutofit/>
          </a:bodyPr>
          <a:lstStyle/>
          <a:p>
            <a:r>
              <a:rPr lang="en-US" sz="1800" dirty="0" smtClean="0"/>
              <a:t>Полярность аналитов определяет выбор источника ионов.</a:t>
            </a:r>
            <a:endParaRPr lang="ru-RU" sz="1800" dirty="0"/>
          </a:p>
          <a:p>
            <a:endParaRPr lang="ru-RU" sz="1800" dirty="0"/>
          </a:p>
        </p:txBody>
      </p:sp>
      <p:grpSp>
        <p:nvGrpSpPr>
          <p:cNvPr id="4" name="Group 3"/>
          <p:cNvGrpSpPr/>
          <p:nvPr/>
        </p:nvGrpSpPr>
        <p:grpSpPr>
          <a:xfrm>
            <a:off x="260276" y="2282607"/>
            <a:ext cx="3874523" cy="3258222"/>
            <a:chOff x="1875551" y="2099684"/>
            <a:chExt cx="4660187" cy="3813912"/>
          </a:xfrm>
        </p:grpSpPr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>
              <a:off x="4132263" y="2209800"/>
              <a:ext cx="2098675" cy="2590800"/>
            </a:xfrm>
            <a:prstGeom prst="roundRect">
              <a:avLst>
                <a:gd name="adj" fmla="val 13269"/>
              </a:avLst>
            </a:prstGeom>
            <a:solidFill>
              <a:schemeClr val="accent1"/>
            </a:solidFill>
            <a:ln w="38100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auto">
            <a:xfrm>
              <a:off x="2913063" y="3343275"/>
              <a:ext cx="2505075" cy="1457325"/>
            </a:xfrm>
            <a:prstGeom prst="roundRect">
              <a:avLst>
                <a:gd name="adj" fmla="val 13269"/>
              </a:avLst>
            </a:prstGeom>
            <a:solidFill>
              <a:schemeClr val="accent2"/>
            </a:solidFill>
            <a:ln w="38100">
              <a:noFill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sz="3000" b="1" dirty="0">
                <a:solidFill>
                  <a:srgbClr val="0085D5"/>
                </a:solidFill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3319463" y="3657600"/>
              <a:ext cx="2505075" cy="1371600"/>
            </a:xfrm>
            <a:prstGeom prst="roundRect">
              <a:avLst>
                <a:gd name="adj" fmla="val 13269"/>
              </a:avLst>
            </a:prstGeom>
            <a:solidFill>
              <a:srgbClr val="00CC66"/>
            </a:solidFill>
            <a:ln w="38100">
              <a:noFill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sz="3000" b="1" dirty="0">
                <a:solidFill>
                  <a:srgbClr val="0085D5"/>
                </a:solidFill>
              </a:endParaRPr>
            </a:p>
          </p:txBody>
        </p:sp>
        <p:sp>
          <p:nvSpPr>
            <p:cNvPr id="14" name="Line 7"/>
            <p:cNvSpPr>
              <a:spLocks noChangeShapeType="1"/>
            </p:cNvSpPr>
            <p:nvPr/>
          </p:nvSpPr>
          <p:spPr bwMode="auto">
            <a:xfrm>
              <a:off x="2844800" y="2200275"/>
              <a:ext cx="0" cy="30575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>
              <a:off x="2760663" y="2219325"/>
              <a:ext cx="6667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V="1">
              <a:off x="2827338" y="5248275"/>
              <a:ext cx="3708400" cy="95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dirty="0"/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 rot="16200000">
              <a:off x="1306003" y="3819969"/>
              <a:ext cx="1385316" cy="24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latin typeface="+mj-lt"/>
                </a:rPr>
                <a:t>Молекулярная масса</a:t>
              </a: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3906206" y="5667375"/>
              <a:ext cx="12679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latin typeface="+mj-lt"/>
                </a:rPr>
                <a:t>Полярность аналита</a:t>
              </a:r>
              <a:endParaRPr lang="ru-RU" sz="1600" dirty="0">
                <a:latin typeface="+mj-lt"/>
              </a:endParaRP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2057048" y="2099684"/>
              <a:ext cx="53219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latin typeface="+mj-lt"/>
                </a:rPr>
                <a:t>100 000</a:t>
              </a:r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2800350" y="5311775"/>
              <a:ext cx="62998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latin typeface="+mj-lt"/>
                </a:rPr>
                <a:t>неполярный</a:t>
              </a:r>
              <a:endParaRPr lang="ru-RU" sz="1400" dirty="0">
                <a:latin typeface="+mj-lt"/>
              </a:endParaRPr>
            </a:p>
          </p:txBody>
        </p:sp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5525617" y="5311775"/>
              <a:ext cx="70532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latin typeface="+mj-lt"/>
                </a:rPr>
                <a:t>сильно полярный</a:t>
              </a:r>
              <a:endParaRPr lang="ru-RU" sz="1400" dirty="0">
                <a:latin typeface="+mj-lt"/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2549525" y="5122863"/>
              <a:ext cx="16350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latin typeface="+mj-lt"/>
                </a:rPr>
                <a:t>10</a:t>
              </a: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5084710" y="3770412"/>
              <a:ext cx="50334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ХИАД</a:t>
              </a:r>
            </a:p>
          </p:txBody>
        </p:sp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>
              <a:off x="4540194" y="2360712"/>
              <a:ext cx="3398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ИРЭП</a:t>
              </a:r>
            </a:p>
          </p:txBody>
        </p:sp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3024190" y="3351312"/>
              <a:ext cx="49212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ФИАД</a:t>
              </a:r>
            </a:p>
          </p:txBody>
        </p:sp>
        <p:sp>
          <p:nvSpPr>
            <p:cNvPr id="26" name="AutoShape 19"/>
            <p:cNvSpPr>
              <a:spLocks noChangeArrowheads="1"/>
            </p:cNvSpPr>
            <p:nvPr/>
          </p:nvSpPr>
          <p:spPr bwMode="auto">
            <a:xfrm>
              <a:off x="2913063" y="4038600"/>
              <a:ext cx="1108075" cy="1152525"/>
            </a:xfrm>
            <a:prstGeom prst="roundRect">
              <a:avLst>
                <a:gd name="adj" fmla="val 13269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38100">
              <a:noFill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sz="3000" b="1" dirty="0">
                <a:solidFill>
                  <a:srgbClr val="0085D5"/>
                </a:solidFill>
              </a:endParaRPr>
            </a:p>
          </p:txBody>
        </p:sp>
        <p:sp>
          <p:nvSpPr>
            <p:cNvPr id="27" name="Text Box 20"/>
            <p:cNvSpPr txBox="1">
              <a:spLocks noChangeArrowheads="1"/>
            </p:cNvSpPr>
            <p:nvPr/>
          </p:nvSpPr>
          <p:spPr bwMode="auto">
            <a:xfrm>
              <a:off x="3217983" y="4075212"/>
              <a:ext cx="63158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+mj-lt"/>
                </a:rPr>
                <a:t>ГХ-МС</a:t>
              </a:r>
              <a:endParaRPr lang="ru-RU" sz="2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680000" y="2270400"/>
            <a:ext cx="428171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chemeClr val="tx2"/>
                </a:solidFill>
              </a:rPr>
              <a:t>ИРЭП	Ионизация </a:t>
            </a:r>
            <a:r>
              <a:rPr lang="en-US" sz="1600" smtClean="0">
                <a:solidFill>
                  <a:schemeClr val="tx2"/>
                </a:solidFill>
              </a:rPr>
              <a:t>распылением </a:t>
            </a:r>
            <a:r>
              <a:rPr lang="pl-PL" sz="1600" smtClean="0">
                <a:solidFill>
                  <a:schemeClr val="tx2"/>
                </a:solidFill>
              </a:rPr>
              <a:t/>
            </a:r>
            <a:br>
              <a:rPr lang="pl-PL" sz="1600" smtClean="0">
                <a:solidFill>
                  <a:schemeClr val="tx2"/>
                </a:solidFill>
              </a:rPr>
            </a:br>
            <a:r>
              <a:rPr lang="pl-PL" sz="1600" smtClean="0">
                <a:solidFill>
                  <a:schemeClr val="tx2"/>
                </a:solidFill>
              </a:rPr>
              <a:t>	</a:t>
            </a:r>
            <a:r>
              <a:rPr lang="en-US" sz="1600" smtClean="0">
                <a:solidFill>
                  <a:schemeClr val="tx2"/>
                </a:solidFill>
              </a:rPr>
              <a:t>в </a:t>
            </a:r>
            <a:r>
              <a:rPr lang="en-US" sz="1600" dirty="0" smtClean="0">
                <a:solidFill>
                  <a:schemeClr val="tx2"/>
                </a:solidFill>
              </a:rPr>
              <a:t>электрическом поле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chemeClr val="tx2"/>
                </a:solidFill>
              </a:rPr>
              <a:t>ФИАД	</a:t>
            </a:r>
            <a:r>
              <a:rPr lang="en-US" sz="1600" smtClean="0">
                <a:solidFill>
                  <a:schemeClr val="tx2"/>
                </a:solidFill>
              </a:rPr>
              <a:t>Фотоионизация при </a:t>
            </a:r>
            <a:r>
              <a:rPr lang="pl-PL" sz="1600" smtClean="0">
                <a:solidFill>
                  <a:schemeClr val="tx2"/>
                </a:solidFill>
              </a:rPr>
              <a:t/>
            </a:r>
            <a:br>
              <a:rPr lang="pl-PL" sz="1600" smtClean="0">
                <a:solidFill>
                  <a:schemeClr val="tx2"/>
                </a:solidFill>
              </a:rPr>
            </a:br>
            <a:r>
              <a:rPr lang="pl-PL" sz="1600" smtClean="0">
                <a:solidFill>
                  <a:schemeClr val="tx2"/>
                </a:solidFill>
              </a:rPr>
              <a:t>	</a:t>
            </a:r>
            <a:r>
              <a:rPr lang="en-US" sz="1600" smtClean="0">
                <a:solidFill>
                  <a:schemeClr val="tx2"/>
                </a:solidFill>
              </a:rPr>
              <a:t>атмосферном </a:t>
            </a:r>
            <a:r>
              <a:rPr lang="en-US" sz="1600" dirty="0" smtClean="0">
                <a:solidFill>
                  <a:schemeClr val="tx2"/>
                </a:solidFill>
              </a:rPr>
              <a:t>давлении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chemeClr val="tx2"/>
                </a:solidFill>
              </a:rPr>
              <a:t>ХИАД	Химическая </a:t>
            </a:r>
            <a:r>
              <a:rPr lang="en-US" sz="1600" smtClean="0">
                <a:solidFill>
                  <a:schemeClr val="tx2"/>
                </a:solidFill>
              </a:rPr>
              <a:t>ионизация </a:t>
            </a:r>
            <a:r>
              <a:rPr lang="pl-PL" sz="1600" smtClean="0">
                <a:solidFill>
                  <a:schemeClr val="tx2"/>
                </a:solidFill>
              </a:rPr>
              <a:t/>
            </a:r>
            <a:br>
              <a:rPr lang="pl-PL" sz="1600" smtClean="0">
                <a:solidFill>
                  <a:schemeClr val="tx2"/>
                </a:solidFill>
              </a:rPr>
            </a:br>
            <a:r>
              <a:rPr lang="pl-PL" sz="1600" smtClean="0">
                <a:solidFill>
                  <a:schemeClr val="tx2"/>
                </a:solidFill>
              </a:rPr>
              <a:t>	</a:t>
            </a:r>
            <a:r>
              <a:rPr lang="en-US" sz="1600" smtClean="0">
                <a:solidFill>
                  <a:schemeClr val="tx2"/>
                </a:solidFill>
              </a:rPr>
              <a:t>при </a:t>
            </a:r>
            <a:r>
              <a:rPr lang="en-US" sz="1600" dirty="0" smtClean="0">
                <a:solidFill>
                  <a:schemeClr val="tx2"/>
                </a:solidFill>
              </a:rPr>
              <a:t>атмосферном давлении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ГХ-МС	</a:t>
            </a:r>
            <a:r>
              <a:rPr lang="en-US" sz="1600" smtClean="0">
                <a:solidFill>
                  <a:schemeClr val="tx2"/>
                </a:solidFill>
              </a:rPr>
              <a:t>Газовая хромато-масс-</a:t>
            </a:r>
            <a:r>
              <a:rPr lang="pl-PL" sz="1600" smtClean="0">
                <a:solidFill>
                  <a:schemeClr val="tx2"/>
                </a:solidFill>
              </a:rPr>
              <a:t/>
            </a:r>
            <a:br>
              <a:rPr lang="pl-PL" sz="1600" smtClean="0">
                <a:solidFill>
                  <a:schemeClr val="tx2"/>
                </a:solidFill>
              </a:rPr>
            </a:br>
            <a:r>
              <a:rPr lang="pl-PL" sz="1600" smtClean="0">
                <a:solidFill>
                  <a:schemeClr val="tx2"/>
                </a:solidFill>
              </a:rPr>
              <a:t>	</a:t>
            </a:r>
            <a:r>
              <a:rPr lang="en-US" sz="1600" smtClean="0">
                <a:solidFill>
                  <a:schemeClr val="tx2"/>
                </a:solidFill>
              </a:rPr>
              <a:t>спектрометрия</a:t>
            </a:r>
            <a:endParaRPr lang="en-US" sz="1600" dirty="0" smtClean="0">
              <a:solidFill>
                <a:schemeClr val="tx2"/>
              </a:solidFill>
            </a:endParaRPr>
          </a:p>
        </p:txBody>
      </p:sp>
      <p:grpSp>
        <p:nvGrpSpPr>
          <p:cNvPr id="34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35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7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37263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Ионизация электронным ударом (ЭИ)</a:t>
            </a:r>
            <a:r>
              <a:rPr sz="3100"/>
              <a:t/>
            </a:r>
            <a:br>
              <a:rPr sz="3100"/>
            </a:br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508400"/>
            <a:ext cx="8915400" cy="4562856"/>
          </a:xfrm>
        </p:spPr>
        <p:txBody>
          <a:bodyPr>
            <a:normAutofit/>
          </a:bodyPr>
          <a:lstStyle/>
          <a:p>
            <a:r>
              <a:rPr lang="en-US" sz="1400" dirty="0" smtClean="0"/>
              <a:t>Ионизация электронным ударом (ЭИ) — хорошо отработанный и наиболее распространенный метод ионизации в сочетании с газовой хроматографией (ГХ).</a:t>
            </a:r>
          </a:p>
          <a:p>
            <a:r>
              <a:rPr lang="en-US" sz="1400" dirty="0" smtClean="0"/>
              <a:t>Молекулы, выходящие из газового хроматографа, бомбардируют пучком электронов (с энергией 70 эВ), что приводит к отрыву электрона от молекулы с образованием заряженного иона.</a:t>
            </a:r>
          </a:p>
          <a:p>
            <a:r>
              <a:rPr lang="en-US" sz="1400" dirty="0" smtClean="0"/>
              <a:t>	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OH + 1 электрон </a:t>
            </a:r>
            <a:r>
              <a:rPr lang="en-US" sz="1400" dirty="0" smtClean="0">
                <a:sym typeface="Symbol"/>
              </a:rPr>
              <a:t></a:t>
            </a:r>
            <a:r>
              <a:rPr sz="1400" dirty="0" smtClean="0"/>
              <a:t>    </a:t>
            </a:r>
            <a:r>
              <a:rPr lang="en-US" sz="1400" dirty="0" smtClean="0">
                <a:solidFill>
                  <a:schemeClr val="accent1"/>
                </a:solidFill>
                <a:sym typeface="Symbol"/>
              </a:rPr>
              <a:t>CH</a:t>
            </a:r>
            <a:r>
              <a:rPr lang="en-US" sz="1400" baseline="-25000" dirty="0" smtClean="0">
                <a:solidFill>
                  <a:schemeClr val="accent1"/>
                </a:solidFill>
                <a:sym typeface="Symbol"/>
              </a:rPr>
              <a:t>3</a:t>
            </a:r>
            <a:r>
              <a:rPr lang="en-US" sz="1400" dirty="0" smtClean="0">
                <a:solidFill>
                  <a:schemeClr val="accent1"/>
                </a:solidFill>
                <a:sym typeface="Symbol"/>
              </a:rPr>
              <a:t>OH</a:t>
            </a:r>
            <a:r>
              <a:rPr lang="en-US" sz="1400" baseline="30000" dirty="0" smtClean="0">
                <a:solidFill>
                  <a:schemeClr val="accent1"/>
                </a:solidFill>
                <a:sym typeface="Symbol"/>
              </a:rPr>
              <a:t>+</a:t>
            </a:r>
            <a:r>
              <a:rPr lang="en-US" sz="1400" dirty="0" smtClean="0">
                <a:sym typeface="Symbol"/>
              </a:rPr>
              <a:t> + H</a:t>
            </a:r>
            <a:r>
              <a:rPr sz="1400" dirty="0" smtClean="0"/>
              <a:t> </a:t>
            </a:r>
            <a:r>
              <a:rPr lang="en-US" sz="1400" baseline="30000" dirty="0" smtClean="0">
                <a:sym typeface="Symbol"/>
              </a:rPr>
              <a:t></a:t>
            </a:r>
          </a:p>
          <a:p>
            <a:pPr>
              <a:spcAft>
                <a:spcPts val="1000"/>
              </a:spcAft>
            </a:pPr>
            <a:r>
              <a:rPr lang="en-US" sz="1400" dirty="0" smtClean="0"/>
              <a:t>При ионизации электронным ударом обычно образуются однозарядные молекулярные </a:t>
            </a:r>
            <a:r>
              <a:rPr lang="en-US" sz="1400" smtClean="0"/>
              <a:t>ионы </a:t>
            </a:r>
            <a:r>
              <a:rPr lang="pl-PL" sz="1400" smtClean="0"/>
              <a:t/>
            </a:r>
            <a:br>
              <a:rPr lang="pl-PL" sz="1400" smtClean="0"/>
            </a:br>
            <a:r>
              <a:rPr lang="en-US" sz="1400" smtClean="0"/>
              <a:t>и </a:t>
            </a:r>
            <a:r>
              <a:rPr lang="en-US" sz="1400" dirty="0" smtClean="0"/>
              <a:t>фрагментные ионы (фрагменты исходных молекул), которые используются для </a:t>
            </a:r>
            <a:r>
              <a:rPr lang="en-US" sz="1400" smtClean="0"/>
              <a:t>выяснения </a:t>
            </a:r>
            <a:r>
              <a:rPr lang="pl-PL" sz="1400" smtClean="0"/>
              <a:t/>
            </a:r>
            <a:br>
              <a:rPr lang="pl-PL" sz="1400" smtClean="0"/>
            </a:br>
            <a:r>
              <a:rPr lang="en-US" sz="1400" smtClean="0"/>
              <a:t>строения </a:t>
            </a:r>
            <a:r>
              <a:rPr lang="en-US" sz="1400" dirty="0" smtClean="0"/>
              <a:t>молекул.</a:t>
            </a:r>
          </a:p>
          <a:p>
            <a:r>
              <a:rPr lang="en-US" sz="1400" dirty="0" smtClean="0"/>
              <a:t>	</a:t>
            </a:r>
            <a:r>
              <a:rPr lang="en-US" sz="1400" dirty="0" smtClean="0">
                <a:solidFill>
                  <a:schemeClr val="accent1"/>
                </a:solidFill>
                <a:sym typeface="Symbol"/>
              </a:rPr>
              <a:t>CH</a:t>
            </a:r>
            <a:r>
              <a:rPr lang="en-US" sz="1400" baseline="-25000" dirty="0" smtClean="0">
                <a:solidFill>
                  <a:schemeClr val="accent1"/>
                </a:solidFill>
                <a:sym typeface="Symbol"/>
              </a:rPr>
              <a:t>3</a:t>
            </a:r>
            <a:r>
              <a:rPr lang="en-US" sz="1400" dirty="0" smtClean="0">
                <a:solidFill>
                  <a:schemeClr val="accent1"/>
                </a:solidFill>
                <a:sym typeface="Symbol"/>
              </a:rPr>
              <a:t>OH</a:t>
            </a:r>
            <a:r>
              <a:rPr lang="en-US" sz="1400" baseline="30000" dirty="0">
                <a:solidFill>
                  <a:schemeClr val="accent1"/>
                </a:solidFill>
                <a:sym typeface="Symbol"/>
              </a:rPr>
              <a:t>+</a:t>
            </a:r>
            <a:r>
              <a:rPr lang="en-US" sz="1400" baseline="30000" dirty="0" smtClean="0">
                <a:solidFill>
                  <a:schemeClr val="accent1"/>
                </a:solidFill>
                <a:sym typeface="Symbol"/>
              </a:rPr>
              <a:t></a:t>
            </a:r>
            <a:r>
              <a:rPr sz="1400" dirty="0" smtClean="0"/>
              <a:t> </a:t>
            </a:r>
            <a:r>
              <a:rPr lang="en-US" sz="1400" dirty="0" smtClean="0">
                <a:sym typeface="Symbol"/>
              </a:rPr>
              <a:t></a:t>
            </a:r>
            <a:r>
              <a:rPr sz="1400" dirty="0" smtClean="0"/>
              <a:t>    </a:t>
            </a:r>
            <a:r>
              <a:rPr lang="en-US" sz="1400" dirty="0" smtClean="0">
                <a:solidFill>
                  <a:srgbClr val="FFC000"/>
                </a:solidFill>
                <a:sym typeface="Symbol"/>
              </a:rPr>
              <a:t>CH</a:t>
            </a:r>
            <a:r>
              <a:rPr lang="en-US" sz="1400" baseline="-25000" dirty="0" smtClean="0">
                <a:solidFill>
                  <a:srgbClr val="FFC000"/>
                </a:solidFill>
                <a:sym typeface="Symbol"/>
              </a:rPr>
              <a:t>2</a:t>
            </a:r>
            <a:r>
              <a:rPr lang="en-US" sz="1400" dirty="0" smtClean="0">
                <a:solidFill>
                  <a:srgbClr val="FFC000"/>
                </a:solidFill>
                <a:sym typeface="Symbol"/>
              </a:rPr>
              <a:t>OH</a:t>
            </a:r>
            <a:r>
              <a:rPr lang="en-US" sz="1400" baseline="30000" dirty="0" smtClean="0">
                <a:solidFill>
                  <a:srgbClr val="FFC000"/>
                </a:solidFill>
                <a:sym typeface="Symbol"/>
              </a:rPr>
              <a:t>+</a:t>
            </a:r>
            <a:r>
              <a:rPr sz="1400" dirty="0" smtClean="0"/>
              <a:t> </a:t>
            </a:r>
            <a:r>
              <a:rPr lang="en-US" sz="1400" dirty="0" smtClean="0">
                <a:sym typeface="Symbol"/>
              </a:rPr>
              <a:t>+ H</a:t>
            </a:r>
            <a:r>
              <a:rPr lang="en-US" sz="1400" baseline="30000" dirty="0" smtClean="0">
                <a:sym typeface="Symbol"/>
              </a:rPr>
              <a:t></a:t>
            </a:r>
            <a:r>
              <a:rPr sz="1400" dirty="0" smtClean="0"/>
              <a:t>  </a:t>
            </a:r>
            <a:r>
              <a:rPr lang="en-US" sz="1400" dirty="0" smtClean="0">
                <a:sym typeface="Symbol"/>
              </a:rPr>
              <a:t>или  CH</a:t>
            </a:r>
            <a:r>
              <a:rPr lang="en-US" sz="1400" baseline="-25000" dirty="0" smtClean="0">
                <a:sym typeface="Symbol"/>
              </a:rPr>
              <a:t>3</a:t>
            </a:r>
            <a:r>
              <a:rPr lang="en-US" sz="1400" dirty="0" smtClean="0">
                <a:sym typeface="Symbol"/>
              </a:rPr>
              <a:t>OH</a:t>
            </a:r>
            <a:r>
              <a:rPr lang="en-US" sz="1400" baseline="30000" dirty="0">
                <a:sym typeface="Symbol"/>
              </a:rPr>
              <a:t>+</a:t>
            </a:r>
            <a:r>
              <a:rPr sz="1400" dirty="0" smtClean="0"/>
              <a:t> </a:t>
            </a:r>
            <a:r>
              <a:rPr lang="en-US" sz="1400" dirty="0">
                <a:sym typeface="Symbol"/>
              </a:rPr>
              <a:t></a:t>
            </a:r>
            <a:r>
              <a:rPr sz="1400" dirty="0" smtClean="0"/>
              <a:t>    </a:t>
            </a:r>
            <a:r>
              <a:rPr lang="en-US" sz="1400" dirty="0" smtClean="0">
                <a:solidFill>
                  <a:srgbClr val="FFC000"/>
                </a:solidFill>
                <a:sym typeface="Symbol"/>
              </a:rPr>
              <a:t>CH</a:t>
            </a:r>
            <a:r>
              <a:rPr lang="en-US" sz="1400" baseline="-25000" dirty="0" smtClean="0">
                <a:solidFill>
                  <a:srgbClr val="FFC000"/>
                </a:solidFill>
                <a:sym typeface="Symbol"/>
              </a:rPr>
              <a:t>3</a:t>
            </a:r>
            <a:r>
              <a:rPr lang="en-US" sz="1400" baseline="30000" dirty="0" smtClean="0">
                <a:solidFill>
                  <a:srgbClr val="FFC000"/>
                </a:solidFill>
                <a:sym typeface="Symbol"/>
              </a:rPr>
              <a:t>+</a:t>
            </a:r>
            <a:r>
              <a:rPr sz="1400" dirty="0" smtClean="0"/>
              <a:t> </a:t>
            </a:r>
            <a:r>
              <a:rPr lang="en-US" sz="1400" dirty="0">
                <a:sym typeface="Symbol"/>
              </a:rPr>
              <a:t>+ OH</a:t>
            </a:r>
            <a:r>
              <a:rPr lang="en-US" sz="1400" baseline="30000" dirty="0">
                <a:sym typeface="Symbol"/>
              </a:rPr>
              <a:t></a:t>
            </a:r>
            <a:r>
              <a:rPr sz="1400" dirty="0" smtClean="0"/>
              <a:t> </a:t>
            </a:r>
            <a:endParaRPr lang="ru-RU" sz="1400" dirty="0" smtClean="0"/>
          </a:p>
          <a:p>
            <a:r>
              <a:rPr lang="en-US" sz="1400" dirty="0"/>
              <a:t>Электронный умножитель или фотоумножитель регистрирует разделенные по соотношению m/z ионы. </a:t>
            </a:r>
            <a:r>
              <a:rPr sz="1400"/>
              <a:t/>
            </a:r>
            <a:br>
              <a:rPr sz="1400"/>
            </a:br>
            <a:r>
              <a:rPr sz="1400" dirty="0" smtClean="0"/>
              <a:t>Получаемый в результате масс-спектр представляет </a:t>
            </a:r>
            <a:r>
              <a:rPr sz="1400" smtClean="0"/>
              <a:t>собой зависимость </a:t>
            </a:r>
            <a:r>
              <a:rPr sz="1400" dirty="0" smtClean="0"/>
              <a:t>интенсивности </a:t>
            </a:r>
            <a:r>
              <a:rPr sz="1400" smtClean="0"/>
              <a:t>сигнала </a:t>
            </a:r>
            <a:r>
              <a:rPr lang="pl-PL" sz="1400" smtClean="0"/>
              <a:t/>
            </a:r>
            <a:br>
              <a:rPr lang="pl-PL" sz="1400" smtClean="0"/>
            </a:br>
            <a:r>
              <a:rPr sz="1400" smtClean="0"/>
              <a:t>от соотношения m/z.</a:t>
            </a:r>
            <a:endParaRPr lang="ru-RU" sz="1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4646000" y="1138446"/>
            <a:ext cx="4188800" cy="436065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b="0" dirty="0" smtClean="0"/>
          </a:p>
          <a:p>
            <a:endParaRPr lang="en-US" sz="1600" b="0" dirty="0" smtClean="0"/>
          </a:p>
          <a:p>
            <a:endParaRPr lang="en-US" sz="1600" b="0" dirty="0" smtClean="0"/>
          </a:p>
          <a:p>
            <a:endParaRPr lang="en-US" sz="1600" b="0" dirty="0"/>
          </a:p>
        </p:txBody>
      </p:sp>
      <p:sp>
        <p:nvSpPr>
          <p:cNvPr id="72" name="Content Placeholder 2"/>
          <p:cNvSpPr txBox="1">
            <a:spLocks/>
          </p:cNvSpPr>
          <p:nvPr/>
        </p:nvSpPr>
        <p:spPr>
          <a:xfrm>
            <a:off x="9490107" y="1144516"/>
            <a:ext cx="39600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b="0" dirty="0"/>
          </a:p>
        </p:txBody>
      </p:sp>
      <p:sp>
        <p:nvSpPr>
          <p:cNvPr id="17" name="TextBox 16"/>
          <p:cNvSpPr txBox="1"/>
          <p:nvPr/>
        </p:nvSpPr>
        <p:spPr>
          <a:xfrm>
            <a:off x="6685059" y="2724161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chemeClr val="accent1"/>
                </a:solidFill>
              </a:rPr>
              <a:t>Молекулярный ион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96280" y="4064858"/>
            <a:ext cx="1237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FFC000"/>
                </a:solidFill>
              </a:rPr>
              <a:t>Фрагментный ион</a:t>
            </a:r>
          </a:p>
        </p:txBody>
      </p:sp>
      <p:grpSp>
        <p:nvGrpSpPr>
          <p:cNvPr id="19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20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046405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Ионизация электронным ударом (ЭИ)</a:t>
            </a:r>
            <a:r>
              <a:rPr sz="3100"/>
              <a:t/>
            </a:r>
            <a:br>
              <a:rPr sz="3100"/>
            </a:br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96106"/>
            <a:ext cx="8686800" cy="4562856"/>
          </a:xfrm>
        </p:spPr>
        <p:txBody>
          <a:bodyPr>
            <a:normAutofit/>
          </a:bodyPr>
          <a:lstStyle/>
          <a:p>
            <a:r>
              <a:rPr lang="en-US" sz="1600" b="0" dirty="0" smtClean="0"/>
              <a:t>Интерфейс газового хроматографа и масс-спектрометра функционирует при высокой температуре. </a:t>
            </a:r>
            <a:endParaRPr lang="ru-RU" sz="1600" b="0" dirty="0"/>
          </a:p>
          <a:p>
            <a:endParaRPr lang="ru-RU" sz="1600" dirty="0"/>
          </a:p>
        </p:txBody>
      </p:sp>
      <p:grpSp>
        <p:nvGrpSpPr>
          <p:cNvPr id="11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7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217488" y="1970088"/>
            <a:ext cx="8648700" cy="3971925"/>
            <a:chOff x="217488" y="1970088"/>
            <a:chExt cx="8648700" cy="3971925"/>
          </a:xfrm>
        </p:grpSpPr>
        <p:pic>
          <p:nvPicPr>
            <p:cNvPr id="22" name="Picture 305" descr="D:\projekty\NLG\2015\25776\grafiki\image19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488" y="1970088"/>
              <a:ext cx="8648700" cy="3971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86"/>
            <p:cNvSpPr>
              <a:spLocks noChangeArrowheads="1"/>
            </p:cNvSpPr>
            <p:nvPr/>
          </p:nvSpPr>
          <p:spPr bwMode="auto">
            <a:xfrm>
              <a:off x="1138989" y="3361351"/>
              <a:ext cx="10787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Ионизационная камера</a:t>
              </a:r>
              <a:endParaRPr kumimoji="0" lang="pl-PL" altLang="pl-PL" sz="2000" b="1" i="0" u="none" strike="noStrike" cap="none" normalizeH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1138989" y="4227625"/>
              <a:ext cx="10787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Камера масс-анализатора</a:t>
              </a:r>
              <a:endParaRPr kumimoji="0" lang="pl-PL" altLang="pl-PL" sz="2000" b="1" i="0" u="none" strike="noStrike" cap="none" normalizeH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935985" y="5158067"/>
              <a:ext cx="16147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Нагревательный элемент с термодатчиком</a:t>
              </a:r>
              <a:endParaRPr kumimoji="0" lang="pl-PL" altLang="pl-PL" sz="2000" b="1" i="0" u="none" strike="noStrike" cap="none" normalizeH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7418714" y="2262467"/>
              <a:ext cx="138840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Рубашка нагревателя</a:t>
              </a:r>
              <a:endParaRPr kumimoji="0" lang="pl-PL" altLang="pl-PL" sz="2000" b="1" i="0" u="none" strike="noStrike" cap="none" normalizeH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>
              <a:off x="7418714" y="2543204"/>
              <a:ext cx="126808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Термоизоляция</a:t>
              </a:r>
              <a:endParaRPr kumimoji="0" lang="pl-PL" altLang="pl-PL" sz="2000" b="1" i="0" u="none" strike="noStrike" cap="none" normalizeH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>
              <a:off x="7418714" y="3489870"/>
              <a:ext cx="126808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Колонка</a:t>
              </a:r>
              <a:endParaRPr kumimoji="0" lang="pl-PL" altLang="pl-PL" sz="2000" b="1" i="0" u="none" strike="noStrike" cap="none" normalizeH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6624629" y="4287874"/>
              <a:ext cx="126808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Термостат ГХ</a:t>
              </a:r>
              <a:endParaRPr kumimoji="0" lang="pl-PL" altLang="pl-PL" sz="2000" b="1" i="0" u="none" strike="noStrike" cap="none" normalizeH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0" name="Rectangle 86"/>
            <p:cNvSpPr>
              <a:spLocks noChangeArrowheads="1"/>
            </p:cNvSpPr>
            <p:nvPr/>
          </p:nvSpPr>
          <p:spPr bwMode="auto">
            <a:xfrm>
              <a:off x="6150630" y="4287874"/>
              <a:ext cx="34642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МС</a:t>
              </a:r>
              <a:endParaRPr kumimoji="0" lang="pl-PL" altLang="pl-PL" sz="2000" b="1" i="0" u="none" strike="noStrike" cap="none" normalizeH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86"/>
            <p:cNvSpPr>
              <a:spLocks noChangeArrowheads="1"/>
            </p:cNvSpPr>
            <p:nvPr/>
          </p:nvSpPr>
          <p:spPr bwMode="auto">
            <a:xfrm>
              <a:off x="2773767" y="5659474"/>
              <a:ext cx="385086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ru-RU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Конец колонки входит в ионизационную камеру на </a:t>
              </a:r>
              <a:r>
                <a:rPr lang="ru-RU" altLang="pl-PL" sz="1200" b="1" smtClean="0">
                  <a:solidFill>
                    <a:schemeClr val="tx2"/>
                  </a:solidFill>
                  <a:latin typeface="Arial Narrow" panose="020B0606020202030204" pitchFamily="34" charset="0"/>
                </a:rPr>
                <a:t>1</a:t>
              </a:r>
              <a:r>
                <a:rPr lang="pl-PL" altLang="pl-PL" sz="1200" b="1" smtClean="0">
                  <a:solidFill>
                    <a:schemeClr val="tx2"/>
                  </a:solidFill>
                  <a:latin typeface="Arial Narrow" panose="020B0606020202030204" pitchFamily="34" charset="0"/>
                </a:rPr>
                <a:t>–</a:t>
              </a:r>
              <a:r>
                <a:rPr lang="ru-RU" altLang="pl-PL" sz="1200" b="1" smtClean="0">
                  <a:solidFill>
                    <a:schemeClr val="tx2"/>
                  </a:solidFill>
                  <a:latin typeface="Arial Narrow" panose="020B0606020202030204" pitchFamily="34" charset="0"/>
                </a:rPr>
                <a:t>2 </a:t>
              </a:r>
              <a:r>
                <a:rPr lang="ru-RU" altLang="pl-PL" sz="1200" b="1">
                  <a:solidFill>
                    <a:schemeClr val="tx2"/>
                  </a:solidFill>
                  <a:latin typeface="Arial Narrow" panose="020B0606020202030204" pitchFamily="34" charset="0"/>
                </a:rPr>
                <a:t>мм.</a:t>
              </a:r>
              <a:endParaRPr kumimoji="0" lang="pl-PL" altLang="pl-PL" sz="2000" b="1" i="0" u="none" strike="noStrike" cap="none" normalizeH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62743" y="5941615"/>
            <a:ext cx="7708200" cy="253916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50">
                <a:solidFill>
                  <a:schemeClr val="accent2">
                    <a:lumMod val="75000"/>
                  </a:schemeClr>
                </a:solidFill>
              </a:rPr>
              <a:t>EI </a:t>
            </a:r>
            <a:r>
              <a:rPr lang="bg-BG" sz="1050">
                <a:solidFill>
                  <a:schemeClr val="accent2">
                    <a:lumMod val="75000"/>
                  </a:schemeClr>
                </a:solidFill>
              </a:rPr>
              <a:t>стык ГХ/МС</a:t>
            </a:r>
            <a:r>
              <a:rPr lang="en-US" sz="105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bg-BG" sz="1050" smtClean="0">
                <a:solidFill>
                  <a:schemeClr val="accent2">
                    <a:lumMod val="75000"/>
                  </a:schemeClr>
                </a:solidFill>
              </a:rPr>
              <a:t>Источник:</a:t>
            </a:r>
            <a:r>
              <a:rPr lang="en-US" sz="1050" smtClean="0">
                <a:solidFill>
                  <a:schemeClr val="accent2"/>
                </a:solidFill>
              </a:rPr>
              <a:t> </a:t>
            </a:r>
            <a:r>
              <a:rPr lang="ru-RU" sz="1050">
                <a:solidFill>
                  <a:schemeClr val="tx2"/>
                </a:solidFill>
                <a:hlinkClick r:id="rId5"/>
              </a:rPr>
              <a:t>Трехквадрупольные приборы ГХ-МС Agilent серии 7000: Руководство по </a:t>
            </a:r>
            <a:r>
              <a:rPr lang="ru-RU" sz="1050" smtClean="0">
                <a:solidFill>
                  <a:schemeClr val="tx2"/>
                </a:solidFill>
                <a:hlinkClick r:id="rId5"/>
              </a:rPr>
              <a:t>эксплуатации</a:t>
            </a:r>
            <a:r>
              <a:rPr lang="en-US" sz="1050" smtClean="0">
                <a:solidFill>
                  <a:schemeClr val="tx2"/>
                </a:solidFill>
              </a:rPr>
              <a:t> </a:t>
            </a:r>
            <a:r>
              <a:rPr lang="en-US" sz="105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sz="1050" smtClean="0">
                <a:solidFill>
                  <a:schemeClr val="accent2">
                    <a:lumMod val="75000"/>
                  </a:schemeClr>
                </a:solidFill>
              </a:rPr>
              <a:t>стр</a:t>
            </a:r>
            <a:r>
              <a:rPr lang="pl-PL" sz="105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en-US" sz="105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050" dirty="0" smtClean="0">
                <a:solidFill>
                  <a:schemeClr val="accent2">
                    <a:lumMod val="75000"/>
                  </a:schemeClr>
                </a:solidFill>
              </a:rPr>
              <a:t>46)</a:t>
            </a:r>
          </a:p>
        </p:txBody>
      </p:sp>
    </p:spTree>
    <p:extLst>
      <p:ext uri="{BB962C8B-B14F-4D97-AF65-F5344CB8AC3E}">
        <p14:creationId xmlns:p14="http://schemas.microsoft.com/office/powerpoint/2010/main" xmlns="" val="459530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Химическая ионизация (ХИ)</a:t>
            </a:r>
            <a:r>
              <a:rPr sz="3100"/>
              <a:t/>
            </a:r>
            <a:br>
              <a:rPr sz="3100"/>
            </a:br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0400" y="1508400"/>
            <a:ext cx="8958942" cy="4789715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900" dirty="0" smtClean="0"/>
              <a:t>При ионизации электронным ударом происходит непосредственная передача кинетической энергии электрона молекуле аналита.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900" dirty="0"/>
              <a:t>При химической ионизации перенос энергии происходит через посредство промежуточного химического агента. В особенности это относится к химической ионизации в режиме </a:t>
            </a:r>
            <a:r>
              <a:rPr lang="en-US" sz="2900"/>
              <a:t>положительных </a:t>
            </a:r>
            <a:r>
              <a:rPr lang="en-US" sz="2900" smtClean="0"/>
              <a:t>ионов. </a:t>
            </a:r>
            <a:r>
              <a:rPr lang="en-US" sz="2900" dirty="0"/>
              <a:t>В методе PCI источник ионов заполнен газом-реагентом, который ионизируют, и образующиеся ионы газа-реагента взаимодействуют с аналитом.</a:t>
            </a:r>
            <a:endParaRPr lang="ru-RU" sz="2900" dirty="0"/>
          </a:p>
          <a:p>
            <a:pPr>
              <a:lnSpc>
                <a:spcPct val="120000"/>
              </a:lnSpc>
            </a:pPr>
            <a:r>
              <a:rPr lang="en-US" sz="2900" dirty="0"/>
              <a:t>В качестве газа-реагента обычно применяются: </a:t>
            </a:r>
            <a:r>
              <a:rPr lang="en-US" sz="2900" b="1" dirty="0"/>
              <a:t>метан</a:t>
            </a:r>
            <a:r>
              <a:rPr lang="en-US" sz="2900" dirty="0"/>
              <a:t>, </a:t>
            </a:r>
            <a:r>
              <a:rPr lang="en-US" sz="2900" b="1" dirty="0"/>
              <a:t>изобутан</a:t>
            </a:r>
            <a:r>
              <a:rPr lang="en-US" sz="2900" dirty="0"/>
              <a:t> и </a:t>
            </a:r>
            <a:r>
              <a:rPr lang="en-US" sz="2900" b="1" dirty="0"/>
              <a:t>аммиак</a:t>
            </a:r>
            <a:r>
              <a:rPr lang="en-US" sz="2900" dirty="0"/>
              <a:t>.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2900" dirty="0"/>
              <a:t>Особенности ионизации и фрагментации </a:t>
            </a:r>
            <a:r>
              <a:rPr sz="2900"/>
              <a:t>аналита </a:t>
            </a:r>
            <a:r>
              <a:rPr lang="en-US" sz="2900" smtClean="0">
                <a:sym typeface="Symbol"/>
              </a:rPr>
              <a:t>завис</a:t>
            </a:r>
            <a:r>
              <a:rPr lang="az-Cyrl-AZ" sz="2900" smtClean="0">
                <a:sym typeface="Symbol"/>
              </a:rPr>
              <a:t>я</a:t>
            </a:r>
            <a:r>
              <a:rPr lang="en-US" sz="2900" smtClean="0">
                <a:sym typeface="Symbol"/>
              </a:rPr>
              <a:t>т </a:t>
            </a:r>
            <a:r>
              <a:rPr lang="en-US" sz="2900" dirty="0">
                <a:sym typeface="Symbol"/>
              </a:rPr>
              <a:t>от применяемого газа-реагента.</a:t>
            </a:r>
            <a:endParaRPr lang="ru-RU" sz="2900" dirty="0"/>
          </a:p>
          <a:p>
            <a:pPr>
              <a:lnSpc>
                <a:spcPct val="120000"/>
              </a:lnSpc>
            </a:pPr>
            <a:r>
              <a:rPr lang="en-US" sz="2900" dirty="0"/>
              <a:t>Основные химические процессы при использовании метана:</a:t>
            </a:r>
            <a:endParaRPr lang="en-US" sz="3400" dirty="0"/>
          </a:p>
          <a:p>
            <a:pPr>
              <a:spcBef>
                <a:spcPts val="600"/>
              </a:spcBef>
            </a:pPr>
            <a:endParaRPr lang="ru-RU" sz="1400" dirty="0" smtClean="0"/>
          </a:p>
          <a:p>
            <a:pPr marL="360000">
              <a:spcBef>
                <a:spcPts val="600"/>
              </a:spcBef>
            </a:pPr>
            <a:r>
              <a:rPr lang="en-US" sz="2500" dirty="0" smtClean="0"/>
              <a:t>CH</a:t>
            </a:r>
            <a:r>
              <a:rPr lang="en-US" sz="2500" baseline="-25000" dirty="0" smtClean="0"/>
              <a:t>4</a:t>
            </a:r>
            <a:r>
              <a:rPr lang="en-US" sz="2500" dirty="0" smtClean="0"/>
              <a:t> + e</a:t>
            </a:r>
            <a:r>
              <a:rPr lang="en-US" sz="2500" baseline="30000" dirty="0" smtClean="0"/>
              <a:t>-</a:t>
            </a:r>
            <a:r>
              <a:rPr dirty="0" smtClean="0"/>
              <a:t> </a:t>
            </a:r>
            <a:r>
              <a:rPr lang="en-US" sz="2500" dirty="0" smtClean="0">
                <a:sym typeface="Symbol"/>
              </a:rPr>
              <a:t>   CH</a:t>
            </a:r>
            <a:r>
              <a:rPr lang="en-US" sz="2500" baseline="-25000" dirty="0" smtClean="0">
                <a:sym typeface="Symbol"/>
              </a:rPr>
              <a:t>4</a:t>
            </a:r>
            <a:r>
              <a:rPr lang="en-US" sz="2500" baseline="30000" dirty="0" smtClean="0">
                <a:sym typeface="Symbol"/>
              </a:rPr>
              <a:t>+</a:t>
            </a:r>
            <a:r>
              <a:rPr lang="en-US" sz="2500" dirty="0" smtClean="0">
                <a:sym typeface="Symbol"/>
              </a:rPr>
              <a:t>, CH</a:t>
            </a:r>
            <a:r>
              <a:rPr lang="en-US" sz="2500" baseline="-25000" dirty="0" smtClean="0">
                <a:sym typeface="Symbol"/>
              </a:rPr>
              <a:t>3</a:t>
            </a:r>
            <a:r>
              <a:rPr lang="en-US" sz="2500" baseline="30000" dirty="0" smtClean="0">
                <a:sym typeface="Symbol"/>
              </a:rPr>
              <a:t>+</a:t>
            </a:r>
            <a:r>
              <a:rPr lang="en-US" sz="2500" dirty="0" smtClean="0">
                <a:sym typeface="Symbol"/>
              </a:rPr>
              <a:t>, CH</a:t>
            </a:r>
            <a:r>
              <a:rPr lang="en-US" sz="2500" baseline="-25000" dirty="0" smtClean="0">
                <a:sym typeface="Symbol"/>
              </a:rPr>
              <a:t>2</a:t>
            </a:r>
            <a:r>
              <a:rPr lang="en-US" sz="2500" baseline="30000" dirty="0" smtClean="0">
                <a:sym typeface="Symbol"/>
              </a:rPr>
              <a:t>+	</a:t>
            </a:r>
            <a:r>
              <a:rPr dirty="0" smtClean="0"/>
              <a:t> Газ-реагент ионизируется электронами, попадающими в источник ионизации.</a:t>
            </a:r>
            <a:endParaRPr lang="ru-RU" sz="2500" baseline="30000" dirty="0" smtClean="0">
              <a:sym typeface="Symbol"/>
            </a:endParaRPr>
          </a:p>
          <a:p>
            <a:pPr marL="360000">
              <a:spcBef>
                <a:spcPts val="600"/>
              </a:spcBef>
            </a:pPr>
            <a:r>
              <a:rPr lang="en-US" sz="2500" dirty="0" smtClean="0"/>
              <a:t>CH</a:t>
            </a:r>
            <a:r>
              <a:rPr lang="en-US" sz="2500" baseline="-25000" dirty="0" smtClean="0"/>
              <a:t>4</a:t>
            </a:r>
            <a:r>
              <a:rPr lang="en-US" sz="2500" dirty="0" smtClean="0"/>
              <a:t> + </a:t>
            </a:r>
            <a:r>
              <a:rPr lang="en-US" sz="2500" dirty="0" smtClean="0">
                <a:sym typeface="Symbol"/>
              </a:rPr>
              <a:t>CH</a:t>
            </a:r>
            <a:r>
              <a:rPr lang="en-US" sz="2500" baseline="-25000" dirty="0" smtClean="0">
                <a:sym typeface="Symbol"/>
              </a:rPr>
              <a:t>4</a:t>
            </a:r>
            <a:r>
              <a:rPr lang="en-US" sz="2500" baseline="30000" dirty="0" smtClean="0">
                <a:sym typeface="Symbol"/>
              </a:rPr>
              <a:t>+ </a:t>
            </a:r>
            <a:r>
              <a:rPr lang="en-US" sz="2500" dirty="0" smtClean="0">
                <a:sym typeface="Symbol"/>
              </a:rPr>
              <a:t>   CH</a:t>
            </a:r>
            <a:r>
              <a:rPr lang="en-US" sz="2500" baseline="-25000" dirty="0" smtClean="0">
                <a:sym typeface="Symbol"/>
              </a:rPr>
              <a:t>5</a:t>
            </a:r>
            <a:r>
              <a:rPr lang="en-US" sz="2500" baseline="30000" dirty="0" smtClean="0">
                <a:sym typeface="Symbol"/>
              </a:rPr>
              <a:t>+</a:t>
            </a:r>
            <a:r>
              <a:rPr lang="en-US" sz="2500" dirty="0" smtClean="0">
                <a:sym typeface="Symbol"/>
              </a:rPr>
              <a:t>, CH</a:t>
            </a:r>
            <a:r>
              <a:rPr lang="en-US" sz="2500" baseline="-25000" dirty="0" smtClean="0">
                <a:sym typeface="Symbol"/>
              </a:rPr>
              <a:t>3</a:t>
            </a:r>
            <a:r>
              <a:rPr lang="en-US" sz="2500" baseline="30000" dirty="0" smtClean="0">
                <a:sym typeface="Symbol"/>
              </a:rPr>
              <a:t></a:t>
            </a:r>
            <a:r>
              <a:rPr lang="en-US" dirty="0" smtClean="0"/>
              <a:t>			</a:t>
            </a:r>
            <a:endParaRPr lang="ru-RU" sz="2500" dirty="0" smtClean="0"/>
          </a:p>
          <a:p>
            <a:pPr marL="360000">
              <a:spcBef>
                <a:spcPts val="600"/>
              </a:spcBef>
            </a:pPr>
            <a:r>
              <a:rPr lang="en-US" sz="2500" dirty="0" smtClean="0">
                <a:sym typeface="Symbol"/>
              </a:rPr>
              <a:t>CH</a:t>
            </a:r>
            <a:r>
              <a:rPr lang="en-US" sz="2500" baseline="-25000" dirty="0" smtClean="0">
                <a:sym typeface="Symbol"/>
              </a:rPr>
              <a:t>2</a:t>
            </a:r>
            <a:r>
              <a:rPr lang="en-US" sz="2500" baseline="30000" dirty="0" smtClean="0">
                <a:sym typeface="Symbol"/>
              </a:rPr>
              <a:t>+ </a:t>
            </a:r>
            <a:r>
              <a:rPr lang="en-US" sz="2500" dirty="0" smtClean="0">
                <a:sym typeface="Symbol"/>
              </a:rPr>
              <a:t>+</a:t>
            </a:r>
            <a:r>
              <a:rPr dirty="0" smtClean="0"/>
              <a:t> </a:t>
            </a:r>
            <a:r>
              <a:rPr lang="en-US" sz="2500" dirty="0" smtClean="0"/>
              <a:t>CH</a:t>
            </a:r>
            <a:r>
              <a:rPr lang="en-US" sz="2500" baseline="-25000" dirty="0" smtClean="0"/>
              <a:t>4 </a:t>
            </a:r>
            <a:r>
              <a:rPr lang="en-US" sz="2500" dirty="0" smtClean="0">
                <a:sym typeface="Symbol"/>
              </a:rPr>
              <a:t>   C</a:t>
            </a:r>
            <a:r>
              <a:rPr lang="en-US" sz="2500" baseline="-25000" dirty="0" smtClean="0">
                <a:sym typeface="Symbol"/>
              </a:rPr>
              <a:t>2</a:t>
            </a:r>
            <a:r>
              <a:rPr lang="en-US" sz="2500" dirty="0" smtClean="0">
                <a:sym typeface="Symbol"/>
              </a:rPr>
              <a:t>H</a:t>
            </a:r>
            <a:r>
              <a:rPr lang="en-US" sz="2500" baseline="-25000" dirty="0" smtClean="0">
                <a:sym typeface="Symbol"/>
              </a:rPr>
              <a:t>4</a:t>
            </a:r>
            <a:r>
              <a:rPr lang="en-US" sz="2500" baseline="30000" dirty="0" smtClean="0">
                <a:sym typeface="Symbol"/>
              </a:rPr>
              <a:t> + </a:t>
            </a:r>
            <a:r>
              <a:rPr lang="en-US" sz="2500" dirty="0" smtClean="0">
                <a:sym typeface="Symbol"/>
              </a:rPr>
              <a:t>+ H</a:t>
            </a:r>
            <a:r>
              <a:rPr lang="en-US" sz="2500" baseline="-25000" dirty="0" smtClean="0">
                <a:sym typeface="Symbol"/>
              </a:rPr>
              <a:t>2			</a:t>
            </a:r>
          </a:p>
          <a:p>
            <a:pPr marL="360000">
              <a:spcBef>
                <a:spcPts val="600"/>
              </a:spcBef>
            </a:pPr>
            <a:r>
              <a:rPr lang="en-US" sz="2500" dirty="0" smtClean="0">
                <a:sym typeface="Symbol"/>
              </a:rPr>
              <a:t>CH</a:t>
            </a:r>
            <a:r>
              <a:rPr lang="en-US" sz="2500" baseline="-25000" dirty="0" smtClean="0">
                <a:sym typeface="Symbol"/>
              </a:rPr>
              <a:t>2</a:t>
            </a:r>
            <a:r>
              <a:rPr lang="en-US" sz="2500" baseline="30000" dirty="0" smtClean="0">
                <a:sym typeface="Symbol"/>
              </a:rPr>
              <a:t>+ </a:t>
            </a:r>
            <a:r>
              <a:rPr lang="en-US" sz="2500" dirty="0" smtClean="0">
                <a:sym typeface="Symbol"/>
              </a:rPr>
              <a:t>+</a:t>
            </a:r>
            <a:r>
              <a:rPr dirty="0" smtClean="0"/>
              <a:t> </a:t>
            </a:r>
            <a:r>
              <a:rPr lang="en-US" sz="2500" dirty="0" smtClean="0"/>
              <a:t>CH</a:t>
            </a:r>
            <a:r>
              <a:rPr lang="en-US" sz="2500" baseline="-25000" dirty="0" smtClean="0"/>
              <a:t>4 </a:t>
            </a:r>
            <a:r>
              <a:rPr lang="en-US" sz="2500" dirty="0" smtClean="0">
                <a:sym typeface="Symbol"/>
              </a:rPr>
              <a:t>   C</a:t>
            </a:r>
            <a:r>
              <a:rPr lang="en-US" sz="2500" baseline="-25000" dirty="0" smtClean="0">
                <a:sym typeface="Symbol"/>
              </a:rPr>
              <a:t>2</a:t>
            </a:r>
            <a:r>
              <a:rPr lang="en-US" sz="2500" dirty="0" smtClean="0">
                <a:sym typeface="Symbol"/>
              </a:rPr>
              <a:t>H</a:t>
            </a:r>
            <a:r>
              <a:rPr lang="en-US" sz="2500" baseline="-25000" dirty="0" smtClean="0">
                <a:sym typeface="Symbol"/>
              </a:rPr>
              <a:t>3</a:t>
            </a:r>
            <a:r>
              <a:rPr lang="en-US" sz="2500" baseline="30000" dirty="0" smtClean="0">
                <a:sym typeface="Symbol"/>
              </a:rPr>
              <a:t>+ </a:t>
            </a:r>
            <a:r>
              <a:rPr lang="en-US" sz="2500" dirty="0" smtClean="0">
                <a:sym typeface="Symbol"/>
              </a:rPr>
              <a:t>+ H</a:t>
            </a:r>
            <a:r>
              <a:rPr lang="en-US" sz="2500" baseline="-25000" dirty="0" smtClean="0">
                <a:sym typeface="Symbol"/>
              </a:rPr>
              <a:t>2</a:t>
            </a:r>
            <a:r>
              <a:rPr lang="en-US" sz="2500" baseline="30000" dirty="0" smtClean="0">
                <a:sym typeface="Symbol"/>
              </a:rPr>
              <a:t>+</a:t>
            </a:r>
            <a:r>
              <a:rPr lang="en-US" sz="2500" dirty="0" smtClean="0">
                <a:sym typeface="Symbol"/>
              </a:rPr>
              <a:t>H</a:t>
            </a:r>
            <a:r>
              <a:rPr lang="en-US" sz="2500" baseline="30000" dirty="0" smtClean="0">
                <a:sym typeface="Symbol"/>
              </a:rPr>
              <a:t></a:t>
            </a:r>
          </a:p>
          <a:p>
            <a:pPr marL="360000">
              <a:spcBef>
                <a:spcPts val="600"/>
              </a:spcBef>
            </a:pPr>
            <a:r>
              <a:rPr lang="en-US" sz="2500" dirty="0" smtClean="0">
                <a:sym typeface="Symbol"/>
              </a:rPr>
              <a:t>CH</a:t>
            </a:r>
            <a:r>
              <a:rPr lang="en-US" sz="2500" baseline="-25000" dirty="0" smtClean="0">
                <a:sym typeface="Symbol"/>
              </a:rPr>
              <a:t>3</a:t>
            </a:r>
            <a:r>
              <a:rPr lang="en-US" sz="2500" baseline="30000" dirty="0" smtClean="0">
                <a:sym typeface="Symbol"/>
              </a:rPr>
              <a:t>+ </a:t>
            </a:r>
            <a:r>
              <a:rPr lang="en-US" sz="2500" dirty="0" smtClean="0">
                <a:sym typeface="Symbol"/>
              </a:rPr>
              <a:t>+</a:t>
            </a:r>
            <a:r>
              <a:rPr dirty="0" smtClean="0"/>
              <a:t> </a:t>
            </a:r>
            <a:r>
              <a:rPr lang="en-US" sz="2500" dirty="0" smtClean="0"/>
              <a:t>CH</a:t>
            </a:r>
            <a:r>
              <a:rPr lang="en-US" sz="2500" baseline="-25000" dirty="0" smtClean="0"/>
              <a:t>4 </a:t>
            </a:r>
            <a:r>
              <a:rPr lang="en-US" sz="2500" dirty="0" smtClean="0">
                <a:sym typeface="Symbol"/>
              </a:rPr>
              <a:t>   C</a:t>
            </a:r>
            <a:r>
              <a:rPr lang="en-US" sz="2500" baseline="-25000" dirty="0" smtClean="0">
                <a:sym typeface="Symbol"/>
              </a:rPr>
              <a:t>2</a:t>
            </a:r>
            <a:r>
              <a:rPr lang="en-US" sz="2500" dirty="0" smtClean="0">
                <a:sym typeface="Symbol"/>
              </a:rPr>
              <a:t>H</a:t>
            </a:r>
            <a:r>
              <a:rPr lang="en-US" sz="2500" baseline="-25000" dirty="0" smtClean="0">
                <a:sym typeface="Symbol"/>
              </a:rPr>
              <a:t>5</a:t>
            </a:r>
            <a:r>
              <a:rPr lang="en-US" sz="2500" baseline="30000" dirty="0" smtClean="0">
                <a:sym typeface="Symbol"/>
              </a:rPr>
              <a:t>+ </a:t>
            </a:r>
            <a:r>
              <a:rPr lang="en-US" sz="2500" dirty="0" smtClean="0">
                <a:sym typeface="Symbol"/>
              </a:rPr>
              <a:t>+ H</a:t>
            </a:r>
            <a:r>
              <a:rPr lang="en-US" sz="2500" baseline="-25000" dirty="0" smtClean="0">
                <a:sym typeface="Symbol"/>
              </a:rPr>
              <a:t>2			</a:t>
            </a:r>
          </a:p>
          <a:p>
            <a:pPr marL="360000">
              <a:spcBef>
                <a:spcPts val="600"/>
              </a:spcBef>
            </a:pPr>
            <a:r>
              <a:rPr lang="en-US" sz="2500" dirty="0" smtClean="0">
                <a:sym typeface="Symbol"/>
              </a:rPr>
              <a:t>C</a:t>
            </a:r>
            <a:r>
              <a:rPr lang="en-US" sz="2500" baseline="-25000" dirty="0" smtClean="0">
                <a:sym typeface="Symbol"/>
              </a:rPr>
              <a:t>2</a:t>
            </a:r>
            <a:r>
              <a:rPr lang="en-US" sz="2500" dirty="0" smtClean="0">
                <a:sym typeface="Symbol"/>
              </a:rPr>
              <a:t>H</a:t>
            </a:r>
            <a:r>
              <a:rPr lang="en-US" sz="2500" baseline="-25000" dirty="0" smtClean="0">
                <a:sym typeface="Symbol"/>
              </a:rPr>
              <a:t>3</a:t>
            </a:r>
            <a:r>
              <a:rPr lang="en-US" sz="2500" baseline="30000" dirty="0" smtClean="0">
                <a:sym typeface="Symbol"/>
              </a:rPr>
              <a:t>+ </a:t>
            </a:r>
            <a:r>
              <a:rPr lang="en-US" sz="2500" dirty="0" smtClean="0">
                <a:sym typeface="Symbol"/>
              </a:rPr>
              <a:t>+</a:t>
            </a:r>
            <a:r>
              <a:rPr dirty="0" smtClean="0"/>
              <a:t> </a:t>
            </a:r>
            <a:r>
              <a:rPr lang="en-US" sz="2500" dirty="0" smtClean="0"/>
              <a:t>CH</a:t>
            </a:r>
            <a:r>
              <a:rPr lang="en-US" sz="2500" baseline="-25000" dirty="0" smtClean="0"/>
              <a:t>4 </a:t>
            </a:r>
            <a:r>
              <a:rPr lang="en-US" sz="2500" dirty="0" smtClean="0">
                <a:sym typeface="Symbol"/>
              </a:rPr>
              <a:t>   C</a:t>
            </a:r>
            <a:r>
              <a:rPr lang="en-US" sz="2500" baseline="-25000" dirty="0" smtClean="0">
                <a:sym typeface="Symbol"/>
              </a:rPr>
              <a:t>3</a:t>
            </a:r>
            <a:r>
              <a:rPr lang="en-US" sz="2500" dirty="0" smtClean="0">
                <a:sym typeface="Symbol"/>
              </a:rPr>
              <a:t>H</a:t>
            </a:r>
            <a:r>
              <a:rPr lang="en-US" sz="2500" baseline="-25000" dirty="0" smtClean="0">
                <a:sym typeface="Symbol"/>
              </a:rPr>
              <a:t>5</a:t>
            </a:r>
            <a:r>
              <a:rPr lang="en-US" sz="2500" baseline="30000" dirty="0" smtClean="0">
                <a:sym typeface="Symbol"/>
              </a:rPr>
              <a:t>+ </a:t>
            </a:r>
            <a:r>
              <a:rPr lang="en-US" sz="2500" dirty="0" smtClean="0">
                <a:sym typeface="Symbol"/>
              </a:rPr>
              <a:t>+ H</a:t>
            </a:r>
            <a:r>
              <a:rPr lang="en-US" sz="2500" baseline="-25000" dirty="0" smtClean="0">
                <a:sym typeface="Symbol"/>
              </a:rPr>
              <a:t>2</a:t>
            </a:r>
            <a:endParaRPr lang="ru-RU" sz="25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4646000" y="1138446"/>
            <a:ext cx="4188800" cy="436065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b="0" dirty="0" smtClean="0"/>
          </a:p>
          <a:p>
            <a:endParaRPr lang="en-US" sz="1600" b="0" dirty="0" smtClean="0"/>
          </a:p>
          <a:p>
            <a:endParaRPr lang="en-US" sz="1600" b="0" dirty="0" smtClean="0"/>
          </a:p>
          <a:p>
            <a:endParaRPr lang="en-US" sz="1600" b="0" dirty="0"/>
          </a:p>
        </p:txBody>
      </p:sp>
      <p:sp>
        <p:nvSpPr>
          <p:cNvPr id="72" name="Content Placeholder 2"/>
          <p:cNvSpPr txBox="1">
            <a:spLocks/>
          </p:cNvSpPr>
          <p:nvPr/>
        </p:nvSpPr>
        <p:spPr>
          <a:xfrm>
            <a:off x="9490107" y="1144516"/>
            <a:ext cx="39600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b="0" dirty="0"/>
          </a:p>
        </p:txBody>
      </p:sp>
      <p:sp>
        <p:nvSpPr>
          <p:cNvPr id="17" name="TextBox 16"/>
          <p:cNvSpPr txBox="1"/>
          <p:nvPr/>
        </p:nvSpPr>
        <p:spPr>
          <a:xfrm>
            <a:off x="1173081" y="6069622"/>
            <a:ext cx="2252540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i="1" dirty="0" smtClean="0">
                <a:solidFill>
                  <a:schemeClr val="tx2"/>
                </a:solidFill>
              </a:rPr>
              <a:t>Подробнее см. в примечаниях</a:t>
            </a:r>
          </a:p>
        </p:txBody>
      </p:sp>
      <p:grpSp>
        <p:nvGrpSpPr>
          <p:cNvPr id="18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9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71333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smtClean="0"/>
              <a:t>Ионизация </a:t>
            </a:r>
            <a:r>
              <a:rPr lang="pl-PL" sz="3100" smtClean="0"/>
              <a:t>—</a:t>
            </a:r>
            <a:r>
              <a:rPr sz="3100" smtClean="0"/>
              <a:t> </a:t>
            </a:r>
            <a:r>
              <a:rPr sz="3100" dirty="0" smtClean="0"/>
              <a:t>учет особенностей проб (ЖХ-МС)</a:t>
            </a:r>
            <a:endParaRPr lang="ru-RU" sz="2700" b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78323299"/>
              </p:ext>
            </p:extLst>
          </p:nvPr>
        </p:nvGraphicFramePr>
        <p:xfrm>
          <a:off x="883557" y="1723415"/>
          <a:ext cx="6857999" cy="3518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827314" y="5321387"/>
            <a:ext cx="70212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Многие соединения успешно ионизируются при использовании всех трех способов. Для ионизации неполярных молекул, которые не могут быть ионизированы методом ИРЭП, применяются методы ХИАД и ФИАД.</a:t>
            </a:r>
            <a:endParaRPr lang="ru-RU" sz="1400" dirty="0">
              <a:solidFill>
                <a:schemeClr val="tx2"/>
              </a:solidFill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6" name="Action Button: Custom 16">
              <a:hlinkClick r:id="rId7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Chevron 17">
              <a:hlinkClick r:id="rId7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18">
              <a:hlinkClick r:id="rId7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20">
              <a:hlinkClick r:id="rId7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4327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smtClean="0"/>
              <a:t>Ионизация </a:t>
            </a:r>
            <a:r>
              <a:rPr lang="pl-PL" sz="3100" smtClean="0"/>
              <a:t>— </a:t>
            </a:r>
            <a:r>
              <a:rPr sz="3100" smtClean="0"/>
              <a:t>учет </a:t>
            </a:r>
            <a:r>
              <a:rPr sz="3100" dirty="0" smtClean="0"/>
              <a:t>особенностей проб (ЖХ-МС)</a:t>
            </a:r>
            <a:endParaRPr lang="ru-RU" sz="2700" b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88598339"/>
              </p:ext>
            </p:extLst>
          </p:nvPr>
        </p:nvGraphicFramePr>
        <p:xfrm>
          <a:off x="772886" y="1692729"/>
          <a:ext cx="7645400" cy="4698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4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5" name="Action Button: Custom 16">
              <a:hlinkClick r:id="rId7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Chevron 17">
              <a:hlinkClick r:id="rId7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18">
              <a:hlinkClick r:id="rId7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20">
              <a:hlinkClick r:id="rId7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34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Ионизация распылением в электрическом поле (ИРЭП)</a:t>
            </a:r>
            <a:r>
              <a:rPr sz="3100"/>
              <a:t/>
            </a:r>
            <a:br>
              <a:rPr sz="3100"/>
            </a:br>
            <a:r>
              <a:t/>
            </a:r>
            <a:br/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endParaRPr lang="ru-R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399" y="1508400"/>
            <a:ext cx="497897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sz="1600" b="0" dirty="0" smtClean="0"/>
              <a:t>Ионизация распылением в электрическом поле (ИРЭП) — «мягкий» метод ионизации.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b="0" dirty="0"/>
              <a:t>Поступающий из жидкостного хроматографа элюент распыляется в распылительной камере при атмосферном давлении в присутствии сильного электростатического поля и нагретого газа-осушителя. Электростатическое поле создается между распылителем, который заземлен в этой схеме, и капилляром, к которому приложено высокое напряжение.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b="0" dirty="0"/>
              <a:t>Подходит для: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dirty="0"/>
              <a:t>Небольших молекул (глюкоза) и крупных биомолекул (белки, олигонуклеотиды) </a:t>
            </a:r>
          </a:p>
          <a:p>
            <a:pPr>
              <a:spcBef>
                <a:spcPts val="1200"/>
              </a:spcBef>
              <a:spcAft>
                <a:spcPts val="300"/>
              </a:spcAft>
            </a:pPr>
            <a:r>
              <a:rPr sz="1600" b="0" dirty="0" smtClean="0"/>
              <a:t>Образование многозарядных ионов при ионизации распылением в электрическом поле позволяет исследовать крупные молекулы </a:t>
            </a:r>
            <a:r>
              <a:rPr lang="en-US" sz="1600" b="0" dirty="0" smtClean="0"/>
              <a:t>(-&gt; </a:t>
            </a:r>
            <a:r>
              <a:rPr lang="en-US" sz="1600" b="0" dirty="0">
                <a:hlinkClick r:id="rId3" action="ppaction://hlinksldjump"/>
              </a:rPr>
              <a:t>Деконволюция</a:t>
            </a:r>
            <a:r>
              <a:rPr lang="en-US" sz="1600" b="0" dirty="0"/>
              <a:t>)</a:t>
            </a:r>
            <a:endParaRPr lang="ru-RU" sz="1600" b="0" dirty="0">
              <a:solidFill>
                <a:srgbClr val="000000"/>
              </a:solidFill>
            </a:endParaRPr>
          </a:p>
          <a:p>
            <a:endParaRPr lang="ru-RU" sz="1600" b="0" dirty="0"/>
          </a:p>
        </p:txBody>
      </p:sp>
      <p:grpSp>
        <p:nvGrpSpPr>
          <p:cNvPr id="12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9" name="Action Button: Custom 16">
              <a:hlinkClick r:id="rId4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Chevron 17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Chevron 18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TextBox 20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3" name="Grupa 22"/>
          <p:cNvGrpSpPr/>
          <p:nvPr/>
        </p:nvGrpSpPr>
        <p:grpSpPr>
          <a:xfrm>
            <a:off x="5209369" y="1402443"/>
            <a:ext cx="3669980" cy="4320000"/>
            <a:chOff x="5209369" y="1402443"/>
            <a:chExt cx="3669980" cy="4320000"/>
          </a:xfrm>
        </p:grpSpPr>
        <p:pic>
          <p:nvPicPr>
            <p:cNvPr id="24" name="Picture 2" descr="D:\projekty\NLG\2015\25776\grafiki\image20.e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9369" y="1402443"/>
              <a:ext cx="3669980" cy="43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7"/>
            <p:cNvSpPr>
              <a:spLocks noChangeArrowheads="1"/>
            </p:cNvSpPr>
            <p:nvPr/>
          </p:nvSpPr>
          <p:spPr bwMode="auto">
            <a:xfrm>
              <a:off x="7641129" y="2233498"/>
              <a:ext cx="6123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Капилляр</a:t>
              </a:r>
              <a:endParaRPr lang="pl-PL" altLang="pl-PL" sz="1200" b="1">
                <a:solidFill>
                  <a:srgbClr val="FEFEF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5236029" y="3002684"/>
              <a:ext cx="86241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Распылитель</a:t>
              </a:r>
              <a:endParaRPr lang="pl-PL" altLang="pl-PL" sz="1200" b="1">
                <a:solidFill>
                  <a:srgbClr val="FEFEF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5236029" y="3420364"/>
              <a:ext cx="14397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Распыленный </a:t>
              </a:r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растворитель</a:t>
              </a:r>
              <a:endParaRPr lang="pl-PL" altLang="pl-PL" sz="1200" b="1">
                <a:solidFill>
                  <a:srgbClr val="FEFEF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6999965" y="5097349"/>
              <a:ext cx="160300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Нагретый </a:t>
              </a:r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газ-осушитель</a:t>
              </a:r>
              <a:endParaRPr lang="pl-PL" altLang="pl-PL" sz="1200" b="1">
                <a:solidFill>
                  <a:srgbClr val="FEFEF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5971923" y="1652140"/>
              <a:ext cx="238307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Входной порт для вещества </a:t>
              </a:r>
              <a:r>
                <a:rPr lang="pl-PL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/>
              </a:r>
              <a:br>
                <a:rPr lang="pl-PL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</a:br>
              <a:r>
                <a:rPr lang="ru-RU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из </a:t>
              </a:r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ВЭЖХ-хроматографа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  <p:sp>
        <p:nvSpPr>
          <p:cNvPr id="18" name="TextBox 13"/>
          <p:cNvSpPr txBox="1"/>
          <p:nvPr/>
        </p:nvSpPr>
        <p:spPr>
          <a:xfrm>
            <a:off x="5241970" y="5762131"/>
            <a:ext cx="3881062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Ионный источник ИРЭП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bg-BG" sz="1200">
                <a:solidFill>
                  <a:schemeClr val="tx2"/>
                </a:solidFill>
                <a:hlinkClick r:id="rId6"/>
              </a:rPr>
              <a:t>Руководства по основам </a:t>
            </a:r>
            <a:r>
              <a:rPr lang="bg-BG" sz="1200" smtClean="0">
                <a:solidFill>
                  <a:schemeClr val="tx2"/>
                </a:solidFill>
                <a:hlinkClick r:id="rId6"/>
              </a:rPr>
              <a:t>ЖХ-МС</a:t>
            </a:r>
            <a:r>
              <a:rPr lang="en-US" sz="1200" smtClean="0">
                <a:solidFill>
                  <a:schemeClr val="tx2"/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стр.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22)</a:t>
            </a:r>
          </a:p>
        </p:txBody>
      </p:sp>
    </p:spTree>
    <p:extLst>
      <p:ext uri="{BB962C8B-B14F-4D97-AF65-F5344CB8AC3E}">
        <p14:creationId xmlns:p14="http://schemas.microsoft.com/office/powerpoint/2010/main" xmlns="" val="3754134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Процесс ионизации распылением в электрическом поле (ИРЭП)</a:t>
            </a:r>
            <a:r>
              <a:rPr sz="3100"/>
              <a:t/>
            </a:r>
            <a:br>
              <a:rPr sz="3100"/>
            </a:b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endParaRPr lang="ru-R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399" y="1508400"/>
            <a:ext cx="4974801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dirty="0" smtClean="0"/>
              <a:t>От заряженной капли к индивидуальным ионам аналита</a:t>
            </a:r>
            <a:endParaRPr lang="ru-RU" sz="1600" b="0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0" dirty="0" smtClean="0"/>
              <a:t>С помощью распылителя образуются капли одинакового размера. </a:t>
            </a:r>
            <a:r>
              <a:rPr sz="1400"/>
              <a:t/>
            </a:r>
            <a:br>
              <a:rPr sz="1400"/>
            </a:br>
            <a:r>
              <a:rPr lang="en-US" sz="1400" b="0" dirty="0" smtClean="0"/>
              <a:t>Заряженные капли притягиваются к диэлектрическому капилляру. Поток нагретого азота, окружающий капилляр, обеспечивает испарение капель. </a:t>
            </a:r>
            <a:r>
              <a:rPr sz="1400" b="0" dirty="0" smtClean="0"/>
              <a:t>Этот процесс называется </a:t>
            </a:r>
            <a:r>
              <a:rPr sz="1400" dirty="0" smtClean="0"/>
              <a:t>десольватацией.</a:t>
            </a:r>
          </a:p>
          <a:p>
            <a:r>
              <a:rPr lang="en-US" sz="1400" b="0" dirty="0" smtClean="0"/>
              <a:t>Капли продолжают уменьшаться до тех пор, пока сила электростатического (кулоновского) </a:t>
            </a:r>
            <a:r>
              <a:rPr lang="en-US" sz="1400" b="0" smtClean="0"/>
              <a:t>отталкивания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не </a:t>
            </a:r>
            <a:r>
              <a:rPr lang="en-US" sz="1400" b="0" dirty="0" smtClean="0"/>
              <a:t>превзойдет силы когезии капли, в результате чего капли «взрываются». </a:t>
            </a:r>
            <a:r>
              <a:rPr sz="1400"/>
              <a:t/>
            </a:r>
            <a:br>
              <a:rPr sz="1400"/>
            </a:br>
            <a:r>
              <a:rPr lang="en-US" sz="1400" b="0" dirty="0" smtClean="0"/>
              <a:t>Этот процесс, </a:t>
            </a:r>
            <a:r>
              <a:rPr lang="en-US" sz="1400" b="0" smtClean="0"/>
              <a:t>обуславливаемый сильными </a:t>
            </a:r>
            <a:r>
              <a:rPr lang="en-US" sz="1400" b="0" dirty="0" smtClean="0"/>
              <a:t>электрическими полями на поверхности микрокапель, повторяется до тех пор, пока ионы аналита не </a:t>
            </a:r>
            <a:r>
              <a:rPr lang="en-US" sz="1400" b="0" smtClean="0"/>
              <a:t>окажутся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в </a:t>
            </a:r>
            <a:r>
              <a:rPr lang="en-US" sz="1400" b="0" dirty="0" smtClean="0"/>
              <a:t>газовой фазе в полностью десольватированном состоянии. </a:t>
            </a:r>
            <a:r>
              <a:rPr sz="1400" b="0" dirty="0" smtClean="0"/>
              <a:t>Такой процесс называется </a:t>
            </a:r>
            <a:r>
              <a:rPr sz="1400" dirty="0" smtClean="0"/>
              <a:t>ионным </a:t>
            </a:r>
            <a:r>
              <a:rPr sz="1400" smtClean="0"/>
              <a:t>испарением.</a:t>
            </a:r>
            <a:endParaRPr lang="ru-RU" sz="1400" b="0" dirty="0"/>
          </a:p>
        </p:txBody>
      </p:sp>
      <p:grpSp>
        <p:nvGrpSpPr>
          <p:cNvPr id="11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2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5198789" y="1519817"/>
            <a:ext cx="3669980" cy="4320000"/>
            <a:chOff x="5198789" y="1519817"/>
            <a:chExt cx="3669980" cy="4320000"/>
          </a:xfrm>
        </p:grpSpPr>
        <p:pic>
          <p:nvPicPr>
            <p:cNvPr id="17" name="Picture 2" descr="D:\projekty\NLG\2015\25776\grafiki\image21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8789" y="1519817"/>
              <a:ext cx="3669980" cy="43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86"/>
            <p:cNvSpPr>
              <a:spLocks noChangeArrowheads="1"/>
            </p:cNvSpPr>
            <p:nvPr/>
          </p:nvSpPr>
          <p:spPr bwMode="auto">
            <a:xfrm>
              <a:off x="6398683" y="1667683"/>
              <a:ext cx="7747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Испарение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9" name="Rectangle 86"/>
            <p:cNvSpPr>
              <a:spLocks noChangeArrowheads="1"/>
            </p:cNvSpPr>
            <p:nvPr/>
          </p:nvSpPr>
          <p:spPr bwMode="auto">
            <a:xfrm>
              <a:off x="5968909" y="3218550"/>
              <a:ext cx="166710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Кулоновский взрыв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0" name="Rectangle 86"/>
            <p:cNvSpPr>
              <a:spLocks noChangeArrowheads="1"/>
            </p:cNvSpPr>
            <p:nvPr/>
          </p:nvSpPr>
          <p:spPr bwMode="auto">
            <a:xfrm>
              <a:off x="5317959" y="4766614"/>
              <a:ext cx="231805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Кластерный ион с молекулами растворителя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1" name="Rectangle 86"/>
            <p:cNvSpPr>
              <a:spLocks noChangeArrowheads="1"/>
            </p:cNvSpPr>
            <p:nvPr/>
          </p:nvSpPr>
          <p:spPr bwMode="auto">
            <a:xfrm>
              <a:off x="6398683" y="5379451"/>
              <a:ext cx="123733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 аналита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1603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Химическая ионизация при атмосферном давлении (ХИАД)</a:t>
            </a:r>
            <a:r>
              <a:rPr sz="3100"/>
              <a:t/>
            </a:r>
            <a:br>
              <a:rPr sz="3100"/>
            </a:b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391243"/>
            <a:ext cx="4597400" cy="4562856"/>
          </a:xfrm>
        </p:spPr>
        <p:txBody>
          <a:bodyPr/>
          <a:lstStyle/>
          <a:p>
            <a:r>
              <a:rPr dirty="0" smtClean="0"/>
              <a:t> </a:t>
            </a:r>
            <a:endParaRPr lang="ru-R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400" y="1508400"/>
            <a:ext cx="49131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 dirty="0"/>
              <a:t>Химическая ионизация при атмосферном давлении — это процесс химической </a:t>
            </a:r>
            <a:r>
              <a:rPr lang="en-US" sz="1600" b="0"/>
              <a:t>ионизации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в </a:t>
            </a:r>
            <a:r>
              <a:rPr lang="en-US" sz="1600" b="0" dirty="0"/>
              <a:t>газовой фазе. </a:t>
            </a:r>
            <a:r>
              <a:rPr sz="1600" b="0" dirty="0" smtClean="0"/>
              <a:t>Поэтому необходимо, чтобы </a:t>
            </a:r>
            <a:r>
              <a:rPr sz="1600" b="0" smtClean="0"/>
              <a:t>аналит находился</a:t>
            </a:r>
            <a:r>
              <a:rPr lang="pl-PL" sz="1600" b="0" smtClean="0"/>
              <a:t> </a:t>
            </a:r>
            <a:r>
              <a:rPr sz="1600" b="0" smtClean="0"/>
              <a:t>в </a:t>
            </a:r>
            <a:r>
              <a:rPr sz="1600" b="0" dirty="0" smtClean="0"/>
              <a:t>газовой фазе.</a:t>
            </a:r>
            <a:r>
              <a:rPr lang="en-US" sz="1600" b="0" dirty="0" smtClean="0"/>
              <a:t> </a:t>
            </a:r>
          </a:p>
          <a:p>
            <a:r>
              <a:rPr sz="1600" b="0" dirty="0" smtClean="0"/>
              <a:t>Элюент из жидкостного хроматографа направляется в распылительную иглу, где он превращается в мелкодисперсный аэрозоль.</a:t>
            </a:r>
            <a:r>
              <a:rPr lang="en-US" sz="1600" b="0" dirty="0" smtClean="0"/>
              <a:t> </a:t>
            </a:r>
          </a:p>
          <a:p>
            <a:r>
              <a:rPr lang="en-US" sz="1600" b="0" dirty="0"/>
              <a:t>Капли полностью испаряются в керамической трубке, нагреваемой примерно </a:t>
            </a:r>
            <a:r>
              <a:rPr lang="en-US" sz="1600" b="0"/>
              <a:t>до </a:t>
            </a:r>
            <a:r>
              <a:rPr lang="en-US" sz="1600" b="0" smtClean="0"/>
              <a:t>400</a:t>
            </a:r>
            <a:r>
              <a:rPr lang="pl-PL" sz="1600" b="0" smtClean="0"/>
              <a:t>–</a:t>
            </a:r>
            <a:r>
              <a:rPr lang="en-US" sz="1600" b="0" smtClean="0"/>
              <a:t>500 </a:t>
            </a:r>
            <a:r>
              <a:rPr lang="en-US" sz="1600" b="0" dirty="0"/>
              <a:t>°C.</a:t>
            </a:r>
          </a:p>
          <a:p>
            <a:r>
              <a:rPr lang="en-US" sz="1600" b="0" dirty="0"/>
              <a:t>Подходит для: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Молекул с массой </a:t>
            </a:r>
            <a:r>
              <a:rPr lang="en-US" sz="1600" b="0"/>
              <a:t>менее </a:t>
            </a:r>
            <a:r>
              <a:rPr lang="en-US" sz="1600" b="0" smtClean="0"/>
              <a:t>1</a:t>
            </a:r>
            <a:r>
              <a:rPr lang="pl-PL" sz="1600" b="0" smtClean="0"/>
              <a:t> </a:t>
            </a:r>
            <a:r>
              <a:rPr lang="en-US" sz="1600" b="0" smtClean="0"/>
              <a:t>500 </a:t>
            </a:r>
            <a:r>
              <a:rPr lang="az-Cyrl-AZ" sz="1600" b="0"/>
              <a:t>а. е. м.</a:t>
            </a:r>
            <a:endParaRPr lang="en-U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Не слишком полярных и неполярных соединений (обычно анализируемых методом нормально-фазовой хроматографии)</a:t>
            </a:r>
          </a:p>
          <a:p>
            <a:endParaRPr lang="ru-RU" sz="1600" b="0" dirty="0" smtClean="0"/>
          </a:p>
          <a:p>
            <a:endParaRPr lang="ru-RU" sz="1600" b="0" dirty="0"/>
          </a:p>
        </p:txBody>
      </p:sp>
      <p:grpSp>
        <p:nvGrpSpPr>
          <p:cNvPr id="12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3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5254145" y="1508400"/>
            <a:ext cx="3677787" cy="4320000"/>
            <a:chOff x="851960" y="1508400"/>
            <a:chExt cx="3677787" cy="4320000"/>
          </a:xfrm>
        </p:grpSpPr>
        <p:pic>
          <p:nvPicPr>
            <p:cNvPr id="18" name="Picture 2" descr="D:\projekty\NLG\2015\25776\grafiki\image22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960" y="1508400"/>
              <a:ext cx="3669980" cy="43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86"/>
            <p:cNvSpPr>
              <a:spLocks noChangeArrowheads="1"/>
            </p:cNvSpPr>
            <p:nvPr/>
          </p:nvSpPr>
          <p:spPr bwMode="auto">
            <a:xfrm>
              <a:off x="1541416" y="1640514"/>
              <a:ext cx="23391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Входной порт для вещества </a:t>
              </a:r>
              <a:r>
                <a:rPr lang="pl-PL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/>
              </a:r>
              <a:br>
                <a:rPr lang="pl-PL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</a:br>
              <a:r>
                <a:rPr lang="ru-RU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из </a:t>
              </a:r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ВЭЖХ-хроматографа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0" name="Rectangle 86"/>
            <p:cNvSpPr>
              <a:spLocks noChangeArrowheads="1"/>
            </p:cNvSpPr>
            <p:nvPr/>
          </p:nvSpPr>
          <p:spPr bwMode="auto">
            <a:xfrm>
              <a:off x="3337700" y="2290400"/>
              <a:ext cx="104316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Распылитель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1" name="Rectangle 86"/>
            <p:cNvSpPr>
              <a:spLocks noChangeArrowheads="1"/>
            </p:cNvSpPr>
            <p:nvPr/>
          </p:nvSpPr>
          <p:spPr bwMode="auto">
            <a:xfrm>
              <a:off x="3803137" y="3846302"/>
              <a:ext cx="7266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Газ-осушитель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2" name="Rectangle 86"/>
            <p:cNvSpPr>
              <a:spLocks noChangeArrowheads="1"/>
            </p:cNvSpPr>
            <p:nvPr/>
          </p:nvSpPr>
          <p:spPr bwMode="auto">
            <a:xfrm>
              <a:off x="3294288" y="5378323"/>
              <a:ext cx="71761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Капилляр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3" name="Rectangle 86"/>
            <p:cNvSpPr>
              <a:spLocks noChangeArrowheads="1"/>
            </p:cNvSpPr>
            <p:nvPr/>
          </p:nvSpPr>
          <p:spPr bwMode="auto">
            <a:xfrm>
              <a:off x="884044" y="2827628"/>
              <a:ext cx="10022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Испаритель (Нагреватель)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884044" y="4319545"/>
              <a:ext cx="815271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Игла для поджига коронного разряда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  <p:sp>
        <p:nvSpPr>
          <p:cNvPr id="25" name="TextBox 135"/>
          <p:cNvSpPr txBox="1"/>
          <p:nvPr/>
        </p:nvSpPr>
        <p:spPr>
          <a:xfrm>
            <a:off x="5254145" y="5859442"/>
            <a:ext cx="3881062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Ионный источник ХИАД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bg-BG" sz="1200">
                <a:solidFill>
                  <a:schemeClr val="tx2"/>
                </a:solidFill>
                <a:hlinkClick r:id="rId5"/>
              </a:rPr>
              <a:t>Руководства по основам </a:t>
            </a:r>
            <a:r>
              <a:rPr lang="bg-BG" sz="1200" smtClean="0">
                <a:solidFill>
                  <a:schemeClr val="tx2"/>
                </a:solidFill>
                <a:hlinkClick r:id="rId5"/>
              </a:rPr>
              <a:t>ЖХ-МС</a:t>
            </a:r>
            <a:r>
              <a:rPr lang="en-US" sz="1200" smtClean="0">
                <a:solidFill>
                  <a:schemeClr val="tx2"/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стр</a:t>
            </a:r>
            <a:r>
              <a:rPr lang="pl-PL" sz="120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27)</a:t>
            </a:r>
          </a:p>
        </p:txBody>
      </p:sp>
    </p:spTree>
    <p:extLst>
      <p:ext uri="{BB962C8B-B14F-4D97-AF65-F5344CB8AC3E}">
        <p14:creationId xmlns:p14="http://schemas.microsoft.com/office/powerpoint/2010/main" xmlns="" val="3955179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Принцип работы</a:t>
            </a:r>
            <a:r>
              <a:t/>
            </a:r>
            <a:br/>
            <a:r>
              <a:rPr lang="de-DE" sz="2900" dirty="0">
                <a:solidFill>
                  <a:schemeClr val="tx2"/>
                </a:solidFill>
              </a:rPr>
              <a:t>Процесс химической ионизации при атмосферном давлении (ХИАД)</a:t>
            </a:r>
            <a:r>
              <a:rPr sz="2900"/>
              <a:t/>
            </a:r>
            <a:br>
              <a:rPr sz="2900"/>
            </a:br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399" y="1508400"/>
            <a:ext cx="4232743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600" b="0" dirty="0"/>
              <a:t>На рисунке показаны процессы испарения и ионизации в методе ХИАД.</a:t>
            </a:r>
          </a:p>
          <a:p>
            <a:r>
              <a:rPr lang="en-US" sz="1600" b="0" dirty="0" smtClean="0"/>
              <a:t>Обратите внимание, что аналит ионизируется только после его испарения и ионизации молекул газа-реагента.</a:t>
            </a:r>
          </a:p>
          <a:p>
            <a:r>
              <a:rPr lang="en-US" sz="1600" b="0" dirty="0" smtClean="0"/>
              <a:t>Затем газ-реагент передает заряд аналиту.</a:t>
            </a:r>
          </a:p>
          <a:p>
            <a:r>
              <a:rPr lang="en-US" sz="1600" b="0" dirty="0" smtClean="0"/>
              <a:t>При ионизации по методу </a:t>
            </a:r>
            <a:r>
              <a:rPr lang="en-US" sz="1600" b="0" smtClean="0"/>
              <a:t>ХИАД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в </a:t>
            </a:r>
            <a:r>
              <a:rPr lang="en-US" sz="1600" b="0" dirty="0" smtClean="0"/>
              <a:t>основном образуются </a:t>
            </a:r>
            <a:r>
              <a:rPr lang="en-US" sz="1600" b="0" u="sng" dirty="0" smtClean="0"/>
              <a:t>однозарядные ионы</a:t>
            </a:r>
            <a:r>
              <a:rPr lang="en-US" sz="1600" b="0" smtClean="0"/>
              <a:t>, однако </a:t>
            </a:r>
            <a:r>
              <a:rPr lang="en-US" sz="1600" b="0" dirty="0" smtClean="0"/>
              <a:t>возможно </a:t>
            </a:r>
            <a:r>
              <a:rPr lang="en-US" sz="1600" b="0" smtClean="0"/>
              <a:t>получение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и </a:t>
            </a:r>
            <a:r>
              <a:rPr lang="en-US" sz="1600" b="0" dirty="0" smtClean="0"/>
              <a:t>двухзарядных ионов, если несущие заряд фрагменты далеко разнесены (обычно отделены друг от друга гидрофобным участком).</a:t>
            </a:r>
          </a:p>
          <a:p>
            <a:endParaRPr lang="ru-RU" sz="1600" b="0" dirty="0" smtClean="0"/>
          </a:p>
          <a:p>
            <a:endParaRPr lang="ru-RU" sz="1600" b="0" dirty="0"/>
          </a:p>
        </p:txBody>
      </p:sp>
      <p:sp>
        <p:nvSpPr>
          <p:cNvPr id="142" name="TextBox 141"/>
          <p:cNvSpPr txBox="1"/>
          <p:nvPr/>
        </p:nvSpPr>
        <p:spPr>
          <a:xfrm>
            <a:off x="1161158" y="6044072"/>
            <a:ext cx="2252540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i="1" dirty="0" smtClean="0">
                <a:solidFill>
                  <a:schemeClr val="tx2"/>
                </a:solidFill>
              </a:rPr>
              <a:t>Подробнее см. в примечаниях</a:t>
            </a:r>
          </a:p>
        </p:txBody>
      </p:sp>
      <p:grpSp>
        <p:nvGrpSpPr>
          <p:cNvPr id="11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2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4830256" y="1634400"/>
            <a:ext cx="3669980" cy="4320000"/>
            <a:chOff x="612770" y="1634400"/>
            <a:chExt cx="3669980" cy="4320000"/>
          </a:xfrm>
        </p:grpSpPr>
        <p:pic>
          <p:nvPicPr>
            <p:cNvPr id="17" name="Picture 2" descr="D:\projekty\NLG\2015\25776\grafiki\image23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770" y="1634400"/>
              <a:ext cx="3669980" cy="43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86"/>
            <p:cNvSpPr>
              <a:spLocks noChangeArrowheads="1"/>
            </p:cNvSpPr>
            <p:nvPr/>
          </p:nvSpPr>
          <p:spPr bwMode="auto">
            <a:xfrm>
              <a:off x="1959420" y="1811728"/>
              <a:ext cx="7747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Испарение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9" name="Rectangle 86"/>
            <p:cNvSpPr>
              <a:spLocks noChangeArrowheads="1"/>
            </p:cNvSpPr>
            <p:nvPr/>
          </p:nvSpPr>
          <p:spPr bwMode="auto">
            <a:xfrm>
              <a:off x="1584112" y="3025711"/>
              <a:ext cx="123733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Пары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0" name="Rectangle 86"/>
            <p:cNvSpPr>
              <a:spLocks noChangeArrowheads="1"/>
            </p:cNvSpPr>
            <p:nvPr/>
          </p:nvSpPr>
          <p:spPr bwMode="auto">
            <a:xfrm>
              <a:off x="843799" y="3940111"/>
              <a:ext cx="16648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Образование заряженного газа-реагента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1" name="Rectangle 86"/>
            <p:cNvSpPr>
              <a:spLocks noChangeArrowheads="1"/>
            </p:cNvSpPr>
            <p:nvPr/>
          </p:nvSpPr>
          <p:spPr bwMode="auto">
            <a:xfrm>
              <a:off x="1271291" y="4694090"/>
              <a:ext cx="123733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Перенос заряда </a:t>
              </a:r>
              <a:r>
                <a:rPr lang="pl-PL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/>
              </a:r>
              <a:br>
                <a:rPr lang="pl-PL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</a:br>
              <a:r>
                <a:rPr lang="az-Cyrl-AZ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на </a:t>
              </a:r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аналит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2" name="Rectangle 86"/>
            <p:cNvSpPr>
              <a:spLocks noChangeArrowheads="1"/>
            </p:cNvSpPr>
            <p:nvPr/>
          </p:nvSpPr>
          <p:spPr bwMode="auto">
            <a:xfrm>
              <a:off x="1271291" y="5355918"/>
              <a:ext cx="123733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Ионы аналита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20383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D:\projekty\NLG\2015\25776\instructions\update\media\image24.e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8901" y="1521896"/>
            <a:ext cx="366998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86"/>
          <p:cNvSpPr>
            <a:spLocks noChangeArrowheads="1"/>
          </p:cNvSpPr>
          <p:nvPr/>
        </p:nvSpPr>
        <p:spPr bwMode="auto">
          <a:xfrm>
            <a:off x="6649340" y="3738070"/>
            <a:ext cx="84013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pl-PL" altLang="pl-PL" sz="1200" b="1" smtClean="0">
                <a:solidFill>
                  <a:srgbClr val="FF9900"/>
                </a:solidFill>
                <a:latin typeface="Arial Narrow" panose="020B0606020202030204" pitchFamily="34" charset="0"/>
              </a:rPr>
              <a:t>h</a:t>
            </a:r>
            <a:r>
              <a:rPr lang="pl-PL" altLang="pl-PL" sz="1200" b="1" smtClean="0">
                <a:solidFill>
                  <a:srgbClr val="FF9900"/>
                </a:solidFill>
                <a:latin typeface="Symbol" panose="05050102010706020507" pitchFamily="18" charset="2"/>
              </a:rPr>
              <a:t>u</a:t>
            </a:r>
            <a:endParaRPr kumimoji="0" lang="pl-PL" altLang="pl-PL" sz="2000" b="0" i="0" u="none" strike="noStrike" cap="none" normalizeH="0" smtClean="0">
              <a:ln>
                <a:noFill/>
              </a:ln>
              <a:solidFill>
                <a:srgbClr val="FF9900"/>
              </a:solidFill>
              <a:effectLst/>
              <a:latin typeface="Symbol" panose="05050102010706020507" pitchFamily="18" charset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Фотоионизация при атмосферном давлении (ФИАД) </a:t>
            </a:r>
            <a:r>
              <a:rPr sz="3100"/>
              <a:t/>
            </a:r>
            <a:br>
              <a:rPr sz="3100"/>
            </a:b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endParaRPr lang="ru-R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400" y="1508400"/>
            <a:ext cx="492187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 dirty="0"/>
              <a:t>В </a:t>
            </a:r>
            <a:r>
              <a:rPr lang="en-US" sz="1600" b="0"/>
              <a:t>методе </a:t>
            </a:r>
            <a:r>
              <a:rPr lang="en-US" sz="1600" b="0" smtClean="0"/>
              <a:t>ФИАД </a:t>
            </a:r>
            <a:r>
              <a:rPr lang="en-US" sz="1600" b="0" dirty="0"/>
              <a:t>элюент из жидкостного хроматографа направляется в распылительную иглу, где он превращается в мелкодисперсный аэрозоль. </a:t>
            </a:r>
          </a:p>
          <a:p>
            <a:r>
              <a:rPr lang="en-US" sz="1600" b="0" dirty="0"/>
              <a:t>Капли полностью испаряются в нагреваемой керамической трубке. </a:t>
            </a:r>
          </a:p>
          <a:p>
            <a:r>
              <a:rPr lang="en-US" sz="1600" b="0" dirty="0"/>
              <a:t>Для ионизации молекул пробы получаемая смесь газов/паров облучается УФ-излучением криптоновой лампы. После этого ионы аналита направляются в капилляр.</a:t>
            </a:r>
          </a:p>
          <a:p>
            <a:r>
              <a:rPr lang="en-US" sz="1600" b="0" dirty="0"/>
              <a:t>Метод ФИАД пригоден для большинства соединений, обычно анализируемых методом ХИАД. Доказано, что метод ФИАД особенно полезен для анализа неполярных ароматических соединений.</a:t>
            </a:r>
          </a:p>
          <a:p>
            <a:endParaRPr lang="ru-RU" sz="1600" b="0" dirty="0"/>
          </a:p>
        </p:txBody>
      </p:sp>
      <p:grpSp>
        <p:nvGrpSpPr>
          <p:cNvPr id="12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3" name="Action Button: Custom 16">
              <a:hlinkClick r:id="rId4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Chevron 17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Chevron 18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20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sp>
        <p:nvSpPr>
          <p:cNvPr id="19" name="Rectangle 86"/>
          <p:cNvSpPr>
            <a:spLocks noChangeArrowheads="1"/>
          </p:cNvSpPr>
          <p:nvPr/>
        </p:nvSpPr>
        <p:spPr bwMode="auto">
          <a:xfrm>
            <a:off x="6006948" y="1672234"/>
            <a:ext cx="20394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/>
            <a:r>
              <a:rPr lang="ru-RU" altLang="pl-PL" sz="1200" b="1">
                <a:solidFill>
                  <a:srgbClr val="FEFEFE"/>
                </a:solidFill>
                <a:latin typeface="Arial Narrow" panose="020B0606020202030204" pitchFamily="34" charset="0"/>
              </a:rPr>
              <a:t>Входной порт для вещества </a:t>
            </a:r>
            <a:r>
              <a:rPr lang="pl-PL" altLang="pl-PL" sz="12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/>
            </a:r>
            <a:br>
              <a:rPr lang="pl-PL" altLang="pl-PL" sz="1200" b="1" smtClean="0">
                <a:solidFill>
                  <a:srgbClr val="FEFEFE"/>
                </a:solidFill>
                <a:latin typeface="Arial Narrow" panose="020B0606020202030204" pitchFamily="34" charset="0"/>
              </a:rPr>
            </a:br>
            <a:r>
              <a:rPr lang="ru-RU" altLang="pl-PL" sz="1200" b="1" smtClean="0">
                <a:solidFill>
                  <a:srgbClr val="FEFEFE"/>
                </a:solidFill>
                <a:latin typeface="Arial Narrow" panose="020B0606020202030204" pitchFamily="34" charset="0"/>
              </a:rPr>
              <a:t>из </a:t>
            </a:r>
            <a:r>
              <a:rPr lang="ru-RU" altLang="pl-PL" sz="1200" b="1">
                <a:solidFill>
                  <a:srgbClr val="FEFEFE"/>
                </a:solidFill>
                <a:latin typeface="Arial Narrow" panose="020B0606020202030204" pitchFamily="34" charset="0"/>
              </a:rPr>
              <a:t>ВЭЖХ-хроматографа</a:t>
            </a:r>
            <a:endParaRPr kumimoji="0" lang="pl-PL" altLang="pl-PL" sz="20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0" name="Rectangle 86"/>
          <p:cNvSpPr>
            <a:spLocks noChangeArrowheads="1"/>
          </p:cNvSpPr>
          <p:nvPr/>
        </p:nvSpPr>
        <p:spPr bwMode="auto">
          <a:xfrm>
            <a:off x="7677416" y="2310660"/>
            <a:ext cx="90895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200" b="1">
                <a:solidFill>
                  <a:srgbClr val="FEFEFE"/>
                </a:solidFill>
                <a:latin typeface="Arial Narrow" panose="020B0606020202030204" pitchFamily="34" charset="0"/>
              </a:rPr>
              <a:t>Распылитель</a:t>
            </a:r>
            <a:endParaRPr kumimoji="0" lang="pl-PL" altLang="pl-PL" sz="20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1" name="Rectangle 86"/>
          <p:cNvSpPr>
            <a:spLocks noChangeArrowheads="1"/>
          </p:cNvSpPr>
          <p:nvPr/>
        </p:nvSpPr>
        <p:spPr bwMode="auto">
          <a:xfrm>
            <a:off x="8131891" y="3641791"/>
            <a:ext cx="7297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200" b="1">
                <a:solidFill>
                  <a:srgbClr val="FEFEFE"/>
                </a:solidFill>
                <a:latin typeface="Arial Narrow" panose="020B0606020202030204" pitchFamily="34" charset="0"/>
              </a:rPr>
              <a:t>Газ-осушитель</a:t>
            </a:r>
            <a:endParaRPr kumimoji="0" lang="pl-PL" altLang="pl-PL" sz="20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2" name="Rectangle 86"/>
          <p:cNvSpPr>
            <a:spLocks noChangeArrowheads="1"/>
          </p:cNvSpPr>
          <p:nvPr/>
        </p:nvSpPr>
        <p:spPr bwMode="auto">
          <a:xfrm>
            <a:off x="7571535" y="5201678"/>
            <a:ext cx="77838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/>
            <a:r>
              <a:rPr lang="az-Cyrl-AZ" altLang="pl-PL" sz="1200" b="1">
                <a:solidFill>
                  <a:srgbClr val="FEFEFE"/>
                </a:solidFill>
                <a:latin typeface="Arial Narrow" panose="020B0606020202030204" pitchFamily="34" charset="0"/>
              </a:rPr>
              <a:t>Капилляр</a:t>
            </a:r>
            <a:endParaRPr kumimoji="0" lang="pl-PL" altLang="pl-PL" sz="20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3" name="Rectangle 86"/>
          <p:cNvSpPr>
            <a:spLocks noChangeArrowheads="1"/>
          </p:cNvSpPr>
          <p:nvPr/>
        </p:nvSpPr>
        <p:spPr bwMode="auto">
          <a:xfrm>
            <a:off x="5214943" y="2811586"/>
            <a:ext cx="10254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az-Cyrl-AZ" altLang="pl-PL" sz="1200" b="1">
                <a:solidFill>
                  <a:srgbClr val="FEFEFE"/>
                </a:solidFill>
                <a:latin typeface="Arial Narrow" panose="020B0606020202030204" pitchFamily="34" charset="0"/>
              </a:rPr>
              <a:t>Испаритель (Нагреватель)</a:t>
            </a:r>
            <a:endParaRPr kumimoji="0" lang="pl-PL" altLang="pl-PL" sz="20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Rectangle 86"/>
          <p:cNvSpPr>
            <a:spLocks noChangeArrowheads="1"/>
          </p:cNvSpPr>
          <p:nvPr/>
        </p:nvSpPr>
        <p:spPr bwMode="auto">
          <a:xfrm>
            <a:off x="5810744" y="5201678"/>
            <a:ext cx="100715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/>
            <a:r>
              <a:rPr lang="az-Cyrl-AZ" altLang="pl-PL" sz="1200" b="1">
                <a:solidFill>
                  <a:srgbClr val="FEFEFE"/>
                </a:solidFill>
                <a:latin typeface="Arial Narrow" panose="020B0606020202030204" pitchFamily="34" charset="0"/>
              </a:rPr>
              <a:t>УФ-лампа</a:t>
            </a:r>
            <a:endParaRPr kumimoji="0" lang="pl-PL" altLang="pl-PL" sz="2000" b="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TextBox 142"/>
          <p:cNvSpPr txBox="1"/>
          <p:nvPr/>
        </p:nvSpPr>
        <p:spPr>
          <a:xfrm>
            <a:off x="5198901" y="5859442"/>
            <a:ext cx="3881062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Ионный источник ФИАД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bg-BG" sz="1200">
                <a:solidFill>
                  <a:schemeClr val="tx2"/>
                </a:solidFill>
                <a:hlinkClick r:id="rId5"/>
              </a:rPr>
              <a:t>Руководства по основам </a:t>
            </a:r>
            <a:r>
              <a:rPr lang="bg-BG" sz="1200" smtClean="0">
                <a:solidFill>
                  <a:schemeClr val="tx2"/>
                </a:solidFill>
                <a:hlinkClick r:id="rId5"/>
              </a:rPr>
              <a:t>ЖХ-МС</a:t>
            </a:r>
            <a:r>
              <a:rPr lang="en-US" sz="1200" smtClean="0">
                <a:solidFill>
                  <a:schemeClr val="tx2"/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стр.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29)</a:t>
            </a:r>
          </a:p>
        </p:txBody>
      </p:sp>
    </p:spTree>
    <p:extLst>
      <p:ext uri="{BB962C8B-B14F-4D97-AF65-F5344CB8AC3E}">
        <p14:creationId xmlns:p14="http://schemas.microsoft.com/office/powerpoint/2010/main" xmlns="" val="9531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lang="de-DE" sz="3100" dirty="0">
                <a:solidFill>
                  <a:schemeClr val="tx2"/>
                </a:solidFill>
              </a:rPr>
              <a:t>Процесс</a:t>
            </a:r>
            <a:r>
              <a:rPr sz="3100" dirty="0" smtClean="0"/>
              <a:t> фотоионизации при атмосферном давлении (ФИАД)</a:t>
            </a:r>
            <a:r>
              <a:rPr sz="3100"/>
              <a:t/>
            </a:r>
            <a:br>
              <a:rPr sz="3100"/>
            </a:br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endParaRPr lang="ru-R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400" y="1508400"/>
            <a:ext cx="50655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600" b="0" dirty="0"/>
              <a:t>На рисунке показаны процессы </a:t>
            </a:r>
            <a:r>
              <a:rPr lang="en-US" sz="1600" b="0"/>
              <a:t>испарения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и </a:t>
            </a:r>
            <a:r>
              <a:rPr lang="en-US" sz="1600" b="0" dirty="0"/>
              <a:t>ионизации в методе фотоионизации. </a:t>
            </a:r>
          </a:p>
          <a:p>
            <a:pPr>
              <a:spcBef>
                <a:spcPct val="0"/>
              </a:spcBef>
            </a:pPr>
            <a:r>
              <a:rPr lang="en-US" sz="1600" b="0" dirty="0"/>
              <a:t>Методы ФИАД и ХИАД похожи, только в методе ФИАД лампа заменяет зажигаемый с помощью иглы коронный разряд. Для улучшения процесса фотоионизации в </a:t>
            </a:r>
            <a:r>
              <a:rPr lang="en-US" sz="1600" b="0"/>
              <a:t>методе </a:t>
            </a:r>
            <a:r>
              <a:rPr lang="en-US" sz="1600" b="0" smtClean="0"/>
              <a:t>ФИАД </a:t>
            </a:r>
            <a:r>
              <a:rPr lang="en-US" sz="1600" b="0" dirty="0"/>
              <a:t>часто используется дополнительный растворитель или модификатор подвижной фазы, называемый допантом (</a:t>
            </a:r>
            <a:r>
              <a:rPr lang="en-US" sz="1600" b="0" i="1" dirty="0" smtClean="0"/>
              <a:t>D</a:t>
            </a:r>
            <a:r>
              <a:rPr lang="en-US" sz="1600" b="0" dirty="0"/>
              <a:t>).</a:t>
            </a:r>
          </a:p>
          <a:p>
            <a:pPr>
              <a:spcBef>
                <a:spcPct val="0"/>
              </a:spcBef>
            </a:pPr>
            <a:r>
              <a:rPr lang="en-US" sz="1400" b="0" u="sng" smtClean="0"/>
              <a:t>Непосредственный </a:t>
            </a:r>
            <a:r>
              <a:rPr lang="en-US" sz="1400" b="0" u="sng" dirty="0" smtClean="0"/>
              <a:t>процесс ФИАД:</a:t>
            </a:r>
          </a:p>
          <a:p>
            <a:pPr>
              <a:spcBef>
                <a:spcPct val="0"/>
              </a:spcBef>
            </a:pPr>
            <a:endParaRPr lang="ru-RU" sz="1400" b="0" dirty="0"/>
          </a:p>
          <a:p>
            <a:pPr>
              <a:spcBef>
                <a:spcPct val="0"/>
              </a:spcBef>
            </a:pPr>
            <a:endParaRPr lang="ru-RU" sz="1400" b="0" dirty="0"/>
          </a:p>
          <a:p>
            <a:pPr>
              <a:spcBef>
                <a:spcPct val="0"/>
              </a:spcBef>
            </a:pPr>
            <a:r>
              <a:rPr lang="en-US" sz="1400" b="0" u="sng" dirty="0" smtClean="0"/>
              <a:t>ФИАД с использованием допанта:</a:t>
            </a:r>
          </a:p>
          <a:p>
            <a:pPr>
              <a:spcBef>
                <a:spcPct val="0"/>
              </a:spcBef>
            </a:pPr>
            <a:endParaRPr lang="ru-RU" sz="1600" b="0" dirty="0"/>
          </a:p>
          <a:p>
            <a:pPr>
              <a:spcBef>
                <a:spcPct val="0"/>
              </a:spcBef>
            </a:pPr>
            <a:endParaRPr lang="ru-RU" sz="1600" b="0" dirty="0" smtClean="0"/>
          </a:p>
          <a:p>
            <a:endParaRPr lang="ru-RU" sz="1600" b="0" dirty="0" smtClean="0"/>
          </a:p>
          <a:p>
            <a:endParaRPr lang="ru-RU" sz="1600" b="0" dirty="0"/>
          </a:p>
        </p:txBody>
      </p:sp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4211996500"/>
              </p:ext>
            </p:extLst>
          </p:nvPr>
        </p:nvGraphicFramePr>
        <p:xfrm>
          <a:off x="1742100" y="3874800"/>
          <a:ext cx="2232154" cy="668369"/>
        </p:xfrm>
        <a:graphic>
          <a:graphicData uri="http://schemas.openxmlformats.org/presentationml/2006/ole">
            <p:oleObj spid="_x0000_s29168" name="Equation" r:id="rId4" imgW="1790640" imgH="53316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900539514"/>
              </p:ext>
            </p:extLst>
          </p:nvPr>
        </p:nvGraphicFramePr>
        <p:xfrm>
          <a:off x="1742599" y="4789737"/>
          <a:ext cx="2042002" cy="937987"/>
        </p:xfrm>
        <a:graphic>
          <a:graphicData uri="http://schemas.openxmlformats.org/presentationml/2006/ole">
            <p:oleObj spid="_x0000_s29169" name="Formel" r:id="rId5" imgW="1638000" imgH="749160" progId="Equation.3">
              <p:embed/>
            </p:oleObj>
          </a:graphicData>
        </a:graphic>
      </p:graphicFrame>
      <p:sp>
        <p:nvSpPr>
          <p:cNvPr id="127" name="TextBox 126"/>
          <p:cNvSpPr txBox="1"/>
          <p:nvPr/>
        </p:nvSpPr>
        <p:spPr>
          <a:xfrm>
            <a:off x="1209284" y="6044400"/>
            <a:ext cx="2252540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i="1" dirty="0" smtClean="0">
                <a:solidFill>
                  <a:schemeClr val="tx2"/>
                </a:solidFill>
              </a:rPr>
              <a:t>Подробнее см. в примечаниях</a:t>
            </a:r>
          </a:p>
        </p:txBody>
      </p:sp>
      <p:grpSp>
        <p:nvGrpSpPr>
          <p:cNvPr id="14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5" name="Action Button: Custom 16">
              <a:hlinkClick r:id="rId6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Chevron 17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18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20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5195360" y="1520718"/>
            <a:ext cx="3669980" cy="4320000"/>
            <a:chOff x="928160" y="1520718"/>
            <a:chExt cx="3669980" cy="4320000"/>
          </a:xfrm>
        </p:grpSpPr>
        <p:pic>
          <p:nvPicPr>
            <p:cNvPr id="20" name="Picture 474" descr="D:\projekty\NLG\2015\25776\grafiki\image27.e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8160" y="1520718"/>
              <a:ext cx="3669980" cy="43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86"/>
            <p:cNvSpPr>
              <a:spLocks noChangeArrowheads="1"/>
            </p:cNvSpPr>
            <p:nvPr/>
          </p:nvSpPr>
          <p:spPr bwMode="auto">
            <a:xfrm>
              <a:off x="2286695" y="1719653"/>
              <a:ext cx="7747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Испарение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2" name="Rectangle 86"/>
            <p:cNvSpPr>
              <a:spLocks noChangeArrowheads="1"/>
            </p:cNvSpPr>
            <p:nvPr/>
          </p:nvSpPr>
          <p:spPr bwMode="auto">
            <a:xfrm>
              <a:off x="4028946" y="1963089"/>
              <a:ext cx="4708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Пары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3" name="Rectangle 86"/>
            <p:cNvSpPr>
              <a:spLocks noChangeArrowheads="1"/>
            </p:cNvSpPr>
            <p:nvPr/>
          </p:nvSpPr>
          <p:spPr bwMode="auto">
            <a:xfrm>
              <a:off x="1085354" y="4401489"/>
              <a:ext cx="152950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Допант подвергся фотоионизации и выступает в качестве газа-реагента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3194755" y="4309156"/>
              <a:ext cx="1069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Фотоионизация аналита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3194754" y="5543575"/>
              <a:ext cx="106962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Ионы аналита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67187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dirty="0" smtClean="0"/>
              <a:t>Многорежимная ионизация (MMI)</a:t>
            </a: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endParaRPr lang="ru-R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399" y="1508400"/>
            <a:ext cx="5060707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 dirty="0" smtClean="0"/>
              <a:t>Многорежимный источник — это источник ионов, который может работать в трех режимах: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 smtClean="0"/>
              <a:t>ХИАД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 smtClean="0"/>
              <a:t>ИРЭП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 smtClean="0"/>
              <a:t>ХИАД и ИРЭП одновременно</a:t>
            </a:r>
          </a:p>
          <a:p>
            <a:r>
              <a:rPr lang="en-US" sz="1600" b="0" dirty="0" smtClean="0"/>
              <a:t>В нем присутствуют две электрически изолированные зоны</a:t>
            </a:r>
            <a:r>
              <a:rPr lang="en-US" sz="1600" b="0" smtClean="0"/>
              <a:t>, оптимизированные соответственно </a:t>
            </a:r>
            <a:r>
              <a:rPr lang="en-US" sz="1600" b="0" dirty="0" smtClean="0"/>
              <a:t>для режимов ИРЭП и ХИАД</a:t>
            </a:r>
            <a:r>
              <a:rPr lang="en-US" sz="1600" b="0" smtClean="0"/>
              <a:t>.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При </a:t>
            </a:r>
            <a:r>
              <a:rPr lang="en-US" sz="1600" b="0" dirty="0" smtClean="0"/>
              <a:t>совместном использовании режимов </a:t>
            </a:r>
            <a:r>
              <a:rPr lang="en-US" sz="1600" b="0" smtClean="0"/>
              <a:t>ИРЭП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и </a:t>
            </a:r>
            <a:r>
              <a:rPr lang="en-US" sz="1600" b="0" dirty="0" smtClean="0"/>
              <a:t>ХИАД ионы, образующиеся по обоим механизмам, поступают в капилляр и одновременно анализируются масс-спектрометром.</a:t>
            </a:r>
          </a:p>
          <a:p>
            <a:r>
              <a:rPr lang="en-US" sz="1600" b="0" dirty="0" smtClean="0"/>
              <a:t>Метод MMI удобен для скрининга неизвестных соединений или работы с пробами, содержащими смесь соединений, часть которых хорошо ионизируется методом ИРЭП, а другие </a:t>
            </a:r>
            <a:r>
              <a:rPr lang="en-US" sz="1600" b="0" smtClean="0"/>
              <a:t>—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методом </a:t>
            </a:r>
            <a:r>
              <a:rPr lang="en-US" sz="1600" b="0" dirty="0" smtClean="0"/>
              <a:t>ХИАД.</a:t>
            </a:r>
          </a:p>
          <a:p>
            <a:endParaRPr lang="ru-RU" sz="1600" b="0" dirty="0" smtClean="0"/>
          </a:p>
          <a:p>
            <a:endParaRPr lang="ru-RU" sz="1600" b="0" dirty="0" smtClean="0"/>
          </a:p>
          <a:p>
            <a:endParaRPr lang="ru-RU" sz="1600" b="0" dirty="0"/>
          </a:p>
        </p:txBody>
      </p:sp>
      <p:grpSp>
        <p:nvGrpSpPr>
          <p:cNvPr id="17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8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5251321" y="1508400"/>
            <a:ext cx="3702064" cy="4320000"/>
            <a:chOff x="1069391" y="1508400"/>
            <a:chExt cx="3702064" cy="4320000"/>
          </a:xfrm>
        </p:grpSpPr>
        <p:pic>
          <p:nvPicPr>
            <p:cNvPr id="23" name="Picture 2" descr="D:\projekty\NLG\2015\25776\grafiki\image28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391" y="1508400"/>
              <a:ext cx="3669980" cy="43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1737607" y="1694561"/>
              <a:ext cx="22097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Входной порт для вещества </a:t>
              </a:r>
              <a:r>
                <a:rPr lang="pl-PL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/>
              </a:r>
              <a:br>
                <a:rPr lang="pl-PL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</a:br>
              <a:r>
                <a:rPr lang="ru-RU" altLang="pl-PL" sz="12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из </a:t>
              </a:r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ВЭЖХ-хроматографа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3996755" y="3362939"/>
              <a:ext cx="7747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Зона </a:t>
              </a:r>
              <a:r>
                <a:rPr lang="az-Cyrl-AZ" altLang="pl-PL" sz="12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ИРЭП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3435281" y="2344265"/>
              <a:ext cx="114474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Распылитель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>
              <a:off x="3956650" y="3670314"/>
              <a:ext cx="774700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Теплоизоли-</a:t>
              </a:r>
            </a:p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рующая рубашка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>
              <a:off x="3964671" y="4188717"/>
              <a:ext cx="7747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Капилляр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3964670" y="4669981"/>
              <a:ext cx="76667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Газ-осушитель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0" name="Rectangle 86"/>
            <p:cNvSpPr>
              <a:spLocks noChangeArrowheads="1"/>
            </p:cNvSpPr>
            <p:nvPr/>
          </p:nvSpPr>
          <p:spPr bwMode="auto">
            <a:xfrm>
              <a:off x="1109177" y="3570218"/>
              <a:ext cx="7747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/>
              <a:r>
                <a:rPr lang="az-Cyrl-AZ" altLang="pl-PL" sz="1200" b="1" smtClean="0">
                  <a:solidFill>
                    <a:srgbClr val="FFC000"/>
                  </a:solidFill>
                  <a:latin typeface="Arial Narrow" panose="020B0606020202030204" pitchFamily="34" charset="0"/>
                </a:rPr>
                <a:t>Зона </a:t>
              </a:r>
              <a:r>
                <a:rPr lang="az-Cyrl-AZ" altLang="pl-PL" sz="1200" b="1">
                  <a:solidFill>
                    <a:srgbClr val="FFC000"/>
                  </a:solidFill>
                  <a:latin typeface="Arial Narrow" panose="020B0606020202030204" pitchFamily="34" charset="0"/>
                </a:rPr>
                <a:t>ХИАД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rgbClr val="FFC000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86"/>
            <p:cNvSpPr>
              <a:spLocks noChangeArrowheads="1"/>
            </p:cNvSpPr>
            <p:nvPr/>
          </p:nvSpPr>
          <p:spPr bwMode="auto">
            <a:xfrm>
              <a:off x="1171073" y="4241795"/>
              <a:ext cx="71280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ru-RU" altLang="pl-PL" sz="1200" b="1">
                  <a:solidFill>
                    <a:schemeClr val="bg1"/>
                  </a:solidFill>
                  <a:latin typeface="Arial Narrow" panose="020B0606020202030204" pitchFamily="34" charset="0"/>
                </a:rPr>
                <a:t>Игла для поджига коронного разряда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  <p:sp>
        <p:nvSpPr>
          <p:cNvPr id="32" name="TextBox 9"/>
          <p:cNvSpPr txBox="1"/>
          <p:nvPr/>
        </p:nvSpPr>
        <p:spPr>
          <a:xfrm>
            <a:off x="5273435" y="5859442"/>
            <a:ext cx="3881062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Многорежимный ионный источник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bg-BG" sz="1200">
                <a:solidFill>
                  <a:schemeClr val="tx2"/>
                </a:solidFill>
                <a:hlinkClick r:id="rId5"/>
              </a:rPr>
              <a:t>Руководства по основам </a:t>
            </a:r>
            <a:r>
              <a:rPr lang="bg-BG" sz="1200" smtClean="0">
                <a:solidFill>
                  <a:schemeClr val="tx2"/>
                </a:solidFill>
                <a:hlinkClick r:id="rId5"/>
              </a:rPr>
              <a:t>ЖХ-МС</a:t>
            </a:r>
            <a:r>
              <a:rPr lang="en-US" sz="1200" smtClean="0">
                <a:solidFill>
                  <a:schemeClr val="tx2"/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стр.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30)</a:t>
            </a:r>
          </a:p>
        </p:txBody>
      </p:sp>
    </p:spTree>
    <p:extLst>
      <p:ext uri="{BB962C8B-B14F-4D97-AF65-F5344CB8AC3E}">
        <p14:creationId xmlns:p14="http://schemas.microsoft.com/office/powerpoint/2010/main" xmlns="" val="4268643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085"/>
            <a:ext cx="8915400" cy="996696"/>
          </a:xfrm>
        </p:spPr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Принцип работы</a:t>
            </a:r>
            <a:r>
              <a:t/>
            </a:r>
            <a:br/>
            <a:r>
              <a:rPr lang="de-DE" sz="2900" dirty="0">
                <a:solidFill>
                  <a:schemeClr val="tx2"/>
                </a:solidFill>
              </a:rPr>
              <a:t>Матрично-активированная лазерная десорбция/ионизация (МАЛДИ)</a:t>
            </a: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400" y="1508400"/>
            <a:ext cx="4437232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600" b="0" dirty="0"/>
              <a:t>Матрично-активированная лазерная десорбция/ионизация (МАЛДИ) — «мягкий</a:t>
            </a:r>
            <a:r>
              <a:rPr lang="en-US" sz="1600" b="0"/>
              <a:t>» </a:t>
            </a:r>
            <a:r>
              <a:rPr lang="en-US" sz="1600" b="0" smtClean="0"/>
              <a:t>метод </a:t>
            </a:r>
            <a:r>
              <a:rPr lang="en-US" sz="1600" b="0" dirty="0"/>
              <a:t>ионизации. </a:t>
            </a:r>
          </a:p>
          <a:p>
            <a:pPr>
              <a:spcAft>
                <a:spcPts val="300"/>
              </a:spcAft>
            </a:pPr>
            <a:r>
              <a:rPr lang="en-US" sz="1600" b="0" dirty="0"/>
              <a:t>Проба смешивается с матрицей и наносится на металлическую подложку.</a:t>
            </a:r>
          </a:p>
          <a:p>
            <a:pPr>
              <a:spcAft>
                <a:spcPts val="300"/>
              </a:spcAft>
            </a:pPr>
            <a:r>
              <a:rPr lang="en-US" sz="1600" b="0" dirty="0"/>
              <a:t>Проба облучается импульсным лазером</a:t>
            </a:r>
            <a:r>
              <a:rPr lang="en-US" sz="1600" b="0"/>
              <a:t>,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что </a:t>
            </a:r>
            <a:r>
              <a:rPr lang="en-US" sz="1600" b="0" dirty="0"/>
              <a:t>вызывает абляцию и десорбцию.</a:t>
            </a:r>
            <a:endParaRPr lang="ru-RU" sz="1600" b="0" dirty="0"/>
          </a:p>
          <a:p>
            <a:pPr>
              <a:spcAft>
                <a:spcPts val="300"/>
              </a:spcAft>
            </a:pPr>
            <a:r>
              <a:rPr lang="en-US" sz="1600" b="0" dirty="0"/>
              <a:t>Молекулы аналита ионизируются в горячем факеле уносимых газов.</a:t>
            </a:r>
          </a:p>
          <a:p>
            <a:pPr>
              <a:spcAft>
                <a:spcPts val="300"/>
              </a:spcAft>
            </a:pPr>
            <a:r>
              <a:rPr lang="en-US" sz="1600" b="0" dirty="0"/>
              <a:t>Образовавшиеся ионы ускоряются электрическим полем в масс-спектрометр.</a:t>
            </a:r>
            <a:endParaRPr lang="ru-RU" sz="1600" b="0" dirty="0"/>
          </a:p>
          <a:p>
            <a:pPr>
              <a:spcAft>
                <a:spcPts val="300"/>
              </a:spcAft>
            </a:pPr>
            <a:r>
              <a:rPr lang="en-US" sz="1600" b="0" dirty="0"/>
              <a:t>Подходит для: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/>
              <a:t>Биомолекул (ДНК, белки, сахара)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500" b="0" dirty="0"/>
              <a:t>Крупные органические молекулы (полимеры)</a:t>
            </a:r>
          </a:p>
          <a:p>
            <a:endParaRPr lang="ru-RU" sz="1700" b="0" dirty="0" smtClean="0"/>
          </a:p>
          <a:p>
            <a:endParaRPr lang="ru-RU" sz="1700" b="0" dirty="0" smtClean="0"/>
          </a:p>
          <a:p>
            <a:endParaRPr lang="ru-RU" sz="1700" b="0" dirty="0"/>
          </a:p>
        </p:txBody>
      </p:sp>
      <p:grpSp>
        <p:nvGrpSpPr>
          <p:cNvPr id="10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1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5" name="Grupa 14"/>
          <p:cNvGrpSpPr/>
          <p:nvPr/>
        </p:nvGrpSpPr>
        <p:grpSpPr>
          <a:xfrm>
            <a:off x="4854319" y="1634400"/>
            <a:ext cx="3669980" cy="4320000"/>
            <a:chOff x="563056" y="1634400"/>
            <a:chExt cx="3669980" cy="4320000"/>
          </a:xfrm>
        </p:grpSpPr>
        <p:pic>
          <p:nvPicPr>
            <p:cNvPr id="16" name="Picture 2" descr="D:\projekty\NLG\2015\25776\grafiki\image29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056" y="1634400"/>
              <a:ext cx="3669980" cy="43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86"/>
            <p:cNvSpPr>
              <a:spLocks noChangeArrowheads="1"/>
            </p:cNvSpPr>
            <p:nvPr/>
          </p:nvSpPr>
          <p:spPr bwMode="auto">
            <a:xfrm>
              <a:off x="2121213" y="1957195"/>
              <a:ext cx="105512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Лазерный луч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8" name="Rectangle 86"/>
            <p:cNvSpPr>
              <a:spLocks noChangeArrowheads="1"/>
            </p:cNvSpPr>
            <p:nvPr/>
          </p:nvSpPr>
          <p:spPr bwMode="auto">
            <a:xfrm>
              <a:off x="1829839" y="2414395"/>
              <a:ext cx="19711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Сетчатый вытягивающий электрод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9" name="Rectangle 86"/>
            <p:cNvSpPr>
              <a:spLocks noChangeArrowheads="1"/>
            </p:cNvSpPr>
            <p:nvPr/>
          </p:nvSpPr>
          <p:spPr bwMode="auto">
            <a:xfrm>
              <a:off x="1628273" y="3312752"/>
              <a:ext cx="11229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 аналита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0" name="Rectangle 86"/>
            <p:cNvSpPr>
              <a:spLocks noChangeArrowheads="1"/>
            </p:cNvSpPr>
            <p:nvPr/>
          </p:nvSpPr>
          <p:spPr bwMode="auto">
            <a:xfrm>
              <a:off x="3376863" y="3805222"/>
              <a:ext cx="8321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 масс-спектрометру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1" name="Rectangle 86"/>
            <p:cNvSpPr>
              <a:spLocks noChangeArrowheads="1"/>
            </p:cNvSpPr>
            <p:nvPr/>
          </p:nvSpPr>
          <p:spPr bwMode="auto">
            <a:xfrm>
              <a:off x="1259057" y="4459762"/>
              <a:ext cx="11229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 матрицы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2" name="Rectangle 86"/>
            <p:cNvSpPr>
              <a:spLocks noChangeArrowheads="1"/>
            </p:cNvSpPr>
            <p:nvPr/>
          </p:nvSpPr>
          <p:spPr bwMode="auto">
            <a:xfrm>
              <a:off x="2540646" y="5093425"/>
              <a:ext cx="11229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Фокусирующие линзы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3" name="Rectangle 86"/>
            <p:cNvSpPr>
              <a:spLocks noChangeArrowheads="1"/>
            </p:cNvSpPr>
            <p:nvPr/>
          </p:nvSpPr>
          <p:spPr bwMode="auto">
            <a:xfrm>
              <a:off x="998267" y="4780604"/>
              <a:ext cx="126366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ru-RU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Пятно смеси аналита и матрицы на мишени для  МАЛДИ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1447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Принцип работы</a:t>
            </a:r>
            <a:r>
              <a:t/>
            </a:r>
            <a:br/>
            <a:r>
              <a:rPr lang="de-DE" sz="3800" dirty="0" smtClean="0">
                <a:solidFill>
                  <a:schemeClr val="tx2"/>
                </a:solidFill>
              </a:rPr>
              <a:t>Ионизация </a:t>
            </a:r>
            <a:r>
              <a:rPr lang="de-DE" sz="3800" smtClean="0">
                <a:solidFill>
                  <a:schemeClr val="tx2"/>
                </a:solidFill>
              </a:rPr>
              <a:t>в индуктивно</a:t>
            </a:r>
            <a:r>
              <a:rPr lang="pl-PL" sz="3800" smtClean="0">
                <a:solidFill>
                  <a:schemeClr val="tx2"/>
                </a:solidFill>
              </a:rPr>
              <a:t> </a:t>
            </a:r>
            <a:r>
              <a:rPr lang="de-DE" sz="3800" smtClean="0">
                <a:solidFill>
                  <a:schemeClr val="tx2"/>
                </a:solidFill>
              </a:rPr>
              <a:t>связанной </a:t>
            </a:r>
            <a:r>
              <a:rPr lang="de-DE" sz="3800" dirty="0" smtClean="0">
                <a:solidFill>
                  <a:schemeClr val="tx2"/>
                </a:solidFill>
              </a:rPr>
              <a:t>плазме (ИСП)</a:t>
            </a: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400" y="1508400"/>
            <a:ext cx="4375156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0" dirty="0" smtClean="0"/>
              <a:t>В приборах с индуктивно-связанной плазмой используется плазменный источник</a:t>
            </a:r>
            <a:r>
              <a:rPr lang="en-US" sz="1400" b="0" smtClean="0"/>
              <a:t>,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в </a:t>
            </a:r>
            <a:r>
              <a:rPr lang="en-US" sz="1400" b="0" dirty="0" smtClean="0"/>
              <a:t>котором энергия подводится электрическими токами, возникающими вследствие </a:t>
            </a:r>
            <a:r>
              <a:rPr lang="en-US" sz="1400" b="0" spc="-20" dirty="0" smtClean="0"/>
              <a:t>электромагнитной </a:t>
            </a:r>
            <a:r>
              <a:rPr lang="en-US" sz="1400" b="0" spc="-20" smtClean="0"/>
              <a:t>индукции</a:t>
            </a:r>
            <a:r>
              <a:rPr lang="en-US" sz="1400" b="0" smtClean="0"/>
              <a:t>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az-Cyrl-AZ" sz="1400" b="0" spc="-60" smtClean="0"/>
              <a:t>(</a:t>
            </a:r>
            <a:r>
              <a:rPr lang="az-Cyrl-AZ" sz="1400" b="0" spc="-60"/>
              <a:t>т. е.</a:t>
            </a:r>
            <a:r>
              <a:rPr lang="en-US" sz="1400" b="0" spc="-60" smtClean="0"/>
              <a:t> </a:t>
            </a:r>
            <a:r>
              <a:rPr lang="az-Cyrl-AZ" sz="1400" b="0" spc="-60" smtClean="0"/>
              <a:t>п</a:t>
            </a:r>
            <a:r>
              <a:rPr lang="en-US" sz="1400" b="0" spc="-60" smtClean="0"/>
              <a:t>од </a:t>
            </a:r>
            <a:r>
              <a:rPr lang="en-US" sz="1400" b="0" spc="-60" dirty="0"/>
              <a:t>действием переменного магнитного поля). Плазма обладает большой энергией</a:t>
            </a:r>
            <a:r>
              <a:rPr lang="en-US" sz="1400" b="0" smtClean="0"/>
              <a:t>,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что </a:t>
            </a:r>
            <a:r>
              <a:rPr lang="en-US" sz="1400" b="0" dirty="0" smtClean="0"/>
              <a:t>разлагает молекулы до атомных ионов.</a:t>
            </a:r>
          </a:p>
          <a:p>
            <a:r>
              <a:rPr lang="en-US" sz="1400" b="0" dirty="0" smtClean="0"/>
              <a:t>Есть разные типы геометрии ИСП, которые могут быть использованы </a:t>
            </a:r>
            <a:r>
              <a:rPr lang="en-US" sz="1400" b="0" smtClean="0"/>
              <a:t>совместно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с </a:t>
            </a:r>
            <a:r>
              <a:rPr lang="en-US" sz="1400" b="0" dirty="0" smtClean="0"/>
              <a:t>различными технологиями: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 smtClean="0"/>
              <a:t>ИСП-АЭС	</a:t>
            </a:r>
            <a:r>
              <a:rPr lang="en-US" sz="1400" b="0"/>
              <a:t>Атомно-эмиссионная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pl-PL" sz="1400" b="0" smtClean="0"/>
              <a:t>		</a:t>
            </a:r>
            <a:r>
              <a:rPr lang="en-US" sz="1400" b="0" smtClean="0"/>
              <a:t>спектроскопия</a:t>
            </a:r>
            <a:endParaRPr lang="en-US" sz="1400" b="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 smtClean="0"/>
              <a:t>ИСП-ОЭС	</a:t>
            </a:r>
            <a:r>
              <a:rPr lang="en-US" sz="1400" b="0"/>
              <a:t>Оптико-эмиссионная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pl-PL" sz="1400" b="0" smtClean="0"/>
              <a:t>		</a:t>
            </a:r>
            <a:r>
              <a:rPr lang="en-US" sz="1400" b="0" smtClean="0"/>
              <a:t>спектроскопия</a:t>
            </a:r>
            <a:endParaRPr lang="en-US" sz="1400" b="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 smtClean="0"/>
              <a:t>ИСП-МС 	Масс-спектрометрия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 smtClean="0"/>
              <a:t>ИСП-РИТ	Реактивное </a:t>
            </a:r>
            <a:r>
              <a:rPr lang="en-US" sz="1400" b="0" smtClean="0"/>
              <a:t>ионное травление</a:t>
            </a:r>
            <a:endParaRPr lang="ru-RU" sz="1400" b="0" dirty="0"/>
          </a:p>
        </p:txBody>
      </p:sp>
      <p:sp>
        <p:nvSpPr>
          <p:cNvPr id="9" name="TextBox 8"/>
          <p:cNvSpPr txBox="1"/>
          <p:nvPr/>
        </p:nvSpPr>
        <p:spPr>
          <a:xfrm>
            <a:off x="1202023" y="6078511"/>
            <a:ext cx="1328249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Источник: Wikipedia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744150" y="4924562"/>
            <a:ext cx="439985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На принципиальной схеме показана взаимосвязь различных компонентов комбинированной </a:t>
            </a:r>
            <a:r>
              <a:rPr lang="en-US" sz="1200" smtClean="0">
                <a:solidFill>
                  <a:schemeClr val="tx2"/>
                </a:solidFill>
              </a:rPr>
              <a:t>системы </a:t>
            </a:r>
            <a:r>
              <a:rPr lang="pl-PL" sz="1200" smtClean="0">
                <a:solidFill>
                  <a:schemeClr val="tx2"/>
                </a:solidFill>
              </a:rPr>
              <a:t/>
            </a:r>
            <a:br>
              <a:rPr lang="pl-PL" sz="1200" smtClean="0">
                <a:solidFill>
                  <a:schemeClr val="tx2"/>
                </a:solidFill>
              </a:rPr>
            </a:br>
            <a:r>
              <a:rPr lang="en-US" sz="1200" smtClean="0">
                <a:solidFill>
                  <a:schemeClr val="tx2"/>
                </a:solidFill>
              </a:rPr>
              <a:t>ИСП-МС </a:t>
            </a:r>
            <a:endParaRPr lang="ru-RU" sz="1200" dirty="0" smtClean="0">
              <a:solidFill>
                <a:schemeClr val="tx2"/>
              </a:solidFill>
            </a:endParaRPr>
          </a:p>
        </p:txBody>
      </p:sp>
      <p:grpSp>
        <p:nvGrpSpPr>
          <p:cNvPr id="12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8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4744150" y="1620000"/>
            <a:ext cx="3941172" cy="3189600"/>
            <a:chOff x="447392" y="1620000"/>
            <a:chExt cx="3941172" cy="3189600"/>
          </a:xfrm>
        </p:grpSpPr>
        <p:pic>
          <p:nvPicPr>
            <p:cNvPr id="23" name="Picture 3" descr="D:\projekty\NLG\2015\25776\grafiki\image30.jpe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392" y="1620000"/>
              <a:ext cx="3941172" cy="3189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720000" y="1965274"/>
              <a:ext cx="774700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050" b="1">
                  <a:latin typeface="Arial Narrow" panose="020B0606020202030204" pitchFamily="34" charset="0"/>
                </a:rPr>
                <a:t>Разделение</a:t>
              </a:r>
              <a:endParaRPr kumimoji="0" lang="pl-PL" altLang="pl-PL" sz="16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2637032" y="1965274"/>
              <a:ext cx="774700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050" b="1">
                  <a:latin typeface="Arial Narrow" panose="020B0606020202030204" pitchFamily="34" charset="0"/>
                </a:rPr>
                <a:t>Обнаружение</a:t>
              </a:r>
              <a:endParaRPr kumimoji="0" lang="pl-PL" altLang="pl-PL" sz="16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720000" y="2478621"/>
              <a:ext cx="664124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50" b="1">
                  <a:latin typeface="Arial Narrow" panose="020B0606020202030204" pitchFamily="34" charset="0"/>
                </a:rPr>
                <a:t>ВЭЖХ</a:t>
              </a:r>
              <a:endParaRPr kumimoji="0" lang="pl-PL" altLang="pl-PL" sz="16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>
              <a:off x="720000" y="2903737"/>
              <a:ext cx="664124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50" b="1">
                  <a:latin typeface="Arial Narrow" panose="020B0606020202030204" pitchFamily="34" charset="0"/>
                </a:rPr>
                <a:t>ГХ</a:t>
              </a:r>
              <a:endParaRPr kumimoji="0" lang="pl-PL" altLang="pl-PL" sz="16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>
              <a:off x="720000" y="3312811"/>
              <a:ext cx="66412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800" b="1">
                  <a:latin typeface="Arial Narrow" panose="020B0606020202030204" pitchFamily="34" charset="0"/>
                </a:rPr>
                <a:t>Капиллярный электрофорез</a:t>
              </a:r>
              <a:endParaRPr kumimoji="0" lang="pl-PL" altLang="pl-PL" sz="11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609424" y="3730232"/>
              <a:ext cx="88527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700" b="1">
                  <a:latin typeface="Arial Narrow" panose="020B0606020202030204" pitchFamily="34" charset="0"/>
                </a:rPr>
                <a:t>Фракционирование </a:t>
              </a:r>
              <a:r>
                <a:rPr lang="pl-PL" altLang="pl-PL" sz="700" b="1" smtClean="0">
                  <a:latin typeface="Arial Narrow" panose="020B0606020202030204" pitchFamily="34" charset="0"/>
                </a:rPr>
                <a:t/>
              </a:r>
              <a:br>
                <a:rPr lang="pl-PL" altLang="pl-PL" sz="700" b="1" smtClean="0">
                  <a:latin typeface="Arial Narrow" panose="020B0606020202030204" pitchFamily="34" charset="0"/>
                </a:rPr>
              </a:br>
              <a:r>
                <a:rPr lang="ru-RU" altLang="pl-PL" sz="700" b="1" smtClean="0">
                  <a:latin typeface="Arial Narrow" panose="020B0606020202030204" pitchFamily="34" charset="0"/>
                </a:rPr>
                <a:t>в </a:t>
              </a:r>
              <a:r>
                <a:rPr lang="ru-RU" altLang="pl-PL" sz="700" b="1">
                  <a:latin typeface="Arial Narrow" panose="020B0606020202030204" pitchFamily="34" charset="0"/>
                </a:rPr>
                <a:t>потоке при </a:t>
              </a:r>
              <a:r>
                <a:rPr lang="pl-PL" altLang="pl-PL" sz="700" b="1" smtClean="0">
                  <a:latin typeface="Arial Narrow" panose="020B0606020202030204" pitchFamily="34" charset="0"/>
                </a:rPr>
                <a:t/>
              </a:r>
              <a:br>
                <a:rPr lang="pl-PL" altLang="pl-PL" sz="700" b="1" smtClean="0">
                  <a:latin typeface="Arial Narrow" panose="020B0606020202030204" pitchFamily="34" charset="0"/>
                </a:rPr>
              </a:br>
              <a:r>
                <a:rPr lang="ru-RU" altLang="pl-PL" sz="700" b="1" smtClean="0">
                  <a:latin typeface="Arial Narrow" panose="020B0606020202030204" pitchFamily="34" charset="0"/>
                </a:rPr>
                <a:t>наличии </a:t>
              </a:r>
              <a:r>
                <a:rPr lang="ru-RU" altLang="pl-PL" sz="700" b="1">
                  <a:latin typeface="Arial Narrow" panose="020B0606020202030204" pitchFamily="34" charset="0"/>
                </a:rPr>
                <a:t>поля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0" name="Rectangle 86"/>
            <p:cNvSpPr>
              <a:spLocks noChangeArrowheads="1"/>
            </p:cNvSpPr>
            <p:nvPr/>
          </p:nvSpPr>
          <p:spPr bwMode="auto">
            <a:xfrm>
              <a:off x="720000" y="4251600"/>
              <a:ext cx="664124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50" b="1">
                  <a:latin typeface="Arial Narrow" panose="020B0606020202030204" pitchFamily="34" charset="0"/>
                </a:rPr>
                <a:t>Другое</a:t>
              </a:r>
              <a:endParaRPr kumimoji="0" lang="pl-PL" altLang="pl-PL" sz="16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86"/>
            <p:cNvSpPr>
              <a:spLocks noChangeArrowheads="1"/>
            </p:cNvSpPr>
            <p:nvPr/>
          </p:nvSpPr>
          <p:spPr bwMode="auto">
            <a:xfrm>
              <a:off x="1703404" y="3298251"/>
              <a:ext cx="66412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500" b="1">
                  <a:latin typeface="Arial Narrow" panose="020B0606020202030204" pitchFamily="34" charset="0"/>
                </a:rPr>
                <a:t>Дополнительный детектор (детекторы) стандартного типа </a:t>
              </a:r>
              <a:endParaRPr lang="pl-PL" altLang="pl-PL" sz="900">
                <a:latin typeface="Arial Narrow" panose="020B0606020202030204" pitchFamily="34" charset="0"/>
              </a:endParaRPr>
            </a:p>
          </p:txBody>
        </p:sp>
        <p:sp>
          <p:nvSpPr>
            <p:cNvPr id="32" name="Rectangle 86"/>
            <p:cNvSpPr>
              <a:spLocks noChangeArrowheads="1"/>
            </p:cNvSpPr>
            <p:nvPr/>
          </p:nvSpPr>
          <p:spPr bwMode="auto">
            <a:xfrm>
              <a:off x="3192061" y="4072281"/>
              <a:ext cx="66412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500" b="1">
                  <a:latin typeface="Arial Narrow" panose="020B0606020202030204" pitchFamily="34" charset="0"/>
                </a:rPr>
                <a:t>Дополнительный детектор (детекторы) стандартного типа </a:t>
              </a:r>
              <a:endParaRPr lang="pl-PL" altLang="pl-PL" sz="900">
                <a:latin typeface="Arial Narrow" panose="020B0606020202030204" pitchFamily="34" charset="0"/>
              </a:endParaRPr>
            </a:p>
          </p:txBody>
        </p:sp>
        <p:sp>
          <p:nvSpPr>
            <p:cNvPr id="33" name="Rectangle 86"/>
            <p:cNvSpPr>
              <a:spLocks noChangeArrowheads="1"/>
            </p:cNvSpPr>
            <p:nvPr/>
          </p:nvSpPr>
          <p:spPr bwMode="auto">
            <a:xfrm>
              <a:off x="2992298" y="2390506"/>
              <a:ext cx="10823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ru-RU" altLang="pl-PL" sz="800" b="1">
                  <a:latin typeface="Arial Narrow" panose="020B0606020202030204" pitchFamily="34" charset="0"/>
                </a:rPr>
                <a:t>Дополнительный прибор для органической масс-спектрометрии</a:t>
              </a:r>
              <a:endParaRPr kumimoji="0" lang="pl-PL" altLang="pl-PL" sz="11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4" name="Rectangle 86"/>
            <p:cNvSpPr>
              <a:spLocks noChangeArrowheads="1"/>
            </p:cNvSpPr>
            <p:nvPr/>
          </p:nvSpPr>
          <p:spPr bwMode="auto">
            <a:xfrm>
              <a:off x="2959768" y="3360587"/>
              <a:ext cx="1147011" cy="161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50" b="1">
                  <a:latin typeface="Arial Narrow" panose="020B0606020202030204" pitchFamily="34" charset="0"/>
                </a:rPr>
                <a:t>ИСП-МС</a:t>
              </a:r>
              <a:endParaRPr kumimoji="0" lang="pl-PL" altLang="pl-PL" sz="16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5" name="Rectangle 86"/>
            <p:cNvSpPr>
              <a:spLocks noChangeArrowheads="1"/>
            </p:cNvSpPr>
            <p:nvPr/>
          </p:nvSpPr>
          <p:spPr bwMode="auto">
            <a:xfrm rot="16200000">
              <a:off x="2055505" y="3356404"/>
              <a:ext cx="1147011" cy="161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050" b="1">
                  <a:latin typeface="Arial Narrow" panose="020B0606020202030204" pitchFamily="34" charset="0"/>
                </a:rPr>
                <a:t>Интерфейс</a:t>
              </a:r>
              <a:endParaRPr kumimoji="0" lang="pl-PL" altLang="pl-PL" sz="16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79207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dirty="0" smtClean="0"/>
              <a:t>Масс-анализатор</a:t>
            </a:r>
            <a:endParaRPr lang="ru-RU" sz="2700" b="0" dirty="0"/>
          </a:p>
        </p:txBody>
      </p:sp>
      <p:sp>
        <p:nvSpPr>
          <p:cNvPr id="2" name="TextBox 1"/>
          <p:cNvSpPr txBox="1"/>
          <p:nvPr/>
        </p:nvSpPr>
        <p:spPr>
          <a:xfrm>
            <a:off x="230400" y="1508400"/>
            <a:ext cx="8686800" cy="407803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tx2"/>
                </a:solidFill>
              </a:rPr>
              <a:t>После ионизации и </a:t>
            </a:r>
            <a:r>
              <a:rPr lang="en-US" smtClean="0">
                <a:solidFill>
                  <a:schemeClr val="tx2"/>
                </a:solidFill>
              </a:rPr>
              <a:t>переноса ионов </a:t>
            </a:r>
            <a:r>
              <a:rPr lang="en-US" dirty="0" smtClean="0">
                <a:solidFill>
                  <a:schemeClr val="tx2"/>
                </a:solidFill>
              </a:rPr>
              <a:t>аналит попадает в масс-анализатор. </a:t>
            </a:r>
            <a:r>
              <a:t/>
            </a:r>
            <a:br/>
            <a:r>
              <a:rPr lang="en-US" dirty="0" smtClean="0">
                <a:solidFill>
                  <a:schemeClr val="tx2"/>
                </a:solidFill>
              </a:rPr>
              <a:t>Масс-спектрометр измеряет сигналы ионов, формируя масс-спектр, с помощью которого идентифицируют вещество, получая ценную информацию о его молекулярной массе, структуре, а также количестве.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 smtClean="0">
                <a:solidFill>
                  <a:schemeClr val="tx2"/>
                </a:solidFill>
              </a:rPr>
              <a:t>Типы масс-анализаторов: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Одноквадрупольный (SQ)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Трехквадрупольный (QQQ)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Времяпролетный (TOF)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Ионная ловушка (IT)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endParaRPr lang="ru-RU" sz="2000" dirty="0" smtClean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Aft>
                <a:spcPts val="1200"/>
              </a:spcAft>
            </a:pPr>
            <a:endParaRPr lang="ru-RU" sz="2000" dirty="0" smtClean="0">
              <a:solidFill>
                <a:schemeClr val="tx2"/>
              </a:solidFill>
            </a:endParaRPr>
          </a:p>
        </p:txBody>
      </p:sp>
      <p:grpSp>
        <p:nvGrpSpPr>
          <p:cNvPr id="14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5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593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Принцип работы</a:t>
            </a:r>
            <a:r>
              <a:t/>
            </a:r>
            <a:br/>
            <a:r>
              <a:rPr lang="de-DE" sz="3100" smtClean="0">
                <a:solidFill>
                  <a:schemeClr val="tx2"/>
                </a:solidFill>
              </a:rPr>
              <a:t>Одноквадрупольный масс-анализато</a:t>
            </a:r>
            <a:r>
              <a:rPr lang="bg-BG" sz="3100" smtClean="0">
                <a:solidFill>
                  <a:schemeClr val="tx2"/>
                </a:solidFill>
              </a:rPr>
              <a:t>р </a:t>
            </a:r>
            <a:r>
              <a:rPr lang="bg-BG" sz="3100">
                <a:solidFill>
                  <a:schemeClr val="tx2"/>
                </a:solidFill>
              </a:rPr>
              <a:t>(</a:t>
            </a:r>
            <a:r>
              <a:rPr lang="de-DE" sz="3100">
                <a:solidFill>
                  <a:schemeClr val="tx2"/>
                </a:solidFill>
              </a:rPr>
              <a:t>SQ) </a:t>
            </a: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400" y="1508400"/>
            <a:ext cx="43543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 dirty="0" smtClean="0"/>
              <a:t>Ионы, образующиеся в источнике ионов, поступают в масс-анализатор. </a:t>
            </a:r>
            <a:r>
              <a:rPr sz="1600"/>
              <a:t/>
            </a:r>
            <a:br>
              <a:rPr sz="1600"/>
            </a:br>
            <a:r>
              <a:rPr lang="en-US" sz="1600" b="0" dirty="0" smtClean="0"/>
              <a:t>Квадрупольный масс-анализатор осуществляет последовательное сканирование, пропуская в каждый момент времени только ионы с каким-то определенным отношением m/z</a:t>
            </a:r>
            <a:r>
              <a:rPr lang="en-US" sz="1600" b="0" smtClean="0"/>
              <a:t>.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Остальные </a:t>
            </a:r>
            <a:r>
              <a:rPr lang="en-US" sz="1600" b="0" dirty="0" smtClean="0"/>
              <a:t>ионы теряются.</a:t>
            </a:r>
            <a:endParaRPr lang="ru-RU" sz="1600" i="1" dirty="0" smtClean="0"/>
          </a:p>
          <a:p>
            <a:r>
              <a:rPr lang="en-US" sz="1800" i="1" dirty="0" smtClean="0"/>
              <a:t>m/z</a:t>
            </a:r>
            <a:r>
              <a:rPr sz="1800" smtClean="0"/>
              <a:t> </a:t>
            </a:r>
            <a:r>
              <a:rPr lang="pl-PL" sz="1800" smtClean="0"/>
              <a:t>—</a:t>
            </a:r>
            <a:r>
              <a:rPr sz="1800" smtClean="0"/>
              <a:t> </a:t>
            </a:r>
            <a:r>
              <a:rPr sz="1800" dirty="0" smtClean="0"/>
              <a:t>отношение массы к заряду:</a:t>
            </a:r>
            <a:endParaRPr lang="ru-RU" sz="1800" dirty="0"/>
          </a:p>
          <a:p>
            <a:pPr marL="0" lvl="1" indent="0">
              <a:buNone/>
            </a:pPr>
            <a:r>
              <a:rPr sz="1600" dirty="0" smtClean="0"/>
              <a:t>Масса иона (Да или а. е. </a:t>
            </a:r>
            <a:r>
              <a:rPr sz="1600" smtClean="0"/>
              <a:t>м.</a:t>
            </a:r>
            <a:r>
              <a:rPr lang="pl-PL" sz="1600"/>
              <a:t> ),</a:t>
            </a:r>
            <a:r>
              <a:rPr sz="1600" smtClean="0"/>
              <a:t> отнесенная </a:t>
            </a:r>
            <a:r>
              <a:rPr lang="pl-PL" sz="1600" smtClean="0"/>
              <a:t/>
            </a:r>
            <a:br>
              <a:rPr lang="pl-PL" sz="1600" smtClean="0"/>
            </a:br>
            <a:r>
              <a:rPr sz="1600" smtClean="0"/>
              <a:t>к </a:t>
            </a:r>
            <a:r>
              <a:rPr sz="1600" dirty="0" smtClean="0"/>
              <a:t>его заряду</a:t>
            </a:r>
          </a:p>
          <a:p>
            <a:pPr marL="0" lvl="1" indent="0">
              <a:buNone/>
            </a:pPr>
            <a:r>
              <a:rPr sz="1600" dirty="0" smtClean="0"/>
              <a:t>Получаемая информация: </a:t>
            </a:r>
            <a:r>
              <a:rPr lang="en-US" sz="1600" b="1" dirty="0" smtClean="0"/>
              <a:t>только исходныймасс-спектр</a:t>
            </a:r>
            <a:endParaRPr lang="ru-RU" sz="1600" dirty="0"/>
          </a:p>
          <a:p>
            <a:endParaRPr lang="ru-RU" sz="1600" b="0" dirty="0" smtClean="0"/>
          </a:p>
          <a:p>
            <a:endParaRPr lang="ru-RU" sz="1600" b="0" dirty="0" smtClean="0"/>
          </a:p>
          <a:p>
            <a:endParaRPr lang="ru-RU" sz="1600" b="0" dirty="0" smtClean="0"/>
          </a:p>
          <a:p>
            <a:endParaRPr lang="ru-RU" sz="1600" b="0" dirty="0"/>
          </a:p>
        </p:txBody>
      </p:sp>
      <p:sp>
        <p:nvSpPr>
          <p:cNvPr id="11" name="Rectangle 10"/>
          <p:cNvSpPr/>
          <p:nvPr/>
        </p:nvSpPr>
        <p:spPr>
          <a:xfrm>
            <a:off x="4736166" y="4766097"/>
            <a:ext cx="3527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Принципиальная модель 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одноквадрупольного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режима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2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3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4814843" y="1619762"/>
            <a:ext cx="3812061" cy="3074400"/>
            <a:chOff x="427327" y="1619762"/>
            <a:chExt cx="3812061" cy="3074400"/>
          </a:xfrm>
        </p:grpSpPr>
        <p:pic>
          <p:nvPicPr>
            <p:cNvPr id="23" name="Picture 2" descr="D:\projekty\NLG\2015\25776\grafiki\image31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327" y="1619762"/>
              <a:ext cx="3812061" cy="307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597486" y="1865120"/>
              <a:ext cx="1199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Внешний источник ионизации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619067" y="3982678"/>
              <a:ext cx="1199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Квадрупольный масс-фильтр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2872983" y="3613346"/>
              <a:ext cx="119922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Детектор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95857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Мониторинг выбранного иона (SIM)</a:t>
            </a:r>
            <a:endParaRPr lang="ru-RU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797424" y="1271016"/>
            <a:ext cx="4270248" cy="639762"/>
          </a:xfrm>
        </p:spPr>
        <p:txBody>
          <a:bodyPr>
            <a:normAutofit/>
          </a:bodyPr>
          <a:lstStyle/>
          <a:p>
            <a:r>
              <a:rPr lang="en-US" sz="1800" smtClean="0"/>
              <a:t>Режим сканирования</a:t>
            </a:r>
            <a:endParaRPr lang="ru-RU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lang="de-DE" sz="3100">
                <a:solidFill>
                  <a:schemeClr val="tx2"/>
                </a:solidFill>
              </a:rPr>
              <a:t>Одноквадрупольный </a:t>
            </a:r>
            <a:r>
              <a:rPr lang="de-DE" sz="3100" smtClean="0">
                <a:solidFill>
                  <a:schemeClr val="tx2"/>
                </a:solidFill>
              </a:rPr>
              <a:t>масс-анализато</a:t>
            </a:r>
            <a:r>
              <a:rPr lang="bg-BG" sz="3100" smtClean="0">
                <a:solidFill>
                  <a:schemeClr val="tx2"/>
                </a:solidFill>
              </a:rPr>
              <a:t>р </a:t>
            </a:r>
            <a:r>
              <a:rPr lang="bg-BG" sz="3100">
                <a:solidFill>
                  <a:schemeClr val="tx2"/>
                </a:solidFill>
              </a:rPr>
              <a:t>(</a:t>
            </a:r>
            <a:r>
              <a:rPr lang="de-DE" sz="3100">
                <a:solidFill>
                  <a:schemeClr val="tx2"/>
                </a:solidFill>
              </a:rPr>
              <a:t>SQ) </a:t>
            </a:r>
            <a:endParaRPr lang="ru-RU" sz="3100" dirty="0"/>
          </a:p>
        </p:txBody>
      </p:sp>
      <p:sp>
        <p:nvSpPr>
          <p:cNvPr id="13" name="TextBox 12"/>
          <p:cNvSpPr txBox="1"/>
          <p:nvPr/>
        </p:nvSpPr>
        <p:spPr>
          <a:xfrm>
            <a:off x="156028" y="4650388"/>
            <a:ext cx="4321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Отслеживается нужный ион с определенным отношением </a:t>
            </a:r>
            <a:r>
              <a:rPr lang="en-US" sz="1200" i="1" dirty="0" smtClean="0">
                <a:solidFill>
                  <a:schemeClr val="tx2"/>
                </a:solidFill>
              </a:rPr>
              <a:t>m/z</a:t>
            </a:r>
            <a:r>
              <a:rPr lang="en-US" sz="1200" dirty="0" smtClean="0">
                <a:solidFill>
                  <a:schemeClr val="tx2"/>
                </a:solidFill>
              </a:rPr>
              <a:t>. Режим SIM на одноквадрупольном МС имеет лучшую чувствительность для проведения количественного анализа, однако обладает недостаточной специфичностью в отношении аналитов.</a:t>
            </a:r>
            <a:endParaRPr lang="ru-RU" sz="1200" dirty="0">
              <a:solidFill>
                <a:schemeClr val="tx2"/>
              </a:solidFill>
            </a:endParaRPr>
          </a:p>
          <a:p>
            <a:endParaRPr lang="ru-RU" sz="1200" dirty="0" smtClean="0">
              <a:solidFill>
                <a:schemeClr val="tx2"/>
              </a:solidFill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2380593" y="3434198"/>
            <a:ext cx="185018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</a:rPr>
              <a:t>Масс-анализатор настроен таким образом,</a:t>
            </a:r>
          </a:p>
          <a:p>
            <a:r>
              <a:rPr lang="en-US" sz="1200" b="1" dirty="0">
                <a:solidFill>
                  <a:schemeClr val="bg1"/>
                </a:solidFill>
                <a:latin typeface="Arial" pitchFamily="34" charset="0"/>
              </a:rPr>
              <a:t>что пропускает к детектору</a:t>
            </a:r>
          </a:p>
          <a:p>
            <a:r>
              <a:rPr lang="en-US" sz="1200" b="1" dirty="0">
                <a:solidFill>
                  <a:schemeClr val="bg1"/>
                </a:solidFill>
                <a:latin typeface="Arial" pitchFamily="34" charset="0"/>
              </a:rPr>
              <a:t>ионы лишь с определенным </a:t>
            </a:r>
          </a:p>
          <a:p>
            <a:r>
              <a:rPr lang="en-US" sz="1200" b="1" dirty="0">
                <a:solidFill>
                  <a:schemeClr val="bg1"/>
                </a:solidFill>
                <a:latin typeface="Arial" pitchFamily="34" charset="0"/>
              </a:rPr>
              <a:t>соотношением m/z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236802" y="3263647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7336971" y="2752356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726214" y="5031231"/>
            <a:ext cx="42127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В режиме сканирования квадрупольный масс-анализатор осуществляет последовательное сканирование, пропуская к детектору </a:t>
            </a:r>
            <a:r>
              <a:rPr lang="en-US" sz="1200" u="sng" dirty="0" smtClean="0">
                <a:solidFill>
                  <a:schemeClr val="tx2"/>
                </a:solidFill>
              </a:rPr>
              <a:t>в </a:t>
            </a:r>
            <a:r>
              <a:rPr lang="en-US" sz="1200" u="sng" smtClean="0">
                <a:solidFill>
                  <a:schemeClr val="tx2"/>
                </a:solidFill>
              </a:rPr>
              <a:t>каждый </a:t>
            </a:r>
            <a:r>
              <a:rPr lang="pl-PL" sz="1200" u="sng" smtClean="0">
                <a:solidFill>
                  <a:schemeClr val="tx2"/>
                </a:solidFill>
              </a:rPr>
              <a:t/>
            </a:r>
            <a:br>
              <a:rPr lang="pl-PL" sz="1200" u="sng" smtClean="0">
                <a:solidFill>
                  <a:schemeClr val="tx2"/>
                </a:solidFill>
              </a:rPr>
            </a:br>
            <a:r>
              <a:rPr lang="en-US" sz="1200" u="sng" smtClean="0">
                <a:solidFill>
                  <a:schemeClr val="tx2"/>
                </a:solidFill>
              </a:rPr>
              <a:t>момент </a:t>
            </a:r>
            <a:r>
              <a:rPr lang="en-US" sz="1200" u="sng" dirty="0" smtClean="0">
                <a:solidFill>
                  <a:schemeClr val="tx2"/>
                </a:solidFill>
              </a:rPr>
              <a:t>времени </a:t>
            </a:r>
            <a:r>
              <a:rPr lang="en-US" sz="1200" u="sng" smtClean="0">
                <a:solidFill>
                  <a:schemeClr val="tx2"/>
                </a:solidFill>
              </a:rPr>
              <a:t>только ион</a:t>
            </a:r>
            <a:r>
              <a:rPr lang="az-Cyrl-AZ" sz="1200" u="sng" smtClean="0">
                <a:solidFill>
                  <a:schemeClr val="tx2"/>
                </a:solidFill>
              </a:rPr>
              <a:t>ы</a:t>
            </a:r>
            <a:r>
              <a:rPr lang="en-US" sz="1200" u="sng" smtClean="0">
                <a:solidFill>
                  <a:schemeClr val="tx2"/>
                </a:solidFill>
              </a:rPr>
              <a:t> </a:t>
            </a:r>
            <a:r>
              <a:rPr lang="en-US" sz="1200" u="sng" dirty="0" smtClean="0">
                <a:solidFill>
                  <a:schemeClr val="tx2"/>
                </a:solidFill>
              </a:rPr>
              <a:t>с каким-то одним соотношением </a:t>
            </a:r>
            <a:r>
              <a:rPr lang="en-US" sz="1200" i="1" u="sng" dirty="0" smtClean="0">
                <a:solidFill>
                  <a:schemeClr val="tx2"/>
                </a:solidFill>
              </a:rPr>
              <a:t>m/z</a:t>
            </a:r>
            <a:r>
              <a:rPr lang="en-US" sz="1200" dirty="0" smtClean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7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20" name="Action Button: Custom 16">
              <a:hlinkClick r:id="rId2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Chevron 17">
              <a:hlinkClick r:id="rId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Chevron 18">
              <a:hlinkClick r:id="rId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0">
              <a:hlinkClick r:id="rId2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9" name="Grupa 28"/>
          <p:cNvGrpSpPr/>
          <p:nvPr/>
        </p:nvGrpSpPr>
        <p:grpSpPr>
          <a:xfrm>
            <a:off x="220252" y="1927478"/>
            <a:ext cx="8429131" cy="3074400"/>
            <a:chOff x="220252" y="1927478"/>
            <a:chExt cx="8429131" cy="3074400"/>
          </a:xfrm>
        </p:grpSpPr>
        <p:pic>
          <p:nvPicPr>
            <p:cNvPr id="30" name="Picture 2" descr="D:\projekty\NLG\2015\25776\grafiki\image33.e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6608" y="1927478"/>
              <a:ext cx="3852775" cy="307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D:\projekty\NLG\2015\25776\grafiki\image32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252" y="1941058"/>
              <a:ext cx="3882374" cy="270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86"/>
            <p:cNvSpPr>
              <a:spLocks noChangeArrowheads="1"/>
            </p:cNvSpPr>
            <p:nvPr/>
          </p:nvSpPr>
          <p:spPr bwMode="auto">
            <a:xfrm>
              <a:off x="2264984" y="3613346"/>
              <a:ext cx="169741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ru-RU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Масс-анализатор настроен на пропускание к детектору ионов только с заданным соотношением </a:t>
              </a:r>
              <a:r>
                <a:rPr lang="ru-RU" altLang="pl-PL" sz="1100" b="1" i="1">
                  <a:solidFill>
                    <a:srgbClr val="FEFEFE"/>
                  </a:solidFill>
                  <a:latin typeface="Arial Narrow" panose="020B0606020202030204" pitchFamily="34" charset="0"/>
                </a:rPr>
                <a:t>m/z</a:t>
              </a:r>
              <a:endParaRPr kumimoji="0" lang="pl-PL" altLang="pl-PL" b="0" i="1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3" name="Rectangle 86"/>
            <p:cNvSpPr>
              <a:spLocks noChangeArrowheads="1"/>
            </p:cNvSpPr>
            <p:nvPr/>
          </p:nvSpPr>
          <p:spPr bwMode="auto">
            <a:xfrm>
              <a:off x="6467001" y="2959712"/>
              <a:ext cx="1950720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ru-RU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Масс-анализатор осуществляет последовательное сканирование, позволяя попасть на детектор ионам с каждой из величин </a:t>
              </a:r>
              <a:r>
                <a:rPr lang="ru-RU" altLang="pl-PL" sz="1100" b="1" i="1">
                  <a:solidFill>
                    <a:srgbClr val="FEFEFE"/>
                  </a:solidFill>
                  <a:latin typeface="Arial Narrow" panose="020B0606020202030204" pitchFamily="34" charset="0"/>
                </a:rPr>
                <a:t>m/z</a:t>
              </a:r>
              <a:r>
                <a:rPr lang="ru-RU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 </a:t>
              </a:r>
              <a:r>
                <a:rPr lang="pl-PL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/>
              </a:r>
              <a:br>
                <a:rPr lang="pl-PL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</a:br>
              <a:r>
                <a:rPr lang="ru-RU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в </a:t>
              </a:r>
              <a:r>
                <a:rPr lang="ru-RU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выбранном диапазоне масс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4" name="Rectangle 86"/>
            <p:cNvSpPr>
              <a:spLocks noChangeArrowheads="1"/>
            </p:cNvSpPr>
            <p:nvPr/>
          </p:nvSpPr>
          <p:spPr bwMode="auto">
            <a:xfrm>
              <a:off x="4881879" y="4841852"/>
              <a:ext cx="1585121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900" b="1">
                  <a:latin typeface="Arial Narrow" panose="020B0606020202030204" pitchFamily="34" charset="0"/>
                </a:rPr>
                <a:t>Время (мкс</a:t>
              </a:r>
              <a:r>
                <a:rPr lang="az-Cyrl-AZ" altLang="pl-PL" sz="900" b="1" smtClean="0">
                  <a:latin typeface="Arial Narrow" panose="020B0606020202030204" pitchFamily="34" charset="0"/>
                </a:rPr>
                <a:t>)</a:t>
              </a:r>
              <a:r>
                <a:rPr lang="pl-PL" altLang="pl-PL" sz="900" b="1" smtClean="0">
                  <a:latin typeface="Arial Narrow" panose="020B0606020202030204" pitchFamily="34" charset="0"/>
                  <a:sym typeface="Symbol"/>
                </a:rPr>
                <a:t> ---&gt;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2170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Принцип работы</a:t>
            </a:r>
            <a:r>
              <a:t/>
            </a:r>
            <a:br/>
            <a:r>
              <a:rPr lang="de-DE" sz="3100" smtClean="0">
                <a:solidFill>
                  <a:schemeClr val="tx2"/>
                </a:solidFill>
              </a:rPr>
              <a:t>Трехквадрупольный масс-анализато</a:t>
            </a:r>
            <a:r>
              <a:rPr lang="bg-BG" sz="3100" smtClean="0">
                <a:solidFill>
                  <a:schemeClr val="tx2"/>
                </a:solidFill>
              </a:rPr>
              <a:t>р </a:t>
            </a:r>
            <a:r>
              <a:rPr lang="bg-BG" sz="3100">
                <a:solidFill>
                  <a:schemeClr val="tx2"/>
                </a:solidFill>
              </a:rPr>
              <a:t>(</a:t>
            </a:r>
            <a:r>
              <a:rPr lang="de-DE" sz="3100">
                <a:solidFill>
                  <a:schemeClr val="tx2"/>
                </a:solidFill>
              </a:rPr>
              <a:t>QQQ) </a:t>
            </a: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399" y="1508400"/>
            <a:ext cx="4359744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/>
              <a:t>Ионы, образующиеся в источнике ионов, поступают в масс-анализатор. </a:t>
            </a:r>
          </a:p>
          <a:p>
            <a:r>
              <a:rPr lang="en-US" sz="1200" b="0" dirty="0"/>
              <a:t>Анализатор, состоящий из трех квадруполей </a:t>
            </a:r>
            <a:r>
              <a:rPr lang="en-US" sz="1200" b="0"/>
              <a:t>(</a:t>
            </a:r>
            <a:r>
              <a:rPr lang="en-US" sz="1200" b="0" smtClean="0"/>
              <a:t>Q1</a:t>
            </a:r>
            <a:r>
              <a:rPr lang="pl-PL" sz="1200" b="0" smtClean="0"/>
              <a:t>–</a:t>
            </a:r>
            <a:r>
              <a:rPr lang="en-US" sz="1200" b="0" smtClean="0"/>
              <a:t>Q3</a:t>
            </a:r>
            <a:r>
              <a:rPr lang="en-US" sz="1200" b="0" dirty="0"/>
              <a:t>), может работать в нескольких режимах, выдавая разную информацию. </a:t>
            </a:r>
          </a:p>
          <a:p>
            <a:pPr>
              <a:spcBef>
                <a:spcPts val="300"/>
              </a:spcBef>
            </a:pPr>
            <a:r>
              <a:rPr lang="en-US" sz="1200" b="0" dirty="0"/>
              <a:t>Обычный режим работы таков: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Q1: используется как фильтр для </a:t>
            </a:r>
            <a:r>
              <a:rPr lang="en-US" sz="1200" b="0"/>
              <a:t>ионов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с </a:t>
            </a:r>
            <a:r>
              <a:rPr lang="en-US" sz="1200" b="0" dirty="0"/>
              <a:t>определенным отношением </a:t>
            </a:r>
            <a:r>
              <a:rPr lang="en-US" sz="1200" b="0" i="1"/>
              <a:t>m/z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(</a:t>
            </a:r>
            <a:r>
              <a:rPr lang="en-US" sz="1200" b="0" dirty="0"/>
              <a:t>ионы-предшественники)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Q2: используется в качестве ячейки соударений для фрагментации ионов-предшественников и образования дочерних ионов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smtClean="0"/>
              <a:t>Q3</a:t>
            </a:r>
            <a:r>
              <a:rPr lang="pl-PL" sz="1200" b="0" smtClean="0"/>
              <a:t>:</a:t>
            </a:r>
            <a:r>
              <a:rPr lang="en-US" sz="1200" b="0" smtClean="0"/>
              <a:t> </a:t>
            </a:r>
            <a:r>
              <a:rPr lang="en-US" sz="1200" b="0" dirty="0"/>
              <a:t>может работать в режиме мониторинга выбранных </a:t>
            </a:r>
            <a:r>
              <a:rPr lang="en-US" sz="1200" b="0"/>
              <a:t>реакций (SRM </a:t>
            </a:r>
            <a:r>
              <a:rPr lang="bg-BG" sz="1200" b="0"/>
              <a:t>или </a:t>
            </a:r>
            <a:r>
              <a:rPr lang="en-US" sz="1200" b="0"/>
              <a:t>MRM), </a:t>
            </a:r>
            <a:r>
              <a:rPr lang="en-US" sz="1200" b="0" dirty="0"/>
              <a:t>пропуская ионы </a:t>
            </a:r>
            <a:r>
              <a:rPr lang="en-US" sz="1200" b="0"/>
              <a:t>только </a:t>
            </a:r>
            <a:r>
              <a:rPr lang="pl-PL" sz="1200" b="0" smtClean="0"/>
              <a:t/>
            </a:r>
            <a:br>
              <a:rPr lang="pl-PL" sz="1200" b="0" smtClean="0"/>
            </a:br>
            <a:r>
              <a:rPr lang="en-US" sz="1200" b="0" smtClean="0"/>
              <a:t>с </a:t>
            </a:r>
            <a:r>
              <a:rPr lang="en-US" sz="1200" b="0" dirty="0"/>
              <a:t>определенным соотношением </a:t>
            </a:r>
            <a:r>
              <a:rPr lang="en-US" sz="1200" b="0" i="1" dirty="0"/>
              <a:t>m/z</a:t>
            </a:r>
            <a:r>
              <a:rPr lang="en-US" sz="1200" b="0" dirty="0"/>
              <a:t>, или в режиме сканирования (сканирование дочерних ионов)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sz="1200" dirty="0" smtClean="0"/>
              <a:t>Получаемая информация: </a:t>
            </a:r>
            <a:r>
              <a:rPr lang="en-US" sz="1200" b="1" dirty="0"/>
              <a:t>исходный </a:t>
            </a:r>
            <a:r>
              <a:rPr lang="en-US" sz="1200" b="1"/>
              <a:t>масс-спектр </a:t>
            </a:r>
            <a:r>
              <a:rPr lang="pl-PL" sz="1200" b="1" smtClean="0"/>
              <a:t/>
            </a:r>
            <a:br>
              <a:rPr lang="pl-PL" sz="1200" b="1" smtClean="0"/>
            </a:br>
            <a:r>
              <a:rPr lang="en-US" sz="1200" b="1" smtClean="0"/>
              <a:t>и </a:t>
            </a:r>
            <a:r>
              <a:rPr lang="en-US" sz="1200" b="1" dirty="0"/>
              <a:t>данные тандемной масс-спектрометрии (МС-МС)</a:t>
            </a:r>
          </a:p>
        </p:txBody>
      </p:sp>
      <p:sp>
        <p:nvSpPr>
          <p:cNvPr id="3" name="Rectangle 2"/>
          <p:cNvSpPr/>
          <p:nvPr/>
        </p:nvSpPr>
        <p:spPr>
          <a:xfrm>
            <a:off x="4736166" y="4766097"/>
            <a:ext cx="4048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Принципиальная модель трехквадрупольного режима</a:t>
            </a:r>
          </a:p>
          <a:p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На </a:t>
            </a:r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схеме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показан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режим SRM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1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2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4822863" y="1691697"/>
            <a:ext cx="4081638" cy="3074400"/>
            <a:chOff x="4822863" y="1691697"/>
            <a:chExt cx="4081638" cy="3074400"/>
          </a:xfrm>
        </p:grpSpPr>
        <p:pic>
          <p:nvPicPr>
            <p:cNvPr id="17" name="Picture 2" descr="D:\projekty\NLG\2015\25776\grafiki\image34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2863" y="1691697"/>
              <a:ext cx="4081638" cy="307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86"/>
            <p:cNvSpPr>
              <a:spLocks noChangeArrowheads="1"/>
            </p:cNvSpPr>
            <p:nvPr/>
          </p:nvSpPr>
          <p:spPr bwMode="auto">
            <a:xfrm>
              <a:off x="5662493" y="1949004"/>
              <a:ext cx="10601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Ионизация вне анализатора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9" name="Rectangle 86"/>
            <p:cNvSpPr>
              <a:spLocks noChangeArrowheads="1"/>
            </p:cNvSpPr>
            <p:nvPr/>
          </p:nvSpPr>
          <p:spPr bwMode="auto">
            <a:xfrm>
              <a:off x="4862968" y="2972415"/>
              <a:ext cx="1166525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Квадрупольный фильтр ионов-предшественников</a:t>
              </a:r>
              <a:r>
                <a:rPr lang="pl-PL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 Q1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0" name="Rectangle 86"/>
            <p:cNvSpPr>
              <a:spLocks noChangeArrowheads="1"/>
            </p:cNvSpPr>
            <p:nvPr/>
          </p:nvSpPr>
          <p:spPr bwMode="auto">
            <a:xfrm>
              <a:off x="4969377" y="3950984"/>
              <a:ext cx="1060116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Квадрупольный фильтр дочерних </a:t>
              </a:r>
              <a:r>
                <a:rPr lang="az-Cyrl-AZ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ионов</a:t>
              </a:r>
              <a:r>
                <a:rPr lang="pl-PL" altLang="pl-PL" sz="11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 Q3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1" name="Rectangle 86"/>
            <p:cNvSpPr>
              <a:spLocks noChangeArrowheads="1"/>
            </p:cNvSpPr>
            <p:nvPr/>
          </p:nvSpPr>
          <p:spPr bwMode="auto">
            <a:xfrm>
              <a:off x="7319545" y="2985062"/>
              <a:ext cx="1190792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Ячейка соударений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2" name="Rectangle 86"/>
            <p:cNvSpPr>
              <a:spLocks noChangeArrowheads="1"/>
            </p:cNvSpPr>
            <p:nvPr/>
          </p:nvSpPr>
          <p:spPr bwMode="auto">
            <a:xfrm>
              <a:off x="7375692" y="3955610"/>
              <a:ext cx="1060116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Детектор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1553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1600" smtClean="0"/>
              <a:t>Мониторинг </a:t>
            </a:r>
            <a:r>
              <a:rPr lang="bg-BG" sz="1600"/>
              <a:t>множественных </a:t>
            </a:r>
            <a:r>
              <a:rPr lang="en-US" sz="1600" smtClean="0"/>
              <a:t>реакций (</a:t>
            </a:r>
            <a:r>
              <a:rPr lang="pl-PL" sz="1600" smtClean="0"/>
              <a:t>M</a:t>
            </a:r>
            <a:r>
              <a:rPr lang="en-US" sz="1600" smtClean="0"/>
              <a:t>RM</a:t>
            </a:r>
            <a:r>
              <a:rPr lang="en-US" sz="1600" dirty="0" smtClean="0"/>
              <a:t>)</a:t>
            </a:r>
            <a:endParaRPr lang="ru-RU" sz="1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784724" y="1271016"/>
            <a:ext cx="4270248" cy="639762"/>
          </a:xfrm>
        </p:spPr>
        <p:txBody>
          <a:bodyPr>
            <a:normAutofit/>
          </a:bodyPr>
          <a:lstStyle/>
          <a:p>
            <a:r>
              <a:rPr lang="en-US" sz="1600" dirty="0" smtClean="0"/>
              <a:t>Режим МС-МС со </a:t>
            </a:r>
            <a:r>
              <a:rPr lang="en-US" sz="1600" smtClean="0"/>
              <a:t>сканированием </a:t>
            </a:r>
            <a:r>
              <a:rPr lang="pl-PL" sz="1600" smtClean="0"/>
              <a:t/>
            </a:r>
            <a:br>
              <a:rPr lang="pl-PL" sz="1600" smtClean="0"/>
            </a:br>
            <a:r>
              <a:rPr lang="en-US" sz="1600" smtClean="0"/>
              <a:t>в </a:t>
            </a:r>
            <a:r>
              <a:rPr lang="en-US" sz="1600" dirty="0" smtClean="0"/>
              <a:t>полном диапазоне </a:t>
            </a:r>
            <a:endParaRPr lang="ru-RU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sz="3100" smtClean="0"/>
              <a:t>Трехквадрупольный масс-анализато</a:t>
            </a:r>
            <a:r>
              <a:rPr lang="bg-BG" sz="3100" smtClean="0"/>
              <a:t>р </a:t>
            </a:r>
            <a:r>
              <a:rPr lang="bg-BG" sz="3100"/>
              <a:t>(</a:t>
            </a:r>
            <a:r>
              <a:rPr lang="pl-PL" sz="3100"/>
              <a:t>QQQ)</a:t>
            </a:r>
            <a:r>
              <a:rPr lang="de-DE" sz="3100" smtClean="0">
                <a:solidFill>
                  <a:schemeClr val="tx2"/>
                </a:solidFill>
              </a:rPr>
              <a:t> </a:t>
            </a:r>
            <a:endParaRPr lang="ru-RU" sz="3100" dirty="0"/>
          </a:p>
        </p:txBody>
      </p:sp>
      <p:sp>
        <p:nvSpPr>
          <p:cNvPr id="13" name="TextBox 12"/>
          <p:cNvSpPr txBox="1"/>
          <p:nvPr/>
        </p:nvSpPr>
        <p:spPr>
          <a:xfrm>
            <a:off x="154201" y="4260900"/>
            <a:ext cx="3922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>
                <a:solidFill>
                  <a:schemeClr val="tx2"/>
                </a:solidFill>
              </a:rPr>
              <a:t>Ионы-предшественники с определенным соотношением </a:t>
            </a:r>
            <a:r>
              <a:rPr lang="en-US" sz="1200" i="1" dirty="0" smtClean="0">
                <a:solidFill>
                  <a:schemeClr val="tx2"/>
                </a:solidFill>
              </a:rPr>
              <a:t>m/z</a:t>
            </a:r>
            <a:r>
              <a:rPr lang="en-US" sz="1200" dirty="0" smtClean="0">
                <a:solidFill>
                  <a:schemeClr val="tx2"/>
                </a:solidFill>
              </a:rPr>
              <a:t> проходят в ячейку соударений. Фрагментные ионы образуются при </a:t>
            </a:r>
            <a:r>
              <a:rPr lang="en-US" sz="1200" smtClean="0">
                <a:solidFill>
                  <a:schemeClr val="tx2"/>
                </a:solidFill>
              </a:rPr>
              <a:t>столкновении </a:t>
            </a:r>
            <a:r>
              <a:rPr lang="pl-PL" sz="1200" smtClean="0">
                <a:solidFill>
                  <a:schemeClr val="tx2"/>
                </a:solidFill>
              </a:rPr>
              <a:t/>
            </a:r>
            <a:br>
              <a:rPr lang="pl-PL" sz="1200" smtClean="0">
                <a:solidFill>
                  <a:schemeClr val="tx2"/>
                </a:solidFill>
              </a:rPr>
            </a:br>
            <a:r>
              <a:rPr lang="en-US" sz="1200" smtClean="0">
                <a:solidFill>
                  <a:schemeClr val="tx2"/>
                </a:solidFill>
              </a:rPr>
              <a:t>с атомами </a:t>
            </a:r>
            <a:r>
              <a:rPr lang="bg-BG" sz="1200">
                <a:solidFill>
                  <a:schemeClr val="tx2"/>
                </a:solidFill>
              </a:rPr>
              <a:t>азота</a:t>
            </a:r>
            <a:r>
              <a:rPr lang="en-US" sz="1200" smtClean="0">
                <a:solidFill>
                  <a:schemeClr val="tx2"/>
                </a:solidFill>
              </a:rPr>
              <a:t>. </a:t>
            </a:r>
            <a:r>
              <a:rPr lang="en-US" sz="1200" dirty="0" smtClean="0">
                <a:solidFill>
                  <a:schemeClr val="tx2"/>
                </a:solidFill>
              </a:rPr>
              <a:t>Q3 настроен на пропускание конкретного фрагментного иона с определенным соотношением </a:t>
            </a:r>
            <a:r>
              <a:rPr lang="en-US" sz="1200" i="1" dirty="0" smtClean="0">
                <a:solidFill>
                  <a:schemeClr val="tx2"/>
                </a:solidFill>
              </a:rPr>
              <a:t>m/z</a:t>
            </a:r>
            <a:r>
              <a:rPr lang="en-US" sz="1200" dirty="0" smtClean="0">
                <a:solidFill>
                  <a:schemeClr val="tx2"/>
                </a:solidFill>
              </a:rPr>
              <a:t>. Обладая высокой чувствительностью, этот метод используется для количественного определения.</a:t>
            </a:r>
            <a:endParaRPr lang="ru-RU" sz="1200" dirty="0">
              <a:solidFill>
                <a:schemeClr val="tx2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236802" y="3263647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7336971" y="2752356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722585" y="4260900"/>
            <a:ext cx="39007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smtClean="0">
                <a:solidFill>
                  <a:schemeClr val="tx2"/>
                </a:solidFill>
              </a:rPr>
              <a:t>Отличие режима сканирования в полном диапазоне от </a:t>
            </a:r>
            <a:r>
              <a:rPr lang="en-US" sz="1200" smtClean="0">
                <a:solidFill>
                  <a:schemeClr val="tx2"/>
                </a:solidFill>
              </a:rPr>
              <a:t>режима </a:t>
            </a:r>
            <a:r>
              <a:rPr lang="en-US" sz="1200">
                <a:solidFill>
                  <a:schemeClr val="tx2"/>
                </a:solidFill>
              </a:rPr>
              <a:t>SRM/MRM состоит </a:t>
            </a:r>
            <a:r>
              <a:rPr lang="en-US" sz="1200" dirty="0" smtClean="0">
                <a:solidFill>
                  <a:schemeClr val="tx2"/>
                </a:solidFill>
              </a:rPr>
              <a:t>в осуществлении сканирования. Q3 сканирует последовательно, пропуская к детектору </a:t>
            </a:r>
            <a:r>
              <a:rPr lang="en-US" sz="1200" u="sng" dirty="0" smtClean="0">
                <a:solidFill>
                  <a:schemeClr val="tx2"/>
                </a:solidFill>
              </a:rPr>
              <a:t>в каждый момент времени ионы только с определенным соотношением </a:t>
            </a:r>
            <a:r>
              <a:rPr lang="en-US" sz="1200" i="1" u="sng" dirty="0" smtClean="0">
                <a:solidFill>
                  <a:schemeClr val="tx2"/>
                </a:solidFill>
              </a:rPr>
              <a:t>m/z</a:t>
            </a:r>
            <a:r>
              <a:rPr lang="en-US" sz="1200" dirty="0" smtClean="0">
                <a:solidFill>
                  <a:schemeClr val="tx2"/>
                </a:solidFill>
              </a:rPr>
              <a:t>. Образуется спектр дочерних ионов. По сравнению </a:t>
            </a:r>
            <a:r>
              <a:rPr lang="en-US" sz="1200" smtClean="0">
                <a:solidFill>
                  <a:schemeClr val="tx2"/>
                </a:solidFill>
              </a:rPr>
              <a:t>с </a:t>
            </a:r>
            <a:r>
              <a:rPr lang="en-US" sz="1200">
                <a:solidFill>
                  <a:schemeClr val="tx2"/>
                </a:solidFill>
              </a:rPr>
              <a:t>SRM/MRM этот </a:t>
            </a:r>
            <a:r>
              <a:rPr lang="en-US" sz="1200" dirty="0" smtClean="0">
                <a:solidFill>
                  <a:schemeClr val="tx2"/>
                </a:solidFill>
              </a:rPr>
              <a:t>режим менее чувствительный.</a:t>
            </a:r>
            <a:endParaRPr lang="ru-RU" sz="1200" dirty="0">
              <a:solidFill>
                <a:schemeClr val="tx2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3287664" y="3372277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7"/>
          <p:cNvSpPr>
            <a:spLocks noChangeArrowheads="1"/>
          </p:cNvSpPr>
          <p:nvPr/>
        </p:nvSpPr>
        <p:spPr bwMode="auto">
          <a:xfrm>
            <a:off x="7053102" y="3602664"/>
            <a:ext cx="16554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</a:rPr>
              <a:t>Ячейка соударений, использующая аргон.</a:t>
            </a:r>
            <a:endParaRPr lang="ru-RU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flipH="1" flipV="1">
            <a:off x="7600100" y="3406946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21" name="Action Button: Custom 16">
              <a:hlinkClick r:id="rId2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Chevron 17">
              <a:hlinkClick r:id="rId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4" name="Chevron 18">
              <a:hlinkClick r:id="rId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0">
              <a:hlinkClick r:id="rId2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6" name="Grupa 25"/>
          <p:cNvGrpSpPr/>
          <p:nvPr/>
        </p:nvGrpSpPr>
        <p:grpSpPr>
          <a:xfrm>
            <a:off x="254672" y="1887538"/>
            <a:ext cx="8424776" cy="2369112"/>
            <a:chOff x="254672" y="1887538"/>
            <a:chExt cx="8424776" cy="2369112"/>
          </a:xfrm>
        </p:grpSpPr>
        <p:pic>
          <p:nvPicPr>
            <p:cNvPr id="27" name="Picture 2" descr="D:\projekty\NLG\2015\25776\grafiki\image35.e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672" y="1898650"/>
              <a:ext cx="3883118" cy="23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86"/>
            <p:cNvSpPr>
              <a:spLocks noChangeArrowheads="1"/>
            </p:cNvSpPr>
            <p:nvPr/>
          </p:nvSpPr>
          <p:spPr bwMode="auto">
            <a:xfrm>
              <a:off x="2611187" y="3459365"/>
              <a:ext cx="14655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Ячейка соударений, использующая азот 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pic>
          <p:nvPicPr>
            <p:cNvPr id="34" name="Picture 3" descr="D:\projekty\NLG\2015\25776\grafiki\image36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5825" y="1887538"/>
              <a:ext cx="3863623" cy="23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86"/>
            <p:cNvSpPr>
              <a:spLocks noChangeArrowheads="1"/>
            </p:cNvSpPr>
            <p:nvPr/>
          </p:nvSpPr>
          <p:spPr bwMode="auto">
            <a:xfrm>
              <a:off x="7053102" y="3470136"/>
              <a:ext cx="14652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Ячейка соударений, использующая азот 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8167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Принцип работы</a:t>
            </a:r>
            <a:r>
              <a:t/>
            </a:r>
            <a:br/>
            <a:r>
              <a:rPr lang="de-DE" sz="3100" smtClean="0">
                <a:solidFill>
                  <a:schemeClr val="tx2"/>
                </a:solidFill>
              </a:rPr>
              <a:t>Ионная ловушк</a:t>
            </a:r>
            <a:r>
              <a:rPr lang="bg-BG" sz="3100" smtClean="0">
                <a:solidFill>
                  <a:schemeClr val="tx2"/>
                </a:solidFill>
              </a:rPr>
              <a:t>а </a:t>
            </a:r>
            <a:r>
              <a:rPr lang="bg-BG" sz="3100">
                <a:solidFill>
                  <a:schemeClr val="tx2"/>
                </a:solidFill>
              </a:rPr>
              <a:t>(</a:t>
            </a:r>
            <a:r>
              <a:rPr lang="de-DE" sz="3100">
                <a:solidFill>
                  <a:schemeClr val="tx2"/>
                </a:solidFill>
              </a:rPr>
              <a:t>IT)  </a:t>
            </a: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400" y="1508400"/>
            <a:ext cx="42273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 dirty="0" smtClean="0"/>
              <a:t>Ионы, образующиеся в источнике ионов, поступают в масс-анализатор. Все ионы выбранного знака, </a:t>
            </a:r>
            <a:r>
              <a:rPr lang="en-US" sz="1600" b="0" smtClean="0"/>
              <a:t>попадающие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в </a:t>
            </a:r>
            <a:r>
              <a:rPr lang="en-US" sz="1600" b="0" dirty="0" smtClean="0"/>
              <a:t>выбранный диапазон масс, могут одновременно удерживаться в ловушке. До детектирования ионы в ловушке могут подвергаться различным манипуляциям</a:t>
            </a:r>
            <a:r>
              <a:rPr lang="en-US" sz="1600" b="0" smtClean="0"/>
              <a:t>, например </a:t>
            </a:r>
            <a:r>
              <a:rPr lang="en-US" sz="1600" b="0" dirty="0" smtClean="0"/>
              <a:t>нескольким последовательным стадиям выделения определенных </a:t>
            </a:r>
            <a:r>
              <a:rPr lang="en-US" sz="1600" b="0" smtClean="0"/>
              <a:t>ионов </a:t>
            </a:r>
            <a:r>
              <a:rPr lang="pl-PL" sz="1600" b="0" smtClean="0"/>
              <a:t/>
            </a:r>
            <a:br>
              <a:rPr lang="pl-PL" sz="1600" b="0" smtClean="0"/>
            </a:br>
            <a:r>
              <a:rPr lang="en-US" sz="1600" b="0" smtClean="0"/>
              <a:t>и </a:t>
            </a:r>
            <a:r>
              <a:rPr lang="en-US" sz="1600" b="0" dirty="0" smtClean="0"/>
              <a:t>их фрагментации.</a:t>
            </a:r>
          </a:p>
          <a:p>
            <a:r>
              <a:rPr lang="en-US" sz="1600" b="0" dirty="0" smtClean="0"/>
              <a:t>Вместо четырех </a:t>
            </a:r>
            <a:r>
              <a:rPr lang="en-US" sz="1600" b="0" smtClean="0"/>
              <a:t>параллельных стержней </a:t>
            </a:r>
            <a:r>
              <a:rPr lang="en-US" sz="1600" b="0" dirty="0" smtClean="0"/>
              <a:t>ионная ловушка состоит из кольцевого электрода и двух торцевых электродов, совместно образующих ловушку.</a:t>
            </a:r>
            <a:endParaRPr lang="ru-RU" sz="1600" b="0" dirty="0"/>
          </a:p>
          <a:p>
            <a:pPr marL="0" lvl="1" indent="0">
              <a:spcBef>
                <a:spcPts val="600"/>
              </a:spcBef>
              <a:buNone/>
            </a:pPr>
            <a:r>
              <a:rPr lang="en-US" sz="1600" dirty="0" smtClean="0"/>
              <a:t>Получаемая информация: </a:t>
            </a:r>
            <a:r>
              <a:rPr lang="en-US" sz="1600" b="1" dirty="0" smtClean="0"/>
              <a:t>исходный масс-спектр и данные МС-МС</a:t>
            </a:r>
            <a:endParaRPr lang="ru-RU" sz="1600" dirty="0"/>
          </a:p>
          <a:p>
            <a:endParaRPr lang="ru-RU" sz="1600" b="0" dirty="0" smtClean="0"/>
          </a:p>
          <a:p>
            <a:endParaRPr lang="ru-RU" sz="1600" b="0" dirty="0"/>
          </a:p>
        </p:txBody>
      </p:sp>
      <p:sp>
        <p:nvSpPr>
          <p:cNvPr id="3" name="Rectangle 2"/>
          <p:cNvSpPr/>
          <p:nvPr/>
        </p:nvSpPr>
        <p:spPr>
          <a:xfrm>
            <a:off x="4749800" y="4791253"/>
            <a:ext cx="2154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Принципиальная модель ионной ловушки</a:t>
            </a:r>
          </a:p>
        </p:txBody>
      </p:sp>
      <p:pic>
        <p:nvPicPr>
          <p:cNvPr id="4" name="Bild 3" descr="Slide_31_new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8800" y="1620000"/>
            <a:ext cx="3802253" cy="3074162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7" name="Action Button: Custom 16">
              <a:hlinkClick r:id="rId4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Chevron 17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Chevron 18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20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037842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>
          <a:xfrm>
            <a:off x="228600" y="1118616"/>
            <a:ext cx="4270248" cy="639762"/>
          </a:xfrm>
        </p:spPr>
        <p:txBody>
          <a:bodyPr>
            <a:normAutofit/>
          </a:bodyPr>
          <a:lstStyle/>
          <a:p>
            <a:r>
              <a:rPr lang="en-US" sz="1400" dirty="0" smtClean="0"/>
              <a:t>Шаг 1. Выделение иона-предшественника</a:t>
            </a:r>
            <a:endParaRPr lang="ru-RU" sz="1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772024" y="1118616"/>
            <a:ext cx="4357462" cy="639762"/>
          </a:xfrm>
        </p:spPr>
        <p:txBody>
          <a:bodyPr>
            <a:normAutofit/>
          </a:bodyPr>
          <a:lstStyle/>
          <a:p>
            <a:r>
              <a:rPr lang="en-US" sz="1400" spc="-70" dirty="0" smtClean="0"/>
              <a:t>Шаг 2. Фрагментация иона-предшественника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lang="de-DE" sz="3100">
                <a:solidFill>
                  <a:schemeClr val="tx2"/>
                </a:solidFill>
              </a:rPr>
              <a:t>Ионная </a:t>
            </a:r>
            <a:r>
              <a:rPr lang="de-DE" sz="3100" smtClean="0">
                <a:solidFill>
                  <a:schemeClr val="tx2"/>
                </a:solidFill>
              </a:rPr>
              <a:t>ловушк</a:t>
            </a:r>
            <a:r>
              <a:rPr lang="bg-BG" sz="3100" smtClean="0">
                <a:solidFill>
                  <a:schemeClr val="tx2"/>
                </a:solidFill>
              </a:rPr>
              <a:t>а </a:t>
            </a:r>
            <a:r>
              <a:rPr lang="bg-BG" sz="3100">
                <a:solidFill>
                  <a:schemeClr val="tx2"/>
                </a:solidFill>
              </a:rPr>
              <a:t>(</a:t>
            </a:r>
            <a:r>
              <a:rPr lang="de-DE" sz="3100">
                <a:solidFill>
                  <a:schemeClr val="tx2"/>
                </a:solidFill>
              </a:rPr>
              <a:t>IT)  </a:t>
            </a:r>
            <a:endParaRPr lang="ru-RU" sz="3100" dirty="0"/>
          </a:p>
        </p:txBody>
      </p:sp>
      <p:sp>
        <p:nvSpPr>
          <p:cNvPr id="13" name="TextBox 12"/>
          <p:cNvSpPr txBox="1"/>
          <p:nvPr/>
        </p:nvSpPr>
        <p:spPr>
          <a:xfrm>
            <a:off x="156027" y="4188590"/>
            <a:ext cx="3869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chemeClr val="tx2"/>
                </a:solidFill>
              </a:rPr>
              <a:t>После завершения поступления и накопления ионов подается потенциал на запирающий электрод, прекращая поступление ионов в масс-анализатор. Затем подаются импульсы такой формы, чтобы удалить из ловушки ионы, отличающиеся по массе от иона-предшественника.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40729" y="4208056"/>
            <a:ext cx="3946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chemeClr val="tx2"/>
                </a:solidFill>
              </a:rPr>
              <a:t>Резонансное возбуждение иона-предшественника вызывает его столкновительную диссоциацию (CID) </a:t>
            </a:r>
            <a:r>
              <a:rPr lang="en-US" sz="1200">
                <a:solidFill>
                  <a:schemeClr val="tx2"/>
                </a:solidFill>
              </a:rPr>
              <a:t>и </a:t>
            </a:r>
            <a:r>
              <a:rPr lang="en-US" sz="1200" smtClean="0">
                <a:solidFill>
                  <a:schemeClr val="tx2"/>
                </a:solidFill>
              </a:rPr>
              <a:t>образовани</a:t>
            </a:r>
            <a:r>
              <a:rPr lang="az-Cyrl-AZ" sz="1200" smtClean="0">
                <a:solidFill>
                  <a:schemeClr val="tx2"/>
                </a:solidFill>
              </a:rPr>
              <a:t>е</a:t>
            </a:r>
            <a:r>
              <a:rPr lang="en-US" sz="1200" smtClean="0">
                <a:solidFill>
                  <a:schemeClr val="tx2"/>
                </a:solidFill>
              </a:rPr>
              <a:t> </a:t>
            </a:r>
            <a:r>
              <a:rPr lang="en-US" sz="1200">
                <a:solidFill>
                  <a:schemeClr val="tx2"/>
                </a:solidFill>
              </a:rPr>
              <a:t>дочерних </a:t>
            </a:r>
            <a:r>
              <a:rPr lang="en-US" sz="1200" smtClean="0">
                <a:solidFill>
                  <a:schemeClr val="tx2"/>
                </a:solidFill>
              </a:rPr>
              <a:t>ионов </a:t>
            </a:r>
            <a:r>
              <a:rPr lang="en-US" sz="1200" dirty="0">
                <a:solidFill>
                  <a:schemeClr val="tx2"/>
                </a:solidFill>
              </a:rPr>
              <a:t>(</a:t>
            </a:r>
            <a:r>
              <a:rPr lang="en-US" sz="1200">
                <a:solidFill>
                  <a:schemeClr val="tx2"/>
                </a:solidFill>
              </a:rPr>
              <a:t>а</a:t>
            </a:r>
            <a:r>
              <a:rPr lang="en-US" sz="1200" smtClean="0">
                <a:solidFill>
                  <a:schemeClr val="tx2"/>
                </a:solidFill>
              </a:rPr>
              <a:t>)</a:t>
            </a:r>
            <a:r>
              <a:rPr lang="pl-PL" sz="1200" smtClean="0">
                <a:solidFill>
                  <a:schemeClr val="tx2"/>
                </a:solidFill>
              </a:rPr>
              <a:t>.</a:t>
            </a:r>
            <a:r>
              <a:rPr lang="en-US" sz="1200" smtClean="0">
                <a:solidFill>
                  <a:schemeClr val="tx2"/>
                </a:solidFill>
              </a:rPr>
              <a:t> </a:t>
            </a:r>
            <a:r>
              <a:rPr lang="en-US" sz="1200" dirty="0">
                <a:solidFill>
                  <a:schemeClr val="tx2"/>
                </a:solidFill>
              </a:rPr>
              <a:t>В режиме сканирования в полном диапазоне дочерние ионы экстрагируются из ловушки и </a:t>
            </a:r>
            <a:r>
              <a:rPr lang="en-US" sz="1200">
                <a:solidFill>
                  <a:schemeClr val="tx2"/>
                </a:solidFill>
              </a:rPr>
              <a:t>направляются </a:t>
            </a:r>
            <a:r>
              <a:rPr lang="pl-PL" sz="1200" smtClean="0">
                <a:solidFill>
                  <a:schemeClr val="tx2"/>
                </a:solidFill>
              </a:rPr>
              <a:t/>
            </a:r>
            <a:br>
              <a:rPr lang="pl-PL" sz="1200" smtClean="0">
                <a:solidFill>
                  <a:schemeClr val="tx2"/>
                </a:solidFill>
              </a:rPr>
            </a:br>
            <a:r>
              <a:rPr lang="en-US" sz="1200" smtClean="0">
                <a:solidFill>
                  <a:schemeClr val="tx2"/>
                </a:solidFill>
              </a:rPr>
              <a:t>к </a:t>
            </a:r>
            <a:r>
              <a:rPr lang="en-US" sz="1200" dirty="0">
                <a:solidFill>
                  <a:schemeClr val="tx2"/>
                </a:solidFill>
              </a:rPr>
              <a:t>детектору (b).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8402931" y="1949928"/>
            <a:ext cx="3709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</a:rPr>
              <a:t>a</a:t>
            </a:r>
            <a:endParaRPr lang="ru-RU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0" name="Bild 9" descr="Slide_32b_new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8800" y="1739901"/>
            <a:ext cx="3888001" cy="2507869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6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214230" y="1739900"/>
            <a:ext cx="3867671" cy="2494800"/>
            <a:chOff x="214230" y="1739900"/>
            <a:chExt cx="3867671" cy="2494800"/>
          </a:xfrm>
        </p:grpSpPr>
        <p:pic>
          <p:nvPicPr>
            <p:cNvPr id="22" name="Picture 2" descr="D:\projekty\NLG\2015\25776\grafiki\image38.e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230" y="1739900"/>
              <a:ext cx="3867671" cy="249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86"/>
            <p:cNvSpPr>
              <a:spLocks noChangeArrowheads="1"/>
            </p:cNvSpPr>
            <p:nvPr/>
          </p:nvSpPr>
          <p:spPr bwMode="auto">
            <a:xfrm>
              <a:off x="2603727" y="3089803"/>
              <a:ext cx="106011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Ионная ловушка 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155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Принцип работы</a:t>
            </a:r>
            <a:r>
              <a:t/>
            </a:r>
            <a:br/>
            <a:r>
              <a:rPr lang="de-DE" sz="3100" dirty="0" smtClean="0">
                <a:solidFill>
                  <a:schemeClr val="tx2"/>
                </a:solidFill>
              </a:rPr>
              <a:t>Времяпролетный масс-анализатор (TOF)</a:t>
            </a: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399" y="1508400"/>
            <a:ext cx="4317537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0" dirty="0"/>
              <a:t>Ионы, образующиеся в источнике ионов, поступают в масс-анализатор.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0" dirty="0"/>
              <a:t>Составные части анализатора:</a:t>
            </a:r>
          </a:p>
          <a:p>
            <a:pPr marL="285750" indent="-18288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Масс-фильтр (Q1), опционально</a:t>
            </a:r>
          </a:p>
          <a:p>
            <a:pPr marL="285750" indent="-18288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Времяпролетная труба </a:t>
            </a:r>
          </a:p>
          <a:p>
            <a:pPr marL="285750" indent="-18288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Ячейка соударений (приборы Q-TOF)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0" dirty="0"/>
              <a:t>После прохождения ионами квадруполя или </a:t>
            </a:r>
            <a:r>
              <a:rPr lang="en-US" sz="1400" b="0"/>
              <a:t>ячейки </a:t>
            </a:r>
            <a:r>
              <a:rPr lang="en-US" sz="1400" b="0" smtClean="0"/>
              <a:t>соударений </a:t>
            </a:r>
            <a:r>
              <a:rPr lang="en-US" sz="1400" b="0" dirty="0"/>
              <a:t>они поступают в устройство импульсного ввода ионов. Импульсом высокого напряжения ионы ускоряются во времяпролетную трубу. Ионное зеркало на конце трубы отражает ионы, направляя их на детектор, который фиксирует время их пролета.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0" dirty="0"/>
              <a:t>Получаемая информация: </a:t>
            </a:r>
          </a:p>
          <a:p>
            <a:pPr marL="540000">
              <a:spcBef>
                <a:spcPts val="300"/>
              </a:spcBef>
              <a:spcAft>
                <a:spcPts val="300"/>
              </a:spcAft>
            </a:pPr>
            <a:r>
              <a:rPr lang="en-US" sz="1200" b="0" dirty="0" smtClean="0"/>
              <a:t>TOF: </a:t>
            </a:r>
            <a:r>
              <a:rPr lang="en-US" sz="1200" dirty="0"/>
              <a:t>только исходный масс-спектр</a:t>
            </a:r>
          </a:p>
          <a:p>
            <a:pPr marL="540000">
              <a:spcBef>
                <a:spcPts val="300"/>
              </a:spcBef>
              <a:spcAft>
                <a:spcPts val="300"/>
              </a:spcAft>
            </a:pPr>
            <a:r>
              <a:rPr lang="en-US" sz="1200" b="0" smtClean="0"/>
              <a:t>Q-TOF: </a:t>
            </a:r>
            <a:r>
              <a:rPr lang="az-Cyrl-AZ" sz="1200" smtClean="0"/>
              <a:t>и</a:t>
            </a:r>
            <a:r>
              <a:rPr lang="en-US" sz="1200" smtClean="0"/>
              <a:t>сходный </a:t>
            </a:r>
            <a:r>
              <a:rPr lang="en-US" sz="1200" dirty="0"/>
              <a:t>масс-спектр и данные МС-МС </a:t>
            </a:r>
          </a:p>
          <a:p>
            <a:endParaRPr lang="ru-RU" sz="1400" b="0" dirty="0" smtClean="0"/>
          </a:p>
          <a:p>
            <a:endParaRPr lang="ru-RU" sz="1400" b="0" dirty="0"/>
          </a:p>
        </p:txBody>
      </p:sp>
      <p:sp>
        <p:nvSpPr>
          <p:cNvPr id="3" name="Rectangle 2"/>
          <p:cNvSpPr/>
          <p:nvPr/>
        </p:nvSpPr>
        <p:spPr>
          <a:xfrm>
            <a:off x="4845025" y="4715510"/>
            <a:ext cx="34970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Принципиальная схема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времяпролетного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масс-спектрометра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200">
                <a:solidFill>
                  <a:schemeClr val="accent2">
                    <a:lumMod val="75000"/>
                  </a:schemeClr>
                </a:solidFill>
              </a:rPr>
              <a:t>Источник: </a:t>
            </a:r>
            <a:r>
              <a:rPr lang="ru-RU" sz="1200">
                <a:solidFill>
                  <a:schemeClr val="accent2">
                    <a:lumMod val="75000"/>
                  </a:schemeClr>
                </a:solidFill>
                <a:hlinkClick r:id="rId3"/>
              </a:rPr>
              <a:t>Времяпролетный масс-спектрометр</a:t>
            </a:r>
            <a:endParaRPr lang="ru-RU" sz="120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200">
                <a:solidFill>
                  <a:schemeClr val="accent2">
                    <a:lumMod val="75000"/>
                  </a:schemeClr>
                </a:solidFill>
              </a:rPr>
              <a:t>На схеме показан прибор </a:t>
            </a:r>
            <a:r>
              <a:rPr lang="ru-RU" sz="1200" smtClean="0">
                <a:solidFill>
                  <a:schemeClr val="accent2">
                    <a:lumMod val="75000"/>
                  </a:schemeClr>
                </a:solidFill>
              </a:rPr>
              <a:t>Q-TOF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7" name="Action Button: Custom 16">
              <a:hlinkClick r:id="rId4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Chevron 17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Chevron 18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20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4923817" y="1620000"/>
            <a:ext cx="3812061" cy="3074400"/>
            <a:chOff x="4923817" y="1620000"/>
            <a:chExt cx="3812061" cy="3074400"/>
          </a:xfrm>
        </p:grpSpPr>
        <p:pic>
          <p:nvPicPr>
            <p:cNvPr id="22" name="Picture 3" descr="D:\projekty\NLG\2015\25776\grafiki\image40.e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3817" y="1620000"/>
              <a:ext cx="3812061" cy="307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86"/>
            <p:cNvSpPr>
              <a:spLocks noChangeArrowheads="1"/>
            </p:cNvSpPr>
            <p:nvPr/>
          </p:nvSpPr>
          <p:spPr bwMode="auto">
            <a:xfrm>
              <a:off x="7520632" y="2014982"/>
              <a:ext cx="106011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Ионное зеркало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5176748" y="3009243"/>
              <a:ext cx="139249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Квадрупольный масс-фильтр (</a:t>
              </a:r>
              <a:r>
                <a:rPr lang="en-US" altLang="pl-PL" sz="12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Q1)</a:t>
              </a:r>
              <a:endParaRPr kumimoji="0" lang="pl-PL" altLang="pl-PL" sz="20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4926504" y="4207839"/>
              <a:ext cx="94648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7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 турбомолекулярному </a:t>
              </a:r>
              <a:r>
                <a:rPr lang="az-Cyrl-AZ" altLang="pl-PL" sz="7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насосу</a:t>
              </a:r>
              <a:r>
                <a:rPr lang="pl-PL" altLang="pl-PL" sz="7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 1b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5808824" y="4207839"/>
              <a:ext cx="1088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7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 турбомолекулярному насосу</a:t>
              </a:r>
              <a:r>
                <a:rPr lang="pl-PL" altLang="pl-PL" sz="7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 </a:t>
              </a:r>
              <a:r>
                <a:rPr lang="pl-PL" altLang="pl-PL" sz="700" b="1" smtClean="0">
                  <a:solidFill>
                    <a:srgbClr val="FEFEFE"/>
                  </a:solidFill>
                  <a:latin typeface="Arial Narrow" panose="020B0606020202030204" pitchFamily="34" charset="0"/>
                </a:rPr>
                <a:t>1a</a:t>
              </a:r>
              <a:endParaRPr lang="pl-PL" altLang="pl-PL" sz="1100"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>
              <a:off x="6816364" y="4207839"/>
              <a:ext cx="95450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7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 турбомолекулярному насосу</a:t>
              </a:r>
              <a:r>
                <a:rPr lang="pl-PL" altLang="pl-PL" sz="7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 2</a:t>
              </a:r>
              <a:endParaRPr lang="pl-PL" altLang="pl-PL" sz="1100"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>
              <a:off x="7770871" y="4207839"/>
              <a:ext cx="89186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7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К турбомолекулярному насосу</a:t>
              </a:r>
              <a:r>
                <a:rPr lang="pl-PL" altLang="pl-PL" sz="7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 3</a:t>
              </a:r>
              <a:endParaRPr lang="pl-PL" altLang="pl-PL" sz="1100"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5109411" y="3421775"/>
              <a:ext cx="44115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700" b="1">
                  <a:latin typeface="Arial Narrow" panose="020B0606020202030204" pitchFamily="34" charset="0"/>
                </a:rPr>
                <a:t>Ионный источник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0" name="Rectangle 86"/>
            <p:cNvSpPr>
              <a:spLocks noChangeArrowheads="1"/>
            </p:cNvSpPr>
            <p:nvPr/>
          </p:nvSpPr>
          <p:spPr bwMode="auto">
            <a:xfrm>
              <a:off x="6609345" y="3429796"/>
              <a:ext cx="704267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700" b="1">
                  <a:latin typeface="Arial Narrow" panose="020B0606020202030204" pitchFamily="34" charset="0"/>
                </a:rPr>
                <a:t>Оптика переноса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86"/>
            <p:cNvSpPr>
              <a:spLocks noChangeArrowheads="1"/>
            </p:cNvSpPr>
            <p:nvPr/>
          </p:nvSpPr>
          <p:spPr bwMode="auto">
            <a:xfrm>
              <a:off x="6007769" y="3919080"/>
              <a:ext cx="86480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700" b="1">
                  <a:latin typeface="Arial Narrow" panose="020B0606020202030204" pitchFamily="34" charset="0"/>
                </a:rPr>
                <a:t>Ячейка соударений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2" name="Rectangle 86"/>
            <p:cNvSpPr>
              <a:spLocks noChangeArrowheads="1"/>
            </p:cNvSpPr>
            <p:nvPr/>
          </p:nvSpPr>
          <p:spPr bwMode="auto">
            <a:xfrm>
              <a:off x="7418737" y="3862005"/>
              <a:ext cx="70426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500" b="1">
                  <a:latin typeface="Arial Narrow" panose="020B0606020202030204" pitchFamily="34" charset="0"/>
                </a:rPr>
                <a:t>Устройство импульсного ввода ионов</a:t>
              </a:r>
              <a:endParaRPr kumimoji="0" lang="pl-PL" altLang="pl-PL" sz="9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3" name="Rectangle 86"/>
            <p:cNvSpPr>
              <a:spLocks noChangeArrowheads="1"/>
            </p:cNvSpPr>
            <p:nvPr/>
          </p:nvSpPr>
          <p:spPr bwMode="auto">
            <a:xfrm>
              <a:off x="8189494" y="3698577"/>
              <a:ext cx="3431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700" b="1">
                  <a:latin typeface="Arial Narrow" panose="020B0606020202030204" pitchFamily="34" charset="0"/>
                </a:rPr>
                <a:t>Ионный детектор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12893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Принцип работы</a:t>
            </a:r>
            <a:r>
              <a:t/>
            </a:r>
            <a:br/>
            <a:r>
              <a:rPr lang="de-DE" sz="3100" dirty="0">
                <a:solidFill>
                  <a:schemeClr val="tx2"/>
                </a:solidFill>
              </a:rPr>
              <a:t>Времяпролетный масс-анализатор (TOF)</a:t>
            </a:r>
            <a:r>
              <a:t/>
            </a:r>
            <a:br/>
            <a:endParaRPr lang="ru-RU" sz="3100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228600" y="1508400"/>
            <a:ext cx="8826500" cy="4562856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US" sz="1600" dirty="0" smtClean="0"/>
              <a:t>Каждой массе соответствует свое </a:t>
            </a:r>
            <a:r>
              <a:rPr lang="en-US" sz="1600" smtClean="0"/>
              <a:t>время пролета</a:t>
            </a:r>
            <a:r>
              <a:rPr lang="pl-PL" sz="1600" smtClean="0"/>
              <a:t> </a:t>
            </a:r>
            <a:r>
              <a:rPr lang="en-US" sz="1600" smtClean="0"/>
              <a:t>(</a:t>
            </a:r>
            <a:r>
              <a:rPr lang="en-US" sz="1600" i="1" dirty="0"/>
              <a:t>t</a:t>
            </a:r>
            <a:r>
              <a:rPr lang="en-US" sz="1600" dirty="0" smtClean="0"/>
              <a:t>), которое определяется энергией (</a:t>
            </a:r>
            <a:r>
              <a:rPr lang="en-US" sz="1600" i="1" dirty="0" smtClean="0"/>
              <a:t>E</a:t>
            </a:r>
            <a:r>
              <a:rPr lang="en-US" sz="1600" smtClean="0"/>
              <a:t>), </a:t>
            </a:r>
            <a:r>
              <a:rPr lang="pl-PL" sz="1600" smtClean="0"/>
              <a:t/>
            </a:r>
            <a:br>
              <a:rPr lang="pl-PL" sz="1600" smtClean="0"/>
            </a:br>
            <a:r>
              <a:rPr lang="en-US" sz="1600" smtClean="0"/>
              <a:t>до </a:t>
            </a:r>
            <a:r>
              <a:rPr lang="en-US" sz="1600" dirty="0" smtClean="0"/>
              <a:t>которой ион был ускорен, пройденным расстоянием (</a:t>
            </a:r>
            <a:r>
              <a:rPr lang="en-US" sz="1600" i="1" dirty="0" smtClean="0"/>
              <a:t>d</a:t>
            </a:r>
            <a:r>
              <a:rPr lang="en-US" sz="1600" dirty="0" smtClean="0"/>
              <a:t>) и соотношением m/z.</a:t>
            </a:r>
            <a:r>
              <a:rPr sz="1600" dirty="0" smtClean="0"/>
              <a:t> 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 smtClean="0"/>
          </a:p>
          <a:p>
            <a:pPr>
              <a:spcBef>
                <a:spcPts val="2400"/>
              </a:spcBef>
            </a:pPr>
            <a:r>
              <a:t/>
            </a:r>
            <a:br/>
            <a:r>
              <a:rPr lang="en-US" sz="1600" dirty="0" smtClean="0"/>
              <a:t>Исходя из уравнения, можно сделать вывод, что при одинаковой кинетической энергии ионы меньшей массы будут разгоняться до больших скоростей, чем более тяжелые ионы. Ионы меньшей массы достигают детектора раньше.</a:t>
            </a:r>
          </a:p>
          <a:p>
            <a:pPr>
              <a:spcBef>
                <a:spcPts val="600"/>
              </a:spcBef>
            </a:pPr>
            <a:r>
              <a:rPr lang="en-US" sz="1600" dirty="0" smtClean="0"/>
              <a:t>Скорость (и, следовательно, масса) определяется измерением времени, затраченным ионом для достижения детектора.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236802" y="3263647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7336971" y="2752356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3287664" y="3372277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 flipV="1">
            <a:off x="7600100" y="3406946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3305686" y="3189062"/>
            <a:ext cx="137769" cy="19571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8555750" y="3058603"/>
            <a:ext cx="10886" cy="378933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8435586" y="3494200"/>
            <a:ext cx="3709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</a:rPr>
              <a:t>б</a:t>
            </a:r>
            <a:endParaRPr lang="ru-RU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graphicFrame>
        <p:nvGraphicFramePr>
          <p:cNvPr id="11" name="Object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193959175"/>
              </p:ext>
            </p:extLst>
          </p:nvPr>
        </p:nvGraphicFramePr>
        <p:xfrm>
          <a:off x="233363" y="2189163"/>
          <a:ext cx="1263650" cy="339725"/>
        </p:xfrm>
        <a:graphic>
          <a:graphicData uri="http://schemas.openxmlformats.org/presentationml/2006/ole">
            <p:oleObj spid="_x0000_s30364" name="Equation" r:id="rId3" imgW="761760" imgH="20304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023552" y="2156020"/>
            <a:ext cx="2116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зависимость массы (</a:t>
            </a:r>
            <a:r>
              <a:rPr lang="en-US" sz="1200" i="1" dirty="0" smtClean="0">
                <a:solidFill>
                  <a:schemeClr val="tx2"/>
                </a:solidFill>
              </a:rPr>
              <a:t>m</a:t>
            </a:r>
            <a:r>
              <a:rPr lang="en-US" sz="1200">
                <a:solidFill>
                  <a:schemeClr val="tx2"/>
                </a:solidFill>
              </a:rPr>
              <a:t>) </a:t>
            </a:r>
            <a:r>
              <a:rPr lang="pl-PL" sz="1200" smtClean="0">
                <a:solidFill>
                  <a:schemeClr val="tx2"/>
                </a:solidFill>
              </a:rPr>
              <a:t/>
            </a:r>
            <a:br>
              <a:rPr lang="pl-PL" sz="1200" smtClean="0">
                <a:solidFill>
                  <a:schemeClr val="tx2"/>
                </a:solidFill>
              </a:rPr>
            </a:br>
            <a:r>
              <a:rPr lang="en-US" sz="1200" smtClean="0">
                <a:solidFill>
                  <a:schemeClr val="tx2"/>
                </a:solidFill>
              </a:rPr>
              <a:t>определяется </a:t>
            </a:r>
            <a:r>
              <a:rPr lang="en-US" sz="1200" dirty="0">
                <a:solidFill>
                  <a:schemeClr val="tx2"/>
                </a:solidFill>
              </a:rPr>
              <a:t>уравнением:</a:t>
            </a:r>
          </a:p>
        </p:txBody>
      </p:sp>
      <p:graphicFrame>
        <p:nvGraphicFramePr>
          <p:cNvPr id="14" name="Object 1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14668043"/>
              </p:ext>
            </p:extLst>
          </p:nvPr>
        </p:nvGraphicFramePr>
        <p:xfrm>
          <a:off x="230165" y="2917356"/>
          <a:ext cx="1247427" cy="359667"/>
        </p:xfrm>
        <a:graphic>
          <a:graphicData uri="http://schemas.openxmlformats.org/presentationml/2006/ole">
            <p:oleObj spid="_x0000_s30365" name="Formel" r:id="rId4" imgW="711000" imgH="203040" progId="Equation.3">
              <p:embed/>
            </p:oleObj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2059855" y="2881727"/>
            <a:ext cx="2116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зависимость скорости (</a:t>
            </a:r>
            <a:r>
              <a:rPr lang="en-US" sz="1200" i="1" dirty="0" smtClean="0">
                <a:solidFill>
                  <a:schemeClr val="tx2"/>
                </a:solidFill>
              </a:rPr>
              <a:t>v</a:t>
            </a:r>
            <a:r>
              <a:rPr lang="en-US" sz="1200" smtClean="0">
                <a:solidFill>
                  <a:schemeClr val="tx2"/>
                </a:solidFill>
              </a:rPr>
              <a:t>) </a:t>
            </a:r>
            <a:r>
              <a:rPr lang="pl-PL" sz="1200" smtClean="0">
                <a:solidFill>
                  <a:schemeClr val="tx2"/>
                </a:solidFill>
              </a:rPr>
              <a:t/>
            </a:r>
            <a:br>
              <a:rPr lang="pl-PL" sz="1200" smtClean="0">
                <a:solidFill>
                  <a:schemeClr val="tx2"/>
                </a:solidFill>
              </a:rPr>
            </a:br>
            <a:r>
              <a:rPr lang="en-US" sz="1200" smtClean="0">
                <a:solidFill>
                  <a:schemeClr val="tx2"/>
                </a:solidFill>
              </a:rPr>
              <a:t>определяется </a:t>
            </a:r>
            <a:r>
              <a:rPr lang="en-US" sz="1200" dirty="0" smtClean="0">
                <a:solidFill>
                  <a:schemeClr val="tx2"/>
                </a:solidFill>
              </a:rPr>
              <a:t>уравнением:</a:t>
            </a:r>
          </a:p>
        </p:txBody>
      </p:sp>
      <p:graphicFrame>
        <p:nvGraphicFramePr>
          <p:cNvPr id="15" name="Object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922684451"/>
              </p:ext>
            </p:extLst>
          </p:nvPr>
        </p:nvGraphicFramePr>
        <p:xfrm>
          <a:off x="218129" y="3619936"/>
          <a:ext cx="1509071" cy="435370"/>
        </p:xfrm>
        <a:graphic>
          <a:graphicData uri="http://schemas.openxmlformats.org/presentationml/2006/ole">
            <p:oleObj spid="_x0000_s30366" name="Formel" r:id="rId5" imgW="888840" imgH="253800" progId="Equation.3">
              <p:embed/>
            </p:oleObj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113439" y="3685690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уравнение 1</a:t>
            </a:r>
          </a:p>
        </p:txBody>
      </p:sp>
      <p:grpSp>
        <p:nvGrpSpPr>
          <p:cNvPr id="24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25" name="Action Button: Custom 16">
              <a:hlinkClick r:id="rId6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Chevron 17">
              <a:hlinkClick r:id="rId6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5" name="Chevron 18">
              <a:hlinkClick r:id="rId6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6" name="TextBox 20">
              <a:hlinkClick r:id="rId6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37" name="Grupa 36"/>
          <p:cNvGrpSpPr/>
          <p:nvPr/>
        </p:nvGrpSpPr>
        <p:grpSpPr>
          <a:xfrm>
            <a:off x="4739239" y="2172062"/>
            <a:ext cx="3816511" cy="2034000"/>
            <a:chOff x="656500" y="2172062"/>
            <a:chExt cx="3816511" cy="2034000"/>
          </a:xfrm>
        </p:grpSpPr>
        <p:pic>
          <p:nvPicPr>
            <p:cNvPr id="38" name="Picture 644" descr="D:\projekty\NLG\2015\25776\grafiki\image44.e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500" y="2172062"/>
              <a:ext cx="3816511" cy="203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Rectangle 86"/>
            <p:cNvSpPr>
              <a:spLocks noChangeArrowheads="1"/>
            </p:cNvSpPr>
            <p:nvPr/>
          </p:nvSpPr>
          <p:spPr bwMode="auto">
            <a:xfrm>
              <a:off x="1172262" y="2353867"/>
              <a:ext cx="10174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Ускоряющая энергия (</a:t>
              </a:r>
              <a:r>
                <a:rPr lang="en-US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E)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1" name="Rectangle 86"/>
            <p:cNvSpPr>
              <a:spLocks noChangeArrowheads="1"/>
            </p:cNvSpPr>
            <p:nvPr/>
          </p:nvSpPr>
          <p:spPr bwMode="auto">
            <a:xfrm>
              <a:off x="2494547" y="2538533"/>
              <a:ext cx="1550147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Дистанция пролета (</a:t>
              </a:r>
              <a:r>
                <a:rPr lang="en-US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d)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2" name="Rectangle 86"/>
            <p:cNvSpPr>
              <a:spLocks noChangeArrowheads="1"/>
            </p:cNvSpPr>
            <p:nvPr/>
          </p:nvSpPr>
          <p:spPr bwMode="auto">
            <a:xfrm>
              <a:off x="2237970" y="3384780"/>
              <a:ext cx="1550147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Времяпролетная труба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3" name="Rectangle 86"/>
            <p:cNvSpPr>
              <a:spLocks noChangeArrowheads="1"/>
            </p:cNvSpPr>
            <p:nvPr/>
          </p:nvSpPr>
          <p:spPr bwMode="auto">
            <a:xfrm>
              <a:off x="3788117" y="3632698"/>
              <a:ext cx="68489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Детектор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5" name="Rectangle 86"/>
            <p:cNvSpPr>
              <a:spLocks noChangeArrowheads="1"/>
            </p:cNvSpPr>
            <p:nvPr/>
          </p:nvSpPr>
          <p:spPr bwMode="auto">
            <a:xfrm>
              <a:off x="672542" y="2873936"/>
              <a:ext cx="6509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8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Устройство импульсного ввода ионов</a:t>
              </a:r>
              <a:endParaRPr kumimoji="0" lang="pl-PL" altLang="pl-PL" sz="11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6" name="Rectangle 86"/>
            <p:cNvSpPr>
              <a:spLocks noChangeArrowheads="1"/>
            </p:cNvSpPr>
            <p:nvPr/>
          </p:nvSpPr>
          <p:spPr bwMode="auto">
            <a:xfrm>
              <a:off x="703624" y="3355699"/>
              <a:ext cx="5087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0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Ионная оптика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47" name="Rectangle 86"/>
            <p:cNvSpPr>
              <a:spLocks noChangeArrowheads="1"/>
            </p:cNvSpPr>
            <p:nvPr/>
          </p:nvSpPr>
          <p:spPr bwMode="auto">
            <a:xfrm>
              <a:off x="1628759" y="3589521"/>
              <a:ext cx="134160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az-Cyrl-AZ" altLang="pl-PL" sz="1100" b="1">
                  <a:solidFill>
                    <a:srgbClr val="FEFEFE"/>
                  </a:solidFill>
                  <a:latin typeface="Arial Narrow" panose="020B0606020202030204" pitchFamily="34" charset="0"/>
                </a:rPr>
                <a:t>Ионный источник</a:t>
              </a:r>
              <a:endParaRPr kumimoji="0" lang="pl-PL" altLang="pl-PL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3571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Принцип работы</a:t>
            </a:r>
            <a:r>
              <a:t/>
            </a:r>
            <a:br/>
            <a:r>
              <a:rPr lang="de-DE" sz="3100" dirty="0" smtClean="0">
                <a:solidFill>
                  <a:schemeClr val="tx2"/>
                </a:solidFill>
              </a:rPr>
              <a:t>Времяпролетный масс-анализатор (TOF</a:t>
            </a:r>
            <a:r>
              <a:rPr lang="de-DE" sz="3100" b="0" dirty="0" smtClean="0">
                <a:solidFill>
                  <a:schemeClr val="tx2"/>
                </a:solidFill>
              </a:rPr>
              <a:t>)</a:t>
            </a: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28600" y="1508400"/>
            <a:ext cx="8915400" cy="456285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sz="1600" dirty="0" smtClean="0"/>
              <a:t>Во втором уравнении дано привычное выражение для скорости (v), равное дистанции (d), разделенной на время (t):</a:t>
            </a:r>
          </a:p>
          <a:p>
            <a:r>
              <a:rPr lang="en-US" sz="1600" dirty="0"/>
              <a:t>Объединяя уравнения 1 и 2, получаем: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sz="1600" dirty="0" smtClean="0"/>
              <a:t>Для данной энергии (</a:t>
            </a:r>
            <a:r>
              <a:rPr lang="en-US" sz="1600" i="1" dirty="0"/>
              <a:t>E</a:t>
            </a:r>
            <a:r>
              <a:rPr sz="1600" dirty="0" smtClean="0"/>
              <a:t>) </a:t>
            </a:r>
            <a:r>
              <a:rPr sz="1600" smtClean="0"/>
              <a:t>и дистанции </a:t>
            </a:r>
            <a:r>
              <a:rPr sz="1600" dirty="0" smtClean="0"/>
              <a:t>масса иона прямо пропорциональна квадрату его времени пролета.</a:t>
            </a:r>
            <a:r>
              <a:rPr lang="en-US" sz="1600" dirty="0" smtClean="0"/>
              <a:t> </a:t>
            </a:r>
            <a:r>
              <a:rPr sz="1600" dirty="0" smtClean="0"/>
              <a:t>Величины </a:t>
            </a:r>
            <a:r>
              <a:rPr lang="en-US" sz="1600" i="1" dirty="0"/>
              <a:t>E</a:t>
            </a:r>
            <a:r>
              <a:rPr lang="en-US" sz="1600" dirty="0" smtClean="0"/>
              <a:t> </a:t>
            </a:r>
            <a:r>
              <a:rPr lang="en-US" sz="1600" smtClean="0"/>
              <a:t>и </a:t>
            </a:r>
            <a:r>
              <a:rPr lang="en-US" sz="1600" i="1" smtClean="0"/>
              <a:t>d</a:t>
            </a:r>
            <a:r>
              <a:rPr lang="en-US" sz="1600" smtClean="0"/>
              <a:t>, </a:t>
            </a:r>
            <a:r>
              <a:rPr lang="en-US" sz="1600" dirty="0" smtClean="0"/>
              <a:t>которые поддерживают постоянными, можно объединить коэффициентом A, что приведет к упрощенному уравнению:</a:t>
            </a:r>
            <a:endParaRPr lang="ru-RU" sz="1600" dirty="0"/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sz="1600" dirty="0" smtClean="0"/>
              <a:t>Для повышения </a:t>
            </a:r>
            <a:r>
              <a:rPr lang="en-US" sz="1600" smtClean="0"/>
              <a:t>точности измерения </a:t>
            </a:r>
            <a:r>
              <a:rPr lang="en-US" sz="1600" dirty="0" smtClean="0"/>
              <a:t>необходимо учесть время задержки, </a:t>
            </a:r>
            <a:r>
              <a:rPr lang="en-US" sz="1600" smtClean="0"/>
              <a:t>связанное </a:t>
            </a:r>
            <a:r>
              <a:rPr lang="pl-PL" sz="1600" smtClean="0"/>
              <a:t/>
            </a:r>
            <a:br>
              <a:rPr lang="pl-PL" sz="1600" smtClean="0"/>
            </a:br>
            <a:r>
              <a:rPr lang="en-US" sz="1600" smtClean="0"/>
              <a:t>с </a:t>
            </a:r>
            <a:r>
              <a:rPr lang="en-US" sz="1600" dirty="0" smtClean="0"/>
              <a:t>подачей импульса высокого напряжения:</a:t>
            </a:r>
          </a:p>
          <a:p>
            <a:pPr>
              <a:lnSpc>
                <a:spcPct val="120000"/>
              </a:lnSpc>
            </a:pPr>
            <a:r>
              <a:rPr lang="en-US" sz="1600" dirty="0" smtClean="0"/>
              <a:t>В итоге получают уравнение:</a:t>
            </a:r>
          </a:p>
          <a:p>
            <a:endParaRPr lang="ru-RU" sz="1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3933501" y="1203759"/>
            <a:ext cx="39600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/>
          </a:p>
          <a:p>
            <a:endParaRPr lang="en-US" sz="1800" b="0" dirty="0"/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590739195"/>
              </p:ext>
            </p:extLst>
          </p:nvPr>
        </p:nvGraphicFramePr>
        <p:xfrm>
          <a:off x="2762696" y="1836026"/>
          <a:ext cx="845510" cy="299022"/>
        </p:xfrm>
        <a:graphic>
          <a:graphicData uri="http://schemas.openxmlformats.org/presentationml/2006/ole">
            <p:oleObj spid="_x0000_s31784" name="Formel" r:id="rId4" imgW="507960" imgH="17748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44526888"/>
              </p:ext>
            </p:extLst>
          </p:nvPr>
        </p:nvGraphicFramePr>
        <p:xfrm>
          <a:off x="4014557" y="2248141"/>
          <a:ext cx="1494855" cy="362772"/>
        </p:xfrm>
        <a:graphic>
          <a:graphicData uri="http://schemas.openxmlformats.org/presentationml/2006/ole">
            <p:oleObj spid="_x0000_s31785" name="Formel" r:id="rId5" imgW="952200" imgH="22860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566258778"/>
              </p:ext>
            </p:extLst>
          </p:nvPr>
        </p:nvGraphicFramePr>
        <p:xfrm>
          <a:off x="6068682" y="3273401"/>
          <a:ext cx="972717" cy="335938"/>
        </p:xfrm>
        <a:graphic>
          <a:graphicData uri="http://schemas.openxmlformats.org/presentationml/2006/ole">
            <p:oleObj spid="_x0000_s31786" name="Formel" r:id="rId6" imgW="596880" imgH="203040" progId="Equation.3">
              <p:embed/>
            </p:oleObj>
          </a:graphicData>
        </a:graphic>
      </p:graphicFrame>
      <p:sp>
        <p:nvSpPr>
          <p:cNvPr id="18" name="Content Placeholder 2"/>
          <p:cNvSpPr txBox="1">
            <a:spLocks/>
          </p:cNvSpPr>
          <p:nvPr/>
        </p:nvSpPr>
        <p:spPr>
          <a:xfrm>
            <a:off x="9144000" y="1731085"/>
            <a:ext cx="39600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dirty="0"/>
          </a:p>
        </p:txBody>
      </p:sp>
      <p:graphicFrame>
        <p:nvGraphicFramePr>
          <p:cNvPr id="10" name="Object 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2665751227"/>
              </p:ext>
            </p:extLst>
          </p:nvPr>
        </p:nvGraphicFramePr>
        <p:xfrm>
          <a:off x="4420663" y="4291054"/>
          <a:ext cx="954712" cy="371550"/>
        </p:xfrm>
        <a:graphic>
          <a:graphicData uri="http://schemas.openxmlformats.org/presentationml/2006/ole">
            <p:oleObj spid="_x0000_s31787" name="Formel" r:id="rId7" imgW="596880" imgH="22860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566556446"/>
              </p:ext>
            </p:extLst>
          </p:nvPr>
        </p:nvGraphicFramePr>
        <p:xfrm>
          <a:off x="3061979" y="4959459"/>
          <a:ext cx="1552348" cy="405569"/>
        </p:xfrm>
        <a:graphic>
          <a:graphicData uri="http://schemas.openxmlformats.org/presentationml/2006/ole">
            <p:oleObj spid="_x0000_s31788" name="Formel" r:id="rId8" imgW="939600" imgH="241200" progId="Equation.3">
              <p:embed/>
            </p:oleObj>
          </a:graphicData>
        </a:graphic>
      </p:graphicFrame>
      <p:grpSp>
        <p:nvGrpSpPr>
          <p:cNvPr id="23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24" name="Action Button: Custom 16">
              <a:hlinkClick r:id="rId9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Chevron 17">
              <a:hlinkClick r:id="rId9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6" name="Chevron 18">
              <a:hlinkClick r:id="rId9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7" name="TextBox 20">
              <a:hlinkClick r:id="rId9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1342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Результаты</a:t>
            </a:r>
            <a:r>
              <a:t/>
            </a:r>
            <a:br/>
            <a:r>
              <a:rPr sz="3100" dirty="0" smtClean="0"/>
              <a:t>Пример 1</a:t>
            </a:r>
            <a:r>
              <a:rPr sz="3100"/>
              <a:t/>
            </a:r>
            <a:br>
              <a:rPr sz="3100"/>
            </a:br>
            <a:endParaRPr lang="ru-RU" sz="3100" dirty="0"/>
          </a:p>
        </p:txBody>
      </p:sp>
      <p:sp>
        <p:nvSpPr>
          <p:cNvPr id="3" name="TextBox 2"/>
          <p:cNvSpPr txBox="1"/>
          <p:nvPr/>
        </p:nvSpPr>
        <p:spPr>
          <a:xfrm>
            <a:off x="5463402" y="1508400"/>
            <a:ext cx="368059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Масс-спектр </a:t>
            </a:r>
            <a:r>
              <a:rPr lang="en-US" dirty="0" smtClean="0">
                <a:solidFill>
                  <a:schemeClr val="tx2"/>
                </a:solidFill>
                <a:hlinkClick r:id="rId2"/>
              </a:rPr>
              <a:t>сульфаметазина</a:t>
            </a:r>
            <a:r>
              <a:rPr dirty="0" smtClean="0"/>
              <a:t>, </a:t>
            </a:r>
            <a:r>
              <a:rPr lang="en-US" dirty="0" smtClean="0">
                <a:solidFill>
                  <a:schemeClr val="tx2"/>
                </a:solidFill>
              </a:rPr>
              <a:t>полученный с помощью </a:t>
            </a:r>
            <a:r>
              <a:t/>
            </a:r>
            <a:br/>
            <a:r>
              <a:rPr lang="en-US" dirty="0" smtClean="0">
                <a:solidFill>
                  <a:schemeClr val="tx2"/>
                </a:solidFill>
              </a:rPr>
              <a:t>одноквадрупольного масс-анализатора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pPr>
              <a:tabLst>
                <a:tab pos="2333625" algn="l"/>
              </a:tabLst>
            </a:pPr>
            <a:r>
              <a:rPr lang="pt-BR" sz="1500" dirty="0">
                <a:solidFill>
                  <a:schemeClr val="tx2"/>
                </a:solidFill>
              </a:rPr>
              <a:t>Молекулярная формула</a:t>
            </a:r>
            <a:r>
              <a:rPr lang="pt-BR" sz="1500">
                <a:solidFill>
                  <a:schemeClr val="tx2"/>
                </a:solidFill>
              </a:rPr>
              <a:t>: </a:t>
            </a:r>
            <a:r>
              <a:rPr lang="pl-PL" sz="1500" smtClean="0">
                <a:solidFill>
                  <a:schemeClr val="tx2"/>
                </a:solidFill>
              </a:rPr>
              <a:t>	</a:t>
            </a:r>
            <a:r>
              <a:rPr lang="pt-BR" sz="1500" b="1" smtClean="0">
                <a:solidFill>
                  <a:schemeClr val="tx2"/>
                </a:solidFill>
              </a:rPr>
              <a:t>C</a:t>
            </a:r>
            <a:r>
              <a:rPr lang="pt-BR" sz="1500" b="1" baseline="-25000" smtClean="0">
                <a:solidFill>
                  <a:schemeClr val="tx2"/>
                </a:solidFill>
              </a:rPr>
              <a:t>12</a:t>
            </a:r>
            <a:r>
              <a:rPr lang="pt-BR" sz="1500" b="1" smtClean="0">
                <a:solidFill>
                  <a:schemeClr val="tx2"/>
                </a:solidFill>
              </a:rPr>
              <a:t>H</a:t>
            </a:r>
            <a:r>
              <a:rPr lang="pt-BR" sz="1500" b="1" baseline="-25000" smtClean="0">
                <a:solidFill>
                  <a:schemeClr val="tx2"/>
                </a:solidFill>
              </a:rPr>
              <a:t>14</a:t>
            </a:r>
            <a:r>
              <a:rPr lang="pt-BR" sz="1500" b="1" smtClean="0">
                <a:solidFill>
                  <a:schemeClr val="tx2"/>
                </a:solidFill>
              </a:rPr>
              <a:t>N</a:t>
            </a:r>
            <a:r>
              <a:rPr lang="pt-BR" sz="1500" b="1" baseline="-25000" smtClean="0">
                <a:solidFill>
                  <a:schemeClr val="tx2"/>
                </a:solidFill>
              </a:rPr>
              <a:t>4</a:t>
            </a:r>
            <a:r>
              <a:rPr lang="pt-BR" sz="1500" b="1" smtClean="0">
                <a:solidFill>
                  <a:schemeClr val="tx2"/>
                </a:solidFill>
              </a:rPr>
              <a:t>O</a:t>
            </a:r>
            <a:r>
              <a:rPr lang="pt-BR" sz="1500" b="1" baseline="-25000" smtClean="0">
                <a:solidFill>
                  <a:schemeClr val="tx2"/>
                </a:solidFill>
              </a:rPr>
              <a:t>2</a:t>
            </a:r>
            <a:r>
              <a:rPr lang="pt-BR" sz="1500" b="1" smtClean="0">
                <a:solidFill>
                  <a:schemeClr val="tx2"/>
                </a:solidFill>
              </a:rPr>
              <a:t>S</a:t>
            </a:r>
            <a:endParaRPr lang="ru-RU" sz="1500" dirty="0">
              <a:solidFill>
                <a:schemeClr val="tx2"/>
              </a:solidFill>
            </a:endParaRPr>
          </a:p>
          <a:p>
            <a:pPr>
              <a:tabLst>
                <a:tab pos="2333625" algn="l"/>
              </a:tabLst>
            </a:pPr>
            <a:r>
              <a:rPr lang="en-US" sz="1500" dirty="0" smtClean="0">
                <a:solidFill>
                  <a:schemeClr val="tx2"/>
                </a:solidFill>
              </a:rPr>
              <a:t>[M+H]</a:t>
            </a:r>
            <a:r>
              <a:rPr lang="en-US" sz="1500" baseline="30000" dirty="0" smtClean="0">
                <a:solidFill>
                  <a:schemeClr val="tx2"/>
                </a:solidFill>
              </a:rPr>
              <a:t>+</a:t>
            </a:r>
            <a:r>
              <a:rPr lang="en-US" sz="1500" dirty="0" smtClean="0">
                <a:solidFill>
                  <a:schemeClr val="tx2"/>
                </a:solidFill>
              </a:rPr>
              <a:t>:</a:t>
            </a:r>
            <a:r>
              <a:rPr lang="en-US" sz="1500" smtClean="0">
                <a:solidFill>
                  <a:schemeClr val="tx2"/>
                </a:solidFill>
              </a:rPr>
              <a:t>	279,33</a:t>
            </a:r>
            <a:endParaRPr lang="ru-RU" sz="1500" dirty="0">
              <a:solidFill>
                <a:schemeClr val="tx2"/>
              </a:solidFill>
            </a:endParaRPr>
          </a:p>
          <a:p>
            <a:endParaRPr lang="ru-RU" dirty="0" smtClean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 smtClean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 smtClean="0">
              <a:solidFill>
                <a:schemeClr val="tx2"/>
              </a:solidFill>
            </a:endParaRPr>
          </a:p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Масс-спектр сульфаметазина </a:t>
            </a:r>
          </a:p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Источник: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  <a:hlinkClick r:id="rId3"/>
              </a:rPr>
              <a:t>G1960-90083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 (стр. 17)</a:t>
            </a:r>
          </a:p>
          <a:p>
            <a:endParaRPr lang="ru-RU" dirty="0" smtClean="0">
              <a:solidFill>
                <a:schemeClr val="tx2"/>
              </a:solidFill>
            </a:endParaRPr>
          </a:p>
        </p:txBody>
      </p:sp>
      <p:grpSp>
        <p:nvGrpSpPr>
          <p:cNvPr id="10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1" name="Action Button: Custom 16">
              <a:hlinkClick r:id="rId4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Chevron 17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8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20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87985" y="1267622"/>
            <a:ext cx="5297557" cy="4425981"/>
            <a:chOff x="87985" y="1267622"/>
            <a:chExt cx="5297557" cy="4425981"/>
          </a:xfrm>
        </p:grpSpPr>
        <p:pic>
          <p:nvPicPr>
            <p:cNvPr id="17" name="Picture 2" descr="D:\projekty\NLG\2015\25776\grafiki\image50.e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831" y="1618246"/>
              <a:ext cx="4576212" cy="3839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86"/>
            <p:cNvSpPr>
              <a:spLocks noChangeArrowheads="1"/>
            </p:cNvSpPr>
            <p:nvPr/>
          </p:nvSpPr>
          <p:spPr bwMode="auto">
            <a:xfrm>
              <a:off x="87985" y="2025004"/>
              <a:ext cx="508743" cy="350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350 000</a:t>
              </a:r>
            </a:p>
            <a:p>
              <a:pPr lvl="0" algn="r">
                <a:spcBef>
                  <a:spcPts val="2400"/>
                </a:spcBef>
              </a:pPr>
              <a:r>
                <a:rPr kumimoji="0" lang="pl-PL" altLang="pl-PL" sz="1100" b="1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300 000</a:t>
              </a:r>
            </a:p>
            <a:p>
              <a:pPr lvl="0" algn="r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250 000</a:t>
              </a:r>
            </a:p>
            <a:p>
              <a:pPr lvl="0" algn="r">
                <a:spcBef>
                  <a:spcPts val="2400"/>
                </a:spcBef>
              </a:pPr>
              <a:r>
                <a:rPr kumimoji="0" lang="pl-PL" altLang="pl-PL" sz="1100" b="1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200 000</a:t>
              </a:r>
            </a:p>
            <a:p>
              <a:pPr lvl="0" algn="r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150 000</a:t>
              </a:r>
            </a:p>
            <a:p>
              <a:pPr lvl="0" algn="r">
                <a:spcBef>
                  <a:spcPts val="2400"/>
                </a:spcBef>
              </a:pPr>
              <a:r>
                <a:rPr kumimoji="0" lang="pl-PL" altLang="pl-PL" sz="1100" b="1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100 000</a:t>
              </a:r>
            </a:p>
            <a:p>
              <a:pPr lvl="0" algn="r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50 000</a:t>
              </a:r>
            </a:p>
            <a:p>
              <a:pPr lvl="0" algn="r">
                <a:spcBef>
                  <a:spcPts val="2400"/>
                </a:spcBef>
              </a:pPr>
              <a:r>
                <a:rPr kumimoji="0" lang="pl-PL" altLang="pl-PL" sz="1100" b="1" i="0" u="none" strike="noStrike" cap="none" normalizeH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0</a:t>
              </a:r>
              <a:endParaRPr kumimoji="0" lang="pl-PL" altLang="pl-PL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9" name="Rectangle 86"/>
            <p:cNvSpPr>
              <a:spLocks noChangeArrowheads="1"/>
            </p:cNvSpPr>
            <p:nvPr/>
          </p:nvSpPr>
          <p:spPr bwMode="auto">
            <a:xfrm>
              <a:off x="705852" y="5524326"/>
              <a:ext cx="50874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100</a:t>
              </a:r>
              <a:endParaRPr kumimoji="0" lang="pl-PL" altLang="pl-PL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>
              <a:off x="2085473" y="5524326"/>
              <a:ext cx="50874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200</a:t>
              </a:r>
              <a:endParaRPr kumimoji="0" lang="pl-PL" altLang="pl-PL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3465094" y="5524326"/>
              <a:ext cx="50874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300</a:t>
              </a:r>
              <a:endParaRPr kumimoji="0" lang="pl-PL" altLang="pl-PL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>
              <a:off x="4876799" y="5516305"/>
              <a:ext cx="50874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m / z</a:t>
              </a:r>
              <a:endParaRPr kumimoji="0" lang="pl-PL" altLang="pl-PL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 rot="16200000">
              <a:off x="3154575" y="1437355"/>
              <a:ext cx="50874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279,1</a:t>
              </a:r>
              <a:endParaRPr kumimoji="0" lang="pl-PL" altLang="pl-PL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 rot="16200000">
              <a:off x="3266693" y="4838281"/>
              <a:ext cx="50874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281,0</a:t>
              </a:r>
              <a:endParaRPr kumimoji="0" lang="pl-PL" altLang="pl-PL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0" name="Rectangle 86"/>
            <p:cNvSpPr>
              <a:spLocks noChangeArrowheads="1"/>
            </p:cNvSpPr>
            <p:nvPr/>
          </p:nvSpPr>
          <p:spPr bwMode="auto">
            <a:xfrm rot="16200000">
              <a:off x="3238859" y="4421186"/>
              <a:ext cx="50874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280,0</a:t>
              </a:r>
              <a:endParaRPr kumimoji="0" lang="pl-PL" altLang="pl-PL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86"/>
            <p:cNvSpPr>
              <a:spLocks noChangeArrowheads="1"/>
            </p:cNvSpPr>
            <p:nvPr/>
          </p:nvSpPr>
          <p:spPr bwMode="auto">
            <a:xfrm rot="16200000">
              <a:off x="3465093" y="4782133"/>
              <a:ext cx="50874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pl-PL" altLang="pl-PL" sz="1100" b="1" smtClean="0">
                  <a:latin typeface="Arial Narrow" panose="020B0606020202030204" pitchFamily="34" charset="0"/>
                </a:rPr>
                <a:t>301,0</a:t>
              </a:r>
              <a:endParaRPr kumimoji="0" lang="pl-PL" altLang="pl-PL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4072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Результаты</a:t>
            </a:r>
            <a:r>
              <a:t/>
            </a:r>
            <a:br/>
            <a:r>
              <a:rPr sz="3100" dirty="0" smtClean="0"/>
              <a:t>Пример 2</a:t>
            </a:r>
            <a:r>
              <a:rPr sz="3100"/>
              <a:t/>
            </a:r>
            <a:br>
              <a:rPr sz="3100"/>
            </a:br>
            <a:endParaRPr lang="ru-RU" sz="3100" dirty="0"/>
          </a:p>
        </p:txBody>
      </p:sp>
      <p:sp>
        <p:nvSpPr>
          <p:cNvPr id="3" name="TextBox 2"/>
          <p:cNvSpPr txBox="1"/>
          <p:nvPr/>
        </p:nvSpPr>
        <p:spPr>
          <a:xfrm>
            <a:off x="5301916" y="1508400"/>
            <a:ext cx="384208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Масс-спектр </a:t>
            </a:r>
            <a:r>
              <a:rPr lang="en-US" dirty="0" smtClean="0">
                <a:solidFill>
                  <a:schemeClr val="tx2"/>
                </a:solidFill>
                <a:hlinkClick r:id="rId2"/>
              </a:rPr>
              <a:t>кокаэтилена</a:t>
            </a:r>
            <a:r>
              <a:rPr dirty="0" smtClean="0"/>
              <a:t>, </a:t>
            </a:r>
            <a:r>
              <a:rPr lang="en-US" dirty="0" smtClean="0">
                <a:solidFill>
                  <a:schemeClr val="tx2"/>
                </a:solidFill>
              </a:rPr>
              <a:t>полученный с помощью</a:t>
            </a:r>
            <a:r>
              <a:t/>
            </a:r>
            <a:br/>
            <a:r>
              <a:rPr lang="en-US" smtClean="0">
                <a:solidFill>
                  <a:schemeClr val="tx2"/>
                </a:solidFill>
              </a:rPr>
              <a:t>времяпролетного </a:t>
            </a:r>
            <a:r>
              <a:rPr lang="pl-PL" smtClean="0">
                <a:solidFill>
                  <a:schemeClr val="tx2"/>
                </a:solidFill>
              </a:rPr>
              <a:t/>
            </a:r>
            <a:br>
              <a:rPr lang="pl-PL" smtClean="0">
                <a:solidFill>
                  <a:schemeClr val="tx2"/>
                </a:solidFill>
              </a:rPr>
            </a:br>
            <a:r>
              <a:rPr lang="en-US" smtClean="0">
                <a:solidFill>
                  <a:schemeClr val="tx2"/>
                </a:solidFill>
              </a:rPr>
              <a:t>масс-анализатора </a:t>
            </a:r>
            <a:r>
              <a:rPr lang="en-US" dirty="0" smtClean="0">
                <a:solidFill>
                  <a:schemeClr val="tx2"/>
                </a:solidFill>
              </a:rPr>
              <a:t>прибора типа Q-TOF  </a:t>
            </a:r>
          </a:p>
          <a:p>
            <a:endParaRPr lang="ru-RU" sz="1500" dirty="0">
              <a:solidFill>
                <a:schemeClr val="tx2"/>
              </a:solidFill>
            </a:endParaRPr>
          </a:p>
          <a:p>
            <a:pPr>
              <a:tabLst>
                <a:tab pos="2422525" algn="l"/>
              </a:tabLst>
            </a:pPr>
            <a:r>
              <a:rPr lang="pt-BR" sz="1500" dirty="0">
                <a:solidFill>
                  <a:schemeClr val="tx2"/>
                </a:solidFill>
              </a:rPr>
              <a:t>Молекулярная формула: </a:t>
            </a:r>
            <a:r>
              <a:rPr lang="en-US" dirty="0" smtClean="0"/>
              <a:t>	</a:t>
            </a:r>
            <a:r>
              <a:rPr lang="pt-BR" sz="1500" b="1" dirty="0" smtClean="0">
                <a:solidFill>
                  <a:schemeClr val="tx2"/>
                </a:solidFill>
              </a:rPr>
              <a:t>C</a:t>
            </a:r>
            <a:r>
              <a:rPr lang="pt-BR" sz="1500" b="1" baseline="-25000" dirty="0" smtClean="0">
                <a:solidFill>
                  <a:schemeClr val="tx2"/>
                </a:solidFill>
              </a:rPr>
              <a:t>18</a:t>
            </a:r>
            <a:r>
              <a:rPr lang="pt-BR" sz="1500" b="1" dirty="0" smtClean="0">
                <a:solidFill>
                  <a:schemeClr val="tx2"/>
                </a:solidFill>
              </a:rPr>
              <a:t>H</a:t>
            </a:r>
            <a:r>
              <a:rPr lang="pt-BR" sz="1500" b="1" baseline="-25000" dirty="0" smtClean="0">
                <a:solidFill>
                  <a:schemeClr val="tx2"/>
                </a:solidFill>
              </a:rPr>
              <a:t>23</a:t>
            </a:r>
            <a:r>
              <a:rPr lang="pt-BR" sz="1500" b="1" dirty="0" smtClean="0">
                <a:solidFill>
                  <a:schemeClr val="tx2"/>
                </a:solidFill>
              </a:rPr>
              <a:t>NO</a:t>
            </a:r>
            <a:r>
              <a:rPr lang="pt-BR" sz="1500" b="1" baseline="-25000" dirty="0" smtClean="0">
                <a:solidFill>
                  <a:schemeClr val="tx2"/>
                </a:solidFill>
              </a:rPr>
              <a:t>4</a:t>
            </a:r>
            <a:endParaRPr lang="ru-RU" sz="1500" dirty="0">
              <a:solidFill>
                <a:schemeClr val="tx2"/>
              </a:solidFill>
            </a:endParaRPr>
          </a:p>
          <a:p>
            <a:pPr>
              <a:tabLst>
                <a:tab pos="2422525" algn="l"/>
              </a:tabLst>
            </a:pPr>
            <a:r>
              <a:rPr lang="en-US" sz="1500" dirty="0" smtClean="0">
                <a:solidFill>
                  <a:schemeClr val="tx2"/>
                </a:solidFill>
              </a:rPr>
              <a:t>[M+H]</a:t>
            </a:r>
            <a:r>
              <a:rPr lang="en-US" sz="1500" baseline="30000" dirty="0" smtClean="0">
                <a:solidFill>
                  <a:schemeClr val="tx2"/>
                </a:solidFill>
              </a:rPr>
              <a:t>+</a:t>
            </a:r>
            <a:r>
              <a:rPr lang="en-US" sz="1500" dirty="0" smtClean="0">
                <a:solidFill>
                  <a:schemeClr val="tx2"/>
                </a:solidFill>
              </a:rPr>
              <a:t>: </a:t>
            </a:r>
            <a:r>
              <a:rPr lang="en-US" sz="1500" smtClean="0">
                <a:solidFill>
                  <a:schemeClr val="tx2"/>
                </a:solidFill>
              </a:rPr>
              <a:t>	318,387</a:t>
            </a:r>
            <a:endParaRPr lang="ru-RU" sz="1500" dirty="0">
              <a:solidFill>
                <a:schemeClr val="tx2"/>
              </a:solidFill>
            </a:endParaRPr>
          </a:p>
          <a:p>
            <a:endParaRPr lang="ru-RU" dirty="0" smtClean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 smtClean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 smtClean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dirty="0" smtClean="0">
              <a:solidFill>
                <a:schemeClr val="tx2"/>
              </a:solidFill>
            </a:endParaRPr>
          </a:p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Масс-спектр кокаэтилена 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Источник: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Сравнение нескольких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методик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</a:br>
            <a:r>
              <a:rPr lang="en-US" sz="120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ЖХ-МС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для применения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в токсикологии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(рис. 36, стр. </a:t>
            </a:r>
            <a:r>
              <a:rPr lang="bg-BG" sz="1200" smtClean="0">
                <a:solidFill>
                  <a:schemeClr val="accent2">
                    <a:lumMod val="75000"/>
                  </a:schemeClr>
                </a:solidFill>
              </a:rPr>
              <a:t>37)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/>
              </a:solidFill>
            </a:endParaRPr>
          </a:p>
        </p:txBody>
      </p:sp>
      <p:pic>
        <p:nvPicPr>
          <p:cNvPr id="12" name="Bild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0400" y="1508400"/>
            <a:ext cx="4873200" cy="3274014"/>
          </a:xfrm>
          <a:prstGeom prst="rect">
            <a:avLst/>
          </a:prstGeom>
        </p:spPr>
      </p:pic>
      <p:grpSp>
        <p:nvGrpSpPr>
          <p:cNvPr id="11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3" name="Action Button: Custom 16">
              <a:hlinkClick r:id="rId5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Chevron 17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Chevron 18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20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56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Результаты</a:t>
            </a:r>
            <a:r>
              <a:t/>
            </a:r>
            <a:br/>
            <a:r>
              <a:rPr sz="2200" dirty="0" smtClean="0"/>
              <a:t>Сравнение масс-спектрометров: одноквадрупольного и времяпролетного с высоким разрешением </a:t>
            </a:r>
            <a:r>
              <a:rPr sz="2200"/>
              <a:t/>
            </a:r>
            <a:br>
              <a:rPr sz="2200"/>
            </a:b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endParaRPr lang="ru-R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399" y="1508400"/>
            <a:ext cx="4957477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0" dirty="0"/>
              <a:t>Использование одно- или трехквадрупольного МС позволяет получить данные </a:t>
            </a:r>
            <a:r>
              <a:rPr lang="en-US" sz="1400" b="0"/>
              <a:t>о </a:t>
            </a:r>
            <a:r>
              <a:rPr lang="en-US" sz="1400" b="0" u="sng" smtClean="0"/>
              <a:t>массах</a:t>
            </a:r>
            <a:r>
              <a:rPr lang="en-US" sz="1400" b="0" smtClean="0"/>
              <a:t> </a:t>
            </a:r>
            <a:r>
              <a:rPr lang="en-US" sz="1400" b="0" dirty="0"/>
              <a:t>на допустимом уровне точности (с низким разрешением),</a:t>
            </a:r>
            <a:r>
              <a:rPr sz="1800"/>
              <a:t/>
            </a:r>
            <a:br>
              <a:rPr sz="1800"/>
            </a:br>
            <a:r>
              <a:rPr lang="en-US" sz="1400" b="0" dirty="0"/>
              <a:t>тогда как использование времяпролетного МС позволяет получить высокоточные данные о </a:t>
            </a:r>
            <a:r>
              <a:rPr lang="en-US" sz="1400" b="0" u="sng" dirty="0"/>
              <a:t>массах</a:t>
            </a:r>
            <a:r>
              <a:rPr lang="en-US" sz="1400" b="0" dirty="0"/>
              <a:t> (с высоким разрешением).</a:t>
            </a:r>
          </a:p>
          <a:p>
            <a:r>
              <a:rPr lang="en-US" sz="1400" b="0" dirty="0" smtClean="0"/>
              <a:t>Для обеспечения наибольшей точности определения массы, необходима непрерывная калибровка </a:t>
            </a:r>
            <a:r>
              <a:rPr lang="en-US" sz="1400" b="0" smtClean="0"/>
              <a:t>прибора </a:t>
            </a:r>
            <a:r>
              <a:rPr lang="pl-PL" sz="1400" b="0" smtClean="0"/>
              <a:t/>
            </a:r>
            <a:br>
              <a:rPr lang="pl-PL" sz="1400" b="0" smtClean="0"/>
            </a:br>
            <a:r>
              <a:rPr lang="en-US" sz="1400" b="0" smtClean="0"/>
              <a:t>с </a:t>
            </a:r>
            <a:r>
              <a:rPr lang="en-US" sz="1400" b="0" dirty="0" smtClean="0"/>
              <a:t>времяпролетным анализатором (TOF). Обычно погрешность измерений находится в пределах нескольких миллионных долей.</a:t>
            </a:r>
          </a:p>
          <a:p>
            <a:r>
              <a:rPr lang="en-US" sz="1400" b="0"/>
              <a:t>Обладая </a:t>
            </a:r>
            <a:r>
              <a:rPr lang="en-US" sz="1400" b="0" smtClean="0"/>
              <a:t>достаточны</a:t>
            </a:r>
            <a:r>
              <a:rPr lang="az-Cyrl-AZ" sz="1400" b="0"/>
              <a:t>ми</a:t>
            </a:r>
            <a:r>
              <a:rPr lang="en-US" sz="1400" b="0" smtClean="0"/>
              <a:t> разрешени</a:t>
            </a:r>
            <a:r>
              <a:rPr lang="az-Cyrl-AZ" sz="1400" b="0"/>
              <a:t>ем</a:t>
            </a:r>
            <a:r>
              <a:rPr lang="en-US" sz="1400" b="0" smtClean="0"/>
              <a:t> </a:t>
            </a:r>
            <a:r>
              <a:rPr lang="en-US" sz="1400" b="0"/>
              <a:t>и </a:t>
            </a:r>
            <a:r>
              <a:rPr lang="en-US" sz="1400" b="0" smtClean="0"/>
              <a:t>точност</a:t>
            </a:r>
            <a:r>
              <a:rPr lang="az-Cyrl-AZ" sz="1400" b="0"/>
              <a:t>ью</a:t>
            </a:r>
            <a:r>
              <a:rPr lang="en-US" sz="1400" b="0" smtClean="0"/>
              <a:t> </a:t>
            </a:r>
            <a:r>
              <a:rPr lang="en-US" sz="1400" b="0" dirty="0"/>
              <a:t>измерения масс, времяпролетный масс-спектрометр (TOF) может надежно определять элементный состав.</a:t>
            </a:r>
            <a:endParaRPr lang="ru-RU" sz="1400" b="0" dirty="0"/>
          </a:p>
          <a:p>
            <a:endParaRPr lang="ru-RU" sz="1400" b="0" dirty="0" smtClean="0"/>
          </a:p>
          <a:p>
            <a:endParaRPr lang="ru-RU" sz="1400" b="0" dirty="0"/>
          </a:p>
        </p:txBody>
      </p:sp>
      <p:sp>
        <p:nvSpPr>
          <p:cNvPr id="3" name="Rectangle 2"/>
          <p:cNvSpPr/>
          <p:nvPr/>
        </p:nvSpPr>
        <p:spPr>
          <a:xfrm>
            <a:off x="5187877" y="5503427"/>
            <a:ext cx="32549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Иллюстрация разрешающей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способности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одноквадрупольного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(a) </a:t>
            </a:r>
          </a:p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и времяпролетного масс-анализаторов (b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Источник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5989-2549RU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(ст</a:t>
            </a:r>
            <a:r>
              <a:rPr lang="az-Cyrl-AZ" sz="1200">
                <a:solidFill>
                  <a:schemeClr val="accent2">
                    <a:lumMod val="75000"/>
                  </a:schemeClr>
                </a:solidFill>
              </a:rPr>
              <a:t>р.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14)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2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5" name="Action Button: Custom 16">
              <a:hlinkClick r:id="rId4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Chevron 17">
              <a:hlinkClick r:id="rId4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18">
              <a:hlinkClick r:id="rId4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hlinkClick r:id="rId4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5310040" y="1460500"/>
            <a:ext cx="3748061" cy="4100019"/>
            <a:chOff x="5310040" y="1460500"/>
            <a:chExt cx="3748061" cy="4100019"/>
          </a:xfrm>
        </p:grpSpPr>
        <p:pic>
          <p:nvPicPr>
            <p:cNvPr id="23" name="Picture 2" descr="D:\projekty\NLG\2015\25776\grafiki\image52.e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3785" y="1460500"/>
              <a:ext cx="2907170" cy="3810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 rot="16200000">
              <a:off x="4727401" y="2451541"/>
              <a:ext cx="131916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az-Cyrl-AZ" altLang="pl-PL" sz="1000" b="1">
                  <a:latin typeface="Arial Narrow" panose="020B0606020202030204" pitchFamily="34" charset="0"/>
                </a:rPr>
                <a:t>Интенсивность сигнала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86"/>
            <p:cNvSpPr>
              <a:spLocks noChangeArrowheads="1"/>
            </p:cNvSpPr>
            <p:nvPr/>
          </p:nvSpPr>
          <p:spPr bwMode="auto">
            <a:xfrm rot="16200000">
              <a:off x="4727401" y="4465269"/>
              <a:ext cx="131916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az-Cyrl-AZ" altLang="pl-PL" sz="1000" b="1">
                  <a:latin typeface="Arial Narrow" panose="020B0606020202030204" pitchFamily="34" charset="0"/>
                </a:rPr>
                <a:t>Интенсивность сигнала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86"/>
            <p:cNvSpPr>
              <a:spLocks noChangeArrowheads="1"/>
            </p:cNvSpPr>
            <p:nvPr/>
          </p:nvSpPr>
          <p:spPr bwMode="auto">
            <a:xfrm>
              <a:off x="7270074" y="1508400"/>
              <a:ext cx="13191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az-Cyrl-AZ" altLang="pl-PL" sz="1000" b="1">
                  <a:latin typeface="Arial Narrow" panose="020B0606020202030204" pitchFamily="34" charset="0"/>
                </a:rPr>
                <a:t>Низкая разрешающая способность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>
              <a:off x="7386010" y="2254358"/>
              <a:ext cx="131916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az-Cyrl-AZ" altLang="pl-PL" sz="1000" b="1">
                  <a:latin typeface="Arial Narrow" panose="020B0606020202030204" pitchFamily="34" charset="0"/>
                </a:rPr>
                <a:t>Целевая масса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>
              <a:off x="7738936" y="2823853"/>
              <a:ext cx="131916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az-Cyrl-AZ" altLang="pl-PL" sz="1000" b="1">
                  <a:latin typeface="Arial Narrow" panose="020B0606020202030204" pitchFamily="34" charset="0"/>
                </a:rPr>
                <a:t>Интерференция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7402052" y="4853180"/>
              <a:ext cx="131916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az-Cyrl-AZ" altLang="pl-PL" sz="1000" b="1">
                  <a:latin typeface="Arial Narrow" panose="020B0606020202030204" pitchFamily="34" charset="0"/>
                </a:rPr>
                <a:t>Интерференция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0" name="Rectangle 86"/>
            <p:cNvSpPr>
              <a:spLocks noChangeArrowheads="1"/>
            </p:cNvSpPr>
            <p:nvPr/>
          </p:nvSpPr>
          <p:spPr bwMode="auto">
            <a:xfrm>
              <a:off x="6082887" y="3978884"/>
              <a:ext cx="131916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az-Cyrl-AZ" altLang="pl-PL" sz="1000" b="1">
                  <a:latin typeface="Arial Narrow" panose="020B0606020202030204" pitchFamily="34" charset="0"/>
                </a:rPr>
                <a:t>Целевая масса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86"/>
            <p:cNvSpPr>
              <a:spLocks noChangeArrowheads="1"/>
            </p:cNvSpPr>
            <p:nvPr/>
          </p:nvSpPr>
          <p:spPr bwMode="auto">
            <a:xfrm>
              <a:off x="7344047" y="3520063"/>
              <a:ext cx="13191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az-Cyrl-AZ" altLang="pl-PL" sz="1000" b="1">
                  <a:latin typeface="Arial Narrow" panose="020B0606020202030204" pitchFamily="34" charset="0"/>
                </a:rPr>
                <a:t>Высокая разрешающая способность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2" name="Rectangle 86"/>
            <p:cNvSpPr>
              <a:spLocks noChangeArrowheads="1"/>
            </p:cNvSpPr>
            <p:nvPr/>
          </p:nvSpPr>
          <p:spPr bwMode="auto">
            <a:xfrm>
              <a:off x="6387687" y="5406631"/>
              <a:ext cx="131916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az-Cyrl-AZ" altLang="pl-PL" sz="1000" b="1">
                  <a:latin typeface="Arial Narrow" panose="020B0606020202030204" pitchFamily="34" charset="0"/>
                </a:rPr>
                <a:t>Масса</a:t>
              </a:r>
              <a:endParaRPr kumimoji="0" lang="pl-PL" altLang="pl-PL" sz="14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84261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800" dirty="0" smtClean="0">
                <a:solidFill>
                  <a:schemeClr val="tx2"/>
                </a:solidFill>
              </a:rPr>
              <a:t>Результаты</a:t>
            </a:r>
            <a:r>
              <a:t/>
            </a:r>
            <a:br/>
            <a:r>
              <a:rPr lang="de-DE" sz="2200" dirty="0" smtClean="0">
                <a:solidFill>
                  <a:schemeClr val="tx2"/>
                </a:solidFill>
              </a:rPr>
              <a:t>Сравнение масс-спектрометров: одноквадрупольного и времяпролетного (TOF)</a:t>
            </a:r>
            <a:r>
              <a:rPr sz="2200"/>
              <a:t/>
            </a:r>
            <a:br>
              <a:rPr sz="2200"/>
            </a:br>
            <a:r>
              <a:rPr sz="2200"/>
              <a:t/>
            </a:r>
            <a:br>
              <a:rPr sz="2200"/>
            </a:b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0400" y="1508400"/>
            <a:ext cx="42142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0" dirty="0" smtClean="0"/>
              <a:t>Типичный масс-спектр для одноквадрупольного масс-спектрометра</a:t>
            </a:r>
            <a:r>
              <a:rPr sz="1600"/>
              <a:t/>
            </a:r>
            <a:br>
              <a:rPr sz="1600"/>
            </a:br>
            <a:r>
              <a:rPr lang="en-US" sz="1400" b="0" dirty="0" smtClean="0"/>
              <a:t> </a:t>
            </a:r>
            <a:endParaRPr lang="ru-RU" sz="1400" b="0" dirty="0"/>
          </a:p>
          <a:p>
            <a:endParaRPr lang="ru-RU" sz="1400" b="0" dirty="0" smtClean="0"/>
          </a:p>
          <a:p>
            <a:endParaRPr lang="ru-RU" sz="1400" b="0" dirty="0"/>
          </a:p>
        </p:txBody>
      </p:sp>
      <p:sp>
        <p:nvSpPr>
          <p:cNvPr id="3" name="Rectangle 2"/>
          <p:cNvSpPr/>
          <p:nvPr/>
        </p:nvSpPr>
        <p:spPr>
          <a:xfrm>
            <a:off x="4705277" y="5433175"/>
            <a:ext cx="44387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Масс-спектр сульфохлорпиридазина с ионами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аддуктов </a:t>
            </a:r>
            <a: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l-PL" sz="12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и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фрагментными ионами. Источник: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5989-2549RU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 (стр. 25)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798414" y="1521866"/>
            <a:ext cx="3960000" cy="4572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9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90500" indent="-1905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Lucida Grande"/>
              <a:buChar char="–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4400" indent="-228600" algn="l" defTabSz="685800" rtl="0" eaLnBrk="1" latinLnBrk="0" hangingPunct="1">
              <a:lnSpc>
                <a:spcPct val="100000"/>
              </a:lnSpc>
              <a:spcBef>
                <a:spcPts val="700"/>
              </a:spcBef>
              <a:buFont typeface="Arial"/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0" dirty="0" smtClean="0"/>
              <a:t>Типичный масс-спектр для времяпролетного масс-спеткрометра (TOF) </a:t>
            </a:r>
            <a:endParaRPr lang="ru-RU" sz="1400" b="0" dirty="0"/>
          </a:p>
          <a:p>
            <a:endParaRPr lang="ru-RU" sz="1400" b="0" dirty="0" smtClean="0"/>
          </a:p>
          <a:p>
            <a:endParaRPr lang="ru-RU" sz="1400" b="0" dirty="0"/>
          </a:p>
        </p:txBody>
      </p:sp>
      <p:sp>
        <p:nvSpPr>
          <p:cNvPr id="16" name="Rectangle 15"/>
          <p:cNvSpPr/>
          <p:nvPr/>
        </p:nvSpPr>
        <p:spPr>
          <a:xfrm>
            <a:off x="424179" y="5433175"/>
            <a:ext cx="2499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Масс-спектр сульфаметазина </a:t>
            </a:r>
          </a:p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Источник: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G1960-90083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 (стр. 17)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21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22" name="Action Button: Custom 16">
              <a:hlinkClick r:id="rId5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Chevron 17">
              <a:hlinkClick r:id="rId5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4" name="Chevron 18">
              <a:hlinkClick r:id="rId5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0">
              <a:hlinkClick r:id="rId5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26" name="Grupa 25"/>
          <p:cNvGrpSpPr/>
          <p:nvPr/>
        </p:nvGrpSpPr>
        <p:grpSpPr>
          <a:xfrm>
            <a:off x="198317" y="2147673"/>
            <a:ext cx="3932495" cy="3298342"/>
            <a:chOff x="87985" y="1267623"/>
            <a:chExt cx="5297557" cy="4443277"/>
          </a:xfrm>
        </p:grpSpPr>
        <p:pic>
          <p:nvPicPr>
            <p:cNvPr id="27" name="Picture 2" descr="D:\projekty\NLG\2015\25776\grafiki\image50.e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831" y="1618246"/>
              <a:ext cx="4576212" cy="3839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86"/>
            <p:cNvSpPr>
              <a:spLocks noChangeArrowheads="1"/>
            </p:cNvSpPr>
            <p:nvPr/>
          </p:nvSpPr>
          <p:spPr bwMode="auto">
            <a:xfrm>
              <a:off x="87985" y="2050347"/>
              <a:ext cx="508743" cy="3548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r">
                <a:spcBef>
                  <a:spcPts val="162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350 000</a:t>
              </a:r>
            </a:p>
            <a:p>
              <a:pPr lvl="0" algn="r">
                <a:spcBef>
                  <a:spcPts val="1620"/>
                </a:spcBef>
              </a:pPr>
              <a:r>
                <a:rPr kumimoji="0" lang="pl-PL" altLang="pl-PL" sz="900" b="1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300 000</a:t>
              </a:r>
            </a:p>
            <a:p>
              <a:pPr lvl="0" algn="r">
                <a:spcBef>
                  <a:spcPts val="162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250 000</a:t>
              </a:r>
            </a:p>
            <a:p>
              <a:pPr lvl="0" algn="r">
                <a:spcBef>
                  <a:spcPts val="1620"/>
                </a:spcBef>
              </a:pPr>
              <a:r>
                <a:rPr kumimoji="0" lang="pl-PL" altLang="pl-PL" sz="900" b="1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200 000</a:t>
              </a:r>
            </a:p>
            <a:p>
              <a:pPr lvl="0" algn="r">
                <a:spcBef>
                  <a:spcPts val="162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150 000</a:t>
              </a:r>
            </a:p>
            <a:p>
              <a:pPr lvl="0" algn="r">
                <a:spcBef>
                  <a:spcPts val="1620"/>
                </a:spcBef>
              </a:pPr>
              <a:r>
                <a:rPr kumimoji="0" lang="pl-PL" altLang="pl-PL" sz="900" b="1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100 000</a:t>
              </a:r>
            </a:p>
            <a:p>
              <a:pPr lvl="0" algn="r">
                <a:spcBef>
                  <a:spcPts val="162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50 000</a:t>
              </a:r>
            </a:p>
            <a:p>
              <a:pPr lvl="0" algn="r">
                <a:spcBef>
                  <a:spcPts val="1620"/>
                </a:spcBef>
              </a:pPr>
              <a:r>
                <a:rPr kumimoji="0" lang="pl-PL" altLang="pl-PL" sz="900" b="1" i="0" u="none" strike="noStrike" cap="none" normalizeH="0">
                  <a:ln>
                    <a:noFill/>
                  </a:ln>
                  <a:effectLst/>
                  <a:latin typeface="Arial Narrow" panose="020B0606020202030204" pitchFamily="34" charset="0"/>
                </a:rPr>
                <a:t>0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705851" y="5524325"/>
              <a:ext cx="508743" cy="18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100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0" name="Rectangle 86"/>
            <p:cNvSpPr>
              <a:spLocks noChangeArrowheads="1"/>
            </p:cNvSpPr>
            <p:nvPr/>
          </p:nvSpPr>
          <p:spPr bwMode="auto">
            <a:xfrm>
              <a:off x="2085473" y="5524325"/>
              <a:ext cx="508743" cy="18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200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86"/>
            <p:cNvSpPr>
              <a:spLocks noChangeArrowheads="1"/>
            </p:cNvSpPr>
            <p:nvPr/>
          </p:nvSpPr>
          <p:spPr bwMode="auto">
            <a:xfrm>
              <a:off x="3465095" y="5524325"/>
              <a:ext cx="508743" cy="18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300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2" name="Rectangle 86"/>
            <p:cNvSpPr>
              <a:spLocks noChangeArrowheads="1"/>
            </p:cNvSpPr>
            <p:nvPr/>
          </p:nvSpPr>
          <p:spPr bwMode="auto">
            <a:xfrm>
              <a:off x="4876799" y="5516305"/>
              <a:ext cx="508743" cy="18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m / z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3" name="Rectangle 86"/>
            <p:cNvSpPr>
              <a:spLocks noChangeArrowheads="1"/>
            </p:cNvSpPr>
            <p:nvPr/>
          </p:nvSpPr>
          <p:spPr bwMode="auto">
            <a:xfrm rot="16200000">
              <a:off x="3154575" y="1428707"/>
              <a:ext cx="508743" cy="18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279,1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4" name="Rectangle 86"/>
            <p:cNvSpPr>
              <a:spLocks noChangeArrowheads="1"/>
            </p:cNvSpPr>
            <p:nvPr/>
          </p:nvSpPr>
          <p:spPr bwMode="auto">
            <a:xfrm rot="16200000">
              <a:off x="3266693" y="4829631"/>
              <a:ext cx="508743" cy="18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281,0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5" name="Rectangle 86"/>
            <p:cNvSpPr>
              <a:spLocks noChangeArrowheads="1"/>
            </p:cNvSpPr>
            <p:nvPr/>
          </p:nvSpPr>
          <p:spPr bwMode="auto">
            <a:xfrm rot="16200000">
              <a:off x="3238859" y="4412536"/>
              <a:ext cx="508743" cy="18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280,0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36" name="Rectangle 86"/>
            <p:cNvSpPr>
              <a:spLocks noChangeArrowheads="1"/>
            </p:cNvSpPr>
            <p:nvPr/>
          </p:nvSpPr>
          <p:spPr bwMode="auto">
            <a:xfrm rot="16200000">
              <a:off x="3465093" y="4773483"/>
              <a:ext cx="508743" cy="18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301,0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  <p:grpSp>
        <p:nvGrpSpPr>
          <p:cNvPr id="37" name="Grupa 36"/>
          <p:cNvGrpSpPr/>
          <p:nvPr/>
        </p:nvGrpSpPr>
        <p:grpSpPr>
          <a:xfrm>
            <a:off x="4713298" y="2136940"/>
            <a:ext cx="4454765" cy="3328456"/>
            <a:chOff x="4713298" y="2136940"/>
            <a:chExt cx="4454765" cy="3328456"/>
          </a:xfrm>
        </p:grpSpPr>
        <p:grpSp>
          <p:nvGrpSpPr>
            <p:cNvPr id="38" name="Grupa 37"/>
            <p:cNvGrpSpPr/>
            <p:nvPr/>
          </p:nvGrpSpPr>
          <p:grpSpPr>
            <a:xfrm>
              <a:off x="4713298" y="2136940"/>
              <a:ext cx="4454765" cy="3328456"/>
              <a:chOff x="4713298" y="2136940"/>
              <a:chExt cx="4454765" cy="3328456"/>
            </a:xfrm>
          </p:grpSpPr>
          <p:pic>
            <p:nvPicPr>
              <p:cNvPr id="40" name="Picture 2" descr="D:\projekty\NLG\2015\25776\grafiki\image53.emf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90392" y="2229909"/>
                <a:ext cx="3954045" cy="29385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" name="Rectangle 86"/>
              <p:cNvSpPr>
                <a:spLocks noChangeArrowheads="1"/>
              </p:cNvSpPr>
              <p:nvPr/>
            </p:nvSpPr>
            <p:spPr bwMode="auto">
              <a:xfrm>
                <a:off x="7848898" y="2433404"/>
                <a:ext cx="1319165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>
                  <a:spcBef>
                    <a:spcPts val="2400"/>
                  </a:spcBef>
                </a:pPr>
                <a:r>
                  <a:rPr lang="az-Cyrl-AZ" altLang="pl-PL" sz="900" b="1">
                    <a:latin typeface="Arial Narrow" panose="020B0606020202030204" pitchFamily="34" charset="0"/>
                  </a:rPr>
                  <a:t>Макс. </a:t>
                </a:r>
                <a:r>
                  <a:rPr lang="az-Cyrl-AZ" altLang="pl-PL" sz="900" b="1" smtClean="0">
                    <a:latin typeface="Arial Narrow" panose="020B0606020202030204" pitchFamily="34" charset="0"/>
                  </a:rPr>
                  <a:t>48</a:t>
                </a:r>
                <a:r>
                  <a:rPr lang="pl-PL" altLang="pl-PL" sz="900" b="1" smtClean="0">
                    <a:latin typeface="Arial Narrow" panose="020B0606020202030204" pitchFamily="34" charset="0"/>
                  </a:rPr>
                  <a:t> </a:t>
                </a:r>
                <a:r>
                  <a:rPr lang="az-Cyrl-AZ" altLang="pl-PL" sz="900" b="1" smtClean="0">
                    <a:latin typeface="Arial Narrow" panose="020B0606020202030204" pitchFamily="34" charset="0"/>
                  </a:rPr>
                  <a:t>000 </a:t>
                </a:r>
                <a:r>
                  <a:rPr lang="az-Cyrl-AZ" altLang="pl-PL" sz="900" b="1">
                    <a:latin typeface="Arial Narrow" panose="020B0606020202030204" pitchFamily="34" charset="0"/>
                  </a:rPr>
                  <a:t>отсчетов</a:t>
                </a:r>
                <a:endParaRPr kumimoji="0" lang="pl-PL" altLang="pl-PL" sz="120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42" name="Rectangle 86"/>
              <p:cNvSpPr>
                <a:spLocks noChangeArrowheads="1"/>
              </p:cNvSpPr>
              <p:nvPr/>
            </p:nvSpPr>
            <p:spPr bwMode="auto">
              <a:xfrm>
                <a:off x="5109411" y="2348197"/>
                <a:ext cx="535056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900" b="1" smtClean="0">
                    <a:latin typeface="Arial Narrow" panose="020B0606020202030204" pitchFamily="34" charset="0"/>
                  </a:rPr>
                  <a:t>156,0116</a:t>
                </a:r>
                <a:endParaRPr kumimoji="0" lang="pl-PL" altLang="pl-PL" sz="120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43" name="Rectangle 86"/>
              <p:cNvSpPr>
                <a:spLocks noChangeArrowheads="1"/>
              </p:cNvSpPr>
              <p:nvPr/>
            </p:nvSpPr>
            <p:spPr bwMode="auto">
              <a:xfrm>
                <a:off x="7702681" y="4369503"/>
                <a:ext cx="535056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900" b="1" smtClean="0">
                    <a:latin typeface="Arial Narrow" panose="020B0606020202030204" pitchFamily="34" charset="0"/>
                  </a:rPr>
                  <a:t>285,0207</a:t>
                </a:r>
                <a:endParaRPr kumimoji="0" lang="pl-PL" altLang="pl-PL" sz="120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44" name="Rectangle 86"/>
              <p:cNvSpPr>
                <a:spLocks noChangeArrowheads="1"/>
              </p:cNvSpPr>
              <p:nvPr/>
            </p:nvSpPr>
            <p:spPr bwMode="auto">
              <a:xfrm>
                <a:off x="8148626" y="4178334"/>
                <a:ext cx="535056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900" b="1" smtClean="0">
                    <a:latin typeface="Arial Narrow" panose="020B0606020202030204" pitchFamily="34" charset="0"/>
                  </a:rPr>
                  <a:t>307,0027</a:t>
                </a:r>
                <a:endParaRPr kumimoji="0" lang="pl-PL" altLang="pl-PL" sz="120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45" name="Rectangle 86"/>
              <p:cNvSpPr>
                <a:spLocks noChangeArrowheads="1"/>
              </p:cNvSpPr>
              <p:nvPr/>
            </p:nvSpPr>
            <p:spPr bwMode="auto">
              <a:xfrm>
                <a:off x="8188731" y="4748548"/>
                <a:ext cx="535056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900" b="1" smtClean="0">
                    <a:latin typeface="Arial Narrow" panose="020B0606020202030204" pitchFamily="34" charset="0"/>
                  </a:rPr>
                  <a:t>309,0000</a:t>
                </a:r>
                <a:endParaRPr kumimoji="0" lang="pl-PL" altLang="pl-PL" sz="120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46" name="Rectangle 86"/>
              <p:cNvSpPr>
                <a:spLocks noChangeArrowheads="1"/>
              </p:cNvSpPr>
              <p:nvPr/>
            </p:nvSpPr>
            <p:spPr bwMode="auto">
              <a:xfrm>
                <a:off x="4713298" y="2409425"/>
                <a:ext cx="535056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900" b="1" smtClean="0">
                    <a:latin typeface="Arial Narrow" panose="020B0606020202030204" pitchFamily="34" charset="0"/>
                  </a:rPr>
                  <a:t>100%</a:t>
                </a:r>
                <a:endParaRPr kumimoji="0" lang="pl-PL" altLang="pl-PL" sz="120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47" name="Rectangle 86"/>
              <p:cNvSpPr>
                <a:spLocks noChangeArrowheads="1"/>
              </p:cNvSpPr>
              <p:nvPr/>
            </p:nvSpPr>
            <p:spPr bwMode="auto">
              <a:xfrm>
                <a:off x="6479146" y="5326897"/>
                <a:ext cx="1000818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900" b="1">
                    <a:latin typeface="Arial Narrow" panose="020B0606020202030204" pitchFamily="34" charset="0"/>
                  </a:rPr>
                  <a:t>m/z (</a:t>
                </a:r>
                <a:r>
                  <a:rPr lang="az-Cyrl-AZ" altLang="pl-PL" sz="900" b="1">
                    <a:latin typeface="Arial Narrow" panose="020B0606020202030204" pitchFamily="34" charset="0"/>
                  </a:rPr>
                  <a:t>а. е. м.)</a:t>
                </a:r>
                <a:endParaRPr kumimoji="0" lang="pl-PL" altLang="pl-PL" sz="120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>
                <a:off x="4873835" y="2136940"/>
                <a:ext cx="408568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>
                  <a:spcBef>
                    <a:spcPts val="2400"/>
                  </a:spcBef>
                </a:pPr>
                <a:r>
                  <a:rPr lang="ru-RU" altLang="pl-PL" sz="700" b="1">
                    <a:latin typeface="Arial Narrow" panose="020B0606020202030204" pitchFamily="34" charset="0"/>
                  </a:rPr>
                  <a:t>TOF-МС, режим положительных ионов: Эксперимент 2, интервал времени удерживания от 0,932 до 1,007 </a:t>
                </a:r>
                <a:r>
                  <a:rPr lang="ru-RU" altLang="pl-PL" sz="700" b="1" smtClean="0">
                    <a:latin typeface="Arial Narrow" panose="020B0606020202030204" pitchFamily="34" charset="0"/>
                  </a:rPr>
                  <a:t>мин из </a:t>
                </a:r>
                <a:r>
                  <a:rPr lang="ru-RU" altLang="pl-PL" sz="700" b="1">
                    <a:latin typeface="Arial Narrow" panose="020B0606020202030204" pitchFamily="34" charset="0"/>
                  </a:rPr>
                  <a:t>образца sulfa 284 a.wiff </a:t>
                </a:r>
                <a:r>
                  <a:rPr lang="pl-PL" altLang="pl-PL" sz="700" b="1">
                    <a:latin typeface="Arial Narrow" panose="020B0606020202030204" pitchFamily="34" charset="0"/>
                  </a:rPr>
                  <a:t>Agilent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39" name="Rectangle 86"/>
            <p:cNvSpPr>
              <a:spLocks noChangeArrowheads="1"/>
            </p:cNvSpPr>
            <p:nvPr/>
          </p:nvSpPr>
          <p:spPr bwMode="auto">
            <a:xfrm>
              <a:off x="5262423" y="4719404"/>
              <a:ext cx="1319165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>
                <a:spcBef>
                  <a:spcPts val="2400"/>
                </a:spcBef>
              </a:pPr>
              <a:r>
                <a:rPr lang="pl-PL" altLang="pl-PL" sz="900" b="1" smtClean="0">
                  <a:latin typeface="Arial Narrow" panose="020B0606020202030204" pitchFamily="34" charset="0"/>
                </a:rPr>
                <a:t>149,0242</a:t>
              </a:r>
              <a:endParaRPr kumimoji="0" lang="pl-PL" altLang="pl-PL" sz="120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32447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dirty="0" smtClean="0"/>
              <a:t>Результаты</a:t>
            </a:r>
            <a:r>
              <a:t/>
            </a:r>
            <a:br/>
            <a:r>
              <a:rPr sz="2800" dirty="0" smtClean="0"/>
              <a:t>Многозарядные ионы и деконволюция</a:t>
            </a:r>
            <a:r>
              <a:rPr sz="2800"/>
              <a:t/>
            </a:r>
            <a:br>
              <a:rPr sz="2800"/>
            </a:br>
            <a:r>
              <a:t/>
            </a:r>
            <a:br/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8400"/>
            <a:ext cx="8686800" cy="4417399"/>
          </a:xfrm>
        </p:spPr>
        <p:txBody>
          <a:bodyPr>
            <a:noAutofit/>
          </a:bodyPr>
          <a:lstStyle/>
          <a:p>
            <a:r>
              <a:rPr lang="en-US" sz="1600" dirty="0"/>
              <a:t>Образование многозарядных ионов зависит от анализируемой молекулы и метода ионизации.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sz="1600" u="sng" dirty="0" smtClean="0"/>
              <a:t>Ионизация небольших молекул и использование метода ХИАД</a:t>
            </a:r>
            <a:r>
              <a:rPr sz="1600" dirty="0" smtClean="0"/>
              <a:t> дает однозарядные ионы:</a:t>
            </a:r>
          </a:p>
          <a:p>
            <a:pPr marL="288000" lvl="1" indent="0">
              <a:spcBef>
                <a:spcPts val="0"/>
              </a:spcBef>
              <a:buNone/>
            </a:pPr>
            <a:r>
              <a:rPr lang="en-US" sz="1600" dirty="0" smtClean="0"/>
              <a:t>Измеренное соотношение </a:t>
            </a:r>
            <a:r>
              <a:rPr lang="en-US" sz="1600" i="1" dirty="0" smtClean="0"/>
              <a:t>m/z</a:t>
            </a:r>
            <a:r>
              <a:rPr lang="en-US" sz="1600" dirty="0" smtClean="0"/>
              <a:t> соответствует молекулярной массе с </a:t>
            </a:r>
            <a:r>
              <a:rPr lang="en-US" sz="1600" smtClean="0"/>
              <a:t>поправкой </a:t>
            </a:r>
            <a:r>
              <a:rPr lang="pl-PL" sz="1600" smtClean="0"/>
              <a:t/>
            </a:r>
            <a:br>
              <a:rPr lang="pl-PL" sz="1600" smtClean="0"/>
            </a:br>
            <a:r>
              <a:rPr lang="en-US" sz="1600" smtClean="0"/>
              <a:t>на </a:t>
            </a:r>
            <a:r>
              <a:rPr lang="en-US" sz="1600" dirty="0" smtClean="0"/>
              <a:t>вычитание (положительно заряженный ион) или добавление (отрицательно заряженный ион) массы носителя заряда.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600" u="sng" dirty="0" smtClean="0"/>
              <a:t>Ионизация крупных молекул</a:t>
            </a:r>
            <a:r>
              <a:rPr lang="en-US" sz="1600" dirty="0" smtClean="0"/>
              <a:t> (пептидов, белков) </a:t>
            </a:r>
            <a:r>
              <a:rPr lang="en-US" sz="1600" u="sng" dirty="0" smtClean="0"/>
              <a:t>методом ИРЭП</a:t>
            </a:r>
            <a:r>
              <a:rPr lang="en-US" sz="1600" dirty="0" smtClean="0"/>
              <a:t> может </a:t>
            </a:r>
            <a:r>
              <a:rPr lang="en-US" sz="1600" smtClean="0"/>
              <a:t>привести </a:t>
            </a:r>
            <a:r>
              <a:rPr lang="pl-PL" sz="1600" smtClean="0"/>
              <a:t/>
            </a:r>
            <a:br>
              <a:rPr lang="pl-PL" sz="1600" smtClean="0"/>
            </a:br>
            <a:r>
              <a:rPr lang="en-US" sz="1600" smtClean="0"/>
              <a:t>к </a:t>
            </a:r>
            <a:r>
              <a:rPr lang="en-US" sz="1600" dirty="0" smtClean="0"/>
              <a:t>образованию многозарядных ионов вследствие наличия более одного положения, способного принимать заряд (в результате протонирования или депротонирования): </a:t>
            </a:r>
          </a:p>
          <a:p>
            <a:pPr marL="288000">
              <a:spcBef>
                <a:spcPts val="600"/>
              </a:spcBef>
            </a:pPr>
            <a:r>
              <a:rPr lang="en-US" sz="1600" dirty="0" smtClean="0"/>
              <a:t>Это делает крупные молекулы, такие как антитела (масса свыше миллиона Да),  пригодными для масс-спектрального анализа, поскольку анализируемые ионы попадают в легче поддающийся измерению диапазон </a:t>
            </a:r>
            <a:r>
              <a:rPr lang="en-US" sz="1600" i="1" dirty="0" smtClean="0"/>
              <a:t>m/z</a:t>
            </a:r>
            <a:r>
              <a:rPr lang="en-US" sz="1600" dirty="0" smtClean="0"/>
              <a:t>. </a:t>
            </a:r>
          </a:p>
          <a:p>
            <a:r>
              <a:rPr lang="en-US" sz="1600" dirty="0" smtClean="0"/>
              <a:t>Для вычисления истинной молекулярной массы по измеренному соотношению </a:t>
            </a:r>
            <a:r>
              <a:rPr lang="en-US" sz="1600" i="1" dirty="0" smtClean="0"/>
              <a:t>m/z</a:t>
            </a:r>
            <a:r>
              <a:rPr lang="en-US" sz="1600" dirty="0" smtClean="0"/>
              <a:t> необходим соответствующий математический алгоритм. Такой процесс известен как </a:t>
            </a:r>
            <a:r>
              <a:rPr lang="en-US" sz="1600" b="1" dirty="0" smtClean="0"/>
              <a:t>деконволюция</a:t>
            </a:r>
            <a:r>
              <a:rPr lang="en-US" sz="1600" dirty="0" smtClean="0"/>
              <a:t>.</a:t>
            </a:r>
            <a:endParaRPr lang="ru-RU" sz="1600" dirty="0"/>
          </a:p>
        </p:txBody>
      </p:sp>
      <p:grpSp>
        <p:nvGrpSpPr>
          <p:cNvPr id="14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5" name="Action Button: Custom 16">
              <a:hlinkClick r:id="rId2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Chevron 17">
              <a:hlinkClick r:id="rId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18">
              <a:hlinkClick r:id="rId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20">
              <a:hlinkClick r:id="rId2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4951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Результаты</a:t>
            </a:r>
            <a:r>
              <a:t/>
            </a:r>
            <a:br/>
            <a:r>
              <a:rPr sz="3100" dirty="0" smtClean="0"/>
              <a:t>Многозарядные ионы и деконволюция — примеры</a:t>
            </a:r>
            <a:r>
              <a:rPr sz="3100"/>
              <a:t/>
            </a:r>
            <a:br>
              <a:rPr sz="3100"/>
            </a:br>
            <a:endParaRPr lang="ru-RU" sz="2700" dirty="0"/>
          </a:p>
        </p:txBody>
      </p:sp>
      <p:sp>
        <p:nvSpPr>
          <p:cNvPr id="5" name="Rectangle 4"/>
          <p:cNvSpPr/>
          <p:nvPr/>
        </p:nvSpPr>
        <p:spPr>
          <a:xfrm>
            <a:off x="588365" y="5057392"/>
            <a:ext cx="81202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Масс-спектр </a:t>
            </a:r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экспрессированной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глутаминсинтетазы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2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Источник: </a:t>
            </a:r>
            <a:r>
              <a:rPr lang="en-US" sz="1200" dirty="0">
                <a:hlinkClick r:id="rId2"/>
              </a:rPr>
              <a:t>Точное измерение массы молекул с помощью ВЭЖХ-МС с времяпролетным масс-спектрометром для подтверждения молекулярной массы </a:t>
            </a:r>
            <a:r>
              <a:rPr lang="en-US" sz="1200">
                <a:hlinkClick r:id="rId2"/>
              </a:rPr>
              <a:t>нативных </a:t>
            </a:r>
            <a:r>
              <a:rPr lang="en-US" sz="1200" smtClean="0">
                <a:hlinkClick r:id="rId2"/>
              </a:rPr>
              <a:t>белков</a:t>
            </a:r>
            <a:r>
              <a:rPr lang="bg-BG" sz="1200"/>
              <a:t> </a:t>
            </a:r>
            <a:r>
              <a:rPr lang="bg-BG" sz="1200">
                <a:solidFill>
                  <a:schemeClr val="accent2">
                    <a:lumMod val="75000"/>
                  </a:schemeClr>
                </a:solidFill>
              </a:rPr>
              <a:t>(рис. 1, стр. 4)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12766" y="5057392"/>
            <a:ext cx="3831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Масс-спектр экспрессированной глутаминсинтетазы </a:t>
            </a:r>
            <a:r>
              <a:rPr lang="en-US" sz="1200" smtClean="0">
                <a:solidFill>
                  <a:schemeClr val="accent2">
                    <a:lumMod val="75000"/>
                  </a:schemeClr>
                </a:solidFill>
              </a:rPr>
              <a:t>после деконволюции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57816" y="1677049"/>
            <a:ext cx="357188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Ожидаемая масса немодифицированной глутаминсинтетазы:</a:t>
            </a:r>
            <a:endParaRPr lang="ru-RU" sz="1050" dirty="0"/>
          </a:p>
          <a:p>
            <a:r>
              <a:rPr lang="en-US" sz="1050" smtClean="0"/>
              <a:t>51</a:t>
            </a:r>
            <a:r>
              <a:rPr lang="pl-PL" sz="1050" smtClean="0"/>
              <a:t> </a:t>
            </a:r>
            <a:r>
              <a:rPr lang="en-US" sz="1050" smtClean="0"/>
              <a:t>772</a:t>
            </a:r>
            <a:r>
              <a:rPr lang="pl-PL" sz="1050" smtClean="0"/>
              <a:t>,</a:t>
            </a:r>
            <a:r>
              <a:rPr lang="en-US" sz="1050" smtClean="0"/>
              <a:t>7 </a:t>
            </a:r>
            <a:r>
              <a:rPr lang="en-US" sz="1050" dirty="0" smtClean="0"/>
              <a:t>а. е. м.</a:t>
            </a:r>
            <a:endParaRPr lang="ru-RU" sz="1050" dirty="0"/>
          </a:p>
        </p:txBody>
      </p:sp>
      <p:grpSp>
        <p:nvGrpSpPr>
          <p:cNvPr id="13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9" name="Action Button: Custom 16">
              <a:hlinkClick r:id="rId3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Chevron 17">
              <a:hlinkClick r:id="rId3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Chevron 18">
              <a:hlinkClick r:id="rId3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TextBox 20">
              <a:hlinkClick r:id="rId3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  <p:grpSp>
        <p:nvGrpSpPr>
          <p:cNvPr id="81" name="Grupa 80"/>
          <p:cNvGrpSpPr/>
          <p:nvPr/>
        </p:nvGrpSpPr>
        <p:grpSpPr>
          <a:xfrm>
            <a:off x="330046" y="1685070"/>
            <a:ext cx="5127770" cy="3107509"/>
            <a:chOff x="330046" y="1685070"/>
            <a:chExt cx="5127770" cy="3107509"/>
          </a:xfrm>
        </p:grpSpPr>
        <p:pic>
          <p:nvPicPr>
            <p:cNvPr id="8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046" y="1685070"/>
              <a:ext cx="5127770" cy="3107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3" name="Grupa 82"/>
            <p:cNvGrpSpPr/>
            <p:nvPr/>
          </p:nvGrpSpPr>
          <p:grpSpPr>
            <a:xfrm>
              <a:off x="566931" y="1957626"/>
              <a:ext cx="4448602" cy="2810889"/>
              <a:chOff x="566931" y="1957626"/>
              <a:chExt cx="4448602" cy="2810889"/>
            </a:xfrm>
          </p:grpSpPr>
          <p:sp>
            <p:nvSpPr>
              <p:cNvPr id="84" name="Rectangle 86"/>
              <p:cNvSpPr>
                <a:spLocks noChangeArrowheads="1"/>
              </p:cNvSpPr>
              <p:nvPr/>
            </p:nvSpPr>
            <p:spPr bwMode="auto">
              <a:xfrm rot="16200000">
                <a:off x="2639445" y="2362243"/>
                <a:ext cx="65958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>
                    <a:latin typeface="Arial Narrow" panose="020B0606020202030204" pitchFamily="34" charset="0"/>
                  </a:rPr>
                  <a:t>Abundance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85" name="Rectangle 86"/>
              <p:cNvSpPr>
                <a:spLocks noChangeArrowheads="1"/>
              </p:cNvSpPr>
              <p:nvPr/>
            </p:nvSpPr>
            <p:spPr bwMode="auto">
              <a:xfrm>
                <a:off x="1542872" y="4660793"/>
                <a:ext cx="1900535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ru-RU" altLang="pl-PL" sz="700" b="1">
                    <a:latin typeface="Arial Narrow" panose="020B0606020202030204" pitchFamily="34" charset="0"/>
                  </a:rPr>
                  <a:t>Отношение массы к заряду </a:t>
                </a:r>
                <a:r>
                  <a:rPr lang="ru-RU" altLang="pl-PL" sz="700" b="1" i="1">
                    <a:latin typeface="Arial Narrow" panose="020B0606020202030204" pitchFamily="34" charset="0"/>
                  </a:rPr>
                  <a:t>(m/z)</a:t>
                </a:r>
                <a:endParaRPr kumimoji="0" lang="pl-PL" altLang="pl-PL" sz="1050" b="0" i="1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86" name="Rectangle 86"/>
              <p:cNvSpPr>
                <a:spLocks noChangeArrowheads="1"/>
              </p:cNvSpPr>
              <p:nvPr/>
            </p:nvSpPr>
            <p:spPr bwMode="auto">
              <a:xfrm>
                <a:off x="3114998" y="2968351"/>
                <a:ext cx="1900535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ru-RU" altLang="pl-PL" sz="700" b="1">
                    <a:latin typeface="Arial Narrow" panose="020B0606020202030204" pitchFamily="34" charset="0"/>
                  </a:rPr>
                  <a:t>Отношение массы к заряду </a:t>
                </a:r>
                <a:r>
                  <a:rPr lang="ru-RU" altLang="pl-PL" sz="700" b="1" i="1">
                    <a:latin typeface="Arial Narrow" panose="020B0606020202030204" pitchFamily="34" charset="0"/>
                  </a:rPr>
                  <a:t>(m/z)</a:t>
                </a:r>
                <a:endParaRPr kumimoji="0" lang="pl-PL" altLang="pl-PL" sz="1050" b="0" i="1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87" name="Rectangle 86"/>
              <p:cNvSpPr>
                <a:spLocks noChangeArrowheads="1"/>
              </p:cNvSpPr>
              <p:nvPr/>
            </p:nvSpPr>
            <p:spPr bwMode="auto">
              <a:xfrm rot="16200000">
                <a:off x="-329907" y="3499479"/>
                <a:ext cx="1901398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az-Cyrl-AZ" altLang="pl-PL" sz="700" b="1">
                    <a:latin typeface="Arial Narrow" panose="020B0606020202030204" pitchFamily="34" charset="0"/>
                  </a:rPr>
                  <a:t>Интенсивность сигнала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88" name="Rectangle 86"/>
              <p:cNvSpPr>
                <a:spLocks noChangeArrowheads="1"/>
              </p:cNvSpPr>
              <p:nvPr/>
            </p:nvSpPr>
            <p:spPr bwMode="auto">
              <a:xfrm>
                <a:off x="1129035" y="3924745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922,01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89" name="Rectangle 86"/>
              <p:cNvSpPr>
                <a:spLocks noChangeArrowheads="1"/>
              </p:cNvSpPr>
              <p:nvPr/>
            </p:nvSpPr>
            <p:spPr bwMode="auto">
              <a:xfrm>
                <a:off x="1266973" y="3574134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977,87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0" name="Rectangle 86"/>
              <p:cNvSpPr>
                <a:spLocks noChangeArrowheads="1"/>
              </p:cNvSpPr>
              <p:nvPr/>
            </p:nvSpPr>
            <p:spPr bwMode="auto">
              <a:xfrm>
                <a:off x="1319359" y="346943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996,67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1" name="Rectangle 86"/>
              <p:cNvSpPr>
                <a:spLocks noChangeArrowheads="1"/>
              </p:cNvSpPr>
              <p:nvPr/>
            </p:nvSpPr>
            <p:spPr bwMode="auto">
              <a:xfrm>
                <a:off x="1343174" y="3342659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1016,17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2" name="Rectangle 86"/>
              <p:cNvSpPr>
                <a:spLocks noChangeArrowheads="1"/>
              </p:cNvSpPr>
              <p:nvPr/>
            </p:nvSpPr>
            <p:spPr bwMode="auto">
              <a:xfrm>
                <a:off x="1443038" y="3069842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1057,61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3" name="Rectangle 86"/>
              <p:cNvSpPr>
                <a:spLocks noChangeArrowheads="1"/>
              </p:cNvSpPr>
              <p:nvPr/>
            </p:nvSpPr>
            <p:spPr bwMode="auto">
              <a:xfrm>
                <a:off x="1576375" y="2794994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1102,58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4" name="Rectangle 86"/>
              <p:cNvSpPr>
                <a:spLocks noChangeArrowheads="1"/>
              </p:cNvSpPr>
              <p:nvPr/>
            </p:nvSpPr>
            <p:spPr bwMode="auto">
              <a:xfrm>
                <a:off x="1623836" y="2647106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1126,52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5" name="Rectangle 86"/>
              <p:cNvSpPr>
                <a:spLocks noChangeArrowheads="1"/>
              </p:cNvSpPr>
              <p:nvPr/>
            </p:nvSpPr>
            <p:spPr bwMode="auto">
              <a:xfrm>
                <a:off x="1700044" y="2522777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1117,6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6" name="Rectangle 86"/>
              <p:cNvSpPr>
                <a:spLocks noChangeArrowheads="1"/>
              </p:cNvSpPr>
              <p:nvPr/>
            </p:nvSpPr>
            <p:spPr bwMode="auto">
              <a:xfrm>
                <a:off x="1808915" y="2309777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1205,06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7" name="Rectangle 86"/>
              <p:cNvSpPr>
                <a:spLocks noChangeArrowheads="1"/>
              </p:cNvSpPr>
              <p:nvPr/>
            </p:nvSpPr>
            <p:spPr bwMode="auto">
              <a:xfrm>
                <a:off x="2169610" y="2459516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1233,73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8" name="Rectangle 86"/>
              <p:cNvSpPr>
                <a:spLocks noChangeArrowheads="1"/>
              </p:cNvSpPr>
              <p:nvPr/>
            </p:nvSpPr>
            <p:spPr bwMode="auto">
              <a:xfrm>
                <a:off x="2169609" y="2602642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1263,80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99" name="Rectangle 86"/>
              <p:cNvSpPr>
                <a:spLocks noChangeArrowheads="1"/>
              </p:cNvSpPr>
              <p:nvPr/>
            </p:nvSpPr>
            <p:spPr bwMode="auto">
              <a:xfrm>
                <a:off x="2254028" y="2745302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1295,38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0" name="Rectangle 86"/>
              <p:cNvSpPr>
                <a:spLocks noChangeArrowheads="1"/>
              </p:cNvSpPr>
              <p:nvPr/>
            </p:nvSpPr>
            <p:spPr bwMode="auto">
              <a:xfrm>
                <a:off x="2355189" y="291925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1328,53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1" name="Rectangle 86"/>
              <p:cNvSpPr>
                <a:spLocks noChangeArrowheads="1"/>
              </p:cNvSpPr>
              <p:nvPr/>
            </p:nvSpPr>
            <p:spPr bwMode="auto">
              <a:xfrm>
                <a:off x="2444370" y="3101537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1363,47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2" name="Rectangle 86"/>
              <p:cNvSpPr>
                <a:spLocks noChangeArrowheads="1"/>
              </p:cNvSpPr>
              <p:nvPr/>
            </p:nvSpPr>
            <p:spPr bwMode="auto">
              <a:xfrm>
                <a:off x="2531785" y="3269746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1400,31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3" name="Rectangle 86"/>
              <p:cNvSpPr>
                <a:spLocks noChangeArrowheads="1"/>
              </p:cNvSpPr>
              <p:nvPr/>
            </p:nvSpPr>
            <p:spPr bwMode="auto">
              <a:xfrm>
                <a:off x="2617129" y="3410809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1439,18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4" name="Rectangle 86"/>
              <p:cNvSpPr>
                <a:spLocks noChangeArrowheads="1"/>
              </p:cNvSpPr>
              <p:nvPr/>
            </p:nvSpPr>
            <p:spPr bwMode="auto">
              <a:xfrm>
                <a:off x="2741179" y="3536625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1480,25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5" name="Rectangle 86"/>
              <p:cNvSpPr>
                <a:spLocks noChangeArrowheads="1"/>
              </p:cNvSpPr>
              <p:nvPr/>
            </p:nvSpPr>
            <p:spPr bwMode="auto">
              <a:xfrm>
                <a:off x="646075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700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6" name="Rectangle 86"/>
              <p:cNvSpPr>
                <a:spLocks noChangeArrowheads="1"/>
              </p:cNvSpPr>
              <p:nvPr/>
            </p:nvSpPr>
            <p:spPr bwMode="auto">
              <a:xfrm>
                <a:off x="903252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800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7" name="Rectangle 86"/>
              <p:cNvSpPr>
                <a:spLocks noChangeArrowheads="1"/>
              </p:cNvSpPr>
              <p:nvPr/>
            </p:nvSpPr>
            <p:spPr bwMode="auto">
              <a:xfrm>
                <a:off x="1162681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900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8" name="Rectangle 86"/>
              <p:cNvSpPr>
                <a:spLocks noChangeArrowheads="1"/>
              </p:cNvSpPr>
              <p:nvPr/>
            </p:nvSpPr>
            <p:spPr bwMode="auto">
              <a:xfrm>
                <a:off x="1409685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1 000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09" name="Rectangle 86"/>
              <p:cNvSpPr>
                <a:spLocks noChangeArrowheads="1"/>
              </p:cNvSpPr>
              <p:nvPr/>
            </p:nvSpPr>
            <p:spPr bwMode="auto">
              <a:xfrm>
                <a:off x="1661439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1 100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0" name="Rectangle 86"/>
              <p:cNvSpPr>
                <a:spLocks noChangeArrowheads="1"/>
              </p:cNvSpPr>
              <p:nvPr/>
            </p:nvSpPr>
            <p:spPr bwMode="auto">
              <a:xfrm>
                <a:off x="1918787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1 200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1" name="Rectangle 86"/>
              <p:cNvSpPr>
                <a:spLocks noChangeArrowheads="1"/>
              </p:cNvSpPr>
              <p:nvPr/>
            </p:nvSpPr>
            <p:spPr bwMode="auto">
              <a:xfrm>
                <a:off x="2169610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1 300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2" name="Rectangle 86"/>
              <p:cNvSpPr>
                <a:spLocks noChangeArrowheads="1"/>
              </p:cNvSpPr>
              <p:nvPr/>
            </p:nvSpPr>
            <p:spPr bwMode="auto">
              <a:xfrm>
                <a:off x="2416994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1 400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3" name="Rectangle 86"/>
              <p:cNvSpPr>
                <a:spLocks noChangeArrowheads="1"/>
              </p:cNvSpPr>
              <p:nvPr/>
            </p:nvSpPr>
            <p:spPr bwMode="auto">
              <a:xfrm>
                <a:off x="2680909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1 500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4" name="Rectangle 86"/>
              <p:cNvSpPr>
                <a:spLocks noChangeArrowheads="1"/>
              </p:cNvSpPr>
              <p:nvPr/>
            </p:nvSpPr>
            <p:spPr bwMode="auto">
              <a:xfrm>
                <a:off x="2931132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1 600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5" name="Rectangle 86"/>
              <p:cNvSpPr>
                <a:spLocks noChangeArrowheads="1"/>
              </p:cNvSpPr>
              <p:nvPr/>
            </p:nvSpPr>
            <p:spPr bwMode="auto">
              <a:xfrm>
                <a:off x="3193069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1 700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6" name="Rectangle 86"/>
              <p:cNvSpPr>
                <a:spLocks noChangeArrowheads="1"/>
              </p:cNvSpPr>
              <p:nvPr/>
            </p:nvSpPr>
            <p:spPr bwMode="auto">
              <a:xfrm>
                <a:off x="3443407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1 800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7" name="Rectangle 86"/>
              <p:cNvSpPr>
                <a:spLocks noChangeArrowheads="1"/>
              </p:cNvSpPr>
              <p:nvPr/>
            </p:nvSpPr>
            <p:spPr bwMode="auto">
              <a:xfrm>
                <a:off x="3700582" y="4524493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1 900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8" name="Rectangle 86"/>
              <p:cNvSpPr>
                <a:spLocks noChangeArrowheads="1"/>
              </p:cNvSpPr>
              <p:nvPr/>
            </p:nvSpPr>
            <p:spPr bwMode="auto">
              <a:xfrm>
                <a:off x="3433880" y="2855984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1170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19" name="Rectangle 86"/>
              <p:cNvSpPr>
                <a:spLocks noChangeArrowheads="1"/>
              </p:cNvSpPr>
              <p:nvPr/>
            </p:nvSpPr>
            <p:spPr bwMode="auto">
              <a:xfrm>
                <a:off x="3893974" y="2855984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1180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20" name="Rectangle 86"/>
              <p:cNvSpPr>
                <a:spLocks noChangeArrowheads="1"/>
              </p:cNvSpPr>
              <p:nvPr/>
            </p:nvSpPr>
            <p:spPr bwMode="auto">
              <a:xfrm>
                <a:off x="4363042" y="2855984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1190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  <p:sp>
            <p:nvSpPr>
              <p:cNvPr id="121" name="Rectangle 86"/>
              <p:cNvSpPr>
                <a:spLocks noChangeArrowheads="1"/>
              </p:cNvSpPr>
              <p:nvPr/>
            </p:nvSpPr>
            <p:spPr bwMode="auto">
              <a:xfrm>
                <a:off x="3785988" y="1957626"/>
                <a:ext cx="314003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lvl="0" algn="ctr">
                  <a:spcBef>
                    <a:spcPts val="2400"/>
                  </a:spcBef>
                </a:pPr>
                <a:r>
                  <a:rPr lang="pl-PL" altLang="pl-PL" sz="700" b="1" smtClean="0">
                    <a:latin typeface="Arial Narrow" panose="020B0606020202030204" pitchFamily="34" charset="0"/>
                  </a:rPr>
                  <a:t>1177,68</a:t>
                </a:r>
                <a:endParaRPr kumimoji="0" lang="pl-PL" altLang="pl-PL" sz="1050" b="0" i="0" u="none" strike="noStrike" cap="none" normalizeH="0" smtClean="0">
                  <a:ln>
                    <a:noFill/>
                  </a:ln>
                  <a:effectLst/>
                  <a:latin typeface="Arial Narrow" panose="020B0606020202030204" pitchFamily="34" charset="0"/>
                </a:endParaRPr>
              </a:p>
            </p:txBody>
          </p:sp>
        </p:grpSp>
      </p:grpSp>
      <p:grpSp>
        <p:nvGrpSpPr>
          <p:cNvPr id="122" name="Grupa 121"/>
          <p:cNvGrpSpPr/>
          <p:nvPr/>
        </p:nvGrpSpPr>
        <p:grpSpPr>
          <a:xfrm>
            <a:off x="5160367" y="2313343"/>
            <a:ext cx="3740874" cy="2495060"/>
            <a:chOff x="5160367" y="2313343"/>
            <a:chExt cx="3740874" cy="2495060"/>
          </a:xfrm>
        </p:grpSpPr>
        <p:pic>
          <p:nvPicPr>
            <p:cNvPr id="12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0367" y="2313343"/>
              <a:ext cx="3672480" cy="2495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4" name="Rectangle 86"/>
            <p:cNvSpPr>
              <a:spLocks noChangeArrowheads="1"/>
            </p:cNvSpPr>
            <p:nvPr/>
          </p:nvSpPr>
          <p:spPr bwMode="auto">
            <a:xfrm>
              <a:off x="7105651" y="4606932"/>
              <a:ext cx="1134095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az-Cyrl-AZ" altLang="pl-PL" sz="700" b="1" smtClean="0">
                  <a:latin typeface="Arial Narrow" panose="020B0606020202030204" pitchFamily="34" charset="0"/>
                </a:rPr>
                <a:t>Масса</a:t>
              </a:r>
              <a:r>
                <a:rPr lang="pl-PL" altLang="pl-PL" sz="700" b="1" smtClean="0">
                  <a:latin typeface="Arial Narrow" panose="020B0606020202030204" pitchFamily="34" charset="0"/>
                </a:rPr>
                <a:t> (u)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25" name="Rectangle 86"/>
            <p:cNvSpPr>
              <a:spLocks noChangeArrowheads="1"/>
            </p:cNvSpPr>
            <p:nvPr/>
          </p:nvSpPr>
          <p:spPr bwMode="auto">
            <a:xfrm rot="16200000">
              <a:off x="4451353" y="3490940"/>
              <a:ext cx="184007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az-Cyrl-AZ" altLang="pl-PL" sz="700" b="1">
                  <a:latin typeface="Arial Narrow" panose="020B0606020202030204" pitchFamily="34" charset="0"/>
                </a:rPr>
                <a:t>Интенсивность сигнала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26" name="Rectangle 86"/>
            <p:cNvSpPr>
              <a:spLocks noChangeArrowheads="1"/>
            </p:cNvSpPr>
            <p:nvPr/>
          </p:nvSpPr>
          <p:spPr bwMode="auto">
            <a:xfrm>
              <a:off x="7228383" y="2570903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solidFill>
                    <a:schemeClr val="accent1">
                      <a:lumMod val="75000"/>
                    </a:schemeClr>
                  </a:solidFill>
                  <a:latin typeface="Arial Narrow" panose="020B0606020202030204" pitchFamily="34" charset="0"/>
                </a:rPr>
                <a:t>51772,87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27" name="Rectangle 86"/>
            <p:cNvSpPr>
              <a:spLocks noChangeArrowheads="1"/>
            </p:cNvSpPr>
            <p:nvPr/>
          </p:nvSpPr>
          <p:spPr bwMode="auto">
            <a:xfrm>
              <a:off x="5634156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50 600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28" name="Rectangle 86"/>
            <p:cNvSpPr>
              <a:spLocks noChangeArrowheads="1"/>
            </p:cNvSpPr>
            <p:nvPr/>
          </p:nvSpPr>
          <p:spPr bwMode="auto">
            <a:xfrm>
              <a:off x="5905619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50 800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29" name="Rectangle 86"/>
            <p:cNvSpPr>
              <a:spLocks noChangeArrowheads="1"/>
            </p:cNvSpPr>
            <p:nvPr/>
          </p:nvSpPr>
          <p:spPr bwMode="auto">
            <a:xfrm>
              <a:off x="6177081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51 000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30" name="Rectangle 86"/>
            <p:cNvSpPr>
              <a:spLocks noChangeArrowheads="1"/>
            </p:cNvSpPr>
            <p:nvPr/>
          </p:nvSpPr>
          <p:spPr bwMode="auto">
            <a:xfrm>
              <a:off x="6448544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51 200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31" name="Rectangle 86"/>
            <p:cNvSpPr>
              <a:spLocks noChangeArrowheads="1"/>
            </p:cNvSpPr>
            <p:nvPr/>
          </p:nvSpPr>
          <p:spPr bwMode="auto">
            <a:xfrm>
              <a:off x="6715243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51 400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32" name="Rectangle 86"/>
            <p:cNvSpPr>
              <a:spLocks noChangeArrowheads="1"/>
            </p:cNvSpPr>
            <p:nvPr/>
          </p:nvSpPr>
          <p:spPr bwMode="auto">
            <a:xfrm>
              <a:off x="6991843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51 600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33" name="Rectangle 86"/>
            <p:cNvSpPr>
              <a:spLocks noChangeArrowheads="1"/>
            </p:cNvSpPr>
            <p:nvPr/>
          </p:nvSpPr>
          <p:spPr bwMode="auto">
            <a:xfrm>
              <a:off x="7248690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51 800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34" name="Rectangle 86"/>
            <p:cNvSpPr>
              <a:spLocks noChangeArrowheads="1"/>
            </p:cNvSpPr>
            <p:nvPr/>
          </p:nvSpPr>
          <p:spPr bwMode="auto">
            <a:xfrm>
              <a:off x="7518571" y="4456343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52 000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35" name="Rectangle 86"/>
            <p:cNvSpPr>
              <a:spLocks noChangeArrowheads="1"/>
            </p:cNvSpPr>
            <p:nvPr/>
          </p:nvSpPr>
          <p:spPr bwMode="auto">
            <a:xfrm>
              <a:off x="7790033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52 200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36" name="Rectangle 86"/>
            <p:cNvSpPr>
              <a:spLocks noChangeArrowheads="1"/>
            </p:cNvSpPr>
            <p:nvPr/>
          </p:nvSpPr>
          <p:spPr bwMode="auto">
            <a:xfrm>
              <a:off x="8063692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52 400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37" name="Rectangle 86"/>
            <p:cNvSpPr>
              <a:spLocks noChangeArrowheads="1"/>
            </p:cNvSpPr>
            <p:nvPr/>
          </p:nvSpPr>
          <p:spPr bwMode="auto">
            <a:xfrm>
              <a:off x="8334828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52 600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  <p:sp>
          <p:nvSpPr>
            <p:cNvPr id="138" name="Rectangle 86"/>
            <p:cNvSpPr>
              <a:spLocks noChangeArrowheads="1"/>
            </p:cNvSpPr>
            <p:nvPr/>
          </p:nvSpPr>
          <p:spPr bwMode="auto">
            <a:xfrm>
              <a:off x="8587238" y="4464042"/>
              <a:ext cx="31400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 algn="ctr">
                <a:spcBef>
                  <a:spcPts val="2400"/>
                </a:spcBef>
              </a:pPr>
              <a:r>
                <a:rPr lang="pl-PL" altLang="pl-PL" sz="700" b="1" smtClean="0">
                  <a:latin typeface="Arial Narrow" panose="020B0606020202030204" pitchFamily="34" charset="0"/>
                </a:rPr>
                <a:t>52 800</a:t>
              </a:r>
              <a:endParaRPr kumimoji="0" lang="pl-PL" altLang="pl-PL" sz="1050" b="0" i="0" u="none" strike="noStrike" cap="none" normalizeH="0" smtClean="0">
                <a:ln>
                  <a:noFill/>
                </a:ln>
                <a:effectLst/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636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Сокращения</a:t>
            </a:r>
            <a:endParaRPr lang="ru-RU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93748807"/>
              </p:ext>
            </p:extLst>
          </p:nvPr>
        </p:nvGraphicFramePr>
        <p:xfrm>
          <a:off x="228600" y="1508400"/>
          <a:ext cx="4140000" cy="464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4812"/>
                <a:gridCol w="2965188"/>
              </a:tblGrid>
              <a:tr h="1371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Сокращение</a:t>
                      </a:r>
                      <a:endParaRPr lang="ru-RU" sz="12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2"/>
                          </a:solidFill>
                        </a:rPr>
                        <a:t>Определение</a:t>
                      </a:r>
                      <a:endParaRPr lang="ru-RU" sz="12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0" smtClean="0">
                          <a:solidFill>
                            <a:srgbClr val="4D4D4D"/>
                          </a:solidFill>
                        </a:rPr>
                        <a:t>CID</a:t>
                      </a:r>
                      <a:endParaRPr lang="en-US" sz="1050" b="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Индуцированная столкновениями диссоциация</a:t>
                      </a:r>
                      <a:endParaRPr lang="ru-RU" sz="10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i="1" dirty="0" smtClean="0">
                          <a:solidFill>
                            <a:srgbClr val="4D4D4D"/>
                          </a:solidFill>
                        </a:rPr>
                        <a:t>D</a:t>
                      </a:r>
                      <a:endParaRPr lang="ru-RU" sz="1050" i="1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Допант, используемый в методе ФИАД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pl-PL" sz="1050" i="0" smtClean="0">
                          <a:solidFill>
                            <a:srgbClr val="4D4D4D"/>
                          </a:solidFill>
                        </a:rPr>
                        <a:t>Da</a:t>
                      </a:r>
                      <a:endParaRPr lang="ru-RU" sz="1050" i="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 smtClean="0">
                          <a:solidFill>
                            <a:srgbClr val="4D4D4D"/>
                          </a:solidFill>
                        </a:rPr>
                        <a:t>Дальтон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IT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Ионная ловушка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i="1" dirty="0" smtClean="0">
                          <a:solidFill>
                            <a:srgbClr val="4D4D4D"/>
                          </a:solidFill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Молекулярный ион</a:t>
                      </a: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MMI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Многорежимная ионизация</a:t>
                      </a:r>
                      <a:endParaRPr lang="ru-RU" sz="105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pl-PL" sz="1050" kern="1200" baseline="0" smtClean="0">
                          <a:solidFill>
                            <a:srgbClr val="4D4D4D"/>
                          </a:solidFill>
                          <a:latin typeface="+mn-lt"/>
                        </a:rPr>
                        <a:t>M</a:t>
                      </a:r>
                      <a:r>
                        <a:rPr lang="en-US" sz="1050" kern="1200" baseline="0" smtClean="0">
                          <a:solidFill>
                            <a:srgbClr val="4D4D4D"/>
                          </a:solidFill>
                          <a:latin typeface="+mn-lt"/>
                        </a:rPr>
                        <a:t>RM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smtClean="0">
                          <a:solidFill>
                            <a:srgbClr val="4D4D4D"/>
                          </a:solidFill>
                          <a:latin typeface="+mn-lt"/>
                        </a:rPr>
                        <a:t>Контроль </a:t>
                      </a:r>
                      <a:r>
                        <a:rPr lang="bg-BG" sz="1050" kern="1200" baseline="0" smtClean="0">
                          <a:solidFill>
                            <a:srgbClr val="4D4D4D"/>
                          </a:solidFill>
                          <a:latin typeface="+mn-lt"/>
                        </a:rPr>
                        <a:t>множественных</a:t>
                      </a:r>
                      <a:r>
                        <a:rPr lang="pl-PL" sz="1050" kern="1200" baseline="0" smtClean="0">
                          <a:solidFill>
                            <a:srgbClr val="4D4D4D"/>
                          </a:solidFill>
                          <a:latin typeface="+mn-lt"/>
                        </a:rPr>
                        <a:t> </a:t>
                      </a:r>
                      <a:r>
                        <a:rPr lang="en-US" sz="1050" kern="1200" baseline="0" smtClean="0">
                          <a:solidFill>
                            <a:srgbClr val="4D4D4D"/>
                          </a:solidFill>
                          <a:latin typeface="+mn-lt"/>
                        </a:rPr>
                        <a:t>реакций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Масс-спектрометрия</a:t>
                      </a: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m/z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Отношение массы к заряду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aseline="0" dirty="0" smtClean="0">
                          <a:solidFill>
                            <a:srgbClr val="4D4D4D"/>
                          </a:solidFill>
                        </a:rPr>
                        <a:t>QQQ</a:t>
                      </a:r>
                      <a:endParaRPr lang="ru-RU" sz="1050" baseline="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Трехквадрупольный масс-спектрометр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SIM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Мониторинг выбранного иона</a:t>
                      </a: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SH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Молекулы растворителя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87008452"/>
              </p:ext>
            </p:extLst>
          </p:nvPr>
        </p:nvGraphicFramePr>
        <p:xfrm>
          <a:off x="4701600" y="1508400"/>
          <a:ext cx="4140000" cy="4754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5069"/>
                <a:gridCol w="3014931"/>
              </a:tblGrid>
              <a:tr h="27967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Сокращение</a:t>
                      </a:r>
                      <a:endParaRPr lang="ru-RU" sz="12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Определение</a:t>
                      </a:r>
                      <a:endParaRPr lang="ru-RU" sz="12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85D5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SQ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Одноквадрупольный масс-спектрометр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(Q) - TOF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baseline="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Времяпролетный</a:t>
                      </a:r>
                      <a:endParaRPr lang="ru-RU" sz="1050" kern="1200" baseline="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ГХ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Газовая хроматография</a:t>
                      </a:r>
                      <a:endParaRPr lang="ru-RU" sz="105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ГХ-МС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Газовая хромато-масс-спектрометрия</a:t>
                      </a:r>
                      <a:endParaRPr lang="ru-RU" sz="105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ЖХ-МС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Жидкостная хромато-масс-спектрометрия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ИРЭП</a:t>
                      </a:r>
                      <a:endParaRPr lang="ru-RU" sz="105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05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Ионизация распылением в электрическом поле</a:t>
                      </a:r>
                      <a:endParaRPr lang="ru-RU" sz="105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ИСП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smtClean="0"/>
                        <a:t>Индуктивно</a:t>
                      </a:r>
                      <a:r>
                        <a:rPr lang="pl-PL" sz="1050" baseline="0" smtClean="0"/>
                        <a:t> </a:t>
                      </a:r>
                      <a:r>
                        <a:rPr lang="en-US" sz="1050" smtClean="0"/>
                        <a:t>связанная </a:t>
                      </a:r>
                      <a:r>
                        <a:rPr lang="en-US" sz="1050" dirty="0" smtClean="0"/>
                        <a:t>плазма 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МАЛДИ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Матрично-активированная лазерная десорбция/ионизация</a:t>
                      </a:r>
                      <a:endParaRPr lang="ru-RU" sz="105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ФИАД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Фотоионизация при атмосферном давлении </a:t>
                      </a:r>
                      <a:endParaRPr lang="ru-RU" sz="1050" b="0" kern="1200" dirty="0" smtClean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ХИ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Химическая ионизации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dirty="0" smtClean="0">
                          <a:solidFill>
                            <a:srgbClr val="4D4D4D"/>
                          </a:solidFill>
                        </a:rPr>
                        <a:t>ХИАД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Химическая ионизация при атмосферном давлении </a:t>
                      </a:r>
                      <a:endParaRPr lang="ru-RU" sz="1050" dirty="0" smtClean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ЭИ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4D4D4D"/>
                          </a:solidFill>
                        </a:rPr>
                        <a:t>Электронный удар</a:t>
                      </a:r>
                      <a:endParaRPr lang="ru-RU" sz="105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5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6" name="Action Button: Custom 16">
              <a:hlinkClick r:id="rId2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Chevron 17">
              <a:hlinkClick r:id="rId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Chevron 18">
              <a:hlinkClick r:id="rId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20">
              <a:hlinkClick r:id="rId2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348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Дополнительная информация</a:t>
            </a:r>
            <a:endParaRPr lang="ru-RU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30400" y="1102000"/>
            <a:ext cx="8991603" cy="4562856"/>
          </a:xfrm>
        </p:spPr>
        <p:txBody>
          <a:bodyPr>
            <a:normAutofit/>
          </a:bodyPr>
          <a:lstStyle/>
          <a:p>
            <a:r>
              <a:rPr lang="en-US" sz="1700" dirty="0"/>
              <a:t>Более подробную информацию о продукции Agilent см. на сайте </a:t>
            </a:r>
            <a:r>
              <a:rPr lang="en-US" sz="1700" dirty="0">
                <a:hlinkClick r:id="rId2"/>
              </a:rPr>
              <a:t>www.agilent.com</a:t>
            </a:r>
            <a:r>
              <a:rPr sz="1700" dirty="0" smtClean="0"/>
              <a:t> </a:t>
            </a:r>
            <a:r>
              <a:rPr lang="en-US" sz="1700" dirty="0"/>
              <a:t>или </a:t>
            </a:r>
            <a:r>
              <a:rPr lang="en-US" sz="1700" dirty="0">
                <a:hlinkClick r:id="rId3"/>
              </a:rPr>
              <a:t>www.agilent.com/chem/academia</a:t>
            </a:r>
            <a:endParaRPr lang="ru-RU" sz="1700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1700" dirty="0" smtClean="0"/>
              <a:t>Вопросы и предложения по данной презентации отправляйте на адрес </a:t>
            </a:r>
            <a:r>
              <a:rPr lang="en-US" sz="1700" dirty="0" smtClean="0">
                <a:hlinkClick r:id="rId4"/>
              </a:rPr>
              <a:t>academia.team@agilent.com</a:t>
            </a:r>
            <a:r>
              <a:rPr lang="en-US" sz="1700" dirty="0" smtClean="0"/>
              <a:t> </a:t>
            </a:r>
            <a:endParaRPr lang="ru-RU" sz="1700" dirty="0"/>
          </a:p>
          <a:p>
            <a:r>
              <a:rPr sz="1700" dirty="0" smtClean="0"/>
              <a:t> </a:t>
            </a:r>
            <a:endParaRPr lang="ru-RU" sz="1700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00195878"/>
              </p:ext>
            </p:extLst>
          </p:nvPr>
        </p:nvGraphicFramePr>
        <p:xfrm>
          <a:off x="226772" y="2472630"/>
          <a:ext cx="8562392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491"/>
                <a:gridCol w="5719011"/>
                <a:gridCol w="1064890"/>
              </a:tblGrid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Публикация</a:t>
                      </a:r>
                      <a:endParaRPr lang="ru-RU" sz="1100" dirty="0"/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Название</a:t>
                      </a:r>
                      <a:endParaRPr lang="ru-RU" sz="1100" b="1" i="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Номер публикации</a:t>
                      </a:r>
                    </a:p>
                  </a:txBody>
                  <a:tcPr anchor="ctr">
                    <a:solidFill>
                      <a:srgbClr val="0085D5"/>
                    </a:solidFill>
                  </a:tcPr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Руководство пользователя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2"/>
                          </a:solidFill>
                          <a:hlinkClick r:id="rId5"/>
                        </a:rPr>
                        <a:t>Трехквадрупольные системы ГХ-МС Agilent серии 7000, Руководство по эксплуатации</a:t>
                      </a:r>
                      <a:endParaRPr lang="ru-RU" sz="1100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G7000-90044</a:t>
                      </a:r>
                    </a:p>
                  </a:txBody>
                  <a:tcPr anchor="ctr"/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Руководство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2"/>
                          </a:solidFill>
                          <a:hlinkClick r:id="rId6"/>
                        </a:rPr>
                        <a:t>Квадрупольные системы ЖХ-МС Agilent серии 6100 — Базовые сведения</a:t>
                      </a:r>
                      <a:endParaRPr lang="ru-RU" sz="1100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G1960-90083</a:t>
                      </a:r>
                    </a:p>
                  </a:txBody>
                  <a:tcPr anchor="ctr"/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Сборник технической информации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hlinkClick r:id="rId7"/>
                        </a:rPr>
                        <a:t>Решения времяпролетной масс-спектроскопии для разработки лекарственных средств — Уверенность в точности измерения массы</a:t>
                      </a:r>
                      <a:endParaRPr lang="ru-RU" sz="1100" b="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5989-2549RU</a:t>
                      </a:r>
                    </a:p>
                  </a:txBody>
                  <a:tcPr anchor="ctr"/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Технический обзор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4D4D4D"/>
                          </a:solidFill>
                          <a:hlinkClick r:id="rId8"/>
                        </a:rPr>
                        <a:t>Времяпролетная масс-спектрометрия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5990-9207RU 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Применения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hlinkClick r:id="rId9"/>
                        </a:rPr>
                        <a:t>Точное измерение массы молекул с помощью систем ЖХ-МС с времяпролетным масс-спектрометром для подтверждения молекулярной массы нативных белков </a:t>
                      </a:r>
                      <a:endParaRPr lang="ru-RU" sz="1100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rgbClr val="4D4D4D"/>
                          </a:solidFill>
                          <a:latin typeface="+mn-lt"/>
                        </a:rPr>
                        <a:t>5989-7406RU</a:t>
                      </a:r>
                      <a:endParaRPr lang="ru-RU" sz="11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Применения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hlinkClick r:id="rId10"/>
                        </a:rPr>
                        <a:t>Сравнение нескольких </a:t>
                      </a:r>
                      <a:r>
                        <a:rPr lang="en-US" sz="110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hlinkClick r:id="rId10"/>
                        </a:rPr>
                        <a:t>методик ЖХ-МС </a:t>
                      </a:r>
                      <a:r>
                        <a:rPr lang="en-US" sz="11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hlinkClick r:id="rId10"/>
                        </a:rPr>
                        <a:t>для применения в токсикологии </a:t>
                      </a:r>
                      <a:endParaRPr lang="ru-RU" sz="1100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4D4D4D"/>
                          </a:solidFill>
                        </a:rPr>
                        <a:t>5990-3450RU</a:t>
                      </a:r>
                      <a:endParaRPr lang="ru-RU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bg-BG" sz="1100" kern="1200" smtClean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Видео</a:t>
                      </a:r>
                      <a:endParaRPr lang="en-US" sz="11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hlinkClick r:id="rId11"/>
                        </a:rPr>
                        <a:t>www.agilent.com/chem/teachingresources</a:t>
                      </a:r>
                      <a:r>
                        <a:rPr lang="en-US" sz="11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bg-BG" sz="1100" kern="1200" smtClean="0">
                          <a:solidFill>
                            <a:srgbClr val="4D4D4D"/>
                          </a:solidFill>
                          <a:latin typeface="+mn-lt"/>
                          <a:ea typeface="+mn-ea"/>
                          <a:cs typeface="+mn-cs"/>
                        </a:rPr>
                        <a:t>Схемы и фотографии</a:t>
                      </a:r>
                      <a:endParaRPr lang="en-US" sz="1100" kern="1200" dirty="0">
                        <a:solidFill>
                          <a:srgbClr val="4D4D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hlinkClick r:id="rId11"/>
                        </a:rPr>
                        <a:t>www.agilent.com/chem/teachingresources</a:t>
                      </a:r>
                      <a:r>
                        <a:rPr lang="en-US" sz="11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4D4D4D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-1" y="6085641"/>
            <a:ext cx="1072343" cy="246221"/>
            <a:chOff x="1689097" y="6028267"/>
            <a:chExt cx="1884596" cy="246221"/>
          </a:xfrm>
        </p:grpSpPr>
        <p:sp>
          <p:nvSpPr>
            <p:cNvPr id="17" name="Action Button: Custom 16">
              <a:hlinkClick r:id="rId12" action="ppaction://hlinksldjump" highlightClick="1"/>
            </p:cNvPr>
            <p:cNvSpPr/>
            <p:nvPr/>
          </p:nvSpPr>
          <p:spPr>
            <a:xfrm>
              <a:off x="1689097" y="6045200"/>
              <a:ext cx="1884596" cy="226568"/>
            </a:xfrm>
            <a:prstGeom prst="actionButtonBlank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Chevron 17">
              <a:hlinkClick r:id="rId12" action="ppaction://hlinksldjump"/>
            </p:cNvPr>
            <p:cNvSpPr/>
            <p:nvPr/>
          </p:nvSpPr>
          <p:spPr>
            <a:xfrm flipH="1">
              <a:off x="1735669" y="6045200"/>
              <a:ext cx="942975" cy="2286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Chevron 18">
              <a:hlinkClick r:id="rId12" action="ppaction://hlinksldjump"/>
            </p:cNvPr>
            <p:cNvSpPr/>
            <p:nvPr/>
          </p:nvSpPr>
          <p:spPr>
            <a:xfrm flipH="1">
              <a:off x="1778000" y="6045200"/>
              <a:ext cx="988016" cy="228600"/>
            </a:xfrm>
            <a:prstGeom prst="chevron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hlinkClick r:id="rId12" action="ppaction://hlinksldjump"/>
            </p:cNvPr>
            <p:cNvSpPr txBox="1"/>
            <p:nvPr/>
          </p:nvSpPr>
          <p:spPr>
            <a:xfrm>
              <a:off x="1811882" y="6028267"/>
              <a:ext cx="17618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 Содержание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4219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66126" y="6010479"/>
            <a:ext cx="3026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Номер публикации 5991-5423RU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629269" y="2567227"/>
            <a:ext cx="441045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5800" b="1" smtClean="0">
                <a:solidFill>
                  <a:srgbClr val="FFD700"/>
                </a:solidFill>
                <a:latin typeface="+mj-lt"/>
              </a:rPr>
              <a:t>СПАСИБО ЗА</a:t>
            </a:r>
            <a:r>
              <a:rPr lang="pl-PL" sz="5800" b="1" smtClean="0">
                <a:solidFill>
                  <a:schemeClr val="tx2"/>
                </a:solidFill>
                <a:latin typeface="+mj-lt"/>
              </a:rPr>
              <a:t> </a:t>
            </a:r>
            <a:r>
              <a:rPr lang="az-Cyrl-AZ" sz="5800" b="1" smtClean="0">
                <a:solidFill>
                  <a:schemeClr val="bg1"/>
                </a:solidFill>
                <a:latin typeface="+mj-lt"/>
              </a:rPr>
              <a:t>ВНИМАНИЕ</a:t>
            </a:r>
            <a:endParaRPr lang="pl-PL" sz="5800" b="1" dirty="0" smtClean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 descr="qr_for_pdf_cr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6001" y="191131"/>
            <a:ext cx="3279246" cy="2098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2.xml><?xml version="1.0" encoding="utf-8"?>
<a:theme xmlns:a="http://schemas.openxmlformats.org/drawingml/2006/main" name="1_Agilent 4x3 Format">
  <a:themeElements>
    <a:clrScheme name="AGILENT COLORS">
      <a:dk1>
        <a:srgbClr val="4D4D4D"/>
      </a:dk1>
      <a:lt1>
        <a:srgbClr val="FFFFFF"/>
      </a:lt1>
      <a:dk2>
        <a:srgbClr val="000000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Agilent 4x3 Format" id="{7E0A56F3-5ECE-4B8C-883C-94C3C797F538}" vid="{F11656C5-A8B7-4EAF-BF89-CE52C6756000}"/>
    </a:ext>
  </a:extLst>
</a:theme>
</file>

<file path=ppt/theme/theme3.xml><?xml version="1.0" encoding="utf-8"?>
<a:theme xmlns:a="http://schemas.openxmlformats.org/drawingml/2006/main" name="Office Theme">
  <a:themeElements>
    <a:clrScheme name="AGILENT COLORS">
      <a:dk1>
        <a:srgbClr val="000000"/>
      </a:dk1>
      <a:lt1>
        <a:srgbClr val="FFFFFF"/>
      </a:lt1>
      <a:dk2>
        <a:srgbClr val="292929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AGILENT COLORS">
      <a:dk1>
        <a:srgbClr val="000000"/>
      </a:dk1>
      <a:lt1>
        <a:srgbClr val="FFFFFF"/>
      </a:lt1>
      <a:dk2>
        <a:srgbClr val="292929"/>
      </a:dk2>
      <a:lt2>
        <a:srgbClr val="FFFFFF"/>
      </a:lt2>
      <a:accent1>
        <a:srgbClr val="0085D5"/>
      </a:accent1>
      <a:accent2>
        <a:srgbClr val="FFBA00"/>
      </a:accent2>
      <a:accent3>
        <a:srgbClr val="7EAC28"/>
      </a:accent3>
      <a:accent4>
        <a:srgbClr val="672069"/>
      </a:accent4>
      <a:accent5>
        <a:srgbClr val="003972"/>
      </a:accent5>
      <a:accent6>
        <a:srgbClr val="B21811"/>
      </a:accent6>
      <a:hlink>
        <a:srgbClr val="0085D5"/>
      </a:hlink>
      <a:folHlink>
        <a:srgbClr val="672069"/>
      </a:folHlink>
    </a:clrScheme>
    <a:fontScheme name="AGILENT PPT &amp; OUTLO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/>
    <Type>10001</Type>
    <SequenceNumber>10100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2</Type>
    <SequenceNumber>10101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10002</Type>
    <SequenceNumber>10102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3</Type>
    <SequenceNumber>10103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4</Type>
    <SequenceNumber>10104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10004</Type>
    <SequenceNumber>10105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5</Type>
    <SequenceNumber>10106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10005</Type>
    <SequenceNumber>10107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6</Type>
    <SequenceNumber>10108</SequenceNumber>
    <Assembly>Bluethread.SharePoint.StoragePoint.EventReceivers, Version=2.0.0.0, Culture=neutral, PublicKeyToken=141fe4b547d7494f</Assembly>
    <Class>Bluethread.SharePoint.StoragePoint.EBS.EventReceivers</Class>
    <Data/>
    <Filter/>
  </Receiver>
  <Receiver>
    <Name/>
    <Type>10006</Type>
    <SequenceNumber>10109</SequenceNumber>
    <Assembly>Bluethread.SharePoint.StoragePoint.EventReceivers, Version=2.0.0.0, Culture=neutral, PublicKeyToken=141fe4b547d7494f</Assembly>
    <Class>Bluethread.SharePoint.StoragePoint.EBS.EventReceivers</Class>
    <Data/>
    <Filter/>
  </Receiver>
</spe:Receivers>
</file>

<file path=customXml/item2.xml><?xml version="1.0" encoding="utf-8"?>
<?mso-contentType ?>
<FormTemplates xmlns="http://schemas.microsoft.com/sharepoint/v3/contenttype/forms">
  <Edit>PublicationForm</Edit>
  <New>PublicationForm</New>
</FormTemplates>
</file>

<file path=customXml/item3.xml><?xml version="1.0" encoding="utf-8"?>
<p:properties xmlns:p="http://schemas.microsoft.com/office/2006/metadata/properties" xmlns:xsi="http://www.w3.org/2001/XMLSchema-instance">
  <documentManagement>
    <LimitedUse xmlns="605ef339-11c8-4854-9cce-0c69944ca908">false</LimitedUse>
    <ExtraPartNumber xmlns="605ef339-11c8-4854-9cce-0c69944ca908" xsi:nil="true"/>
    <Abstract xmlns="3a52aef6-3c65-41ed-96e3-cac50d1c25cd">Agilent Technologies is committed to the academia educational community and is willing to provide access to company-owned material. This slide set is created by Agilent Technologies and explains Mass Spectrometry Theory. The usage of the slides is limited to teaching purpose only.</Abstract>
    <Language xmlns="http://schemas.microsoft.com/sharepoint/v3">Russian</Language>
    <RelatedPartNumber xmlns="605ef339-11c8-4854-9cce-0c69944ca908" xsi:nil="true"/>
    <Geography xmlns="605ef339-11c8-4854-9cce-0c69944ca908" xsi:nil="true"/>
    <NativeApplication xmlns="605ef339-11c8-4854-9cce-0c69944ca908" xsi:nil="true"/>
    <PubContact xmlns="605ef339-11c8-4854-9cce-0c69944ca908">
      <UserInfo>
        <DisplayName>KURYSHEVA,NATALYA (Non-A-Russia,ex1)</DisplayName>
        <AccountId>3142</AccountId>
        <AccountType/>
      </UserInfo>
    </PubContact>
    <Country xmlns="605ef339-11c8-4854-9cce-0c69944ca908">RUSSIA</Country>
    <WebPageDescription xmlns="605ef339-11c8-4854-9cce-0c69944ca908">Teaching slide set on mass spectrometetry theory    </WebPageDescription>
    <IndustryType xmlns="605ef339-11c8-4854-9cce-0c69944ca908"/>
    <PageCount xmlns="605ef339-11c8-4854-9cce-0c69944ca908" xsi:nil="true"/>
    <ExpirationDate xmlns="605ef339-11c8-4854-9cce-0c69944ca908">2016-07-13T06:00:00+00:00</ExpirationDate>
    <Product xmlns="605ef339-11c8-4854-9cce-0c69944ca908">
      <Value>6100 Series Single Quadrupole LC/MS</Value>
      <Value>6200 Series Accurate-Mass Time-of-Flight (TOF) LC/MS</Value>
      <Value>6210 Time-of-Flight</Value>
      <Value>6400 Series Triple Quadrupole LC/MS</Value>
      <Value>6410 Triple Quadrupole</Value>
      <Value>6500 Series Accurate-Mass Quadrupole Time-of-Flight (Q-TOF) LC/MS</Value>
      <Value>6510 Quadrupole Time-of-Flight</Value>
    </Product>
    <Industry xmlns="605ef339-11c8-4854-9cce-0c69944ca908"/>
    <ProductType xmlns="605ef339-11c8-4854-9cce-0c69944ca908">
      <Value>LC/MS Instruments</Value>
    </ProductType>
    <LotNumber xmlns="605ef339-11c8-4854-9cce-0c69944ca908" xsi:nil="true"/>
    <ProductLine xmlns="605ef339-11c8-4854-9cce-0c69944ca908">
      <Value>Mass Spectrometry/Sequencers</Value>
    </ProductLine>
    <ProductGroup xmlns="605ef339-11c8-4854-9cce-0c69944ca908">
      <Value>Liquid Chromatography</Value>
      <Value>Mass Spectrometry</Value>
    </ProductGroup>
    <ReleaseDate xmlns="605ef339-11c8-4854-9cce-0c69944ca908" xsi:nil="true"/>
    <PartNumber xmlns="605ef339-11c8-4854-9cce-0c69944ca908">5991-5857RU</PartNumber>
    <IndustryGroup xmlns="605ef339-11c8-4854-9cce-0c69944ca908"/>
    <LibraryUrl xmlns="605ef339-11c8-4854-9cce-0c69944ca908">
      <Url>http://intranet.chem.agilent.com/Library/SlidePresentation/Public</Url>
      <Description>http://intranet.chem.agilent.com/Library/SlidePresentation/Public</Description>
    </LibraryUrl>
    <WHID xmlns="605ef339-11c8-4854-9cce-0c69944ca908">96859</WHID>
    <WorkspaceUrl xmlns="605ef339-11c8-4854-9cce-0c69944ca908">
      <Url>http://intranet.chem.agilent.com/Workspaces/SlidePresentation/Public/096859</Url>
      <Description>http://intranet.chem.agilent.com/Workspaces/SlidePresentation/Public/096859</Description>
    </Workspace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Slide Presentation" ma:contentTypeID="0x0101009F5C14F1CF5847C7BBBADA9A8637DEAB01490025C4D09E8EDF2F4499EF87CF83106678" ma:contentTypeVersion="30" ma:contentTypeDescription="" ma:contentTypeScope="" ma:versionID="7361b516735061a46306cfb0af78b094">
  <xsd:schema xmlns:xsd="http://www.w3.org/2001/XMLSchema" xmlns:p="http://schemas.microsoft.com/office/2006/metadata/properties" xmlns:ns1="http://schemas.microsoft.com/sharepoint/v3" xmlns:ns2="605ef339-11c8-4854-9cce-0c69944ca908" xmlns:ns3="3a52aef6-3c65-41ed-96e3-cac50d1c25cd" targetNamespace="http://schemas.microsoft.com/office/2006/metadata/properties" ma:root="true" ma:fieldsID="20d8228474ad062f8d077bddf7df6ab0" ns1:_="" ns2:_="" ns3:_="">
    <xsd:import namespace="http://schemas.microsoft.com/sharepoint/v3"/>
    <xsd:import namespace="605ef339-11c8-4854-9cce-0c69944ca908"/>
    <xsd:import namespace="3a52aef6-3c65-41ed-96e3-cac50d1c25cd"/>
    <xsd:element name="properties">
      <xsd:complexType>
        <xsd:sequence>
          <xsd:element name="documentManagement">
            <xsd:complexType>
              <xsd:all>
                <xsd:element ref="ns2:WHID"/>
                <xsd:element ref="ns2:WorkspaceUrl" minOccurs="0"/>
                <xsd:element ref="ns2:LibraryUrl" minOccurs="0"/>
                <xsd:element ref="ns3:Abstract"/>
                <xsd:element ref="ns2:WebPageDescription"/>
                <xsd:element ref="ns2:PubContact"/>
                <xsd:element ref="ns1:Language"/>
                <xsd:element ref="ns2:Country" minOccurs="0"/>
                <xsd:element ref="ns2:ReleaseDate" minOccurs="0"/>
                <xsd:element ref="ns2:ExpirationDate"/>
                <xsd:element ref="ns2:PartNumber" minOccurs="0"/>
                <xsd:element ref="ns2:RelatedPartNumber" minOccurs="0"/>
                <xsd:element ref="ns2:ExtraPartNumber" minOccurs="0"/>
                <xsd:element ref="ns2:LotNumber" minOccurs="0"/>
                <xsd:element ref="ns2:Geography" minOccurs="0"/>
                <xsd:element ref="ns2:ProductType" minOccurs="0"/>
                <xsd:element ref="ns2:PageCount" minOccurs="0"/>
                <xsd:element ref="ns2:NativeApplication" minOccurs="0"/>
                <xsd:element ref="ns2:LimitedUse" minOccurs="0"/>
                <xsd:element ref="ns2:ProductLine" minOccurs="0"/>
                <xsd:element ref="ns2:ProductGroup" minOccurs="0"/>
                <xsd:element ref="ns2:Product" minOccurs="0"/>
                <xsd:element ref="ns2:IndustryGroup" minOccurs="0"/>
                <xsd:element ref="ns2:IndustryType" minOccurs="0"/>
                <xsd:element ref="ns2:Industry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Language" ma:index="10" ma:displayName="Language" ma:default="English" ma:format="Dropdown" ma:internalName="Language" ma:readOnly="false">
      <xsd:simpleType>
        <xsd:restriction base="dms:Choice">
          <xsd:enumeration value="Chinese (Simplified)"/>
          <xsd:enumeration value="Chinese (Traditional)"/>
          <xsd:enumeration value="Danish"/>
          <xsd:enumeration value="Dutch"/>
          <xsd:enumeration value="English"/>
          <xsd:enumeration value="French"/>
          <xsd:enumeration value="German"/>
          <xsd:enumeration value="Italian"/>
          <xsd:enumeration value="Japanese"/>
          <xsd:enumeration value="Korean"/>
          <xsd:enumeration value="Portuguese"/>
          <xsd:enumeration value="Russian"/>
          <xsd:enumeration value="Spanish"/>
          <xsd:enumeration value="Swedish"/>
        </xsd:restriction>
      </xsd:simpleType>
    </xsd:element>
  </xsd:schema>
  <xsd:schema xmlns:xsd="http://www.w3.org/2001/XMLSchema" xmlns:dms="http://schemas.microsoft.com/office/2006/documentManagement/types" targetNamespace="605ef339-11c8-4854-9cce-0c69944ca908" elementFormDefault="qualified">
    <xsd:import namespace="http://schemas.microsoft.com/office/2006/documentManagement/types"/>
    <xsd:element name="WHID" ma:index="2" ma:displayName="Warehouse ID" ma:hidden="true" ma:internalName="WHID">
      <xsd:simpleType>
        <xsd:restriction base="dms:Text"/>
      </xsd:simpleType>
    </xsd:element>
    <xsd:element name="WorkspaceUrl" ma:index="3" nillable="true" ma:displayName="Workspace URL" ma:hidden="true" ma:internalName="Workspace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braryUrl" ma:index="4" nillable="true" ma:displayName="Library URL" ma:hidden="true" ma:internalName="Library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WebPageDescription" ma:index="6" ma:displayName="Web Page Description" ma:description="Description of document limited to 175 characters. Will be used on public site." ma:internalName="WebPageDescription" ma:readOnly="false">
      <xsd:simpleType>
        <xsd:restriction base="dms:Text">
          <xsd:maxLength value="175"/>
        </xsd:restriction>
      </xsd:simpleType>
    </xsd:element>
    <xsd:element name="PubContact" ma:index="8" ma:displayName="Publication Contact" ma:description="Agilent individual who manages the review of this content." ma:list="UserInfo" ma:internalName="PubContact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untry" ma:index="11" nillable="true" ma:displayName="Country" ma:default="UNITED STATES" ma:format="Dropdown" ma:internalName="Country" ma:readOnly="false">
      <xsd:simpleType>
        <xsd:restriction base="dms:Choice">
          <xsd:enumeration value="AFGHANISTAN"/>
          <xsd:enumeration value="ALBANIA"/>
          <xsd:enumeration value="ALGERIA"/>
          <xsd:enumeration value="AMERICAN SAMOA"/>
          <xsd:enumeration value="ANDORRA"/>
          <xsd:enumeration value="ANGOLA"/>
          <xsd:enumeration value="ANGUILLA"/>
          <xsd:enumeration value="ANTARCTICA"/>
          <xsd:enumeration value="ANTIGUA AND BARBUDA"/>
          <xsd:enumeration value="ARGENTINA"/>
          <xsd:enumeration value="ARMENIA"/>
          <xsd:enumeration value="ARUBA"/>
          <xsd:enumeration value="AUSTRALIA"/>
          <xsd:enumeration value="AUSTRIA"/>
          <xsd:enumeration value="AZERBAIJAN"/>
          <xsd:enumeration value="BAHAMAS"/>
          <xsd:enumeration value="BAHRAIN"/>
          <xsd:enumeration value="BANGLADESH"/>
          <xsd:enumeration value="BARBADOS"/>
          <xsd:enumeration value="BELARUS"/>
          <xsd:enumeration value="BELGIUM"/>
          <xsd:enumeration value="BELIZE"/>
          <xsd:enumeration value="BENIN"/>
          <xsd:enumeration value="BERMUDA"/>
          <xsd:enumeration value="BHUTAN"/>
          <xsd:enumeration value="BOLIVIA"/>
          <xsd:enumeration value="BOSNIA-HERCEGOVINA"/>
          <xsd:enumeration value="BOTSWANA"/>
          <xsd:enumeration value="BOUVET ISLAND"/>
          <xsd:enumeration value="BRAZIL"/>
          <xsd:enumeration value="BRITISH INDIAN OCEAN TERRITORY"/>
          <xsd:enumeration value="BRUNEI"/>
          <xsd:enumeration value="BULGARIA"/>
          <xsd:enumeration value="BURKINA FASO"/>
          <xsd:enumeration value="BURUNDI"/>
          <xsd:enumeration value="CAMBODIA"/>
          <xsd:enumeration value="CAMEROON"/>
          <xsd:enumeration value="CANADA"/>
          <xsd:enumeration value="CAPE VERDE ISLANDS"/>
          <xsd:enumeration value="CAYMAN ISLANDS"/>
          <xsd:enumeration value="CENTRAL AFRICAN REPUBLIC"/>
          <xsd:enumeration value="CHAD"/>
          <xsd:enumeration value="CHILE"/>
          <xsd:enumeration value="CHINA"/>
          <xsd:enumeration value="CHRISTMAS ISLAND"/>
          <xsd:enumeration value="COCOS (KEELING) ISLANDS"/>
          <xsd:enumeration value="COLOMBIA"/>
          <xsd:enumeration value="COMOROS"/>
          <xsd:enumeration value="CONGO"/>
          <xsd:enumeration value="COOK ISLANDS"/>
          <xsd:enumeration value="COSTA RICA"/>
          <xsd:enumeration value="COTE D`IVOIRE"/>
          <xsd:enumeration value="CROATIA"/>
          <xsd:enumeration value="CYPRUS"/>
          <xsd:enumeration value="CZECH REPUBLIC"/>
          <xsd:enumeration value="DENMARK"/>
          <xsd:enumeration value="DJIBOUTI"/>
          <xsd:enumeration value="DOMINICA"/>
          <xsd:enumeration value="DOMINICAN REPUBLIC"/>
          <xsd:enumeration value="EAST TIMOR"/>
          <xsd:enumeration value="ECUADOR"/>
          <xsd:enumeration value="EGYPT"/>
          <xsd:enumeration value="EL SALVADOR"/>
          <xsd:enumeration value="EQUATORIAL GUINEA"/>
          <xsd:enumeration value="ERITREA"/>
          <xsd:enumeration value="ESTONIA"/>
          <xsd:enumeration value="ETHIOPIA"/>
          <xsd:enumeration value="FALKLAND/MALVINAS"/>
          <xsd:enumeration value="FAROE ISLANDS"/>
          <xsd:enumeration value="FED. STATES OF MICRONESIA"/>
          <xsd:enumeration value="FIJI"/>
          <xsd:enumeration value="FINLAND"/>
          <xsd:enumeration value="FRANCE"/>
          <xsd:enumeration value="FRENCH GUIANA"/>
          <xsd:enumeration value="FRENCH POLYNESIA"/>
          <xsd:enumeration value="FRENCH SOUTHERN TERRITORIES"/>
          <xsd:enumeration value="GABON"/>
          <xsd:enumeration value="GAMBIA"/>
          <xsd:enumeration value="GEORGIA"/>
          <xsd:enumeration value="GERMANY"/>
          <xsd:enumeration value="GHANA"/>
          <xsd:enumeration value="GIBRALTAR"/>
          <xsd:enumeration value="GREECE"/>
          <xsd:enumeration value="GREENLAND"/>
          <xsd:enumeration value="GRENADA"/>
          <xsd:enumeration value="GUADELOUPE"/>
          <xsd:enumeration value="GUAM"/>
          <xsd:enumeration value="GUATEMALA"/>
          <xsd:enumeration value="GUINEA"/>
          <xsd:enumeration value="GUINEA-BISSAU"/>
          <xsd:enumeration value="GUYANA"/>
          <xsd:enumeration value="HAITI"/>
          <xsd:enumeration value="HEARD AND MCDONALD ISLANDS"/>
          <xsd:enumeration value="HONDURAS"/>
          <xsd:enumeration value="HONG KONG"/>
          <xsd:enumeration value="HUNGARY"/>
          <xsd:enumeration value="ICELAND"/>
          <xsd:enumeration value="INDIA"/>
          <xsd:enumeration value="INDONESIA"/>
          <xsd:enumeration value="IRAQ"/>
          <xsd:enumeration value="IRELAND"/>
          <xsd:enumeration value="ISRAEL"/>
          <xsd:enumeration value="ITALY"/>
          <xsd:enumeration value="JAMAICA"/>
          <xsd:enumeration value="JAPAN"/>
          <xsd:enumeration value="JORDAN"/>
          <xsd:enumeration value="KAZAKHSTAN"/>
          <xsd:enumeration value="KENYA"/>
          <xsd:enumeration value="KIRIBATI"/>
          <xsd:enumeration value="KUWAIT"/>
          <xsd:enumeration value="KYRGYZSTAN"/>
          <xsd:enumeration value="LAOS"/>
          <xsd:enumeration value="LATVIA"/>
          <xsd:enumeration value="LEBANON"/>
          <xsd:enumeration value="LESOTHO"/>
          <xsd:enumeration value="LIBERIA"/>
          <xsd:enumeration value="LIECHTENSTEIN"/>
          <xsd:enumeration value="LITHUANIA"/>
          <xsd:enumeration value="LUXEMBOURG"/>
          <xsd:enumeration value="MACAO"/>
          <xsd:enumeration value="MACEDONIA"/>
          <xsd:enumeration value="MADAGASCAR"/>
          <xsd:enumeration value="MALAWI"/>
          <xsd:enumeration value="MALAYSIA"/>
          <xsd:enumeration value="MALDIVES"/>
          <xsd:enumeration value="MALI"/>
          <xsd:enumeration value="MALTA"/>
          <xsd:enumeration value="MARSHALL ISLANDS"/>
          <xsd:enumeration value="MARTINIQUE"/>
          <xsd:enumeration value="MAURITANIA"/>
          <xsd:enumeration value="MAURITIUS"/>
          <xsd:enumeration value="MAYOTTE"/>
          <xsd:enumeration value="MEXICO"/>
          <xsd:enumeration value="MOLDOVA"/>
          <xsd:enumeration value="MONACO"/>
          <xsd:enumeration value="MONGOLIA"/>
          <xsd:enumeration value="MONTENEGRO AND SERBIA"/>
          <xsd:enumeration value="MONTSERRAT"/>
          <xsd:enumeration value="MOROCCO"/>
          <xsd:enumeration value="MOZAMBIQUE"/>
          <xsd:enumeration value="MYANMAR"/>
          <xsd:enumeration value="NAMIBIA"/>
          <xsd:enumeration value="NAURU"/>
          <xsd:enumeration value="NEPAL"/>
          <xsd:enumeration value="NETHERLANDS"/>
          <xsd:enumeration value="NETHERLANDS ANTILLES"/>
          <xsd:enumeration value="NEW CALEDONIA"/>
          <xsd:enumeration value="NEW ZEALAND"/>
          <xsd:enumeration value="NICARAGUA"/>
          <xsd:enumeration value="NIGER"/>
          <xsd:enumeration value="NIGERIA"/>
          <xsd:enumeration value="NIUE"/>
          <xsd:enumeration value="NORFOLK ISLAND"/>
          <xsd:enumeration value="NORTHERN MARIANA ISLANDS"/>
          <xsd:enumeration value="NORWAY"/>
          <xsd:enumeration value="OMAN"/>
          <xsd:enumeration value="OTHER"/>
          <xsd:enumeration value="PAKISTAN"/>
          <xsd:enumeration value="PALAU"/>
          <xsd:enumeration value="PANAMA"/>
          <xsd:enumeration value="PAPUA NEW GUINEA"/>
          <xsd:enumeration value="PARAGUAY"/>
          <xsd:enumeration value="PERU"/>
          <xsd:enumeration value="PHILIPPINES"/>
          <xsd:enumeration value="PITCAIRN ISLANDS"/>
          <xsd:enumeration value="POLAND"/>
          <xsd:enumeration value="PORTUGAL"/>
          <xsd:enumeration value="PUERTO RICO"/>
          <xsd:enumeration value="QATAR"/>
          <xsd:enumeration value="REUNION"/>
          <xsd:enumeration value="ROMANIA"/>
          <xsd:enumeration value="RUSSIA"/>
          <xsd:enumeration value="RWANDA"/>
          <xsd:enumeration value="SAN MARINO"/>
          <xsd:enumeration value="SAO TOME AND PRINCIPE"/>
          <xsd:enumeration value="SAUDI ARABIA"/>
          <xsd:enumeration value="SENEGAL"/>
          <xsd:enumeration value="SERBIA"/>
          <xsd:enumeration value="SEYCHELLES"/>
          <xsd:enumeration value="SIERRA LEONE"/>
          <xsd:enumeration value="SINGAPORE"/>
          <xsd:enumeration value="SLOVAK REPUBLIC"/>
          <xsd:enumeration value="SLOVENIA"/>
          <xsd:enumeration value="SOLOMON ISLANDS"/>
          <xsd:enumeration value="SOMALIA"/>
          <xsd:enumeration value="SOUTH AFRICA"/>
          <xsd:enumeration value="SOUTH KOREA"/>
          <xsd:enumeration value="SPAIN"/>
          <xsd:enumeration value="SRI LANKA"/>
          <xsd:enumeration value="ST. HELENA"/>
          <xsd:enumeration value="ST. KITTS AND NEVIS"/>
          <xsd:enumeration value="ST. LUCIA"/>
          <xsd:enumeration value="ST. PIERRE AND MIQUELON"/>
          <xsd:enumeration value="ST. VINCENT AND THE GRENADINES"/>
          <xsd:enumeration value="SURINAME"/>
          <xsd:enumeration value="SVALBARD AND JAN MAYEN ISLANDS"/>
          <xsd:enumeration value="SWAZILAND"/>
          <xsd:enumeration value="SWEDEN"/>
          <xsd:enumeration value="SWITZERLAND"/>
          <xsd:enumeration value="TAIWAN"/>
          <xsd:enumeration value="TAJIKISTAN"/>
          <xsd:enumeration value="TANZANIA"/>
          <xsd:enumeration value="THAILAND"/>
          <xsd:enumeration value="TOGO"/>
          <xsd:enumeration value="TOKELAU"/>
          <xsd:enumeration value="TONGA"/>
          <xsd:enumeration value="TRINIDAD AND TOBAGO"/>
          <xsd:enumeration value="TUNISIA"/>
          <xsd:enumeration value="TURKEY"/>
          <xsd:enumeration value="TURKMENISTAN"/>
          <xsd:enumeration value="TURKS AND CAICOS ISLANDS"/>
          <xsd:enumeration value="TUVALU"/>
          <xsd:enumeration value="UGANDA"/>
          <xsd:enumeration value="UKRAINE"/>
          <xsd:enumeration value="UNITED ARAB EMIRATES"/>
          <xsd:enumeration value="UNITED KINGDOM"/>
          <xsd:enumeration value="UNITED STATES"/>
          <xsd:enumeration value="URUGUAY"/>
          <xsd:enumeration value="US MINOR OUTLYING ISLANDS"/>
          <xsd:enumeration value="UZBEKISTAN"/>
          <xsd:enumeration value="VANUATU"/>
          <xsd:enumeration value="VATICAN CITY STATE"/>
          <xsd:enumeration value="VENEZUELA"/>
          <xsd:enumeration value="VIETNAM"/>
          <xsd:enumeration value="VIRGIN ISLANDS (BRITISH)"/>
          <xsd:enumeration value="VIRGIN ISLANDS (U.S.)"/>
          <xsd:enumeration value="WALLIS AND FUTUNA ISLANDS"/>
          <xsd:enumeration value="WESTERN SAHARA"/>
          <xsd:enumeration value="WESTERN SAMOA"/>
          <xsd:enumeration value="YEMEN"/>
          <xsd:enumeration value="YUGOSLAVIA"/>
          <xsd:enumeration value="ZAIRE"/>
          <xsd:enumeration value="ZAMBIA"/>
          <xsd:enumeration value="ZIMBABWE"/>
        </xsd:restriction>
      </xsd:simpleType>
    </xsd:element>
    <xsd:element name="ReleaseDate" ma:index="12" nillable="true" ma:displayName="Release Date" ma:format="DateTime" ma:internalName="ReleaseDate">
      <xsd:simpleType>
        <xsd:restriction base="dms:DateTime"/>
      </xsd:simpleType>
    </xsd:element>
    <xsd:element name="ExpirationDate" ma:index="13" ma:displayName="Expiration Date" ma:description="Date this item will be reviewed." ma:internalName="ExpirationDate" ma:readOnly="false">
      <xsd:simpleType>
        <xsd:restriction base="dms:DateTime"/>
      </xsd:simpleType>
    </xsd:element>
    <xsd:element name="PartNumber" ma:index="14" nillable="true" ma:displayName="Publication Part Number" ma:description="Enter the LitStation generated number used for ordering hardcopies of this item." ma:internalName="PartNumber" ma:readOnly="false">
      <xsd:simpleType>
        <xsd:restriction base="dms:Text">
          <xsd:maxLength value="255"/>
        </xsd:restriction>
      </xsd:simpleType>
    </xsd:element>
    <xsd:element name="RelatedPartNumber" ma:index="15" nillable="true" ma:displayName="Agilent Part Number" ma:description="Internal Agilent SAP part number that is the primary focus of this publication (g12345). Do not include model numbers (7890), these should be selected from the product listing below. " ma:internalName="RelatedPartNumber" ma:readOnly="false">
      <xsd:simpleType>
        <xsd:restriction base="dms:Text"/>
      </xsd:simpleType>
    </xsd:element>
    <xsd:element name="ExtraPartNumber" ma:index="16" nillable="true" ma:displayName="Extra Part Number" ma:description="Internal Agilent part number (e.g. CAG-03-139-00024076). Do not include Agilent Part (SAP) or model (7890) numbers." ma:internalName="ExtraPartNumber" ma:readOnly="false">
      <xsd:simpleType>
        <xsd:restriction base="dms:Text">
          <xsd:maxLength value="255"/>
        </xsd:restriction>
      </xsd:simpleType>
    </xsd:element>
    <xsd:element name="LotNumber" ma:index="17" nillable="true" ma:displayName="Lot Number" ma:internalName="LotNumber">
      <xsd:simpleType>
        <xsd:restriction base="dms:Text"/>
      </xsd:simpleType>
    </xsd:element>
    <xsd:element name="Geography" ma:index="18" nillable="true" ma:displayName="Geography" ma:internalName="Geography">
      <xsd:simpleType>
        <xsd:restriction base="dms:Choice">
          <xsd:enumeration value="Americas/Asia Pacific;Non European"/>
          <xsd:enumeration value="Americas: US, Canada, Latin America"/>
          <xsd:enumeration value="Argentina"/>
          <xsd:enumeration value="Asian Countries"/>
          <xsd:enumeration value="Asian Pacific"/>
          <xsd:enumeration value="Australia"/>
          <xsd:enumeration value="Austria"/>
          <xsd:enumeration value="Belgium"/>
          <xsd:enumeration value="Brazil"/>
          <xsd:enumeration value="Canada"/>
          <xsd:enumeration value="Croatia"/>
          <xsd:enumeration value="Czechoslovakia"/>
          <xsd:enumeration value="Denmark"/>
          <xsd:enumeration value="Europe"/>
          <xsd:enumeration value="Finland"/>
          <xsd:enumeration value="France"/>
          <xsd:enumeration value="Germany"/>
          <xsd:enumeration value="Greece"/>
          <xsd:enumeration value="Hong Kong"/>
          <xsd:enumeration value="Hungary"/>
          <xsd:enumeration value="India"/>
          <xsd:enumeration value="Intercon"/>
          <xsd:enumeration value="Ireland"/>
          <xsd:enumeration value="Italy"/>
          <xsd:enumeration value="Japan"/>
          <xsd:enumeration value="Latin America"/>
          <xsd:enumeration value="Malaysia"/>
          <xsd:enumeration value="Mexico"/>
          <xsd:enumeration value="Netherlands"/>
          <xsd:enumeration value="New Zealand"/>
          <xsd:enumeration value="Non-U.S. (Universal foreign)"/>
          <xsd:enumeration value="Norway"/>
          <xsd:enumeration value="People's Republic of China"/>
          <xsd:enumeration value="Poland"/>
          <xsd:enumeration value="Republic of China (Taiwan)"/>
          <xsd:enumeration value="Republic of Korea"/>
          <xsd:enumeration value="Russia"/>
          <xsd:enumeration value="Singapore"/>
          <xsd:enumeration value="Slovenia"/>
          <xsd:enumeration value="Socialist Countries"/>
          <xsd:enumeration value="South Africa"/>
          <xsd:enumeration value="Spain"/>
          <xsd:enumeration value="Sweden"/>
          <xsd:enumeration value="Switzerland"/>
          <xsd:enumeration value="Turkey"/>
          <xsd:enumeration value="United Kingdom"/>
          <xsd:enumeration value="United States"/>
          <xsd:enumeration value="United States/Canada"/>
          <xsd:enumeration value="Universal"/>
        </xsd:restriction>
      </xsd:simpleType>
    </xsd:element>
    <xsd:element name="ProductType" ma:index="19" nillable="true" ma:displayName="Product Type" ma:description="Select only the Product Type that is the primary focus of this publication.  " ma:hidden="true" ma:internalName="Product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6850"/>
                    <xsd:enumeration value="6890"/>
                    <xsd:enumeration value="7683"/>
                    <xsd:enumeration value="Analytical WorkStations"/>
                    <xsd:enumeration value="Chemical Sensors"/>
                    <xsd:enumeration value="Chromatography Data Systems"/>
                    <xsd:enumeration value="Columns"/>
                    <xsd:enumeration value="Compliance Services"/>
                    <xsd:enumeration value="Content Management"/>
                    <xsd:enumeration value="General Chromatography"/>
                    <xsd:enumeration value="Instrument Services"/>
                    <xsd:enumeration value="Lab Informatics Framework"/>
                    <xsd:enumeration value="Lab Information Management (LIMS)"/>
                    <xsd:enumeration value="Laboratory Resource Management"/>
                    <xsd:enumeration value="Life Sciences Informatics"/>
                    <xsd:enumeration value="Lifecycle Services"/>
                    <xsd:enumeration value="Reagents"/>
                    <xsd:enumeration value="Sample Preparation"/>
                    <xsd:enumeration value="Software Services"/>
                    <xsd:enumeration value="Specialized Services"/>
                  </xsd:restriction>
                </xsd:simpleType>
              </xsd:element>
            </xsd:sequence>
          </xsd:extension>
        </xsd:complexContent>
      </xsd:complexType>
    </xsd:element>
    <xsd:element name="PageCount" ma:index="20" nillable="true" ma:displayName="Page Count" ma:decimals="0" ma:internalName="PageCount">
      <xsd:simpleType>
        <xsd:restriction base="dms:Number">
          <xsd:minInclusive value="0"/>
        </xsd:restriction>
      </xsd:simpleType>
    </xsd:element>
    <xsd:element name="NativeApplication" ma:index="21" nillable="true" ma:displayName="Native Application" ma:internalName="NativeApplication">
      <xsd:simpleType>
        <xsd:restriction base="dms:Choice">
          <xsd:enumeration value="AmiPro"/>
          <xsd:enumeration value="CorelDraw"/>
          <xsd:enumeration value="Designer"/>
          <xsd:enumeration value="Excel"/>
          <xsd:enumeration value="FrameMaker"/>
          <xsd:enumeration value="Freehand"/>
          <xsd:enumeration value="Illustrator"/>
          <xsd:enumeration value="Interleaf"/>
          <xsd:enumeration value="Lectora"/>
          <xsd:enumeration value="Lotus123"/>
          <xsd:enumeration value="Microsoft Word"/>
          <xsd:enumeration value="MS Office"/>
          <xsd:enumeration value="MS Windows Media Player"/>
          <xsd:enumeration value="Not applicable"/>
          <xsd:enumeration value="PageMaker"/>
          <xsd:enumeration value="PCL"/>
          <xsd:enumeration value="PDF"/>
          <xsd:enumeration value="Photoshop"/>
          <xsd:enumeration value="Picture Publisher"/>
          <xsd:enumeration value="PowerPoint"/>
          <xsd:enumeration value="Quark"/>
          <xsd:enumeration value="Schema"/>
        </xsd:restriction>
      </xsd:simpleType>
    </xsd:element>
    <xsd:element name="LimitedUse" ma:index="22" nillable="true" ma:displayName="Limited Use" ma:internalName="LimitedUse">
      <xsd:simpleType>
        <xsd:restriction base="dms:Boolean"/>
      </xsd:simpleType>
    </xsd:element>
    <xsd:element name="ProductLine" ma:index="23" nillable="true" ma:displayName="Product Line" ma:description="Select only the Product Line that is the primary focus of this publication.  " ma:internalName="ProductLin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nalytical Local Products"/>
                    <xsd:enumeration value="Analytical Parts"/>
                    <xsd:enumeration value="Analytical Supplies"/>
                    <xsd:enumeration value="Bioscience"/>
                    <xsd:enumeration value="CAG Miscellaneous Program Activities"/>
                    <xsd:enumeration value="Data Systems"/>
                    <xsd:enumeration value="Gas Phase Plus"/>
                    <xsd:enumeration value="GC Columns"/>
                    <xsd:enumeration value="ICP-MS"/>
                    <xsd:enumeration value="IIM Professional Services Organization"/>
                    <xsd:enumeration value="Informatics"/>
                    <xsd:enumeration value="J&amp;W Products"/>
                    <xsd:enumeration value="Lab-on-a-Chip Products"/>
                    <xsd:enumeration value="LC Columns"/>
                    <xsd:enumeration value="Liquid Phase Analysis"/>
                    <xsd:enumeration value="Mass Spectrometry/Sequencers"/>
                    <xsd:enumeration value="Proprietary Instrument Supplies"/>
                    <xsd:enumeration value="Support Services"/>
                    <xsd:enumeration value="Versatest"/>
                    <xsd:enumeration value="Zorbax Columns"/>
                  </xsd:restriction>
                </xsd:simpleType>
              </xsd:element>
            </xsd:sequence>
          </xsd:extension>
        </xsd:complexContent>
      </xsd:complexType>
    </xsd:element>
    <xsd:element name="ProductGroup" ma:index="24" nillable="true" ma:displayName="Product Group" ma:description="Select only the Product Group that is the primary focus of this publication.  " ma:hidden="true" ma:internalName="ProductGroup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apillary Electrophoresis"/>
                    <xsd:enumeration value="Consumables &amp; Parts"/>
                    <xsd:enumeration value="DNA Microarrays"/>
                    <xsd:enumeration value="Emerging Technologies"/>
                    <xsd:enumeration value="Gas Chromatography"/>
                    <xsd:enumeration value="ICP-MS"/>
                    <xsd:enumeration value="Informatics &amp; Software"/>
                    <xsd:enumeration value="Lab-on-a-Chip"/>
                    <xsd:enumeration value="Liquid Chromatography"/>
                    <xsd:enumeration value="Mass Spectrometry"/>
                    <xsd:enumeration value="Offgel Electrophoresis"/>
                    <xsd:enumeration value="Protein Sequencing"/>
                    <xsd:enumeration value="Sales Partners"/>
                    <xsd:enumeration value="Services"/>
                    <xsd:enumeration value="UV-Vis"/>
                  </xsd:restriction>
                </xsd:simpleType>
              </xsd:element>
            </xsd:sequence>
          </xsd:extension>
        </xsd:complexContent>
      </xsd:complexType>
    </xsd:element>
    <xsd:element name="Product" ma:index="25" nillable="true" ma:displayName="Product" ma:description="Select only the Product that is the primary focus of this publication.  " ma:hidden="true" ma:internalName="Produc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G2912A"/>
                    <xsd:enumeration value="G2613A"/>
                    <xsd:enumeration value="G2614A"/>
                    <xsd:enumeration value="G2630A"/>
                    <xsd:enumeration value="G2630B"/>
                    <xsd:enumeration value="G2855B"/>
                    <xsd:enumeration value="G2888A"/>
                    <xsd:enumeration value="G2913A"/>
                    <xsd:enumeration value="G2916A"/>
                  </xsd:restriction>
                </xsd:simpleType>
              </xsd:element>
            </xsd:sequence>
          </xsd:extension>
        </xsd:complexContent>
      </xsd:complexType>
    </xsd:element>
    <xsd:element name="IndustryGroup" ma:index="26" nillable="true" ma:displayName="Industry Group" ma:description="Select only the Industry Group that is the primary focus of this publication.  " ma:hidden="true" ma:internalName="IndustryGroup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asic Research"/>
                    <xsd:enumeration value="Bioscience"/>
                    <xsd:enumeration value="Chemical Analysis"/>
                    <xsd:enumeration value="Gene Expression"/>
                    <xsd:enumeration value="Genotyping"/>
                    <xsd:enumeration value="Life Sciences"/>
                    <xsd:enumeration value="Metabolomics"/>
                    <xsd:enumeration value="Pharmaceuticals"/>
                  </xsd:restriction>
                </xsd:simpleType>
              </xsd:element>
            </xsd:sequence>
          </xsd:extension>
        </xsd:complexContent>
      </xsd:complexType>
    </xsd:element>
    <xsd:element name="IndustryType" ma:index="28" nillable="true" ma:displayName="Industry Type" ma:description="Select only the Industry Type that is the primary focus of this publication.  " ma:hidden="true" ma:internalName="Industry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Chem"/>
                    <xsd:enumeration value="Agriculture"/>
                    <xsd:enumeration value="Consumer Products"/>
                    <xsd:enumeration value="Disease Discovery"/>
                    <xsd:enumeration value="Drug Development"/>
                    <xsd:enumeration value="Drug Discovery"/>
                    <xsd:enumeration value="Drug Manufacturing/QA/QC"/>
                    <xsd:enumeration value="Drug Testing"/>
                    <xsd:enumeration value="Environmental"/>
                    <xsd:enumeration value="Foods &amp; Flavors"/>
                    <xsd:enumeration value="Forensics"/>
                    <xsd:enumeration value="Fuel Cells"/>
                    <xsd:enumeration value="Genomics"/>
                    <xsd:enumeration value="Homeland Security"/>
                    <xsd:enumeration value="Hydrocarbon Processing"/>
                    <xsd:enumeration value="Nucleic Acid Analysis"/>
                    <xsd:enumeration value="Production-QA/QC"/>
                    <xsd:enumeration value="Proteomics"/>
                    <xsd:enumeration value="Semiconductor"/>
                    <xsd:enumeration value="Specialty Chemical"/>
                  </xsd:restriction>
                </xsd:simpleType>
              </xsd:element>
            </xsd:sequence>
          </xsd:extension>
        </xsd:complexContent>
      </xsd:complexType>
    </xsd:element>
    <xsd:element name="Industry" ma:index="29" nillable="true" ma:displayName="Industry" ma:description="Select only the Industry Type that is the primary focus of this publication.  " ma:hidden="true" ma:internalName="Indust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ir"/>
                    <xsd:enumeration value="Analysis of Process Chemicals"/>
                    <xsd:enumeration value="Antibacterial Drug Residues"/>
                    <xsd:enumeration value="Bioanalysis"/>
                    <xsd:enumeration value="Biological Warfare Agents (BWA)"/>
                    <xsd:enumeration value="Chemical Warfare Agents (CWA)"/>
                    <xsd:enumeration value="Components Analysis"/>
                    <xsd:enumeration value="Contamination Control"/>
                    <xsd:enumeration value="Environmental Monitoring"/>
                    <xsd:enumeration value="Flavors"/>
                    <xsd:enumeration value="Food"/>
                    <xsd:enumeration value="Fragrances"/>
                    <xsd:enumeration value="Natural Compounds &amp; Additives"/>
                    <xsd:enumeration value="Pesticides &amp; Residues"/>
                    <xsd:enumeration value="Silicon Wafer Analysis for Organic Contaminants"/>
                    <xsd:enumeration value="Soil &amp; Sediment"/>
                    <xsd:enumeration value="Toxic Industrial Chemicals (TIC)"/>
                    <xsd:enumeration value="Ultra-pure Water Analysis"/>
                    <xsd:enumeration value="Water, Soil &amp; Sediment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dms="http://schemas.microsoft.com/office/2006/documentManagement/types" targetNamespace="3a52aef6-3c65-41ed-96e3-cac50d1c25cd" elementFormDefault="qualified">
    <xsd:import namespace="http://schemas.microsoft.com/office/2006/documentManagement/types"/>
    <xsd:element name="Abstract" ma:index="5" ma:displayName="Abstract" ma:description="A summary of publication's most important points, presented in paragraph form." ma:internalName="Abstract" ma:readOnly="fals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axOccurs="1" ma:index="9" ma:displayName="Author"/>
        <xsd:element ref="dcterms:created" minOccurs="0" maxOccurs="1"/>
        <xsd:element ref="dc:identifier" minOccurs="0" maxOccurs="1"/>
        <xsd:element name="contentType" minOccurs="0" maxOccurs="1" type="xsd:string" ma:index="30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7" ma:displayName="Keywords">
          <xsd:simpleType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29DA33F-8967-4160-935F-C7B48FC33C4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2DEE7ED-5EE1-4092-B44F-264B38E76B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3327B3-8EBC-4BB9-B5D7-016F4A968B6A}">
  <ds:schemaRefs>
    <ds:schemaRef ds:uri="http://schemas.microsoft.com/office/2006/metadata/properties"/>
    <ds:schemaRef ds:uri="605ef339-11c8-4854-9cce-0c69944ca908"/>
    <ds:schemaRef ds:uri="3a52aef6-3c65-41ed-96e3-cac50d1c25cd"/>
    <ds:schemaRef ds:uri="http://schemas.microsoft.com/sharepoint/v3"/>
  </ds:schemaRefs>
</ds:datastoreItem>
</file>

<file path=customXml/itemProps4.xml><?xml version="1.0" encoding="utf-8"?>
<ds:datastoreItem xmlns:ds="http://schemas.openxmlformats.org/officeDocument/2006/customXml" ds:itemID="{F6A7E9EB-7ECC-441A-B67A-257FFF1908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05ef339-11c8-4854-9cce-0c69944ca908"/>
    <ds:schemaRef ds:uri="3a52aef6-3c65-41ed-96e3-cac50d1c25cd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Agilent 4x3 Format</Template>
  <TotalTime>0</TotalTime>
  <Words>2532</Words>
  <Application>Microsoft Office PowerPoint</Application>
  <PresentationFormat>On-screen Show (4:3)</PresentationFormat>
  <Paragraphs>759</Paragraphs>
  <Slides>43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Agilent 4x3 Format</vt:lpstr>
      <vt:lpstr>1_Agilent 4x3 Format</vt:lpstr>
      <vt:lpstr>Equation</vt:lpstr>
      <vt:lpstr>Formel</vt:lpstr>
      <vt:lpstr>Slide 1</vt:lpstr>
      <vt:lpstr>Slide 2</vt:lpstr>
      <vt:lpstr>Введение</vt:lpstr>
      <vt:lpstr>Введение Технология, удостоенная Нобелевской премии</vt:lpstr>
      <vt:lpstr>Содержание</vt:lpstr>
      <vt:lpstr>Введение Базовые соображения   </vt:lpstr>
      <vt:lpstr>Введение Виды масс в масс-спектрометрии</vt:lpstr>
      <vt:lpstr>Введение Основные этапы   </vt:lpstr>
      <vt:lpstr>Принцип работы Ионизация</vt:lpstr>
      <vt:lpstr>Принцип работы Ионизация   </vt:lpstr>
      <vt:lpstr>Принцип работы Ионизация электронным ударом (ЭИ)   </vt:lpstr>
      <vt:lpstr>Принцип работы Ионизация электронным ударом (ЭИ)  </vt:lpstr>
      <vt:lpstr>Принцип работы Химическая ионизация (ХИ)   </vt:lpstr>
      <vt:lpstr>Принцип работы Ионизация — учет особенностей проб (ЖХ-МС)</vt:lpstr>
      <vt:lpstr>Принцип работы Ионизация — учет особенностей проб (ЖХ-МС)</vt:lpstr>
      <vt:lpstr>Принцип работы Ионизация распылением в электрическом поле (ИРЭП)  </vt:lpstr>
      <vt:lpstr>Принцип работы Процесс ионизации распылением в электрическом поле (ИРЭП)    </vt:lpstr>
      <vt:lpstr>Принцип работы Химическая ионизация при атмосферном давлении (ХИАД)    </vt:lpstr>
      <vt:lpstr>Принцип работы Процесс химической ионизации при атмосферном давлении (ХИАД)   </vt:lpstr>
      <vt:lpstr>Принцип работы Фотоионизация при атмосферном давлении (ФИАД)     </vt:lpstr>
      <vt:lpstr>Принцип работы Процесс фотоионизации при атмосферном давлении (ФИАД)   </vt:lpstr>
      <vt:lpstr>Принцип работы Многорежимная ионизация (MMI)    </vt:lpstr>
      <vt:lpstr>Принцип работы Матрично-активированная лазерная десорбция/ионизация (МАЛДИ)    </vt:lpstr>
      <vt:lpstr>Принцип работы Ионизация в индуктивно связанной плазме (ИСП)   </vt:lpstr>
      <vt:lpstr>Принцип работы Масс-анализатор</vt:lpstr>
      <vt:lpstr>Принцип работы Одноквадрупольный масс-анализатор (SQ)     </vt:lpstr>
      <vt:lpstr>Принцип работы Одноквадрупольный масс-анализатор (SQ) </vt:lpstr>
      <vt:lpstr>Принцип работы Трехквадрупольный масс-анализатор (QQQ)    </vt:lpstr>
      <vt:lpstr>Принцип работы Трехквадрупольный масс-анализатор (QQQ) </vt:lpstr>
      <vt:lpstr>Принцип работы Ионная ловушка (IT)      </vt:lpstr>
      <vt:lpstr>Принцип работы Ионная ловушка (IT)  </vt:lpstr>
      <vt:lpstr>Принцип работы Времяпролетный масс-анализатор (TOF)   </vt:lpstr>
      <vt:lpstr>Принцип работы Времяпролетный масс-анализатор (TOF) </vt:lpstr>
      <vt:lpstr>Принцип работы Времяпролетный масс-анализатор (TOF)    </vt:lpstr>
      <vt:lpstr>Результаты Пример 1 </vt:lpstr>
      <vt:lpstr>Результаты Пример 2 </vt:lpstr>
      <vt:lpstr>Результаты Сравнение масс-спектрометров: одноквадрупольного и времяпролетного с высоким разрешением      </vt:lpstr>
      <vt:lpstr>Результаты Сравнение масс-спектрометров: одноквадрупольного и времяпролетного (TOF)     </vt:lpstr>
      <vt:lpstr>Результаты Многозарядные ионы и деконволюция  </vt:lpstr>
      <vt:lpstr>Результаты Многозарядные ионы и деконволюция — примеры </vt:lpstr>
      <vt:lpstr>Сокращения</vt:lpstr>
      <vt:lpstr>Дополнительная информация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Russian version - Teaching Tools: Fundamentals of Mass Spectrometry Theory</dc:title>
  <dc:creator/>
  <cp:keywords>mass spectrometer, electrospray, chemical ionization, single quad, triple quad, _x000d_
time-of-flight, academia</cp:keywords>
  <cp:lastModifiedBy/>
  <cp:revision>1</cp:revision>
  <dcterms:created xsi:type="dcterms:W3CDTF">2014-10-11T16:49:00Z</dcterms:created>
  <dcterms:modified xsi:type="dcterms:W3CDTF">2016-02-04T22:26:28Z</dcterms:modified>
  <cp:contentType>Slide Presentation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0x0101009F5C14F1CF5847C7BBBADA9A8637DEAB01490025C4D09E8EDF2F4499EF87CF83106678</vt:lpwstr>
  </property>
</Properties>
</file>