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2" r:id="rId5"/>
    <p:sldMasterId id="2147483680" r:id="rId6"/>
  </p:sldMasterIdLst>
  <p:notesMasterIdLst>
    <p:notesMasterId r:id="rId44"/>
  </p:notesMasterIdLst>
  <p:handoutMasterIdLst>
    <p:handoutMasterId r:id="rId45"/>
  </p:handoutMasterIdLst>
  <p:sldIdLst>
    <p:sldId id="318" r:id="rId7"/>
    <p:sldId id="319" r:id="rId8"/>
    <p:sldId id="303" r:id="rId9"/>
    <p:sldId id="309" r:id="rId10"/>
    <p:sldId id="300" r:id="rId11"/>
    <p:sldId id="265" r:id="rId12"/>
    <p:sldId id="320" r:id="rId13"/>
    <p:sldId id="268" r:id="rId14"/>
    <p:sldId id="269" r:id="rId15"/>
    <p:sldId id="270" r:id="rId16"/>
    <p:sldId id="306" r:id="rId17"/>
    <p:sldId id="273" r:id="rId18"/>
    <p:sldId id="274" r:id="rId19"/>
    <p:sldId id="279" r:id="rId20"/>
    <p:sldId id="275" r:id="rId21"/>
    <p:sldId id="272" r:id="rId22"/>
    <p:sldId id="276" r:id="rId23"/>
    <p:sldId id="277" r:id="rId24"/>
    <p:sldId id="278" r:id="rId25"/>
    <p:sldId id="313" r:id="rId26"/>
    <p:sldId id="312" r:id="rId27"/>
    <p:sldId id="282" r:id="rId28"/>
    <p:sldId id="284" r:id="rId29"/>
    <p:sldId id="285" r:id="rId30"/>
    <p:sldId id="317" r:id="rId31"/>
    <p:sldId id="287" r:id="rId32"/>
    <p:sldId id="288" r:id="rId33"/>
    <p:sldId id="289" r:id="rId34"/>
    <p:sldId id="291" r:id="rId35"/>
    <p:sldId id="293" r:id="rId36"/>
    <p:sldId id="294" r:id="rId37"/>
    <p:sldId id="295" r:id="rId38"/>
    <p:sldId id="296" r:id="rId39"/>
    <p:sldId id="297" r:id="rId40"/>
    <p:sldId id="305" r:id="rId41"/>
    <p:sldId id="311" r:id="rId42"/>
    <p:sldId id="304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D4D4D"/>
    <a:srgbClr val="D9D9D9"/>
    <a:srgbClr val="BDBDBD"/>
    <a:srgbClr val="F8F8F8"/>
    <a:srgbClr val="CDCDCD"/>
    <a:srgbClr val="B21811"/>
    <a:srgbClr val="FF9900"/>
    <a:srgbClr val="777777"/>
    <a:srgbClr val="0085D5"/>
    <a:srgbClr val="7EAC2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3202" autoAdjust="0"/>
    <p:restoredTop sz="90516" autoAdjust="0"/>
  </p:normalViewPr>
  <p:slideViewPr>
    <p:cSldViewPr snapToGrid="0">
      <p:cViewPr varScale="1">
        <p:scale>
          <a:sx n="116" d="100"/>
          <a:sy n="116" d="100"/>
        </p:scale>
        <p:origin x="-21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 showGuides="1">
      <p:cViewPr>
        <p:scale>
          <a:sx n="140" d="100"/>
          <a:sy n="140" d="100"/>
        </p:scale>
        <p:origin x="-864" y="1157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viewProps" Target="viewProps.xml"/><Relationship Id="rId8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71500" y="229395"/>
            <a:ext cx="2647950" cy="458788"/>
          </a:xfrm>
          <a:prstGeom prst="rect">
            <a:avLst/>
          </a:prstGeom>
        </p:spPr>
        <p:txBody>
          <a:bodyPr vert="horz" lIns="0" tIns="0" rIns="0" bIns="91440" rtlCol="0"/>
          <a:lstStyle>
            <a:lvl1pPr algn="l">
              <a:defRPr sz="1200"/>
            </a:lvl1pPr>
          </a:lstStyle>
          <a:p>
            <a:r>
              <a:rPr dirty="0" smtClean="0"/>
              <a:t>Название презентации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51797" y="406404"/>
            <a:ext cx="762000" cy="15997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/>
            </a:lvl1pPr>
          </a:lstStyle>
          <a:p>
            <a:fld id="{03988A20-EF06-4D4E-89A2-E3A1D129ED6E}" type="datetime1">
              <a:rPr lang="en-US" sz="800" smtClean="0"/>
              <a:pPr/>
              <a:t>2/5/2016</a:t>
            </a:fld>
            <a:endParaRPr lang="ru-RU" sz="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630305" y="581461"/>
            <a:ext cx="2683492" cy="16052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/>
            </a:lvl1pPr>
          </a:lstStyle>
          <a:p>
            <a:pPr algn="r"/>
            <a:r>
              <a:rPr lang="en-US" sz="800" dirty="0" smtClean="0"/>
              <a:t>Метка конфиденциальности</a:t>
            </a:r>
            <a:endParaRPr lang="ru-RU" sz="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51797" y="229394"/>
            <a:ext cx="762000" cy="16193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/>
            </a:lvl1pPr>
          </a:lstStyle>
          <a:p>
            <a:fld id="{63D7F7B9-5276-48BD-8702-84F780AA6454}" type="slidenum">
              <a:rPr lang="en-US" sz="800" smtClean="0"/>
              <a:pPr/>
              <a:t>‹#›</a:t>
            </a:fld>
            <a:endParaRPr lang="ru-RU" sz="8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19450" y="8641023"/>
            <a:ext cx="2268000" cy="43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7194751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57201" y="457200"/>
            <a:ext cx="3534508" cy="388452"/>
          </a:xfrm>
          <a:prstGeom prst="rect">
            <a:avLst/>
          </a:prstGeom>
        </p:spPr>
        <p:txBody>
          <a:bodyPr vert="horz" lIns="0" tIns="0" rIns="0" bIns="45720" rtlCol="0" anchor="t" anchorCtr="0"/>
          <a:lstStyle>
            <a:lvl1pPr algn="l">
              <a:defRPr sz="1200"/>
            </a:lvl1pPr>
          </a:lstStyle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931863"/>
            <a:ext cx="2973388" cy="2230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1" y="3248635"/>
            <a:ext cx="5978769" cy="486392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2"/>
          <p:cNvSpPr>
            <a:spLocks noGrp="1"/>
          </p:cNvSpPr>
          <p:nvPr>
            <p:ph type="dt" idx="1"/>
          </p:nvPr>
        </p:nvSpPr>
        <p:spPr>
          <a:xfrm>
            <a:off x="5698541" y="606409"/>
            <a:ext cx="737428" cy="13306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/>
            </a:lvl1pPr>
          </a:lstStyle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421335" y="754676"/>
            <a:ext cx="2014634" cy="14226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/>
            </a:lvl1pPr>
          </a:lstStyle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929851" y="457200"/>
            <a:ext cx="506119" cy="129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/>
            </a:lvl1pPr>
          </a:lstStyle>
          <a:p>
            <a:fld id="{57788AFD-C26B-478C-B2D8-3A933D69C95F}" type="slidenum">
              <a:rPr lang="en-US" smtClean="0"/>
              <a:pPr/>
              <a:t>‹#›</a:t>
            </a:fld>
            <a:endParaRPr lang="ru-RU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2367" y="8645185"/>
            <a:ext cx="2268000" cy="43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6851268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5892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9492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5282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Название презентации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</a:rPr>
              <a:pPr/>
              <a:t>2/5/2016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Метка конфиденциальности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11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2111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smtClean="0"/>
              <a:t>На верхнем графике изображено влияние времени удерживания на разрешение,</a:t>
            </a:r>
          </a:p>
          <a:p>
            <a:r>
              <a:rPr dirty="0" smtClean="0"/>
              <a:t>на нижнем графике изображено влияние ширины пика на разрешение.</a:t>
            </a:r>
            <a:endParaRPr lang="ru-R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2374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3483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07447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9952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10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6057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0983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12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51045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13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0761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14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89987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15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8264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16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10667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17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77109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18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82877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19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18783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58870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21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63247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29528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23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03370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24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67171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25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78761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26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1993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27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03744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28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04742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29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65399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02160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87801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08772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20790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0071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56415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14650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7497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 smtClean="0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en-US" sz="3200" b="1" dirty="0" smtClean="0"/>
              <a:t> </a:t>
            </a:r>
            <a:endParaRPr lang="ru-RU" sz="900" dirty="0"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2772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1" name="Picture 10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21200" cy="690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8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 smtClean="0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62772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337251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1263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88615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77913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68873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268873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6078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117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66485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438525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 smtClean="0"/>
              <a:pPr/>
              <a:t>February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Confidentiality Label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549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2697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 smtClean="0"/>
              <a:pPr algn="l"/>
              <a:t>February 5,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73314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pl-PL"/>
              <a:pPr algn="l"/>
              <a:t>5 lutego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ea typeface="+mj-ea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9223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1" name="Picture 10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21200" cy="690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8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pl-PL"/>
              <a:pPr algn="l"/>
              <a:t>5 lutego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63543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060647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03156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42712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846958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68873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268873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0135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77330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419176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489745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 smtClean="0">
                <a:solidFill>
                  <a:srgbClr val="4D4D4D"/>
                </a:solidFill>
              </a:rPr>
              <a:pPr/>
              <a:t>February 5, 2016</a:t>
            </a:fld>
            <a:endParaRPr lang="en-US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4D4D4D"/>
                </a:solidFill>
              </a:rPr>
              <a:t>Confidentiality Label</a:t>
            </a: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>
                <a:solidFill>
                  <a:srgbClr val="4D4D4D"/>
                </a:solidFill>
              </a:rPr>
              <a:pPr/>
              <a:t>‹#›</a:t>
            </a:fld>
            <a:endParaRPr lang="en-US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27445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41120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pl-PL"/>
              <a:pPr algn="l"/>
              <a:t>5 lutego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92538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 smtClean="0"/>
              <a:pPr algn="l"/>
              <a:t>February 5, 2016</a:t>
            </a:fld>
            <a:endParaRPr lang="ru-RU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 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553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9" r:id="rId2"/>
    <p:sldLayoutId id="2147483665" r:id="rId3"/>
    <p:sldLayoutId id="2147483669" r:id="rId4"/>
    <p:sldLayoutId id="2147483670" r:id="rId5"/>
    <p:sldLayoutId id="2147483666" r:id="rId6"/>
    <p:sldLayoutId id="2147483667" r:id="rId7"/>
    <p:sldLayoutId id="2147483668" r:id="rId8"/>
    <p:sldLayoutId id="2147483671" r:id="rId9"/>
    <p:sldLayoutId id="2147483673" r:id="rId10"/>
    <p:sldLayoutId id="2147483675" r:id="rId11"/>
    <p:sldLayoutId id="2147483676" r:id="rId12"/>
    <p:sldLayoutId id="2147483663" r:id="rId13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5="http://schemas.microsoft.com/office/powerpoint/2012/main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pl-PL"/>
              <a:pPr algn="l"/>
              <a:t>5 lutego 2016</a:t>
            </a:fld>
            <a:endParaRPr lang="ru-RU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1994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5="http://schemas.microsoft.com/office/powerpoint/2012/main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20.xml"/><Relationship Id="rId18" Type="http://schemas.openxmlformats.org/officeDocument/2006/relationships/slide" Target="slide30.xml"/><Relationship Id="rId3" Type="http://schemas.openxmlformats.org/officeDocument/2006/relationships/slide" Target="slide5.xml"/><Relationship Id="rId21" Type="http://schemas.openxmlformats.org/officeDocument/2006/relationships/slide" Target="slide34.xml"/><Relationship Id="rId7" Type="http://schemas.openxmlformats.org/officeDocument/2006/relationships/slide" Target="slide12.xml"/><Relationship Id="rId12" Type="http://schemas.openxmlformats.org/officeDocument/2006/relationships/slide" Target="slide19.xml"/><Relationship Id="rId17" Type="http://schemas.openxmlformats.org/officeDocument/2006/relationships/slide" Target="slide26.xml"/><Relationship Id="rId2" Type="http://schemas.openxmlformats.org/officeDocument/2006/relationships/notesSlide" Target="../notesSlides/notesSlide4.xml"/><Relationship Id="rId16" Type="http://schemas.openxmlformats.org/officeDocument/2006/relationships/slide" Target="slide25.xml"/><Relationship Id="rId20" Type="http://schemas.openxmlformats.org/officeDocument/2006/relationships/slide" Target="slide3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11" Type="http://schemas.openxmlformats.org/officeDocument/2006/relationships/slide" Target="slide18.xml"/><Relationship Id="rId5" Type="http://schemas.openxmlformats.org/officeDocument/2006/relationships/slide" Target="slide9.xml"/><Relationship Id="rId15" Type="http://schemas.openxmlformats.org/officeDocument/2006/relationships/slide" Target="slide24.xml"/><Relationship Id="rId10" Type="http://schemas.openxmlformats.org/officeDocument/2006/relationships/slide" Target="slide17.xml"/><Relationship Id="rId19" Type="http://schemas.openxmlformats.org/officeDocument/2006/relationships/slide" Target="slide31.xml"/><Relationship Id="rId4" Type="http://schemas.openxmlformats.org/officeDocument/2006/relationships/slide" Target="slide8.xml"/><Relationship Id="rId9" Type="http://schemas.openxmlformats.org/officeDocument/2006/relationships/slide" Target="slide15.xml"/><Relationship Id="rId14" Type="http://schemas.openxmlformats.org/officeDocument/2006/relationships/slide" Target="slide23.xml"/><Relationship Id="rId22" Type="http://schemas.openxmlformats.org/officeDocument/2006/relationships/slide" Target="slide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6" Type="http://schemas.openxmlformats.org/officeDocument/2006/relationships/slide" Target="slide4.x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slide" Target="slide4.xml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slide" Target="slide4.x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5" Type="http://schemas.openxmlformats.org/officeDocument/2006/relationships/slide" Target="slide4.xml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5" Type="http://schemas.openxmlformats.org/officeDocument/2006/relationships/slide" Target="slide4.xml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5" Type="http://schemas.openxmlformats.org/officeDocument/2006/relationships/slide" Target="slide4.xml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slide" Target="slide4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slide" Target="slide4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5" Type="http://schemas.openxmlformats.org/officeDocument/2006/relationships/slide" Target="slide4.xml"/><Relationship Id="rId4" Type="http://schemas.openxmlformats.org/officeDocument/2006/relationships/oleObject" Target="../embeddings/oleObject15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6" Type="http://schemas.openxmlformats.org/officeDocument/2006/relationships/slide" Target="slide4.x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em.agilent.com/Library/articlereprints/Public/Wang%20X.%20et%20al%20LCGC%20North%20America%202010%2028%2011%20932-942%20Ultrafast%20LC.pdf" TargetMode="External"/><Relationship Id="rId13" Type="http://schemas.openxmlformats.org/officeDocument/2006/relationships/hyperlink" Target="http://www.chromacademy.com/Agilent-uni.html" TargetMode="External"/><Relationship Id="rId3" Type="http://schemas.openxmlformats.org/officeDocument/2006/relationships/hyperlink" Target="http://www.agilent.com/" TargetMode="External"/><Relationship Id="rId7" Type="http://schemas.openxmlformats.org/officeDocument/2006/relationships/hyperlink" Target="http://www.chem.agilent.com/Library/applications/5991-0513EN.pdf" TargetMode="External"/><Relationship Id="rId12" Type="http://schemas.openxmlformats.org/officeDocument/2006/relationships/hyperlink" Target="http://www.chem.agilent.com/Library/applications/5990-6313EN.pdf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hem.agilent.com/Library/applications/5990-8298EN.pdf" TargetMode="External"/><Relationship Id="rId11" Type="http://schemas.openxmlformats.org/officeDocument/2006/relationships/hyperlink" Target="http://www.chem.agilent.com/Library/applications/5990-6932EN.pdf" TargetMode="External"/><Relationship Id="rId5" Type="http://schemas.openxmlformats.org/officeDocument/2006/relationships/hyperlink" Target="http://www.chem.agilent.com/Library/primers/Public/LC-Handbook-Complete-2.pdf" TargetMode="External"/><Relationship Id="rId10" Type="http://schemas.openxmlformats.org/officeDocument/2006/relationships/hyperlink" Target="http://www.chem.agilent.com/library/applications/5990-6933en.pdf" TargetMode="External"/><Relationship Id="rId4" Type="http://schemas.openxmlformats.org/officeDocument/2006/relationships/hyperlink" Target="http://www.agilent.com/chem/academia" TargetMode="External"/><Relationship Id="rId9" Type="http://schemas.openxmlformats.org/officeDocument/2006/relationships/hyperlink" Target="http://www.chem.agilent.com/Library/posters/Public/Study_Particle_Size_Distribution_Superficially_Porous_Silica_Particles_Pittcon2010_Poster.pdf" TargetMode="External"/><Relationship Id="rId14" Type="http://schemas.openxmlformats.org/officeDocument/2006/relationships/slide" Target="slide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white">
          <a:xfrm>
            <a:off x="4568913" y="3435048"/>
            <a:ext cx="3253766" cy="197878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</a:rPr>
              <a:t>Делаем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</a:rPr>
              <a:t>науку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</a:rPr>
              <a:t> лучше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</a:rPr>
              <a:t>вместе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</a:rPr>
              <a:t> с Agilent</a:t>
            </a:r>
            <a:endParaRPr kumimoji="0" lang="ru-RU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  <p:sp>
        <p:nvSpPr>
          <p:cNvPr id="8" name="Text Placeholder 19"/>
          <p:cNvSpPr txBox="1">
            <a:spLocks/>
          </p:cNvSpPr>
          <p:nvPr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lvl="0">
              <a:lnSpc>
                <a:spcPct val="90000"/>
              </a:lnSpc>
              <a:spcAft>
                <a:spcPts val="0"/>
              </a:spcAft>
            </a:pPr>
            <a:r>
              <a:rPr lang="en-US" sz="2800" dirty="0" smtClean="0">
                <a:latin typeface="Arial Narrow"/>
              </a:rPr>
              <a:t>Высокоэффективная</a:t>
            </a:r>
            <a:r>
              <a:rPr dirty="0"/>
              <a:t/>
            </a:r>
            <a:br>
              <a:rPr dirty="0"/>
            </a:br>
            <a:r>
              <a:rPr lang="en-US" sz="2800" dirty="0" err="1" smtClean="0">
                <a:latin typeface="Arial Narrow"/>
              </a:rPr>
              <a:t>жидкостная</a:t>
            </a:r>
            <a:r>
              <a:rPr lang="en-US" sz="2800" dirty="0" smtClean="0">
                <a:latin typeface="Arial Narrow"/>
              </a:rPr>
              <a:t> </a:t>
            </a:r>
            <a:r>
              <a:rPr lang="en-US" sz="2800" dirty="0" err="1" smtClean="0">
                <a:latin typeface="Arial Narrow"/>
              </a:rPr>
              <a:t>хроматография</a:t>
            </a:r>
            <a:r>
              <a:rPr lang="ru-RU" sz="2800" dirty="0" smtClean="0">
                <a:latin typeface="Arial Narrow"/>
              </a:rPr>
              <a:t>:</a:t>
            </a:r>
            <a:endParaRPr lang="en-US" sz="2800" dirty="0" smtClean="0">
              <a:latin typeface="Arial Narrow"/>
            </a:endParaRPr>
          </a:p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ru-RU" sz="2800" dirty="0" smtClean="0">
                <a:latin typeface="Arial Narrow"/>
              </a:rPr>
              <a:t>т</a:t>
            </a:r>
            <a:r>
              <a:rPr lang="en-US" sz="2800" dirty="0" err="1" smtClean="0">
                <a:latin typeface="Arial Narrow"/>
              </a:rPr>
              <a:t>еоретические</a:t>
            </a:r>
            <a:r>
              <a:rPr lang="en-US" sz="2800" dirty="0" smtClean="0">
                <a:latin typeface="Arial Narrow"/>
              </a:rPr>
              <a:t> </a:t>
            </a:r>
            <a:r>
              <a:rPr lang="en-US" sz="2800" dirty="0" smtClean="0">
                <a:latin typeface="Arial Narrow"/>
              </a:rPr>
              <a:t>основы</a:t>
            </a:r>
            <a:endParaRPr lang="ru-RU" sz="2800" dirty="0">
              <a:latin typeface="Arial Narrow"/>
              <a:cs typeface="Arial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611161" y="1933040"/>
            <a:ext cx="3266466" cy="29671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Компания Agilent Technologies поддерживает тесную </a:t>
            </a:r>
            <a:r>
              <a:rPr lang="en-US" sz="1600" dirty="0" err="1">
                <a:solidFill>
                  <a:srgbClr val="FFFFFF"/>
                </a:solidFill>
              </a:rPr>
              <a:t>связь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pl-PL" sz="1600" dirty="0" smtClean="0">
                <a:solidFill>
                  <a:srgbClr val="FFFFFF"/>
                </a:solidFill>
              </a:rPr>
              <a:t/>
            </a:r>
            <a:br>
              <a:rPr lang="pl-PL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с </a:t>
            </a:r>
            <a:r>
              <a:rPr lang="en-US" sz="1600" dirty="0">
                <a:solidFill>
                  <a:srgbClr val="FFFFFF"/>
                </a:solidFill>
              </a:rPr>
              <a:t>образовательным </a:t>
            </a:r>
            <a:r>
              <a:rPr lang="en-US" sz="1600" dirty="0" err="1">
                <a:solidFill>
                  <a:srgbClr val="FFFFFF"/>
                </a:solidFill>
              </a:rPr>
              <a:t>сектором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pl-PL" sz="1600" dirty="0" smtClean="0">
                <a:solidFill>
                  <a:srgbClr val="FFFFFF"/>
                </a:solidFill>
              </a:rPr>
              <a:t/>
            </a:r>
            <a:br>
              <a:rPr lang="pl-PL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и </a:t>
            </a:r>
            <a:r>
              <a:rPr lang="en-US" sz="1600" dirty="0">
                <a:solidFill>
                  <a:srgbClr val="FFFFFF"/>
                </a:solidFill>
              </a:rPr>
              <a:t>готова делиться имеющимися у нее информационными материалами.</a:t>
            </a:r>
          </a:p>
          <a:p>
            <a:endParaRPr lang="ru-RU" sz="1600" dirty="0" smtClean="0">
              <a:solidFill>
                <a:srgbClr val="FFFFFF"/>
              </a:solidFill>
            </a:endParaRPr>
          </a:p>
          <a:p>
            <a:endParaRPr lang="ru-RU" sz="2400" dirty="0">
              <a:solidFill>
                <a:srgbClr val="FFFFFF"/>
              </a:solidFill>
            </a:endParaRPr>
          </a:p>
          <a:p>
            <a:r>
              <a:rPr lang="en-US" sz="1000" dirty="0">
                <a:solidFill>
                  <a:srgbClr val="FFFFFF"/>
                </a:solidFill>
              </a:rPr>
              <a:t>Данная презентация разработана компанией Agilent Technologies. Слайды могут быть использованы </a:t>
            </a:r>
            <a:r>
              <a:rPr lang="en-US" sz="1000" u="sng" dirty="0">
                <a:solidFill>
                  <a:srgbClr val="FFFFFF"/>
                </a:solidFill>
              </a:rPr>
              <a:t>только в учебных целях</a:t>
            </a:r>
            <a:r>
              <a:rPr lang="en-US" sz="1000" dirty="0">
                <a:solidFill>
                  <a:srgbClr val="FFFFFF"/>
                </a:solidFill>
              </a:rPr>
              <a:t>.</a:t>
            </a:r>
          </a:p>
          <a:p>
            <a:endParaRPr lang="ru-RU" sz="1000" dirty="0">
              <a:solidFill>
                <a:srgbClr val="FFFFFF"/>
              </a:solidFill>
            </a:endParaRPr>
          </a:p>
          <a:p>
            <a:r>
              <a:rPr lang="en-US" sz="1000" dirty="0">
                <a:solidFill>
                  <a:srgbClr val="FFFFFF"/>
                </a:solidFill>
              </a:rPr>
              <a:t>Прежде чем использовать изображения, </a:t>
            </a:r>
            <a:r>
              <a:rPr lang="pl-PL" sz="1000" dirty="0" smtClean="0">
                <a:solidFill>
                  <a:srgbClr val="FFFFFF"/>
                </a:solidFill>
              </a:rPr>
              <a:t/>
            </a:r>
            <a:br>
              <a:rPr lang="pl-PL" sz="1000" dirty="0" smtClean="0">
                <a:solidFill>
                  <a:srgbClr val="FFFFFF"/>
                </a:solidFill>
              </a:rPr>
            </a:br>
            <a:r>
              <a:rPr lang="bg-BG" sz="1000" dirty="0">
                <a:solidFill>
                  <a:srgbClr val="FFFFFF"/>
                </a:solidFill>
              </a:rPr>
              <a:t>хроматограммы </a:t>
            </a:r>
            <a:r>
              <a:rPr lang="en-US" sz="1000" dirty="0" smtClean="0">
                <a:solidFill>
                  <a:srgbClr val="FFFFFF"/>
                </a:solidFill>
              </a:rPr>
              <a:t> </a:t>
            </a:r>
            <a:r>
              <a:rPr lang="en-US" sz="1000" dirty="0" err="1">
                <a:solidFill>
                  <a:srgbClr val="FFFFFF"/>
                </a:solidFill>
              </a:rPr>
              <a:t>или</a:t>
            </a:r>
            <a:r>
              <a:rPr lang="en-US" sz="1000" dirty="0">
                <a:solidFill>
                  <a:srgbClr val="FFFFFF"/>
                </a:solidFill>
              </a:rPr>
              <a:t> </a:t>
            </a:r>
            <a:r>
              <a:rPr lang="bg-BG" sz="1000" dirty="0">
                <a:solidFill>
                  <a:srgbClr val="FFFFFF"/>
                </a:solidFill>
              </a:rPr>
              <a:t>графики </a:t>
            </a:r>
            <a:r>
              <a:rPr lang="en-US" sz="1000" dirty="0" smtClean="0">
                <a:solidFill>
                  <a:srgbClr val="FFFFFF"/>
                </a:solidFill>
              </a:rPr>
              <a:t>в </a:t>
            </a:r>
            <a:r>
              <a:rPr lang="en-US" sz="1000" dirty="0">
                <a:solidFill>
                  <a:srgbClr val="FFFFFF"/>
                </a:solidFill>
              </a:rPr>
              <a:t>каких-либо других целях, заблаговременно предупредите об этом компанию Agilent Technologies.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Введение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08760"/>
            <a:ext cx="8686800" cy="456285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2000" dirty="0"/>
              <a:t>Высокоэффективная жидкостная хроматография (ВЭЖХ, жидкостная хроматография высокого давления) — это методика, </a:t>
            </a:r>
            <a:r>
              <a:rPr lang="en-US" sz="2000" dirty="0" err="1"/>
              <a:t>используемая</a:t>
            </a:r>
            <a:r>
              <a:rPr lang="en-US" sz="2000" dirty="0"/>
              <a:t>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en-US" sz="2000" dirty="0" smtClean="0"/>
              <a:t>в </a:t>
            </a:r>
            <a:r>
              <a:rPr lang="en-US" sz="2000" dirty="0"/>
              <a:t>аналитической химии для разделения компонентов смеси,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en-US" sz="2000" dirty="0" err="1" smtClean="0"/>
              <a:t>их</a:t>
            </a:r>
            <a:r>
              <a:rPr lang="en-US" sz="2000" dirty="0" smtClean="0"/>
              <a:t> </a:t>
            </a:r>
            <a:r>
              <a:rPr lang="bg-BG" sz="2000" dirty="0"/>
              <a:t>идентификации </a:t>
            </a:r>
            <a:r>
              <a:rPr lang="en-US" sz="2000" dirty="0" smtClean="0"/>
              <a:t>и </a:t>
            </a:r>
            <a:r>
              <a:rPr lang="en-US" sz="2000" dirty="0"/>
              <a:t>количественного определения. 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bg-BG" sz="2000" dirty="0"/>
              <a:t>Инструментально методика </a:t>
            </a:r>
            <a:r>
              <a:rPr lang="en-US" sz="2000" dirty="0" smtClean="0"/>
              <a:t>ВЭЖХ основывается на механизме,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en-US" sz="2000" dirty="0" smtClean="0"/>
              <a:t>в котором насосы </a:t>
            </a:r>
            <a:r>
              <a:rPr lang="en-US" sz="2000" dirty="0" err="1" smtClean="0"/>
              <a:t>прогоняют</a:t>
            </a:r>
            <a:r>
              <a:rPr lang="en-US" sz="2000" dirty="0" smtClean="0"/>
              <a:t> </a:t>
            </a:r>
            <a:r>
              <a:rPr lang="bg-BG" sz="2000" dirty="0"/>
              <a:t>элюент с анализируемой смесью </a:t>
            </a:r>
            <a:r>
              <a:rPr lang="en-US" sz="2000" dirty="0" err="1" smtClean="0"/>
              <a:t>под</a:t>
            </a:r>
            <a:r>
              <a:rPr lang="en-US" sz="2000" dirty="0" smtClean="0"/>
              <a:t> </a:t>
            </a:r>
            <a:r>
              <a:rPr lang="en-US" sz="2000" dirty="0" err="1" smtClean="0"/>
              <a:t>давлением</a:t>
            </a:r>
            <a:r>
              <a:rPr lang="en-US" sz="2000" dirty="0" smtClean="0"/>
              <a:t> </a:t>
            </a:r>
            <a:r>
              <a:rPr lang="en-US" sz="2000" dirty="0" err="1" smtClean="0"/>
              <a:t>через</a:t>
            </a:r>
            <a:r>
              <a:rPr lang="bg-BG" sz="2000" dirty="0"/>
              <a:t> разделительную </a:t>
            </a:r>
            <a:r>
              <a:rPr lang="en-US" sz="2000" dirty="0" err="1" smtClean="0"/>
              <a:t>колонку</a:t>
            </a:r>
            <a:r>
              <a:rPr lang="en-US" sz="2000" dirty="0" smtClean="0"/>
              <a:t>, наполненную твердым адсорбирующим материалом. Каждый из компонентов пробы по-своему взаимодействует с адсорбирующим материалом, при этом скорость потока каждого компонента различна, что позволяет разделить эти компоненты в процессе их прохождения через колонку.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3471" y="5908007"/>
            <a:ext cx="1332531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Источник: Wikipedia</a:t>
            </a:r>
          </a:p>
        </p:txBody>
      </p:sp>
    </p:spTree>
    <p:extLst>
      <p:ext uri="{BB962C8B-B14F-4D97-AF65-F5344CB8AC3E}">
        <p14:creationId xmlns:p14="http://schemas.microsoft.com/office/powerpoint/2010/main" xmlns="" val="103183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0" dirty="0" smtClean="0">
                <a:latin typeface="+mj-lt"/>
              </a:rPr>
              <a:t>Содержание (содер.)</a:t>
            </a:r>
            <a:endParaRPr lang="ru-RU" b="0" dirty="0">
              <a:latin typeface="+mj-lt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228600" y="1508760"/>
            <a:ext cx="4206240" cy="489062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400" b="1" dirty="0" smtClean="0">
                <a:solidFill>
                  <a:srgbClr val="0085D5"/>
                </a:solidFill>
              </a:rPr>
              <a:t>Введение</a:t>
            </a: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tabLst>
                <a:tab pos="287338" algn="l"/>
              </a:tabLst>
            </a:pPr>
            <a:r>
              <a:rPr lang="de-DE" sz="1400" dirty="0" smtClean="0">
                <a:solidFill>
                  <a:srgbClr val="000000"/>
                </a:solidFill>
                <a:hlinkClick r:id="rId3" action="ppaction://hlinksldjump"/>
              </a:rPr>
              <a:t>Что происходит внутри колонки?</a:t>
            </a:r>
            <a:endParaRPr lang="ru-RU" sz="140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400" b="1" dirty="0" smtClean="0">
                <a:solidFill>
                  <a:srgbClr val="0085D5"/>
                </a:solidFill>
              </a:rPr>
              <a:t>Основные параметры</a:t>
            </a: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400" dirty="0" smtClean="0">
                <a:solidFill>
                  <a:srgbClr val="000000"/>
                </a:solidFill>
                <a:hlinkClick r:id="rId4" action="ppaction://hlinksldjump"/>
              </a:rPr>
              <a:t>Время удерживания и ширина пика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400" dirty="0" smtClean="0">
                <a:solidFill>
                  <a:srgbClr val="000000"/>
                </a:solidFill>
                <a:hlinkClick r:id="rId5" action="ppaction://hlinksldjump"/>
              </a:rPr>
              <a:t>Разрешение — разделение по базовой линии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400" dirty="0" smtClean="0">
                <a:solidFill>
                  <a:srgbClr val="000000"/>
                </a:solidFill>
                <a:hlinkClick r:id="rId6" action="ppaction://hlinksldjump"/>
              </a:rPr>
              <a:t>Разрешение — базовое уравнение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400" dirty="0" smtClean="0">
                <a:solidFill>
                  <a:srgbClr val="000000"/>
                </a:solidFill>
                <a:hlinkClick r:id="rId7" action="ppaction://hlinksldjump"/>
              </a:rPr>
              <a:t>Эффективность или</a:t>
            </a:r>
            <a:r>
              <a:rPr sz="1600" dirty="0" smtClean="0"/>
              <a:t> </a:t>
            </a:r>
            <a:r>
              <a:rPr lang="en-US" sz="1400" dirty="0">
                <a:hlinkClick r:id="rId7" action="ppaction://hlinksldjump"/>
              </a:rPr>
              <a:t>число теоретических тарелок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400" dirty="0" smtClean="0">
                <a:solidFill>
                  <a:srgbClr val="000000"/>
                </a:solidFill>
                <a:hlinkClick r:id="rId8" action="ppaction://hlinksldjump"/>
              </a:rPr>
              <a:t>Коэффициент удерживания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tabLst>
                <a:tab pos="287338" algn="l"/>
              </a:tabLst>
            </a:pPr>
            <a:r>
              <a:rPr lang="de-DE" sz="1400" dirty="0" smtClean="0">
                <a:solidFill>
                  <a:srgbClr val="000000"/>
                </a:solidFill>
                <a:hlinkClick r:id="rId9" action="ppaction://hlinksldjump"/>
              </a:rPr>
              <a:t>Селективность или коэффициент разделения</a:t>
            </a:r>
            <a:endParaRPr lang="ru-RU" sz="140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400" b="1" dirty="0" smtClean="0">
                <a:solidFill>
                  <a:srgbClr val="0085D5"/>
                </a:solidFill>
              </a:rPr>
              <a:t>Как повлиять на разделение?</a:t>
            </a: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400" dirty="0" smtClean="0">
                <a:solidFill>
                  <a:srgbClr val="000000"/>
                </a:solidFill>
                <a:hlinkClick r:id="rId10" action="ppaction://hlinksldjump"/>
              </a:rPr>
              <a:t>Разделение — пример 1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400" dirty="0" smtClean="0">
                <a:solidFill>
                  <a:srgbClr val="000000"/>
                </a:solidFill>
                <a:hlinkClick r:id="rId11" action="ppaction://hlinksldjump"/>
              </a:rPr>
              <a:t>Разделение — пример 2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400" dirty="0" smtClean="0">
                <a:solidFill>
                  <a:srgbClr val="000000"/>
                </a:solidFill>
                <a:hlinkClick r:id="rId12" action="ppaction://hlinksldjump"/>
              </a:rPr>
              <a:t>Разделение — пример 3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400" dirty="0" smtClean="0">
                <a:solidFill>
                  <a:srgbClr val="000000"/>
                </a:solidFill>
                <a:hlinkClick r:id="rId13" action="ppaction://hlinksldjump"/>
              </a:rPr>
              <a:t>Число тарелок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800100" lvl="1" indent="-342900">
              <a:lnSpc>
                <a:spcPct val="120000"/>
              </a:lnSpc>
              <a:spcAft>
                <a:spcPts val="600"/>
              </a:spcAft>
              <a:tabLst>
                <a:tab pos="287338" algn="l"/>
              </a:tabLst>
            </a:pPr>
            <a:endParaRPr lang="ru-RU" sz="1600" dirty="0" smtClean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</a:pPr>
            <a:endParaRPr lang="ru-RU" sz="20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745312" y="1508760"/>
            <a:ext cx="4203954" cy="467258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tabLst>
                <a:tab pos="287338" algn="l"/>
              </a:tabLst>
            </a:pPr>
            <a:r>
              <a:rPr lang="de-DE" sz="1400" b="1" dirty="0" smtClean="0">
                <a:solidFill>
                  <a:srgbClr val="0085D5"/>
                </a:solidFill>
              </a:rPr>
              <a:t>Уравнение</a:t>
            </a:r>
            <a:r>
              <a:rPr sz="2000" dirty="0" smtClean="0"/>
              <a:t> </a:t>
            </a:r>
            <a:r>
              <a:rPr lang="de-DE" sz="1400" b="1" dirty="0" smtClean="0">
                <a:solidFill>
                  <a:srgbClr val="0085D5"/>
                </a:solidFill>
              </a:rPr>
              <a:t>Ван-Деемтера</a:t>
            </a:r>
            <a:endParaRPr lang="ru-RU" sz="1400" b="1" dirty="0" smtClean="0">
              <a:solidFill>
                <a:srgbClr val="0085D5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400" dirty="0" smtClean="0">
                <a:solidFill>
                  <a:srgbClr val="000000"/>
                </a:solidFill>
                <a:hlinkClick r:id="rId14" action="ppaction://hlinksldjump"/>
              </a:rPr>
              <a:t>Вихревая диффузия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400" dirty="0" smtClean="0">
                <a:solidFill>
                  <a:srgbClr val="000000"/>
                </a:solidFill>
                <a:hlinkClick r:id="rId15" action="ppaction://hlinksldjump"/>
              </a:rPr>
              <a:t>Осевая диффузия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400" dirty="0" smtClean="0">
                <a:solidFill>
                  <a:srgbClr val="000000"/>
                </a:solidFill>
                <a:hlinkClick r:id="rId16" action="ppaction://hlinksldjump"/>
              </a:rPr>
              <a:t>Сопротивление переносу вещества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tabLst>
                <a:tab pos="287338" algn="l"/>
              </a:tabLst>
            </a:pPr>
            <a:r>
              <a:rPr lang="de-DE" sz="1400" dirty="0" smtClean="0">
                <a:solidFill>
                  <a:srgbClr val="000000"/>
                </a:solidFill>
                <a:hlinkClick r:id="rId17" action="ppaction://hlinksldjump"/>
              </a:rPr>
              <a:t>Подробнее об уравнении Ван-Деемтера</a:t>
            </a:r>
            <a:endParaRPr lang="ru-RU" sz="140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400" b="1" dirty="0" smtClean="0">
                <a:solidFill>
                  <a:srgbClr val="0085D5"/>
                </a:solidFill>
              </a:rPr>
              <a:t>Емкость пиков</a:t>
            </a:r>
            <a:endParaRPr lang="ru-RU" sz="1400" b="1" dirty="0" smtClean="0">
              <a:solidFill>
                <a:srgbClr val="0085D5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400" dirty="0" smtClean="0">
                <a:solidFill>
                  <a:srgbClr val="000000"/>
                </a:solidFill>
                <a:hlinkClick r:id="rId18" action="ppaction://hlinksldjump"/>
              </a:rPr>
              <a:t>Градиентный анализ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400" dirty="0" smtClean="0">
                <a:solidFill>
                  <a:srgbClr val="000000"/>
                </a:solidFill>
                <a:hlinkClick r:id="rId19" action="ppaction://hlinksldjump"/>
              </a:rPr>
              <a:t>Определение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400" dirty="0" smtClean="0">
                <a:solidFill>
                  <a:srgbClr val="000000"/>
                </a:solidFill>
                <a:hlinkClick r:id="rId20" action="ppaction://hlinksldjump"/>
              </a:rPr>
              <a:t>Расчет емкости пиков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400" dirty="0" smtClean="0">
                <a:solidFill>
                  <a:srgbClr val="000000"/>
                </a:solidFill>
                <a:hlinkClick r:id="rId21" action="ppaction://hlinksldjump"/>
              </a:rPr>
              <a:t>Ширина пика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400" dirty="0" smtClean="0">
                <a:solidFill>
                  <a:srgbClr val="000000"/>
                </a:solidFill>
                <a:hlinkClick r:id="rId22" action="ppaction://hlinksldjump"/>
              </a:rPr>
              <a:t>Пример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742950" lvl="1" indent="-285750">
              <a:spcAft>
                <a:spcPts val="600"/>
              </a:spcAft>
            </a:pPr>
            <a:endParaRPr lang="ru-RU" sz="1600" dirty="0" smtClean="0">
              <a:solidFill>
                <a:srgbClr val="000000"/>
              </a:solidFill>
            </a:endParaRPr>
          </a:p>
          <a:p>
            <a:endParaRPr lang="ru-RU" sz="2000" dirty="0"/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2433542" y="3674364"/>
            <a:ext cx="4280694" cy="5366"/>
          </a:xfrm>
          <a:prstGeom prst="line">
            <a:avLst/>
          </a:prstGeom>
          <a:ln>
            <a:solidFill>
              <a:srgbClr val="008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174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778" dirty="0" smtClean="0"/>
              <a:t>Введение</a:t>
            </a:r>
            <a:r>
              <a:t/>
            </a:r>
            <a:br/>
            <a:r>
              <a:rPr lang="de-DE" sz="3111" b="0" dirty="0" smtClean="0"/>
              <a:t>Что происходит внутри колонки?</a:t>
            </a:r>
            <a:endParaRPr lang="ru-RU" sz="3111" b="0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19298" y="2247431"/>
            <a:ext cx="7126224" cy="2570761"/>
            <a:chOff x="1019298" y="2247431"/>
            <a:chExt cx="7126224" cy="2570761"/>
          </a:xfrm>
        </p:grpSpPr>
        <p:pic>
          <p:nvPicPr>
            <p:cNvPr id="37" name="Picture 36" descr="RRHD_column.50.jpg"/>
            <p:cNvPicPr>
              <a:picLocks noChangeAspect="1"/>
            </p:cNvPicPr>
            <p:nvPr/>
          </p:nvPicPr>
          <p:blipFill>
            <a:blip r:embed="rId3" cstate="print">
              <a:alphaModFix/>
            </a:blip>
            <a:srcRect t="11367"/>
            <a:stretch>
              <a:fillRect/>
            </a:stretch>
          </p:blipFill>
          <p:spPr>
            <a:xfrm>
              <a:off x="1019298" y="2737995"/>
              <a:ext cx="7126224" cy="1107631"/>
            </a:xfrm>
            <a:prstGeom prst="rect">
              <a:avLst/>
            </a:prstGeom>
          </p:spPr>
        </p:pic>
        <p:sp>
          <p:nvSpPr>
            <p:cNvPr id="14" name="Line 89"/>
            <p:cNvSpPr>
              <a:spLocks noChangeShapeType="1"/>
            </p:cNvSpPr>
            <p:nvPr/>
          </p:nvSpPr>
          <p:spPr bwMode="auto">
            <a:xfrm>
              <a:off x="3183466" y="2664765"/>
              <a:ext cx="2861733" cy="0"/>
            </a:xfrm>
            <a:prstGeom prst="line">
              <a:avLst/>
            </a:prstGeom>
            <a:noFill/>
            <a:ln w="25400" cap="flat" cmpd="sng" algn="ctr">
              <a:solidFill>
                <a:srgbClr val="4D4D4D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Line 90"/>
            <p:cNvSpPr>
              <a:spLocks noChangeShapeType="1"/>
            </p:cNvSpPr>
            <p:nvPr/>
          </p:nvSpPr>
          <p:spPr bwMode="auto">
            <a:xfrm>
              <a:off x="5669234" y="4322118"/>
              <a:ext cx="411162" cy="0"/>
            </a:xfrm>
            <a:prstGeom prst="line">
              <a:avLst/>
            </a:prstGeom>
            <a:noFill/>
            <a:ln w="12700" cap="flat" cmpd="sng" algn="ctr">
              <a:solidFill>
                <a:srgbClr val="4D4D4D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Line 91"/>
            <p:cNvSpPr>
              <a:spLocks noChangeShapeType="1"/>
            </p:cNvSpPr>
            <p:nvPr/>
          </p:nvSpPr>
          <p:spPr bwMode="auto">
            <a:xfrm>
              <a:off x="5419996" y="4745980"/>
              <a:ext cx="206375" cy="0"/>
            </a:xfrm>
            <a:prstGeom prst="line">
              <a:avLst/>
            </a:prstGeom>
            <a:noFill/>
            <a:ln w="12700" cap="flat" cmpd="sng" algn="ctr">
              <a:solidFill>
                <a:srgbClr val="4D4D4D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5276850" y="3658540"/>
              <a:ext cx="800100" cy="368300"/>
              <a:chOff x="5289821" y="3588690"/>
              <a:chExt cx="844550" cy="368300"/>
            </a:xfrm>
          </p:grpSpPr>
          <p:sp>
            <p:nvSpPr>
              <p:cNvPr id="21" name="Freeform 102"/>
              <p:cNvSpPr>
                <a:spLocks/>
              </p:cNvSpPr>
              <p:nvPr/>
            </p:nvSpPr>
            <p:spPr bwMode="auto">
              <a:xfrm>
                <a:off x="5289821" y="3588690"/>
                <a:ext cx="412750" cy="368300"/>
              </a:xfrm>
              <a:custGeom>
                <a:avLst/>
                <a:gdLst/>
                <a:ahLst/>
                <a:cxnLst>
                  <a:cxn ang="0">
                    <a:pos x="0" y="339"/>
                  </a:cxn>
                  <a:cxn ang="0">
                    <a:pos x="156" y="339"/>
                  </a:cxn>
                  <a:cxn ang="0">
                    <a:pos x="348" y="0"/>
                  </a:cxn>
                  <a:cxn ang="0">
                    <a:pos x="540" y="339"/>
                  </a:cxn>
                  <a:cxn ang="0">
                    <a:pos x="654" y="339"/>
                  </a:cxn>
                </a:cxnLst>
                <a:rect l="0" t="0" r="r" b="b"/>
                <a:pathLst>
                  <a:path w="654" h="339">
                    <a:moveTo>
                      <a:pt x="0" y="339"/>
                    </a:moveTo>
                    <a:cubicBezTo>
                      <a:pt x="0" y="339"/>
                      <a:pt x="78" y="339"/>
                      <a:pt x="156" y="339"/>
                    </a:cubicBezTo>
                    <a:cubicBezTo>
                      <a:pt x="249" y="339"/>
                      <a:pt x="284" y="0"/>
                      <a:pt x="348" y="0"/>
                    </a:cubicBezTo>
                    <a:cubicBezTo>
                      <a:pt x="412" y="0"/>
                      <a:pt x="444" y="339"/>
                      <a:pt x="540" y="339"/>
                    </a:cubicBezTo>
                    <a:cubicBezTo>
                      <a:pt x="597" y="339"/>
                      <a:pt x="654" y="339"/>
                      <a:pt x="654" y="339"/>
                    </a:cubicBezTo>
                  </a:path>
                </a:pathLst>
              </a:custGeom>
              <a:noFill/>
              <a:ln w="127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2" name="Freeform 103"/>
              <p:cNvSpPr>
                <a:spLocks/>
              </p:cNvSpPr>
              <p:nvPr/>
            </p:nvSpPr>
            <p:spPr bwMode="auto">
              <a:xfrm>
                <a:off x="5721621" y="3588690"/>
                <a:ext cx="412750" cy="368300"/>
              </a:xfrm>
              <a:custGeom>
                <a:avLst/>
                <a:gdLst/>
                <a:ahLst/>
                <a:cxnLst>
                  <a:cxn ang="0">
                    <a:pos x="0" y="339"/>
                  </a:cxn>
                  <a:cxn ang="0">
                    <a:pos x="156" y="339"/>
                  </a:cxn>
                  <a:cxn ang="0">
                    <a:pos x="348" y="0"/>
                  </a:cxn>
                  <a:cxn ang="0">
                    <a:pos x="540" y="339"/>
                  </a:cxn>
                  <a:cxn ang="0">
                    <a:pos x="654" y="339"/>
                  </a:cxn>
                </a:cxnLst>
                <a:rect l="0" t="0" r="r" b="b"/>
                <a:pathLst>
                  <a:path w="654" h="339">
                    <a:moveTo>
                      <a:pt x="0" y="339"/>
                    </a:moveTo>
                    <a:cubicBezTo>
                      <a:pt x="0" y="339"/>
                      <a:pt x="78" y="339"/>
                      <a:pt x="156" y="339"/>
                    </a:cubicBezTo>
                    <a:cubicBezTo>
                      <a:pt x="249" y="339"/>
                      <a:pt x="284" y="0"/>
                      <a:pt x="348" y="0"/>
                    </a:cubicBezTo>
                    <a:cubicBezTo>
                      <a:pt x="412" y="0"/>
                      <a:pt x="444" y="339"/>
                      <a:pt x="540" y="339"/>
                    </a:cubicBezTo>
                    <a:cubicBezTo>
                      <a:pt x="597" y="339"/>
                      <a:pt x="654" y="339"/>
                      <a:pt x="654" y="339"/>
                    </a:cubicBezTo>
                  </a:path>
                </a:pathLst>
              </a:custGeom>
              <a:noFill/>
              <a:ln w="12700" cap="flat" cmpd="sng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23" name="Freeform 104"/>
            <p:cNvSpPr>
              <a:spLocks/>
            </p:cNvSpPr>
            <p:nvPr/>
          </p:nvSpPr>
          <p:spPr bwMode="auto">
            <a:xfrm>
              <a:off x="3853133" y="3658540"/>
              <a:ext cx="101600" cy="368300"/>
            </a:xfrm>
            <a:custGeom>
              <a:avLst/>
              <a:gdLst/>
              <a:ahLst/>
              <a:cxnLst>
                <a:cxn ang="0">
                  <a:pos x="0" y="339"/>
                </a:cxn>
                <a:cxn ang="0">
                  <a:pos x="156" y="339"/>
                </a:cxn>
                <a:cxn ang="0">
                  <a:pos x="348" y="0"/>
                </a:cxn>
                <a:cxn ang="0">
                  <a:pos x="540" y="339"/>
                </a:cxn>
                <a:cxn ang="0">
                  <a:pos x="654" y="339"/>
                </a:cxn>
              </a:cxnLst>
              <a:rect l="0" t="0" r="r" b="b"/>
              <a:pathLst>
                <a:path w="654" h="339">
                  <a:moveTo>
                    <a:pt x="0" y="339"/>
                  </a:moveTo>
                  <a:cubicBezTo>
                    <a:pt x="0" y="339"/>
                    <a:pt x="78" y="339"/>
                    <a:pt x="156" y="339"/>
                  </a:cubicBezTo>
                  <a:cubicBezTo>
                    <a:pt x="249" y="339"/>
                    <a:pt x="284" y="0"/>
                    <a:pt x="348" y="0"/>
                  </a:cubicBezTo>
                  <a:cubicBezTo>
                    <a:pt x="412" y="0"/>
                    <a:pt x="444" y="339"/>
                    <a:pt x="540" y="339"/>
                  </a:cubicBezTo>
                  <a:cubicBezTo>
                    <a:pt x="597" y="339"/>
                    <a:pt x="654" y="339"/>
                    <a:pt x="654" y="339"/>
                  </a:cubicBez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reeform 105"/>
            <p:cNvSpPr>
              <a:spLocks/>
            </p:cNvSpPr>
            <p:nvPr/>
          </p:nvSpPr>
          <p:spPr bwMode="auto">
            <a:xfrm>
              <a:off x="3903933" y="3658540"/>
              <a:ext cx="101600" cy="368300"/>
            </a:xfrm>
            <a:custGeom>
              <a:avLst/>
              <a:gdLst/>
              <a:ahLst/>
              <a:cxnLst>
                <a:cxn ang="0">
                  <a:pos x="0" y="339"/>
                </a:cxn>
                <a:cxn ang="0">
                  <a:pos x="156" y="339"/>
                </a:cxn>
                <a:cxn ang="0">
                  <a:pos x="348" y="0"/>
                </a:cxn>
                <a:cxn ang="0">
                  <a:pos x="540" y="339"/>
                </a:cxn>
                <a:cxn ang="0">
                  <a:pos x="654" y="339"/>
                </a:cxn>
              </a:cxnLst>
              <a:rect l="0" t="0" r="r" b="b"/>
              <a:pathLst>
                <a:path w="654" h="339">
                  <a:moveTo>
                    <a:pt x="0" y="339"/>
                  </a:moveTo>
                  <a:cubicBezTo>
                    <a:pt x="0" y="339"/>
                    <a:pt x="78" y="339"/>
                    <a:pt x="156" y="339"/>
                  </a:cubicBezTo>
                  <a:cubicBezTo>
                    <a:pt x="249" y="339"/>
                    <a:pt x="284" y="0"/>
                    <a:pt x="348" y="0"/>
                  </a:cubicBezTo>
                  <a:cubicBezTo>
                    <a:pt x="412" y="0"/>
                    <a:pt x="444" y="339"/>
                    <a:pt x="540" y="339"/>
                  </a:cubicBezTo>
                  <a:cubicBezTo>
                    <a:pt x="597" y="339"/>
                    <a:pt x="654" y="339"/>
                    <a:pt x="654" y="339"/>
                  </a:cubicBez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Line 106"/>
            <p:cNvSpPr>
              <a:spLocks noChangeShapeType="1"/>
            </p:cNvSpPr>
            <p:nvPr/>
          </p:nvSpPr>
          <p:spPr bwMode="auto">
            <a:xfrm>
              <a:off x="5874021" y="4745980"/>
              <a:ext cx="206375" cy="0"/>
            </a:xfrm>
            <a:prstGeom prst="line">
              <a:avLst/>
            </a:prstGeom>
            <a:noFill/>
            <a:ln w="12700" cap="flat" cmpd="sng" algn="ctr">
              <a:solidFill>
                <a:srgbClr val="4D4D4D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Text Box 92"/>
            <p:cNvSpPr txBox="1">
              <a:spLocks noChangeArrowheads="1"/>
            </p:cNvSpPr>
            <p:nvPr/>
          </p:nvSpPr>
          <p:spPr bwMode="auto">
            <a:xfrm>
              <a:off x="4289969" y="2247431"/>
              <a:ext cx="676172" cy="2769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Время </a:t>
              </a:r>
              <a:r>
                <a:rPr lang="en-US" i="1" dirty="0" smtClean="0">
                  <a:solidFill>
                    <a:srgbClr val="000000"/>
                  </a:solidFill>
                </a:rPr>
                <a:t>t</a:t>
              </a:r>
              <a:endParaRPr lang="ru-RU" i="1" dirty="0">
                <a:solidFill>
                  <a:srgbClr val="000000"/>
                </a:solidFill>
              </a:endParaRPr>
            </a:p>
          </p:txBody>
        </p:sp>
        <p:sp>
          <p:nvSpPr>
            <p:cNvPr id="27" name="Text Box 93"/>
            <p:cNvSpPr txBox="1">
              <a:spLocks noChangeArrowheads="1"/>
            </p:cNvSpPr>
            <p:nvPr/>
          </p:nvSpPr>
          <p:spPr bwMode="auto">
            <a:xfrm>
              <a:off x="3219317" y="4179243"/>
              <a:ext cx="1681208" cy="2769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+mn-lt"/>
                </a:rPr>
                <a:t>Разделение t</a:t>
              </a:r>
              <a:r>
                <a:rPr lang="de-DE" baseline="-25000" dirty="0" smtClean="0">
                  <a:solidFill>
                    <a:srgbClr val="000000"/>
                  </a:solidFill>
                  <a:latin typeface="+mn-lt"/>
                </a:rPr>
                <a:t>у2</a:t>
              </a:r>
              <a:r>
                <a:rPr lang="en-US" dirty="0" smtClean="0">
                  <a:solidFill>
                    <a:srgbClr val="000000"/>
                  </a:solidFill>
                  <a:latin typeface="+mn-lt"/>
                </a:rPr>
                <a:t>–t</a:t>
              </a:r>
              <a:r>
                <a:rPr lang="de-DE" baseline="-25000" dirty="0" smtClean="0">
                  <a:solidFill>
                    <a:srgbClr val="000000"/>
                  </a:solidFill>
                  <a:latin typeface="+mn-lt"/>
                </a:rPr>
                <a:t>у1</a:t>
              </a:r>
              <a:endParaRPr lang="ru-RU" i="1" baseline="-250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28" name="Text Box 94"/>
            <p:cNvSpPr txBox="1">
              <a:spLocks noChangeArrowheads="1"/>
            </p:cNvSpPr>
            <p:nvPr/>
          </p:nvSpPr>
          <p:spPr bwMode="auto">
            <a:xfrm>
              <a:off x="3217730" y="4541193"/>
              <a:ext cx="1732417" cy="2769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+mn-lt"/>
                </a:rPr>
                <a:t>Ширина пика </a:t>
              </a:r>
              <a:r>
                <a:rPr lang="en-US" i="1" dirty="0" smtClean="0">
                  <a:solidFill>
                    <a:srgbClr val="000000"/>
                  </a:solidFill>
                </a:rPr>
                <a:t>W</a:t>
              </a:r>
              <a:r>
                <a:rPr lang="en-US" i="1" baseline="-25000" dirty="0" smtClean="0">
                  <a:solidFill>
                    <a:srgbClr val="000000"/>
                  </a:solidFill>
                </a:rPr>
                <a:t>б1,2</a:t>
              </a:r>
              <a:endParaRPr lang="ru-RU" i="1" baseline="-25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31" name="Action Button: Custom 30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Chevron 31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33" name="Chevron 32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TextBox 33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5022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778" dirty="0"/>
              <a:t>Введение</a:t>
            </a:r>
            <a:r>
              <a:t/>
            </a:r>
            <a:br/>
            <a:r>
              <a:rPr lang="de-DE" sz="3111" b="0" dirty="0"/>
              <a:t>Что происходит внутри колонки?</a:t>
            </a:r>
            <a:endParaRPr lang="ru-RU" sz="3111" b="0" dirty="0"/>
          </a:p>
        </p:txBody>
      </p:sp>
      <p:sp>
        <p:nvSpPr>
          <p:cNvPr id="30" name="Freeform 102"/>
          <p:cNvSpPr>
            <a:spLocks/>
          </p:cNvSpPr>
          <p:nvPr/>
        </p:nvSpPr>
        <p:spPr bwMode="auto">
          <a:xfrm>
            <a:off x="980661" y="1729066"/>
            <a:ext cx="1807077" cy="1477178"/>
          </a:xfrm>
          <a:custGeom>
            <a:avLst/>
            <a:gdLst>
              <a:gd name="connsiteX0" fmla="*/ 0 w 16839"/>
              <a:gd name="connsiteY0" fmla="*/ 10000 h 10027"/>
              <a:gd name="connsiteX1" fmla="*/ 2385 w 16839"/>
              <a:gd name="connsiteY1" fmla="*/ 10000 h 10027"/>
              <a:gd name="connsiteX2" fmla="*/ 5321 w 16839"/>
              <a:gd name="connsiteY2" fmla="*/ 0 h 10027"/>
              <a:gd name="connsiteX3" fmla="*/ 8257 w 16839"/>
              <a:gd name="connsiteY3" fmla="*/ 10000 h 10027"/>
              <a:gd name="connsiteX4" fmla="*/ 16839 w 16839"/>
              <a:gd name="connsiteY4" fmla="*/ 10027 h 10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9" h="10027">
                <a:moveTo>
                  <a:pt x="0" y="10000"/>
                </a:moveTo>
                <a:lnTo>
                  <a:pt x="2385" y="10000"/>
                </a:lnTo>
                <a:cubicBezTo>
                  <a:pt x="3807" y="10000"/>
                  <a:pt x="4343" y="0"/>
                  <a:pt x="5321" y="0"/>
                </a:cubicBezTo>
                <a:cubicBezTo>
                  <a:pt x="6300" y="0"/>
                  <a:pt x="6789" y="10000"/>
                  <a:pt x="8257" y="10000"/>
                </a:cubicBezTo>
                <a:lnTo>
                  <a:pt x="16839" y="10027"/>
                </a:lnTo>
              </a:path>
            </a:pathLst>
          </a:custGeom>
          <a:noFill/>
          <a:ln w="28575" cap="flat" cmpd="sng">
            <a:solidFill>
              <a:srgbClr val="0085D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" name="Freeform 103"/>
          <p:cNvSpPr>
            <a:spLocks/>
          </p:cNvSpPr>
          <p:nvPr/>
        </p:nvSpPr>
        <p:spPr bwMode="auto">
          <a:xfrm>
            <a:off x="2768629" y="1733740"/>
            <a:ext cx="1073150" cy="1473200"/>
          </a:xfrm>
          <a:custGeom>
            <a:avLst/>
            <a:gdLst/>
            <a:ahLst/>
            <a:cxnLst>
              <a:cxn ang="0">
                <a:pos x="0" y="339"/>
              </a:cxn>
              <a:cxn ang="0">
                <a:pos x="156" y="339"/>
              </a:cxn>
              <a:cxn ang="0">
                <a:pos x="348" y="0"/>
              </a:cxn>
              <a:cxn ang="0">
                <a:pos x="540" y="339"/>
              </a:cxn>
              <a:cxn ang="0">
                <a:pos x="654" y="339"/>
              </a:cxn>
            </a:cxnLst>
            <a:rect l="0" t="0" r="r" b="b"/>
            <a:pathLst>
              <a:path w="654" h="339">
                <a:moveTo>
                  <a:pt x="0" y="339"/>
                </a:moveTo>
                <a:cubicBezTo>
                  <a:pt x="0" y="339"/>
                  <a:pt x="78" y="339"/>
                  <a:pt x="156" y="339"/>
                </a:cubicBezTo>
                <a:cubicBezTo>
                  <a:pt x="249" y="339"/>
                  <a:pt x="284" y="0"/>
                  <a:pt x="348" y="0"/>
                </a:cubicBezTo>
                <a:cubicBezTo>
                  <a:pt x="412" y="0"/>
                  <a:pt x="444" y="339"/>
                  <a:pt x="540" y="339"/>
                </a:cubicBezTo>
                <a:cubicBezTo>
                  <a:pt x="597" y="339"/>
                  <a:pt x="654" y="339"/>
                  <a:pt x="654" y="339"/>
                </a:cubicBezTo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45" name="Straight Connector 44"/>
          <p:cNvCxnSpPr/>
          <p:nvPr/>
        </p:nvCxnSpPr>
        <p:spPr bwMode="auto">
          <a:xfrm>
            <a:off x="1551398" y="1572724"/>
            <a:ext cx="1787703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D4D4D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46" name="TextBox 45"/>
          <p:cNvSpPr txBox="1"/>
          <p:nvPr/>
        </p:nvSpPr>
        <p:spPr>
          <a:xfrm>
            <a:off x="2188396" y="1582060"/>
            <a:ext cx="5038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rgbClr val="000000"/>
                </a:solidFill>
              </a:rPr>
              <a:t>t</a:t>
            </a:r>
            <a:r>
              <a:rPr lang="de-DE" sz="1200" baseline="-25000" dirty="0">
                <a:solidFill>
                  <a:srgbClr val="000000"/>
                </a:solidFill>
              </a:rPr>
              <a:t>у2</a:t>
            </a:r>
            <a:r>
              <a:rPr lang="de-DE" sz="1200" dirty="0">
                <a:solidFill>
                  <a:srgbClr val="000000"/>
                </a:solidFill>
              </a:rPr>
              <a:t>-t</a:t>
            </a:r>
            <a:r>
              <a:rPr lang="de-DE" sz="1200" baseline="-25000" dirty="0">
                <a:solidFill>
                  <a:srgbClr val="000000"/>
                </a:solidFill>
              </a:rPr>
              <a:t>у1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515255" y="3380973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Хорошее разделение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594202" y="3374008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Плохое разделение</a:t>
            </a:r>
            <a:endParaRPr lang="ru-RU" dirty="0">
              <a:solidFill>
                <a:srgbClr val="000000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978951" y="4076154"/>
            <a:ext cx="2861118" cy="1479829"/>
            <a:chOff x="3919025" y="1307050"/>
            <a:chExt cx="2861118" cy="1479829"/>
          </a:xfrm>
        </p:grpSpPr>
        <p:sp>
          <p:nvSpPr>
            <p:cNvPr id="37" name="Freeform 102"/>
            <p:cNvSpPr>
              <a:spLocks/>
            </p:cNvSpPr>
            <p:nvPr/>
          </p:nvSpPr>
          <p:spPr bwMode="auto">
            <a:xfrm>
              <a:off x="3919025" y="1307050"/>
              <a:ext cx="1828540" cy="1479829"/>
            </a:xfrm>
            <a:custGeom>
              <a:avLst/>
              <a:gdLst>
                <a:gd name="connsiteX0" fmla="*/ 0 w 17039"/>
                <a:gd name="connsiteY0" fmla="*/ 10000 h 10045"/>
                <a:gd name="connsiteX1" fmla="*/ 2385 w 17039"/>
                <a:gd name="connsiteY1" fmla="*/ 10000 h 10045"/>
                <a:gd name="connsiteX2" fmla="*/ 5321 w 17039"/>
                <a:gd name="connsiteY2" fmla="*/ 0 h 10045"/>
                <a:gd name="connsiteX3" fmla="*/ 8257 w 17039"/>
                <a:gd name="connsiteY3" fmla="*/ 10000 h 10045"/>
                <a:gd name="connsiteX4" fmla="*/ 17039 w 17039"/>
                <a:gd name="connsiteY4" fmla="*/ 10045 h 10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39" h="10045">
                  <a:moveTo>
                    <a:pt x="0" y="10000"/>
                  </a:moveTo>
                  <a:lnTo>
                    <a:pt x="2385" y="10000"/>
                  </a:lnTo>
                  <a:cubicBezTo>
                    <a:pt x="3807" y="10000"/>
                    <a:pt x="4343" y="0"/>
                    <a:pt x="5321" y="0"/>
                  </a:cubicBezTo>
                  <a:cubicBezTo>
                    <a:pt x="6300" y="0"/>
                    <a:pt x="6789" y="10000"/>
                    <a:pt x="8257" y="10000"/>
                  </a:cubicBezTo>
                  <a:lnTo>
                    <a:pt x="17039" y="10045"/>
                  </a:ln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" name="Freeform 103"/>
            <p:cNvSpPr>
              <a:spLocks/>
            </p:cNvSpPr>
            <p:nvPr/>
          </p:nvSpPr>
          <p:spPr bwMode="auto">
            <a:xfrm>
              <a:off x="5706993" y="1313676"/>
              <a:ext cx="1073150" cy="1473200"/>
            </a:xfrm>
            <a:custGeom>
              <a:avLst/>
              <a:gdLst/>
              <a:ahLst/>
              <a:cxnLst>
                <a:cxn ang="0">
                  <a:pos x="0" y="339"/>
                </a:cxn>
                <a:cxn ang="0">
                  <a:pos x="156" y="339"/>
                </a:cxn>
                <a:cxn ang="0">
                  <a:pos x="348" y="0"/>
                </a:cxn>
                <a:cxn ang="0">
                  <a:pos x="540" y="339"/>
                </a:cxn>
                <a:cxn ang="0">
                  <a:pos x="654" y="339"/>
                </a:cxn>
              </a:cxnLst>
              <a:rect l="0" t="0" r="r" b="b"/>
              <a:pathLst>
                <a:path w="654" h="339">
                  <a:moveTo>
                    <a:pt x="0" y="339"/>
                  </a:moveTo>
                  <a:cubicBezTo>
                    <a:pt x="0" y="339"/>
                    <a:pt x="78" y="339"/>
                    <a:pt x="156" y="339"/>
                  </a:cubicBezTo>
                  <a:cubicBezTo>
                    <a:pt x="249" y="339"/>
                    <a:pt x="284" y="0"/>
                    <a:pt x="348" y="0"/>
                  </a:cubicBezTo>
                  <a:cubicBezTo>
                    <a:pt x="412" y="0"/>
                    <a:pt x="444" y="339"/>
                    <a:pt x="540" y="339"/>
                  </a:cubicBezTo>
                  <a:cubicBezTo>
                    <a:pt x="597" y="339"/>
                    <a:pt x="654" y="339"/>
                    <a:pt x="654" y="339"/>
                  </a:cubicBez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41" name="Freeform 102"/>
          <p:cNvSpPr>
            <a:spLocks/>
          </p:cNvSpPr>
          <p:nvPr/>
        </p:nvSpPr>
        <p:spPr bwMode="auto">
          <a:xfrm>
            <a:off x="4275121" y="4094993"/>
            <a:ext cx="2290048" cy="1473200"/>
          </a:xfrm>
          <a:custGeom>
            <a:avLst/>
            <a:gdLst>
              <a:gd name="connsiteX0" fmla="*/ 0 w 9380"/>
              <a:gd name="connsiteY0" fmla="*/ 10000 h 10000"/>
              <a:gd name="connsiteX1" fmla="*/ 2385 w 9380"/>
              <a:gd name="connsiteY1" fmla="*/ 10000 h 10000"/>
              <a:gd name="connsiteX2" fmla="*/ 5321 w 9380"/>
              <a:gd name="connsiteY2" fmla="*/ 0 h 10000"/>
              <a:gd name="connsiteX3" fmla="*/ 8257 w 9380"/>
              <a:gd name="connsiteY3" fmla="*/ 10000 h 10000"/>
              <a:gd name="connsiteX4" fmla="*/ 9380 w 9380"/>
              <a:gd name="connsiteY4" fmla="*/ 996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0" h="10000">
                <a:moveTo>
                  <a:pt x="0" y="10000"/>
                </a:moveTo>
                <a:lnTo>
                  <a:pt x="2385" y="10000"/>
                </a:lnTo>
                <a:cubicBezTo>
                  <a:pt x="3807" y="10000"/>
                  <a:pt x="4343" y="0"/>
                  <a:pt x="5321" y="0"/>
                </a:cubicBezTo>
                <a:cubicBezTo>
                  <a:pt x="6300" y="0"/>
                  <a:pt x="6789" y="10000"/>
                  <a:pt x="8257" y="10000"/>
                </a:cubicBezTo>
                <a:lnTo>
                  <a:pt x="9380" y="9962"/>
                </a:lnTo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2" name="Freeform 103"/>
          <p:cNvSpPr>
            <a:spLocks/>
          </p:cNvSpPr>
          <p:nvPr/>
        </p:nvSpPr>
        <p:spPr bwMode="auto">
          <a:xfrm>
            <a:off x="6423177" y="4090392"/>
            <a:ext cx="2071053" cy="1473200"/>
          </a:xfrm>
          <a:custGeom>
            <a:avLst/>
            <a:gdLst>
              <a:gd name="connsiteX0" fmla="*/ 0 w 10000"/>
              <a:gd name="connsiteY0" fmla="*/ 10000 h 10000"/>
              <a:gd name="connsiteX1" fmla="*/ 1517 w 10000"/>
              <a:gd name="connsiteY1" fmla="*/ 9994 h 10000"/>
              <a:gd name="connsiteX2" fmla="*/ 2385 w 10000"/>
              <a:gd name="connsiteY2" fmla="*/ 10000 h 10000"/>
              <a:gd name="connsiteX3" fmla="*/ 5321 w 10000"/>
              <a:gd name="connsiteY3" fmla="*/ 0 h 10000"/>
              <a:gd name="connsiteX4" fmla="*/ 8257 w 10000"/>
              <a:gd name="connsiteY4" fmla="*/ 10000 h 10000"/>
              <a:gd name="connsiteX5" fmla="*/ 10000 w 10000"/>
              <a:gd name="connsiteY5" fmla="*/ 10000 h 10000"/>
              <a:gd name="connsiteX0" fmla="*/ 0 w 8483"/>
              <a:gd name="connsiteY0" fmla="*/ 9994 h 10000"/>
              <a:gd name="connsiteX1" fmla="*/ 868 w 8483"/>
              <a:gd name="connsiteY1" fmla="*/ 10000 h 10000"/>
              <a:gd name="connsiteX2" fmla="*/ 3804 w 8483"/>
              <a:gd name="connsiteY2" fmla="*/ 0 h 10000"/>
              <a:gd name="connsiteX3" fmla="*/ 6740 w 8483"/>
              <a:gd name="connsiteY3" fmla="*/ 10000 h 10000"/>
              <a:gd name="connsiteX4" fmla="*/ 8483 w 8483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83" h="10000">
                <a:moveTo>
                  <a:pt x="0" y="9994"/>
                </a:moveTo>
                <a:lnTo>
                  <a:pt x="868" y="10000"/>
                </a:lnTo>
                <a:cubicBezTo>
                  <a:pt x="2290" y="10000"/>
                  <a:pt x="2826" y="0"/>
                  <a:pt x="3804" y="0"/>
                </a:cubicBezTo>
                <a:cubicBezTo>
                  <a:pt x="4783" y="0"/>
                  <a:pt x="5272" y="10000"/>
                  <a:pt x="6740" y="10000"/>
                </a:cubicBezTo>
                <a:lnTo>
                  <a:pt x="8483" y="10000"/>
                </a:lnTo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1515255" y="5707513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Хорошее разделение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94202" y="5699555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Плохое разделение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309487" y="5213881"/>
            <a:ext cx="4724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 smtClean="0">
                <a:solidFill>
                  <a:srgbClr val="000000"/>
                </a:solidFill>
              </a:rPr>
              <a:t>W</a:t>
            </a:r>
            <a:r>
              <a:rPr lang="de-DE" sz="1200" i="1" baseline="-25000" dirty="0" smtClean="0">
                <a:solidFill>
                  <a:srgbClr val="000000"/>
                </a:solidFill>
              </a:rPr>
              <a:t>б1</a:t>
            </a:r>
            <a:endParaRPr lang="ru-RU" sz="1200" i="1" baseline="-25000" dirty="0">
              <a:solidFill>
                <a:srgbClr val="00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140053" y="5229803"/>
            <a:ext cx="4724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 smtClean="0">
                <a:solidFill>
                  <a:srgbClr val="000000"/>
                </a:solidFill>
              </a:rPr>
              <a:t>W</a:t>
            </a:r>
            <a:r>
              <a:rPr lang="de-DE" sz="1200" i="1" baseline="-25000" dirty="0" smtClean="0">
                <a:solidFill>
                  <a:srgbClr val="000000"/>
                </a:solidFill>
              </a:rPr>
              <a:t>б2</a:t>
            </a:r>
            <a:endParaRPr lang="ru-RU" sz="1200" i="1" baseline="-25000" dirty="0">
              <a:solidFill>
                <a:srgbClr val="00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331725" y="5222980"/>
            <a:ext cx="4724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 smtClean="0">
                <a:solidFill>
                  <a:srgbClr val="000000"/>
                </a:solidFill>
              </a:rPr>
              <a:t>W</a:t>
            </a:r>
            <a:r>
              <a:rPr lang="de-DE" sz="1200" i="1" baseline="-25000" dirty="0" smtClean="0">
                <a:solidFill>
                  <a:srgbClr val="000000"/>
                </a:solidFill>
              </a:rPr>
              <a:t>б1</a:t>
            </a:r>
            <a:endParaRPr lang="ru-RU" sz="1200" i="1" baseline="-25000" dirty="0">
              <a:solidFill>
                <a:srgbClr val="00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104800" y="5216156"/>
            <a:ext cx="4724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>
                <a:solidFill>
                  <a:srgbClr val="000000"/>
                </a:solidFill>
              </a:rPr>
              <a:t>W</a:t>
            </a:r>
            <a:r>
              <a:rPr lang="de-DE" sz="1200" i="1" baseline="-25000" dirty="0" smtClean="0">
                <a:solidFill>
                  <a:srgbClr val="000000"/>
                </a:solidFill>
              </a:rPr>
              <a:t>б2</a:t>
            </a:r>
            <a:endParaRPr lang="ru-RU" sz="1200" i="1" baseline="-25000" dirty="0">
              <a:solidFill>
                <a:srgbClr val="0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45921" y="3380973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—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320148" y="5697902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—</a:t>
            </a:r>
            <a:endParaRPr lang="ru-RU" dirty="0">
              <a:solidFill>
                <a:srgbClr val="000000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 bwMode="auto">
          <a:xfrm>
            <a:off x="1246414" y="5632410"/>
            <a:ext cx="597566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D4D4D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55" name="Straight Connector 54"/>
          <p:cNvCxnSpPr/>
          <p:nvPr/>
        </p:nvCxnSpPr>
        <p:spPr bwMode="auto">
          <a:xfrm>
            <a:off x="3054213" y="5632410"/>
            <a:ext cx="597566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D4D4D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56" name="Straight Connector 55"/>
          <p:cNvCxnSpPr/>
          <p:nvPr/>
        </p:nvCxnSpPr>
        <p:spPr bwMode="auto">
          <a:xfrm>
            <a:off x="4961006" y="5632410"/>
            <a:ext cx="125352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D4D4D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57" name="Straight Connector 56"/>
          <p:cNvCxnSpPr/>
          <p:nvPr/>
        </p:nvCxnSpPr>
        <p:spPr bwMode="auto">
          <a:xfrm>
            <a:off x="6700616" y="5617553"/>
            <a:ext cx="125352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D4D4D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6364344" y="1572700"/>
            <a:ext cx="5038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rgbClr val="000000"/>
                </a:solidFill>
              </a:rPr>
              <a:t>t</a:t>
            </a:r>
            <a:r>
              <a:rPr lang="de-DE" sz="1200" baseline="-25000" dirty="0">
                <a:solidFill>
                  <a:srgbClr val="000000"/>
                </a:solidFill>
              </a:rPr>
              <a:t>у2</a:t>
            </a:r>
            <a:r>
              <a:rPr lang="de-DE" sz="1200" dirty="0">
                <a:solidFill>
                  <a:srgbClr val="000000"/>
                </a:solidFill>
              </a:rPr>
              <a:t>-t</a:t>
            </a:r>
            <a:r>
              <a:rPr lang="de-DE" sz="1200" baseline="-25000" dirty="0">
                <a:solidFill>
                  <a:srgbClr val="000000"/>
                </a:solidFill>
              </a:rPr>
              <a:t>у1</a:t>
            </a:r>
            <a:endParaRPr lang="ru-RU" sz="1200" dirty="0">
              <a:solidFill>
                <a:srgbClr val="000000"/>
              </a:solidFill>
            </a:endParaRPr>
          </a:p>
        </p:txBody>
      </p:sp>
      <p:cxnSp>
        <p:nvCxnSpPr>
          <p:cNvPr id="52" name="Straight Connector 51"/>
          <p:cNvCxnSpPr/>
          <p:nvPr/>
        </p:nvCxnSpPr>
        <p:spPr bwMode="auto">
          <a:xfrm>
            <a:off x="6141720" y="1572700"/>
            <a:ext cx="902828" cy="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D4D4D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3" name="Rectangle 2"/>
          <p:cNvSpPr/>
          <p:nvPr/>
        </p:nvSpPr>
        <p:spPr>
          <a:xfrm>
            <a:off x="6288627" y="3214966"/>
            <a:ext cx="273051" cy="616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6733410" y="3214966"/>
            <a:ext cx="99484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Arc 78"/>
          <p:cNvSpPr/>
          <p:nvPr/>
        </p:nvSpPr>
        <p:spPr>
          <a:xfrm flipV="1">
            <a:off x="6536278" y="3056469"/>
            <a:ext cx="215906" cy="215906"/>
          </a:xfrm>
          <a:prstGeom prst="arc">
            <a:avLst/>
          </a:prstGeom>
          <a:ln w="3175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Arc 80"/>
          <p:cNvSpPr/>
          <p:nvPr/>
        </p:nvSpPr>
        <p:spPr>
          <a:xfrm flipH="1" flipV="1">
            <a:off x="6532042" y="3052238"/>
            <a:ext cx="215906" cy="215906"/>
          </a:xfrm>
          <a:prstGeom prst="arc">
            <a:avLst/>
          </a:prstGeom>
          <a:ln w="3175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5562473" y="1730776"/>
            <a:ext cx="2018650" cy="1473200"/>
            <a:chOff x="591959" y="1308760"/>
            <a:chExt cx="2018650" cy="1473200"/>
          </a:xfrm>
        </p:grpSpPr>
        <p:sp>
          <p:nvSpPr>
            <p:cNvPr id="43" name="Freeform 102"/>
            <p:cNvSpPr>
              <a:spLocks/>
            </p:cNvSpPr>
            <p:nvPr/>
          </p:nvSpPr>
          <p:spPr bwMode="auto">
            <a:xfrm>
              <a:off x="591959" y="1308760"/>
              <a:ext cx="1073150" cy="1473200"/>
            </a:xfrm>
            <a:custGeom>
              <a:avLst/>
              <a:gdLst/>
              <a:ahLst/>
              <a:cxnLst>
                <a:cxn ang="0">
                  <a:pos x="0" y="339"/>
                </a:cxn>
                <a:cxn ang="0">
                  <a:pos x="156" y="339"/>
                </a:cxn>
                <a:cxn ang="0">
                  <a:pos x="348" y="0"/>
                </a:cxn>
                <a:cxn ang="0">
                  <a:pos x="540" y="339"/>
                </a:cxn>
                <a:cxn ang="0">
                  <a:pos x="654" y="339"/>
                </a:cxn>
              </a:cxnLst>
              <a:rect l="0" t="0" r="r" b="b"/>
              <a:pathLst>
                <a:path w="654" h="339">
                  <a:moveTo>
                    <a:pt x="0" y="339"/>
                  </a:moveTo>
                  <a:cubicBezTo>
                    <a:pt x="0" y="339"/>
                    <a:pt x="78" y="339"/>
                    <a:pt x="156" y="339"/>
                  </a:cubicBezTo>
                  <a:cubicBezTo>
                    <a:pt x="249" y="339"/>
                    <a:pt x="284" y="0"/>
                    <a:pt x="348" y="0"/>
                  </a:cubicBezTo>
                  <a:cubicBezTo>
                    <a:pt x="412" y="0"/>
                    <a:pt x="444" y="339"/>
                    <a:pt x="540" y="339"/>
                  </a:cubicBezTo>
                  <a:cubicBezTo>
                    <a:pt x="597" y="339"/>
                    <a:pt x="654" y="339"/>
                    <a:pt x="654" y="339"/>
                  </a:cubicBez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" name="Freeform 103"/>
            <p:cNvSpPr>
              <a:spLocks/>
            </p:cNvSpPr>
            <p:nvPr/>
          </p:nvSpPr>
          <p:spPr bwMode="auto">
            <a:xfrm>
              <a:off x="1537459" y="1308760"/>
              <a:ext cx="1073150" cy="1473200"/>
            </a:xfrm>
            <a:custGeom>
              <a:avLst/>
              <a:gdLst/>
              <a:ahLst/>
              <a:cxnLst>
                <a:cxn ang="0">
                  <a:pos x="0" y="339"/>
                </a:cxn>
                <a:cxn ang="0">
                  <a:pos x="156" y="339"/>
                </a:cxn>
                <a:cxn ang="0">
                  <a:pos x="348" y="0"/>
                </a:cxn>
                <a:cxn ang="0">
                  <a:pos x="540" y="339"/>
                </a:cxn>
                <a:cxn ang="0">
                  <a:pos x="654" y="339"/>
                </a:cxn>
              </a:cxnLst>
              <a:rect l="0" t="0" r="r" b="b"/>
              <a:pathLst>
                <a:path w="654" h="339">
                  <a:moveTo>
                    <a:pt x="0" y="339"/>
                  </a:moveTo>
                  <a:cubicBezTo>
                    <a:pt x="0" y="339"/>
                    <a:pt x="78" y="339"/>
                    <a:pt x="156" y="339"/>
                  </a:cubicBezTo>
                  <a:cubicBezTo>
                    <a:pt x="249" y="339"/>
                    <a:pt x="284" y="0"/>
                    <a:pt x="348" y="0"/>
                  </a:cubicBezTo>
                  <a:cubicBezTo>
                    <a:pt x="412" y="0"/>
                    <a:pt x="444" y="339"/>
                    <a:pt x="540" y="339"/>
                  </a:cubicBezTo>
                  <a:cubicBezTo>
                    <a:pt x="597" y="339"/>
                    <a:pt x="654" y="339"/>
                    <a:pt x="654" y="339"/>
                  </a:cubicBez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47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51" name="Action Button: Custom 30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Chevron 31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58" name="Chevron 32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9" name="TextBox 33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2028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756038" y="2473604"/>
            <a:ext cx="4043257" cy="1824967"/>
            <a:chOff x="1346445" y="1587033"/>
            <a:chExt cx="7126224" cy="2542242"/>
          </a:xfrm>
        </p:grpSpPr>
        <p:grpSp>
          <p:nvGrpSpPr>
            <p:cNvPr id="25" name="Group 24"/>
            <p:cNvGrpSpPr/>
            <p:nvPr/>
          </p:nvGrpSpPr>
          <p:grpSpPr>
            <a:xfrm>
              <a:off x="1346445" y="1587033"/>
              <a:ext cx="7126224" cy="2542242"/>
              <a:chOff x="1019298" y="2247431"/>
              <a:chExt cx="7126224" cy="2542242"/>
            </a:xfrm>
          </p:grpSpPr>
          <p:pic>
            <p:nvPicPr>
              <p:cNvPr id="28" name="Picture 27" descr="RRHD_column.50.jpg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</a:blip>
              <a:srcRect t="11367"/>
              <a:stretch>
                <a:fillRect/>
              </a:stretch>
            </p:blipFill>
            <p:spPr>
              <a:xfrm>
                <a:off x="1019298" y="2737995"/>
                <a:ext cx="7126224" cy="1107631"/>
              </a:xfrm>
              <a:prstGeom prst="rect">
                <a:avLst/>
              </a:prstGeom>
            </p:spPr>
          </p:pic>
          <p:sp>
            <p:nvSpPr>
              <p:cNvPr id="29" name="Line 89"/>
              <p:cNvSpPr>
                <a:spLocks noChangeShapeType="1"/>
              </p:cNvSpPr>
              <p:nvPr/>
            </p:nvSpPr>
            <p:spPr bwMode="auto">
              <a:xfrm>
                <a:off x="3183466" y="2664765"/>
                <a:ext cx="2861733" cy="0"/>
              </a:xfrm>
              <a:prstGeom prst="line">
                <a:avLst/>
              </a:prstGeom>
              <a:noFill/>
              <a:ln w="25400" cap="flat" cmpd="sng" algn="ctr">
                <a:solidFill>
                  <a:srgbClr val="4D4D4D"/>
                </a:solidFill>
                <a:prstDash val="solid"/>
                <a:round/>
                <a:headEnd type="none" w="med" len="med"/>
                <a:tailEnd type="triangle" w="med" len="lg"/>
              </a:ln>
              <a:effectLst/>
            </p:spPr>
            <p:txBody>
              <a:bodyPr lIns="0" tIns="0" rIns="0" bIns="0"/>
              <a:lstStyle/>
              <a:p>
                <a:endParaRPr lang="en-US">
                  <a:solidFill>
                    <a:srgbClr val="4D4D4D"/>
                  </a:solidFill>
                </a:endParaRPr>
              </a:p>
            </p:txBody>
          </p:sp>
          <p:sp>
            <p:nvSpPr>
              <p:cNvPr id="30" name="Line 90"/>
              <p:cNvSpPr>
                <a:spLocks noChangeShapeType="1"/>
              </p:cNvSpPr>
              <p:nvPr/>
            </p:nvSpPr>
            <p:spPr bwMode="auto">
              <a:xfrm>
                <a:off x="5516602" y="4322118"/>
                <a:ext cx="411162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4D4D4D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</p:spPr>
            <p:txBody>
              <a:bodyPr lIns="0" tIns="0" rIns="0" bIns="0"/>
              <a:lstStyle/>
              <a:p>
                <a:endParaRPr lang="en-US">
                  <a:solidFill>
                    <a:srgbClr val="4D4D4D"/>
                  </a:solidFill>
                </a:endParaRPr>
              </a:p>
            </p:txBody>
          </p:sp>
          <p:sp>
            <p:nvSpPr>
              <p:cNvPr id="31" name="Line 91"/>
              <p:cNvSpPr>
                <a:spLocks noChangeShapeType="1"/>
              </p:cNvSpPr>
              <p:nvPr/>
            </p:nvSpPr>
            <p:spPr bwMode="auto">
              <a:xfrm>
                <a:off x="5385843" y="4745980"/>
                <a:ext cx="274683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4D4D4D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</p:spPr>
            <p:txBody>
              <a:bodyPr lIns="0" tIns="0" rIns="0" bIns="0"/>
              <a:lstStyle/>
              <a:p>
                <a:endParaRPr lang="en-US">
                  <a:solidFill>
                    <a:srgbClr val="4D4D4D"/>
                  </a:solidFill>
                </a:endParaRPr>
              </a:p>
            </p:txBody>
          </p:sp>
          <p:grpSp>
            <p:nvGrpSpPr>
              <p:cNvPr id="32" name="Group 40"/>
              <p:cNvGrpSpPr/>
              <p:nvPr/>
            </p:nvGrpSpPr>
            <p:grpSpPr>
              <a:xfrm>
                <a:off x="5276844" y="3658540"/>
                <a:ext cx="800099" cy="368300"/>
                <a:chOff x="5289821" y="3588690"/>
                <a:chExt cx="844550" cy="368300"/>
              </a:xfrm>
            </p:grpSpPr>
            <p:sp>
              <p:nvSpPr>
                <p:cNvPr id="39" name="Freeform 102"/>
                <p:cNvSpPr>
                  <a:spLocks/>
                </p:cNvSpPr>
                <p:nvPr/>
              </p:nvSpPr>
              <p:spPr bwMode="auto">
                <a:xfrm>
                  <a:off x="5289821" y="3588690"/>
                  <a:ext cx="412750" cy="368300"/>
                </a:xfrm>
                <a:custGeom>
                  <a:avLst/>
                  <a:gdLst/>
                  <a:ahLst/>
                  <a:cxnLst>
                    <a:cxn ang="0">
                      <a:pos x="0" y="339"/>
                    </a:cxn>
                    <a:cxn ang="0">
                      <a:pos x="156" y="339"/>
                    </a:cxn>
                    <a:cxn ang="0">
                      <a:pos x="348" y="0"/>
                    </a:cxn>
                    <a:cxn ang="0">
                      <a:pos x="540" y="339"/>
                    </a:cxn>
                    <a:cxn ang="0">
                      <a:pos x="654" y="339"/>
                    </a:cxn>
                  </a:cxnLst>
                  <a:rect l="0" t="0" r="r" b="b"/>
                  <a:pathLst>
                    <a:path w="654" h="339">
                      <a:moveTo>
                        <a:pt x="0" y="339"/>
                      </a:moveTo>
                      <a:cubicBezTo>
                        <a:pt x="0" y="339"/>
                        <a:pt x="78" y="339"/>
                        <a:pt x="156" y="339"/>
                      </a:cubicBezTo>
                      <a:cubicBezTo>
                        <a:pt x="249" y="339"/>
                        <a:pt x="284" y="0"/>
                        <a:pt x="348" y="0"/>
                      </a:cubicBezTo>
                      <a:cubicBezTo>
                        <a:pt x="412" y="0"/>
                        <a:pt x="444" y="339"/>
                        <a:pt x="540" y="339"/>
                      </a:cubicBezTo>
                      <a:cubicBezTo>
                        <a:pt x="597" y="339"/>
                        <a:pt x="654" y="339"/>
                        <a:pt x="654" y="339"/>
                      </a:cubicBezTo>
                    </a:path>
                  </a:pathLst>
                </a:custGeom>
                <a:noFill/>
                <a:ln w="12700" cap="flat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lIns="0" tIns="0" rIns="0" bIns="0"/>
                <a:lstStyle/>
                <a:p>
                  <a:endParaRPr lang="en-US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40" name="Freeform 103"/>
                <p:cNvSpPr>
                  <a:spLocks/>
                </p:cNvSpPr>
                <p:nvPr/>
              </p:nvSpPr>
              <p:spPr bwMode="auto">
                <a:xfrm>
                  <a:off x="5721621" y="3588690"/>
                  <a:ext cx="412750" cy="368300"/>
                </a:xfrm>
                <a:custGeom>
                  <a:avLst/>
                  <a:gdLst/>
                  <a:ahLst/>
                  <a:cxnLst>
                    <a:cxn ang="0">
                      <a:pos x="0" y="339"/>
                    </a:cxn>
                    <a:cxn ang="0">
                      <a:pos x="156" y="339"/>
                    </a:cxn>
                    <a:cxn ang="0">
                      <a:pos x="348" y="0"/>
                    </a:cxn>
                    <a:cxn ang="0">
                      <a:pos x="540" y="339"/>
                    </a:cxn>
                    <a:cxn ang="0">
                      <a:pos x="654" y="339"/>
                    </a:cxn>
                  </a:cxnLst>
                  <a:rect l="0" t="0" r="r" b="b"/>
                  <a:pathLst>
                    <a:path w="654" h="339">
                      <a:moveTo>
                        <a:pt x="0" y="339"/>
                      </a:moveTo>
                      <a:cubicBezTo>
                        <a:pt x="0" y="339"/>
                        <a:pt x="78" y="339"/>
                        <a:pt x="156" y="339"/>
                      </a:cubicBezTo>
                      <a:cubicBezTo>
                        <a:pt x="249" y="339"/>
                        <a:pt x="284" y="0"/>
                        <a:pt x="348" y="0"/>
                      </a:cubicBezTo>
                      <a:cubicBezTo>
                        <a:pt x="412" y="0"/>
                        <a:pt x="444" y="339"/>
                        <a:pt x="540" y="339"/>
                      </a:cubicBezTo>
                      <a:cubicBezTo>
                        <a:pt x="597" y="339"/>
                        <a:pt x="654" y="339"/>
                        <a:pt x="654" y="339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hlin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lIns="0" tIns="0" rIns="0" bIns="0"/>
                <a:lstStyle/>
                <a:p>
                  <a:endParaRPr lang="en-US">
                    <a:solidFill>
                      <a:srgbClr val="4D4D4D"/>
                    </a:solidFill>
                  </a:endParaRPr>
                </a:p>
              </p:txBody>
            </p:sp>
          </p:grpSp>
          <p:sp>
            <p:nvSpPr>
              <p:cNvPr id="33" name="Freeform 104"/>
              <p:cNvSpPr>
                <a:spLocks/>
              </p:cNvSpPr>
              <p:nvPr/>
            </p:nvSpPr>
            <p:spPr bwMode="auto">
              <a:xfrm>
                <a:off x="3853133" y="3658540"/>
                <a:ext cx="101600" cy="368300"/>
              </a:xfrm>
              <a:custGeom>
                <a:avLst/>
                <a:gdLst/>
                <a:ahLst/>
                <a:cxnLst>
                  <a:cxn ang="0">
                    <a:pos x="0" y="339"/>
                  </a:cxn>
                  <a:cxn ang="0">
                    <a:pos x="156" y="339"/>
                  </a:cxn>
                  <a:cxn ang="0">
                    <a:pos x="348" y="0"/>
                  </a:cxn>
                  <a:cxn ang="0">
                    <a:pos x="540" y="339"/>
                  </a:cxn>
                  <a:cxn ang="0">
                    <a:pos x="654" y="339"/>
                  </a:cxn>
                </a:cxnLst>
                <a:rect l="0" t="0" r="r" b="b"/>
                <a:pathLst>
                  <a:path w="654" h="339">
                    <a:moveTo>
                      <a:pt x="0" y="339"/>
                    </a:moveTo>
                    <a:cubicBezTo>
                      <a:pt x="0" y="339"/>
                      <a:pt x="78" y="339"/>
                      <a:pt x="156" y="339"/>
                    </a:cubicBezTo>
                    <a:cubicBezTo>
                      <a:pt x="249" y="339"/>
                      <a:pt x="284" y="0"/>
                      <a:pt x="348" y="0"/>
                    </a:cubicBezTo>
                    <a:cubicBezTo>
                      <a:pt x="412" y="0"/>
                      <a:pt x="444" y="339"/>
                      <a:pt x="540" y="339"/>
                    </a:cubicBezTo>
                    <a:cubicBezTo>
                      <a:pt x="597" y="339"/>
                      <a:pt x="654" y="339"/>
                      <a:pt x="654" y="339"/>
                    </a:cubicBezTo>
                  </a:path>
                </a:pathLst>
              </a:custGeom>
              <a:noFill/>
              <a:ln w="127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/>
              <a:lstStyle/>
              <a:p>
                <a:endParaRPr lang="en-US">
                  <a:solidFill>
                    <a:srgbClr val="4D4D4D"/>
                  </a:solidFill>
                </a:endParaRPr>
              </a:p>
            </p:txBody>
          </p:sp>
          <p:sp>
            <p:nvSpPr>
              <p:cNvPr id="34" name="Freeform 105"/>
              <p:cNvSpPr>
                <a:spLocks/>
              </p:cNvSpPr>
              <p:nvPr/>
            </p:nvSpPr>
            <p:spPr bwMode="auto">
              <a:xfrm>
                <a:off x="3903933" y="3658540"/>
                <a:ext cx="101600" cy="368300"/>
              </a:xfrm>
              <a:custGeom>
                <a:avLst/>
                <a:gdLst/>
                <a:ahLst/>
                <a:cxnLst>
                  <a:cxn ang="0">
                    <a:pos x="0" y="339"/>
                  </a:cxn>
                  <a:cxn ang="0">
                    <a:pos x="156" y="339"/>
                  </a:cxn>
                  <a:cxn ang="0">
                    <a:pos x="348" y="0"/>
                  </a:cxn>
                  <a:cxn ang="0">
                    <a:pos x="540" y="339"/>
                  </a:cxn>
                  <a:cxn ang="0">
                    <a:pos x="654" y="339"/>
                  </a:cxn>
                </a:cxnLst>
                <a:rect l="0" t="0" r="r" b="b"/>
                <a:pathLst>
                  <a:path w="654" h="339">
                    <a:moveTo>
                      <a:pt x="0" y="339"/>
                    </a:moveTo>
                    <a:cubicBezTo>
                      <a:pt x="0" y="339"/>
                      <a:pt x="78" y="339"/>
                      <a:pt x="156" y="339"/>
                    </a:cubicBezTo>
                    <a:cubicBezTo>
                      <a:pt x="249" y="339"/>
                      <a:pt x="284" y="0"/>
                      <a:pt x="348" y="0"/>
                    </a:cubicBezTo>
                    <a:cubicBezTo>
                      <a:pt x="412" y="0"/>
                      <a:pt x="444" y="339"/>
                      <a:pt x="540" y="339"/>
                    </a:cubicBezTo>
                    <a:cubicBezTo>
                      <a:pt x="597" y="339"/>
                      <a:pt x="654" y="339"/>
                      <a:pt x="654" y="339"/>
                    </a:cubicBezTo>
                  </a:path>
                </a:pathLst>
              </a:custGeom>
              <a:noFill/>
              <a:ln w="12700" cap="flat" cmpd="sng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/>
              <a:lstStyle/>
              <a:p>
                <a:endParaRPr lang="en-US">
                  <a:solidFill>
                    <a:srgbClr val="4D4D4D"/>
                  </a:solidFill>
                </a:endParaRPr>
              </a:p>
            </p:txBody>
          </p:sp>
          <p:sp>
            <p:nvSpPr>
              <p:cNvPr id="35" name="Line 106"/>
              <p:cNvSpPr>
                <a:spLocks noChangeShapeType="1"/>
              </p:cNvSpPr>
              <p:nvPr/>
            </p:nvSpPr>
            <p:spPr bwMode="auto">
              <a:xfrm>
                <a:off x="5833762" y="4745980"/>
                <a:ext cx="274683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4D4D4D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</p:spPr>
            <p:txBody>
              <a:bodyPr lIns="0" tIns="0" rIns="0" bIns="0"/>
              <a:lstStyle/>
              <a:p>
                <a:endParaRPr lang="en-US">
                  <a:solidFill>
                    <a:srgbClr val="4D4D4D"/>
                  </a:solidFill>
                </a:endParaRPr>
              </a:p>
            </p:txBody>
          </p:sp>
          <p:sp>
            <p:nvSpPr>
              <p:cNvPr id="36" name="Text Box 92"/>
              <p:cNvSpPr txBox="1">
                <a:spLocks noChangeArrowheads="1"/>
              </p:cNvSpPr>
              <p:nvPr/>
            </p:nvSpPr>
            <p:spPr bwMode="auto">
              <a:xfrm>
                <a:off x="4289969" y="2247431"/>
                <a:ext cx="676172" cy="27699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</a:rPr>
                  <a:t>Время </a:t>
                </a:r>
                <a:r>
                  <a:rPr lang="en-US" i="1" dirty="0" smtClean="0">
                    <a:solidFill>
                      <a:srgbClr val="000000"/>
                    </a:solidFill>
                  </a:rPr>
                  <a:t>t</a:t>
                </a:r>
                <a:endParaRPr lang="ru-RU" i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Text Box 93"/>
              <p:cNvSpPr txBox="1">
                <a:spLocks noChangeArrowheads="1"/>
              </p:cNvSpPr>
              <p:nvPr/>
            </p:nvSpPr>
            <p:spPr bwMode="auto">
              <a:xfrm>
                <a:off x="2712787" y="4179242"/>
                <a:ext cx="1591195" cy="24848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dirty="0" smtClean="0">
                    <a:solidFill>
                      <a:srgbClr val="000000"/>
                    </a:solidFill>
                  </a:rPr>
                  <a:t>Разделение t</a:t>
                </a:r>
                <a:r>
                  <a:rPr lang="de-DE" sz="1200" baseline="-25000" dirty="0" smtClean="0">
                    <a:solidFill>
                      <a:srgbClr val="000000"/>
                    </a:solidFill>
                  </a:rPr>
                  <a:t>у2</a:t>
                </a:r>
                <a:r>
                  <a:rPr lang="en-US" sz="1200" dirty="0" smtClean="0">
                    <a:solidFill>
                      <a:srgbClr val="000000"/>
                    </a:solidFill>
                  </a:rPr>
                  <a:t>–t</a:t>
                </a:r>
                <a:r>
                  <a:rPr lang="de-DE" sz="1200" baseline="-25000" dirty="0" smtClean="0">
                    <a:solidFill>
                      <a:srgbClr val="000000"/>
                    </a:solidFill>
                  </a:rPr>
                  <a:t>у1</a:t>
                </a:r>
                <a:endParaRPr lang="ru-RU" sz="1200" i="1" baseline="-25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Text Box 94"/>
              <p:cNvSpPr txBox="1">
                <a:spLocks noChangeArrowheads="1"/>
              </p:cNvSpPr>
              <p:nvPr/>
            </p:nvSpPr>
            <p:spPr bwMode="auto">
              <a:xfrm>
                <a:off x="2712787" y="4541193"/>
                <a:ext cx="1644312" cy="24848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dirty="0" smtClean="0">
                    <a:solidFill>
                      <a:srgbClr val="000000"/>
                    </a:solidFill>
                  </a:rPr>
                  <a:t>Ширина пика </a:t>
                </a:r>
                <a:r>
                  <a:rPr lang="en-US" sz="1200" i="1" dirty="0" smtClean="0">
                    <a:solidFill>
                      <a:srgbClr val="000000"/>
                    </a:solidFill>
                  </a:rPr>
                  <a:t>W</a:t>
                </a:r>
                <a:r>
                  <a:rPr lang="en-US" sz="1200" i="1" baseline="-25000" dirty="0" smtClean="0">
                    <a:solidFill>
                      <a:srgbClr val="000000"/>
                    </a:solidFill>
                  </a:rPr>
                  <a:t>б1,2</a:t>
                </a:r>
                <a:endParaRPr lang="ru-RU" sz="1200" i="1" baseline="-250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9" name="Line 89"/>
            <p:cNvSpPr>
              <a:spLocks noChangeShapeType="1"/>
            </p:cNvSpPr>
            <p:nvPr/>
          </p:nvSpPr>
          <p:spPr bwMode="auto">
            <a:xfrm>
              <a:off x="3521023" y="2004367"/>
              <a:ext cx="2861733" cy="0"/>
            </a:xfrm>
            <a:prstGeom prst="line">
              <a:avLst/>
            </a:prstGeom>
            <a:noFill/>
            <a:ln w="25400" cap="flat" cmpd="sng" algn="ctr">
              <a:solidFill>
                <a:srgbClr val="4D4D4D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  <p:txBody>
            <a:bodyPr lIns="0" tIns="0" rIns="0" bIns="0"/>
            <a:lstStyle/>
            <a:p>
              <a:endParaRPr lang="en-US">
                <a:solidFill>
                  <a:srgbClr val="4D4D4D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lang="de-DE" sz="3778" dirty="0" smtClean="0"/>
              <a:t>Введение</a:t>
            </a:r>
            <a:r>
              <a:t/>
            </a:r>
            <a:br/>
            <a:r>
              <a:rPr lang="de-DE" sz="3111" b="0" dirty="0" smtClean="0"/>
              <a:t>Что происходит внутри колонки?</a:t>
            </a:r>
            <a:endParaRPr lang="ru-RU" sz="3111" b="0" dirty="0"/>
          </a:p>
        </p:txBody>
      </p:sp>
      <p:sp>
        <p:nvSpPr>
          <p:cNvPr id="5" name="Rectangle 4"/>
          <p:cNvSpPr/>
          <p:nvPr/>
        </p:nvSpPr>
        <p:spPr>
          <a:xfrm>
            <a:off x="266400" y="3230828"/>
            <a:ext cx="4087886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</a:rPr>
              <a:t>Разрешение описывает возможность колонки разделять целевые пики. </a:t>
            </a:r>
            <a:endParaRPr lang="ru-RU" dirty="0" smtClean="0">
              <a:solidFill>
                <a:srgbClr val="000000"/>
              </a:solidFill>
            </a:endParaRP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 smtClean="0">
                <a:solidFill>
                  <a:srgbClr val="000000"/>
                </a:solidFill>
              </a:rPr>
              <a:t>Разрешение показывает, насколько успешно проведено разделение по базовой линии. </a:t>
            </a:r>
            <a:endParaRPr lang="ru-RU" strike="sngStrike" dirty="0">
              <a:solidFill>
                <a:srgbClr val="FF0000"/>
              </a:solidFill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50906514"/>
              </p:ext>
            </p:extLst>
          </p:nvPr>
        </p:nvGraphicFramePr>
        <p:xfrm>
          <a:off x="327025" y="1754188"/>
          <a:ext cx="2571750" cy="949325"/>
        </p:xfrm>
        <a:graphic>
          <a:graphicData uri="http://schemas.openxmlformats.org/presentationml/2006/ole">
            <p:oleObj spid="_x0000_s27668" name="Formel" r:id="rId5" imgW="1333440" imgH="431640" progId="Equation.3">
              <p:embed/>
            </p:oleObj>
          </a:graphicData>
        </a:graphic>
      </p:graphicFrame>
      <p:cxnSp>
        <p:nvCxnSpPr>
          <p:cNvPr id="27" name="Straight Connector 26"/>
          <p:cNvCxnSpPr/>
          <p:nvPr/>
        </p:nvCxnSpPr>
        <p:spPr>
          <a:xfrm>
            <a:off x="4576572" y="1536700"/>
            <a:ext cx="0" cy="4338320"/>
          </a:xfrm>
          <a:prstGeom prst="line">
            <a:avLst/>
          </a:prstGeom>
          <a:ln>
            <a:solidFill>
              <a:srgbClr val="008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42" name="Action Button: Custom 30">
              <a:hlinkClick r:id="rId6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Chevron 31">
              <a:hlinkClick r:id="rId6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44" name="Chevron 32">
              <a:hlinkClick r:id="rId6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5" name="TextBox 33">
              <a:hlinkClick r:id="rId6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057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3194605" y="3656317"/>
            <a:ext cx="338666" cy="1657872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ys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261962" y="3656317"/>
            <a:ext cx="338666" cy="1657872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ys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4357207" y="3656317"/>
            <a:ext cx="338666" cy="1657872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ys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2304569" y="3656317"/>
            <a:ext cx="338666" cy="1657872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ys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778" dirty="0" smtClean="0"/>
              <a:t>Основные параметры</a:t>
            </a:r>
            <a:r>
              <a:t/>
            </a:r>
            <a:br/>
            <a:r>
              <a:rPr lang="de-DE" sz="3111" b="0" dirty="0" smtClean="0"/>
              <a:t>Время удерживания и ширина пика</a:t>
            </a:r>
            <a:endParaRPr lang="ru-RU" sz="3111" b="0" dirty="0"/>
          </a:p>
        </p:txBody>
      </p:sp>
      <p:grpSp>
        <p:nvGrpSpPr>
          <p:cNvPr id="16" name="Group 15"/>
          <p:cNvGrpSpPr/>
          <p:nvPr/>
        </p:nvGrpSpPr>
        <p:grpSpPr>
          <a:xfrm>
            <a:off x="1418302" y="2862045"/>
            <a:ext cx="4882532" cy="2414292"/>
            <a:chOff x="4275121" y="3856343"/>
            <a:chExt cx="4219109" cy="1477209"/>
          </a:xfrm>
        </p:grpSpPr>
        <p:sp>
          <p:nvSpPr>
            <p:cNvPr id="9" name="Freeform 102"/>
            <p:cNvSpPr>
              <a:spLocks/>
            </p:cNvSpPr>
            <p:nvPr/>
          </p:nvSpPr>
          <p:spPr bwMode="auto">
            <a:xfrm>
              <a:off x="4275121" y="3860352"/>
              <a:ext cx="2170073" cy="1473200"/>
            </a:xfrm>
            <a:custGeom>
              <a:avLst/>
              <a:gdLst>
                <a:gd name="connsiteX0" fmla="*/ 0 w 9380"/>
                <a:gd name="connsiteY0" fmla="*/ 10000 h 10000"/>
                <a:gd name="connsiteX1" fmla="*/ 2385 w 9380"/>
                <a:gd name="connsiteY1" fmla="*/ 10000 h 10000"/>
                <a:gd name="connsiteX2" fmla="*/ 5321 w 9380"/>
                <a:gd name="connsiteY2" fmla="*/ 0 h 10000"/>
                <a:gd name="connsiteX3" fmla="*/ 8257 w 9380"/>
                <a:gd name="connsiteY3" fmla="*/ 10000 h 10000"/>
                <a:gd name="connsiteX4" fmla="*/ 9380 w 9380"/>
                <a:gd name="connsiteY4" fmla="*/ 9962 h 10000"/>
                <a:gd name="connsiteX0" fmla="*/ 0 w 9373"/>
                <a:gd name="connsiteY0" fmla="*/ 10000 h 10000"/>
                <a:gd name="connsiteX1" fmla="*/ 2543 w 9373"/>
                <a:gd name="connsiteY1" fmla="*/ 10000 h 10000"/>
                <a:gd name="connsiteX2" fmla="*/ 5673 w 9373"/>
                <a:gd name="connsiteY2" fmla="*/ 0 h 10000"/>
                <a:gd name="connsiteX3" fmla="*/ 8803 w 9373"/>
                <a:gd name="connsiteY3" fmla="*/ 10000 h 10000"/>
                <a:gd name="connsiteX4" fmla="*/ 9373 w 9373"/>
                <a:gd name="connsiteY4" fmla="*/ 9962 h 10000"/>
                <a:gd name="connsiteX0" fmla="*/ 0 w 10110"/>
                <a:gd name="connsiteY0" fmla="*/ 10000 h 10000"/>
                <a:gd name="connsiteX1" fmla="*/ 2713 w 10110"/>
                <a:gd name="connsiteY1" fmla="*/ 10000 h 10000"/>
                <a:gd name="connsiteX2" fmla="*/ 6052 w 10110"/>
                <a:gd name="connsiteY2" fmla="*/ 0 h 10000"/>
                <a:gd name="connsiteX3" fmla="*/ 9392 w 10110"/>
                <a:gd name="connsiteY3" fmla="*/ 10000 h 10000"/>
                <a:gd name="connsiteX4" fmla="*/ 10110 w 10110"/>
                <a:gd name="connsiteY4" fmla="*/ 9962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10" h="10000">
                  <a:moveTo>
                    <a:pt x="0" y="10000"/>
                  </a:moveTo>
                  <a:lnTo>
                    <a:pt x="2713" y="10000"/>
                  </a:lnTo>
                  <a:cubicBezTo>
                    <a:pt x="4331" y="10000"/>
                    <a:pt x="4940" y="0"/>
                    <a:pt x="6052" y="0"/>
                  </a:cubicBezTo>
                  <a:cubicBezTo>
                    <a:pt x="7165" y="0"/>
                    <a:pt x="7722" y="10000"/>
                    <a:pt x="9392" y="10000"/>
                  </a:cubicBezTo>
                  <a:cubicBezTo>
                    <a:pt x="9818" y="9987"/>
                    <a:pt x="9684" y="9975"/>
                    <a:pt x="10110" y="9962"/>
                  </a:cubicBez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Freeform 103"/>
            <p:cNvSpPr>
              <a:spLocks/>
            </p:cNvSpPr>
            <p:nvPr/>
          </p:nvSpPr>
          <p:spPr bwMode="auto">
            <a:xfrm>
              <a:off x="6423177" y="3856343"/>
              <a:ext cx="2071053" cy="1473200"/>
            </a:xfrm>
            <a:custGeom>
              <a:avLst/>
              <a:gdLst>
                <a:gd name="connsiteX0" fmla="*/ 0 w 10000"/>
                <a:gd name="connsiteY0" fmla="*/ 10000 h 10000"/>
                <a:gd name="connsiteX1" fmla="*/ 1517 w 10000"/>
                <a:gd name="connsiteY1" fmla="*/ 9994 h 10000"/>
                <a:gd name="connsiteX2" fmla="*/ 2385 w 10000"/>
                <a:gd name="connsiteY2" fmla="*/ 10000 h 10000"/>
                <a:gd name="connsiteX3" fmla="*/ 5321 w 10000"/>
                <a:gd name="connsiteY3" fmla="*/ 0 h 10000"/>
                <a:gd name="connsiteX4" fmla="*/ 8257 w 10000"/>
                <a:gd name="connsiteY4" fmla="*/ 10000 h 10000"/>
                <a:gd name="connsiteX5" fmla="*/ 10000 w 10000"/>
                <a:gd name="connsiteY5" fmla="*/ 10000 h 10000"/>
                <a:gd name="connsiteX0" fmla="*/ 0 w 8483"/>
                <a:gd name="connsiteY0" fmla="*/ 9994 h 10000"/>
                <a:gd name="connsiteX1" fmla="*/ 868 w 8483"/>
                <a:gd name="connsiteY1" fmla="*/ 10000 h 10000"/>
                <a:gd name="connsiteX2" fmla="*/ 3804 w 8483"/>
                <a:gd name="connsiteY2" fmla="*/ 0 h 10000"/>
                <a:gd name="connsiteX3" fmla="*/ 6740 w 8483"/>
                <a:gd name="connsiteY3" fmla="*/ 10000 h 10000"/>
                <a:gd name="connsiteX4" fmla="*/ 8483 w 8483"/>
                <a:gd name="connsiteY4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3" h="10000">
                  <a:moveTo>
                    <a:pt x="0" y="9994"/>
                  </a:moveTo>
                  <a:lnTo>
                    <a:pt x="868" y="10000"/>
                  </a:lnTo>
                  <a:cubicBezTo>
                    <a:pt x="2290" y="10000"/>
                    <a:pt x="2826" y="0"/>
                    <a:pt x="3804" y="0"/>
                  </a:cubicBezTo>
                  <a:cubicBezTo>
                    <a:pt x="4783" y="0"/>
                    <a:pt x="5272" y="10000"/>
                    <a:pt x="6740" y="10000"/>
                  </a:cubicBezTo>
                  <a:lnTo>
                    <a:pt x="8483" y="10000"/>
                  </a:ln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 flipV="1">
            <a:off x="992235" y="1820647"/>
            <a:ext cx="0" cy="3493542"/>
          </a:xfrm>
          <a:prstGeom prst="straightConnector1">
            <a:avLst/>
          </a:prstGeom>
          <a:ln w="25400" cap="flat" cmpd="sng" algn="ctr">
            <a:solidFill>
              <a:srgbClr val="4D4D4D"/>
            </a:solidFill>
            <a:prstDash val="solid"/>
            <a:miter lim="800000"/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22635" y="2684247"/>
            <a:ext cx="0" cy="2629942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ys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980036" y="2040780"/>
            <a:ext cx="0" cy="3231074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ys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992235" y="2692697"/>
            <a:ext cx="1930400" cy="0"/>
          </a:xfrm>
          <a:prstGeom prst="straightConnector1">
            <a:avLst/>
          </a:prstGeom>
          <a:ln w="12700" cap="flat" cmpd="sng" algn="ctr">
            <a:solidFill>
              <a:schemeClr val="tx2"/>
            </a:solidFill>
            <a:prstDash val="solid"/>
            <a:miter lim="800000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992235" y="2167764"/>
            <a:ext cx="3987801" cy="0"/>
          </a:xfrm>
          <a:prstGeom prst="straightConnector1">
            <a:avLst/>
          </a:prstGeom>
          <a:ln w="12700" cap="flat" cmpd="sng" algn="ctr">
            <a:solidFill>
              <a:schemeClr val="tx2"/>
            </a:solidFill>
            <a:prstDash val="solid"/>
            <a:miter lim="800000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790315" y="2545020"/>
            <a:ext cx="31864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chemeClr val="tx2"/>
                </a:solidFill>
              </a:rPr>
              <a:t>t</a:t>
            </a:r>
            <a:r>
              <a:rPr lang="de-DE" sz="1200" baseline="-25000" dirty="0" smtClean="0">
                <a:solidFill>
                  <a:schemeClr val="tx2"/>
                </a:solidFill>
              </a:rPr>
              <a:t>у1</a:t>
            </a:r>
            <a:endParaRPr lang="ru-RU" sz="1200" baseline="-25000" dirty="0" smtClean="0">
              <a:solidFill>
                <a:schemeClr val="tx2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10548" y="2016966"/>
            <a:ext cx="31864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chemeClr val="tx2"/>
                </a:solidFill>
              </a:rPr>
              <a:t>t</a:t>
            </a:r>
            <a:r>
              <a:rPr lang="de-DE" sz="1200" baseline="-25000" dirty="0" smtClean="0">
                <a:solidFill>
                  <a:schemeClr val="tx2"/>
                </a:solidFill>
              </a:rPr>
              <a:t>у2</a:t>
            </a:r>
            <a:endParaRPr lang="ru-RU" sz="1200" baseline="-25000" dirty="0" smtClean="0">
              <a:solidFill>
                <a:schemeClr val="tx2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2304569" y="5493547"/>
            <a:ext cx="1224075" cy="0"/>
          </a:xfrm>
          <a:prstGeom prst="straightConnector1">
            <a:avLst/>
          </a:prstGeom>
          <a:ln w="12700" cap="flat" cmpd="sng" algn="ctr">
            <a:solidFill>
              <a:schemeClr val="tx2"/>
            </a:solidFill>
            <a:prstDash val="solid"/>
            <a:miter lim="800000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678673" y="5297758"/>
            <a:ext cx="44402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chemeClr val="tx2"/>
                </a:solidFill>
              </a:rPr>
              <a:t>W</a:t>
            </a:r>
            <a:r>
              <a:rPr lang="de-DE" sz="1200" baseline="-25000" dirty="0" smtClean="0">
                <a:solidFill>
                  <a:schemeClr val="tx2"/>
                </a:solidFill>
              </a:rPr>
              <a:t>б1</a:t>
            </a:r>
            <a:endParaRPr lang="ru-RU" sz="1200" baseline="-25000" dirty="0" smtClean="0">
              <a:solidFill>
                <a:schemeClr val="tx2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2304569" y="5314189"/>
            <a:ext cx="0" cy="336566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528644" y="5314173"/>
            <a:ext cx="0" cy="336566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4363212" y="5314157"/>
            <a:ext cx="0" cy="336566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595754" y="5314141"/>
            <a:ext cx="0" cy="336566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4362169" y="5493531"/>
            <a:ext cx="1224075" cy="0"/>
          </a:xfrm>
          <a:prstGeom prst="straightConnector1">
            <a:avLst/>
          </a:prstGeom>
          <a:ln w="12700" cap="flat" cmpd="sng" algn="ctr">
            <a:solidFill>
              <a:srgbClr val="000000"/>
            </a:solidFill>
            <a:prstDash val="solid"/>
            <a:miter lim="800000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736273" y="5297742"/>
            <a:ext cx="44402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chemeClr val="tx2"/>
                </a:solidFill>
              </a:rPr>
              <a:t>W</a:t>
            </a:r>
            <a:r>
              <a:rPr lang="de-DE" sz="1200" baseline="-25000" dirty="0" smtClean="0">
                <a:solidFill>
                  <a:schemeClr val="tx2"/>
                </a:solidFill>
              </a:rPr>
              <a:t>б2</a:t>
            </a:r>
            <a:endParaRPr lang="ru-RU" sz="1200" baseline="-25000" dirty="0" smtClean="0">
              <a:solidFill>
                <a:schemeClr val="tx2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979535" y="5314189"/>
            <a:ext cx="6087533" cy="0"/>
          </a:xfrm>
          <a:prstGeom prst="straightConnector1">
            <a:avLst/>
          </a:prstGeom>
          <a:ln w="25400" cap="flat" cmpd="sng" algn="ctr">
            <a:solidFill>
              <a:srgbClr val="4D4D4D"/>
            </a:solidFill>
            <a:prstDash val="solid"/>
            <a:miter lim="800000"/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2523645" y="4155284"/>
            <a:ext cx="782636" cy="0"/>
          </a:xfrm>
          <a:prstGeom prst="straightConnector1">
            <a:avLst/>
          </a:prstGeom>
          <a:ln w="12700" cap="flat" cmpd="sng" algn="ctr">
            <a:solidFill>
              <a:schemeClr val="tx2"/>
            </a:solidFill>
            <a:prstDash val="solid"/>
            <a:miter lim="800000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4576476" y="4155424"/>
            <a:ext cx="782636" cy="0"/>
          </a:xfrm>
          <a:prstGeom prst="straightConnector1">
            <a:avLst/>
          </a:prstGeom>
          <a:ln w="12700" cap="flat" cmpd="sng" algn="ctr">
            <a:solidFill>
              <a:schemeClr val="tx2"/>
            </a:solidFill>
            <a:prstDash val="solid"/>
            <a:miter lim="800000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491448" y="4166043"/>
            <a:ext cx="472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chemeClr val="tx2"/>
                </a:solidFill>
              </a:rPr>
              <a:t>W</a:t>
            </a:r>
            <a:r>
              <a:rPr lang="de-DE" sz="1200" baseline="-25000" dirty="0" smtClean="0">
                <a:solidFill>
                  <a:schemeClr val="tx2"/>
                </a:solidFill>
              </a:rPr>
              <a:t>1/2</a:t>
            </a:r>
            <a:endParaRPr lang="ru-RU" sz="1200" baseline="-25000" dirty="0" smtClean="0">
              <a:solidFill>
                <a:schemeClr val="tx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 rot="16200000">
            <a:off x="641030" y="1749855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4D4D4D"/>
                </a:solidFill>
              </a:rPr>
              <a:t>h</a:t>
            </a:r>
            <a:endParaRPr lang="ru-RU" sz="1200" dirty="0" smtClean="0">
              <a:solidFill>
                <a:srgbClr val="4D4D4D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70709" y="5396782"/>
            <a:ext cx="2274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4D4D4D"/>
                </a:solidFill>
              </a:rPr>
              <a:t>t</a:t>
            </a:r>
            <a:endParaRPr lang="ru-RU" sz="1200" dirty="0" smtClean="0">
              <a:solidFill>
                <a:srgbClr val="4D4D4D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82054" y="1877646"/>
            <a:ext cx="312126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90000"/>
              </a:lnSpc>
            </a:pPr>
            <a:r>
              <a:rPr lang="de-DE" dirty="0" smtClean="0">
                <a:solidFill>
                  <a:schemeClr val="tx2"/>
                </a:solidFill>
              </a:rPr>
              <a:t>t</a:t>
            </a:r>
            <a:r>
              <a:rPr lang="de-DE" baseline="-25000" dirty="0" smtClean="0">
                <a:solidFill>
                  <a:schemeClr val="tx2"/>
                </a:solidFill>
              </a:rPr>
              <a:t>уi</a:t>
            </a:r>
            <a:r>
              <a:rPr lang="en-US" dirty="0" smtClean="0"/>
              <a:t>	</a:t>
            </a:r>
            <a:r>
              <a:rPr lang="de-DE" dirty="0" smtClean="0">
                <a:solidFill>
                  <a:schemeClr val="tx2"/>
                </a:solidFill>
              </a:rPr>
              <a:t>время удерживания соединения «i»</a:t>
            </a: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dirty="0" smtClean="0">
                <a:solidFill>
                  <a:schemeClr val="tx2"/>
                </a:solidFill>
              </a:rPr>
              <a:t>W</a:t>
            </a:r>
            <a:r>
              <a:rPr lang="de-DE" baseline="-25000" dirty="0" smtClean="0">
                <a:solidFill>
                  <a:schemeClr val="tx2"/>
                </a:solidFill>
              </a:rPr>
              <a:t>1/2</a:t>
            </a:r>
            <a:r>
              <a:rPr lang="en-US" baseline="-25000" dirty="0" smtClean="0">
                <a:solidFill>
                  <a:schemeClr val="tx2"/>
                </a:solidFill>
              </a:rPr>
              <a:t>	</a:t>
            </a:r>
            <a:r>
              <a:rPr lang="de-DE" dirty="0" smtClean="0">
                <a:solidFill>
                  <a:schemeClr val="tx2"/>
                </a:solidFill>
              </a:rPr>
              <a:t>ширина пика на середине высоты</a:t>
            </a: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dirty="0" smtClean="0">
                <a:solidFill>
                  <a:schemeClr val="tx2"/>
                </a:solidFill>
              </a:rPr>
              <a:t>W</a:t>
            </a:r>
            <a:r>
              <a:rPr lang="de-DE" baseline="-25000" dirty="0" smtClean="0">
                <a:solidFill>
                  <a:schemeClr val="tx2"/>
                </a:solidFill>
              </a:rPr>
              <a:t>бi</a:t>
            </a:r>
            <a:r>
              <a:rPr lang="en-US" dirty="0" smtClean="0">
                <a:solidFill>
                  <a:schemeClr val="tx2"/>
                </a:solidFill>
              </a:rPr>
              <a:t>	</a:t>
            </a:r>
            <a:r>
              <a:rPr lang="de-DE" dirty="0" smtClean="0">
                <a:solidFill>
                  <a:schemeClr val="tx2"/>
                </a:solidFill>
              </a:rPr>
              <a:t>ширина пика на уровне базовой линии</a:t>
            </a:r>
            <a:endParaRPr lang="ru-RU" dirty="0" smtClean="0">
              <a:solidFill>
                <a:schemeClr val="tx2"/>
              </a:solidFill>
            </a:endParaRPr>
          </a:p>
        </p:txBody>
      </p:sp>
      <p:grpSp>
        <p:nvGrpSpPr>
          <p:cNvPr id="39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56" name="Action Button: Custom 30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Chevron 31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58" name="Chevron 32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9" name="TextBox 33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8623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/>
          <a:p>
            <a:r>
              <a:rPr dirty="0" smtClean="0"/>
              <a:t>Основные параметры </a:t>
            </a:r>
            <a:r>
              <a:t/>
            </a:r>
            <a:br/>
            <a:r>
              <a:rPr lang="de-DE" sz="2800" b="0" dirty="0" smtClean="0"/>
              <a:t>Разрешение — разделение по базовой линии</a:t>
            </a:r>
            <a:endParaRPr lang="ru-RU" sz="2800" b="0" dirty="0"/>
          </a:p>
        </p:txBody>
      </p:sp>
      <p:sp>
        <p:nvSpPr>
          <p:cNvPr id="28" name="Content Placeholder 27"/>
          <p:cNvSpPr>
            <a:spLocks noGrp="1"/>
          </p:cNvSpPr>
          <p:nvPr>
            <p:ph sz="half" idx="2"/>
          </p:nvPr>
        </p:nvSpPr>
        <p:spPr>
          <a:xfrm>
            <a:off x="228598" y="1508760"/>
            <a:ext cx="4342607" cy="443766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600" dirty="0" smtClean="0"/>
              <a:t>Разрешение описывает возможность колонки разделять целевые пики.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600" dirty="0" smtClean="0"/>
              <a:t>При расчете разрешения учитывается эффективность (N), селективность (</a:t>
            </a:r>
            <a:r>
              <a:rPr lang="en-US" sz="1600" dirty="0" smtClean="0">
                <a:latin typeface="Symbol" panose="05050102010706020507" pitchFamily="18" charset="2"/>
              </a:rPr>
              <a:t>a</a:t>
            </a:r>
            <a:r>
              <a:rPr lang="en-US" sz="1600" dirty="0" smtClean="0"/>
              <a:t>) 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en-US" sz="1600" dirty="0" smtClean="0"/>
              <a:t>и удерживание (k).</a:t>
            </a:r>
          </a:p>
          <a:p>
            <a:pPr marL="360000" indent="-180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Для проведения количественного анализа минимальным измеряемым значением разделения является 1. </a:t>
            </a:r>
          </a:p>
          <a:p>
            <a:pPr marL="360000" indent="-180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Для выявления точки минимума между двумя пиками равной высоты необходимо значение 0,6. </a:t>
            </a:r>
          </a:p>
          <a:p>
            <a:pPr marL="360000" indent="-180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В целом для обеспечения надежности метода предпочтительны значения от 1,7 и выше. </a:t>
            </a:r>
          </a:p>
          <a:p>
            <a:pPr marL="360000" indent="-180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Значение 1,6 считается показателем разделения по базовой линии и обеспечивает точность количественного анализа.</a:t>
            </a:r>
            <a:endParaRPr lang="ru-RU" sz="1400" dirty="0"/>
          </a:p>
        </p:txBody>
      </p:sp>
      <p:grpSp>
        <p:nvGrpSpPr>
          <p:cNvPr id="7" name="Group 6"/>
          <p:cNvGrpSpPr/>
          <p:nvPr/>
        </p:nvGrpSpPr>
        <p:grpSpPr>
          <a:xfrm>
            <a:off x="4598088" y="1503192"/>
            <a:ext cx="4126483" cy="2640596"/>
            <a:chOff x="513582" y="1874931"/>
            <a:chExt cx="6557576" cy="3930717"/>
          </a:xfrm>
        </p:grpSpPr>
        <p:sp>
          <p:nvSpPr>
            <p:cNvPr id="13" name="Freeform 102"/>
            <p:cNvSpPr>
              <a:spLocks/>
            </p:cNvSpPr>
            <p:nvPr/>
          </p:nvSpPr>
          <p:spPr bwMode="auto">
            <a:xfrm>
              <a:off x="1427094" y="2940218"/>
              <a:ext cx="2332918" cy="2407741"/>
            </a:xfrm>
            <a:custGeom>
              <a:avLst/>
              <a:gdLst>
                <a:gd name="connsiteX0" fmla="*/ 0 w 9380"/>
                <a:gd name="connsiteY0" fmla="*/ 10000 h 10000"/>
                <a:gd name="connsiteX1" fmla="*/ 2385 w 9380"/>
                <a:gd name="connsiteY1" fmla="*/ 10000 h 10000"/>
                <a:gd name="connsiteX2" fmla="*/ 5321 w 9380"/>
                <a:gd name="connsiteY2" fmla="*/ 0 h 10000"/>
                <a:gd name="connsiteX3" fmla="*/ 8257 w 9380"/>
                <a:gd name="connsiteY3" fmla="*/ 10000 h 10000"/>
                <a:gd name="connsiteX4" fmla="*/ 9380 w 9380"/>
                <a:gd name="connsiteY4" fmla="*/ 9962 h 10000"/>
                <a:gd name="connsiteX0" fmla="*/ 0 w 8803"/>
                <a:gd name="connsiteY0" fmla="*/ 10000 h 10000"/>
                <a:gd name="connsiteX1" fmla="*/ 2543 w 8803"/>
                <a:gd name="connsiteY1" fmla="*/ 10000 h 10000"/>
                <a:gd name="connsiteX2" fmla="*/ 5673 w 8803"/>
                <a:gd name="connsiteY2" fmla="*/ 0 h 10000"/>
                <a:gd name="connsiteX3" fmla="*/ 8803 w 8803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3" h="10000">
                  <a:moveTo>
                    <a:pt x="0" y="10000"/>
                  </a:moveTo>
                  <a:lnTo>
                    <a:pt x="2543" y="10000"/>
                  </a:lnTo>
                  <a:cubicBezTo>
                    <a:pt x="4059" y="10000"/>
                    <a:pt x="4630" y="0"/>
                    <a:pt x="5673" y="0"/>
                  </a:cubicBezTo>
                  <a:cubicBezTo>
                    <a:pt x="6716" y="0"/>
                    <a:pt x="7238" y="10000"/>
                    <a:pt x="8803" y="10000"/>
                  </a:cubicBezTo>
                </a:path>
              </a:pathLst>
            </a:cu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 sz="1200">
                <a:solidFill>
                  <a:srgbClr val="4D4D4D"/>
                </a:solidFill>
              </a:endParaRPr>
            </a:p>
          </p:txBody>
        </p:sp>
        <p:sp>
          <p:nvSpPr>
            <p:cNvPr id="14" name="Freeform 103"/>
            <p:cNvSpPr>
              <a:spLocks/>
            </p:cNvSpPr>
            <p:nvPr/>
          </p:nvSpPr>
          <p:spPr bwMode="auto">
            <a:xfrm>
              <a:off x="3732082" y="2938149"/>
              <a:ext cx="2151527" cy="2407741"/>
            </a:xfrm>
            <a:custGeom>
              <a:avLst/>
              <a:gdLst>
                <a:gd name="connsiteX0" fmla="*/ 0 w 10000"/>
                <a:gd name="connsiteY0" fmla="*/ 10000 h 10000"/>
                <a:gd name="connsiteX1" fmla="*/ 1517 w 10000"/>
                <a:gd name="connsiteY1" fmla="*/ 9994 h 10000"/>
                <a:gd name="connsiteX2" fmla="*/ 2385 w 10000"/>
                <a:gd name="connsiteY2" fmla="*/ 10000 h 10000"/>
                <a:gd name="connsiteX3" fmla="*/ 5321 w 10000"/>
                <a:gd name="connsiteY3" fmla="*/ 0 h 10000"/>
                <a:gd name="connsiteX4" fmla="*/ 8257 w 10000"/>
                <a:gd name="connsiteY4" fmla="*/ 10000 h 10000"/>
                <a:gd name="connsiteX5" fmla="*/ 10000 w 10000"/>
                <a:gd name="connsiteY5" fmla="*/ 10000 h 10000"/>
                <a:gd name="connsiteX0" fmla="*/ 0 w 8483"/>
                <a:gd name="connsiteY0" fmla="*/ 9994 h 10000"/>
                <a:gd name="connsiteX1" fmla="*/ 868 w 8483"/>
                <a:gd name="connsiteY1" fmla="*/ 10000 h 10000"/>
                <a:gd name="connsiteX2" fmla="*/ 3804 w 8483"/>
                <a:gd name="connsiteY2" fmla="*/ 0 h 10000"/>
                <a:gd name="connsiteX3" fmla="*/ 6740 w 8483"/>
                <a:gd name="connsiteY3" fmla="*/ 10000 h 10000"/>
                <a:gd name="connsiteX4" fmla="*/ 8483 w 8483"/>
                <a:gd name="connsiteY4" fmla="*/ 10000 h 10000"/>
                <a:gd name="connsiteX0" fmla="*/ 0 w 8977"/>
                <a:gd name="connsiteY0" fmla="*/ 10000 h 10000"/>
                <a:gd name="connsiteX1" fmla="*/ 3461 w 8977"/>
                <a:gd name="connsiteY1" fmla="*/ 0 h 10000"/>
                <a:gd name="connsiteX2" fmla="*/ 6922 w 8977"/>
                <a:gd name="connsiteY2" fmla="*/ 10000 h 10000"/>
                <a:gd name="connsiteX3" fmla="*/ 8977 w 8977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77" h="10000">
                  <a:moveTo>
                    <a:pt x="0" y="10000"/>
                  </a:moveTo>
                  <a:cubicBezTo>
                    <a:pt x="1677" y="10000"/>
                    <a:pt x="2308" y="0"/>
                    <a:pt x="3461" y="0"/>
                  </a:cubicBezTo>
                  <a:cubicBezTo>
                    <a:pt x="4615" y="0"/>
                    <a:pt x="5192" y="10000"/>
                    <a:pt x="6922" y="10000"/>
                  </a:cubicBezTo>
                  <a:lnTo>
                    <a:pt x="8977" y="10000"/>
                  </a:lnTo>
                </a:path>
              </a:pathLst>
            </a:cu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endParaRPr lang="en-US" sz="1200">
                <a:solidFill>
                  <a:srgbClr val="4D4D4D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987572" y="1884147"/>
              <a:ext cx="0" cy="3493543"/>
            </a:xfrm>
            <a:prstGeom prst="straightConnector1">
              <a:avLst/>
            </a:prstGeom>
            <a:ln w="22225" cap="flat" cmpd="sng" algn="ctr">
              <a:solidFill>
                <a:srgbClr val="4D4D4D"/>
              </a:solidFill>
              <a:prstDash val="solid"/>
              <a:miter lim="800000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983625" y="5377689"/>
              <a:ext cx="6087533" cy="0"/>
            </a:xfrm>
            <a:prstGeom prst="straightConnector1">
              <a:avLst/>
            </a:prstGeom>
            <a:ln w="22225" cap="flat" cmpd="sng" algn="ctr">
              <a:solidFill>
                <a:srgbClr val="4D4D4D"/>
              </a:solidFill>
              <a:prstDash val="solid"/>
              <a:miter lim="800000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 rot="16200000">
              <a:off x="723955" y="1664558"/>
              <a:ext cx="312905" cy="733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rgbClr val="4D4D4D"/>
                  </a:solidFill>
                </a:rPr>
                <a:t>h</a:t>
              </a:r>
              <a:endParaRPr lang="ru-RU" sz="1200" dirty="0" smtClean="0">
                <a:solidFill>
                  <a:srgbClr val="4D4D4D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89250" y="5393315"/>
              <a:ext cx="248787" cy="412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rgbClr val="4D4D4D"/>
                  </a:solidFill>
                </a:rPr>
                <a:t>t</a:t>
              </a:r>
              <a:endParaRPr lang="ru-RU" sz="1200" dirty="0" smtClean="0">
                <a:solidFill>
                  <a:srgbClr val="4D4D4D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179528" y="1851394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R</a:t>
            </a:r>
            <a:r>
              <a:rPr lang="en-US" baseline="-25000" dirty="0" smtClean="0">
                <a:solidFill>
                  <a:schemeClr val="tx2"/>
                </a:solidFill>
              </a:rPr>
              <a:t>р</a:t>
            </a:r>
            <a:r>
              <a:rPr dirty="0" smtClean="0"/>
              <a:t> </a:t>
            </a:r>
            <a:r>
              <a:rPr lang="en-US" dirty="0" smtClean="0">
                <a:solidFill>
                  <a:schemeClr val="tx2"/>
                </a:solidFill>
              </a:rPr>
              <a:t>= 1,5</a:t>
            </a:r>
          </a:p>
        </p:txBody>
      </p:sp>
      <p:cxnSp>
        <p:nvCxnSpPr>
          <p:cNvPr id="37" name="Straight Connector 36"/>
          <p:cNvCxnSpPr/>
          <p:nvPr/>
        </p:nvCxnSpPr>
        <p:spPr>
          <a:xfrm rot="5400000">
            <a:off x="2433542" y="3674364"/>
            <a:ext cx="4280694" cy="5366"/>
          </a:xfrm>
          <a:prstGeom prst="line">
            <a:avLst/>
          </a:prstGeom>
          <a:ln>
            <a:solidFill>
              <a:srgbClr val="008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25" name="Action Button: Custom 30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Chevron 31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7" name="Chevron 32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9" name="TextBox 33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27425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43" name="Object 35"/>
          <p:cNvGraphicFramePr>
            <a:graphicFrameLocks noGrp="1" noChangeAspect="1"/>
          </p:cNvGraphicFramePr>
          <p:nvPr/>
        </p:nvGraphicFramePr>
        <p:xfrm>
          <a:off x="266700" y="1768293"/>
          <a:ext cx="4013200" cy="962206"/>
        </p:xfrm>
        <a:graphic>
          <a:graphicData uri="http://schemas.openxmlformats.org/presentationml/2006/ole">
            <p:oleObj spid="_x0000_s17478" name="Equation" r:id="rId4" imgW="1854200" imgH="444500" progId="Equation.3">
              <p:embed/>
            </p:oleObj>
          </a:graphicData>
        </a:graphic>
      </p:graphicFrame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lang="en-US" sz="3778" dirty="0" smtClean="0"/>
              <a:t>Основной параметр</a:t>
            </a:r>
            <a:r>
              <a:t/>
            </a:r>
            <a:br/>
            <a:r>
              <a:rPr lang="en-US" sz="3111" b="0" dirty="0" smtClean="0"/>
              <a:t>Разрешение — базовое уравнение (У)ВЭЖХ</a:t>
            </a:r>
            <a:endParaRPr lang="ru-RU" sz="3111" b="0" dirty="0"/>
          </a:p>
        </p:txBody>
      </p:sp>
      <p:grpSp>
        <p:nvGrpSpPr>
          <p:cNvPr id="2" name="Group 1"/>
          <p:cNvGrpSpPr/>
          <p:nvPr/>
        </p:nvGrpSpPr>
        <p:grpSpPr>
          <a:xfrm>
            <a:off x="424796" y="2769321"/>
            <a:ext cx="4355394" cy="715105"/>
            <a:chOff x="2411515" y="2903023"/>
            <a:chExt cx="4576563" cy="846311"/>
          </a:xfrm>
        </p:grpSpPr>
        <p:sp>
          <p:nvSpPr>
            <p:cNvPr id="3" name="Right Brace 2"/>
            <p:cNvSpPr/>
            <p:nvPr/>
          </p:nvSpPr>
          <p:spPr>
            <a:xfrm rot="5400000">
              <a:off x="5803838" y="2562627"/>
              <a:ext cx="344841" cy="1025636"/>
            </a:xfrm>
            <a:prstGeom prst="rightBrace">
              <a:avLst/>
            </a:prstGeom>
            <a:ln w="28575">
              <a:solidFill>
                <a:srgbClr val="7777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Brace 8"/>
            <p:cNvSpPr/>
            <p:nvPr/>
          </p:nvSpPr>
          <p:spPr>
            <a:xfrm rot="5400000">
              <a:off x="3386617" y="2559153"/>
              <a:ext cx="329810" cy="1017550"/>
            </a:xfrm>
            <a:prstGeom prst="rightBrace">
              <a:avLst/>
            </a:prstGeom>
            <a:ln w="28575">
              <a:solidFill>
                <a:srgbClr val="7777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030063" y="3385087"/>
              <a:ext cx="1615748" cy="364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b="1" dirty="0" smtClean="0">
                  <a:solidFill>
                    <a:srgbClr val="7EAC28"/>
                  </a:solidFill>
                </a:rPr>
                <a:t>Селективность</a:t>
              </a:r>
              <a:endParaRPr lang="ru-RU" sz="1400" b="1" dirty="0" smtClean="0">
                <a:solidFill>
                  <a:srgbClr val="7EAC28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411515" y="3385087"/>
              <a:ext cx="1720181" cy="364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b="1" dirty="0" smtClean="0">
                  <a:solidFill>
                    <a:srgbClr val="0085D5"/>
                  </a:solidFill>
                </a:rPr>
                <a:t>Эффективность</a:t>
              </a:r>
              <a:endParaRPr lang="ru-RU" sz="1400" b="1" dirty="0" smtClean="0">
                <a:solidFill>
                  <a:srgbClr val="0085D5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549259" y="3385087"/>
              <a:ext cx="1438819" cy="364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b="1" dirty="0" smtClean="0">
                  <a:solidFill>
                    <a:srgbClr val="FF9900"/>
                  </a:solidFill>
                </a:rPr>
                <a:t>Удерживание</a:t>
              </a:r>
              <a:endParaRPr lang="ru-RU" sz="1400" b="1" dirty="0" smtClean="0">
                <a:solidFill>
                  <a:srgbClr val="FF9900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28600" y="3732914"/>
            <a:ext cx="8699500" cy="229909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de-DE" dirty="0" smtClean="0">
                <a:solidFill>
                  <a:srgbClr val="000000"/>
                </a:solidFill>
              </a:rPr>
              <a:t>Разрешение можно улучшить путем оптимизации любого из указанных параметров: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rgbClr val="000000"/>
                </a:solidFill>
              </a:rPr>
              <a:t>Самое сильное влияние оказывает селективность. Небольшие изменения селективности приводят к значительным изменениям разрешения.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rgbClr val="000000"/>
                </a:solidFill>
              </a:rPr>
              <a:t>Изменение удерживания становится значимым только при низких значениях k.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rgbClr val="000000"/>
                </a:solidFill>
              </a:rPr>
              <a:t>Эффективность характеризует способность разделения колонки.</a:t>
            </a:r>
            <a:endParaRPr lang="ru-RU" dirty="0" smtClean="0">
              <a:solidFill>
                <a:srgbClr val="000000"/>
              </a:solidFill>
            </a:endParaRPr>
          </a:p>
        </p:txBody>
      </p:sp>
      <p:sp>
        <p:nvSpPr>
          <p:cNvPr id="21" name="Right Brace 20"/>
          <p:cNvSpPr/>
          <p:nvPr/>
        </p:nvSpPr>
        <p:spPr>
          <a:xfrm rot="5400000">
            <a:off x="2551471" y="2437173"/>
            <a:ext cx="278679" cy="968375"/>
          </a:xfrm>
          <a:prstGeom prst="rightBrace">
            <a:avLst/>
          </a:prstGeom>
          <a:ln w="28575">
            <a:solidFill>
              <a:srgbClr val="7777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8" name="Action Button: Custom 30">
              <a:hlinkClick r:id="rId5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Chevron 31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5" name="Chevron 32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TextBox 33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6617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lang="en-US" sz="3778" dirty="0" smtClean="0"/>
              <a:t>Основной параметр</a:t>
            </a:r>
            <a:r>
              <a:t/>
            </a:r>
            <a:br/>
            <a:r>
              <a:rPr lang="en-US" sz="3111" b="0" dirty="0" smtClean="0"/>
              <a:t>Разрешение — базовое уравнение (У)ВЭЖХ</a:t>
            </a:r>
            <a:endParaRPr lang="ru-RU" sz="3111" b="0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228600" y="5130799"/>
            <a:ext cx="8636000" cy="645499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График описывает зависимость разрешения от селективности, эффективности колонки и удерживания</a:t>
            </a:r>
            <a:r>
              <a:rPr lang="en-US" sz="1200" dirty="0" smtClean="0"/>
              <a:t>.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883833" y="1533144"/>
            <a:ext cx="5151120" cy="3486912"/>
            <a:chOff x="1883833" y="1533144"/>
            <a:chExt cx="5151120" cy="3486912"/>
          </a:xfrm>
        </p:grpSpPr>
        <p:pic>
          <p:nvPicPr>
            <p:cNvPr id="10" name="Picture 9" descr="selectivity2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3833" y="1533144"/>
              <a:ext cx="5151120" cy="3486912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362200" y="1565802"/>
              <a:ext cx="2531462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Селективность сильнее всего влияет на разрешение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>
                  <a:solidFill>
                    <a:schemeClr val="tx2"/>
                  </a:solidFill>
                </a:rPr>
                <a:t>Изменение неподвижной фазы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>
                  <a:solidFill>
                    <a:schemeClr val="tx2"/>
                  </a:solidFill>
                </a:rPr>
                <a:t>Изменение подвижной фазы</a:t>
              </a:r>
            </a:p>
            <a:p>
              <a:r>
                <a:rPr lang="en-US" sz="1200" dirty="0" smtClean="0">
                  <a:solidFill>
                    <a:schemeClr val="tx2"/>
                  </a:solidFill>
                </a:rPr>
                <a:t>Проще всего увеличить число тарелок</a:t>
              </a:r>
            </a:p>
          </p:txBody>
        </p:sp>
      </p:grpSp>
      <p:grpSp>
        <p:nvGrpSpPr>
          <p:cNvPr id="16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8" name="Action Button: Custom 30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Chevron 31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32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1" name="TextBox 33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4193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44085"/>
            <a:ext cx="8686800" cy="1014815"/>
          </a:xfrm>
        </p:spPr>
        <p:txBody>
          <a:bodyPr>
            <a:normAutofit fontScale="90000"/>
          </a:bodyPr>
          <a:lstStyle/>
          <a:p>
            <a:r>
              <a:rPr lang="en-US" sz="3778" dirty="0" smtClean="0"/>
              <a:t>Основной параметр</a:t>
            </a:r>
            <a:r>
              <a:t/>
            </a:r>
            <a:br/>
            <a:r>
              <a:rPr lang="en-US" sz="3111" b="0" dirty="0" smtClean="0"/>
              <a:t>Эффективность или </a:t>
            </a:r>
            <a:r>
              <a:rPr lang="en-US" sz="3111" dirty="0" smtClean="0"/>
              <a:t>число теоретических тарелок (N)</a:t>
            </a:r>
            <a:endParaRPr lang="ru-RU" sz="3111" b="0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228600" y="2976037"/>
            <a:ext cx="8686800" cy="277909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Для сравнения результатов колонок используется показатель эффективности колонки. Он выражен числом теоретических тарелок — N.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Чем больше число тарелок, тем эффективнее колонка. У колонки с большим числом N при заданном времени удерживания ширина </a:t>
            </a:r>
            <a:r>
              <a:rPr lang="en-US" sz="1800" dirty="0" err="1" smtClean="0"/>
              <a:t>пика</a:t>
            </a:r>
            <a:r>
              <a:rPr lang="en-US" sz="1800" dirty="0" smtClean="0"/>
              <a:t> </a:t>
            </a:r>
            <a:r>
              <a:rPr lang="bg-BG" sz="1800" dirty="0"/>
              <a:t>уже</a:t>
            </a:r>
            <a:r>
              <a:rPr lang="en-US" sz="1800" dirty="0" smtClean="0"/>
              <a:t>, 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en-US" sz="1800" dirty="0" err="1" smtClean="0"/>
              <a:t>чем</a:t>
            </a:r>
            <a:r>
              <a:rPr lang="en-US" sz="1800" dirty="0" smtClean="0"/>
              <a:t> у колонки с меньшим числом N.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800" dirty="0" smtClean="0"/>
              <a:t>Параметры, влияющие на эффективность колонки:</a:t>
            </a:r>
          </a:p>
          <a:p>
            <a:pPr marL="182880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800" dirty="0" smtClean="0"/>
              <a:t>Длина колонки (увеличение</a:t>
            </a:r>
            <a:r>
              <a:rPr sz="2000" dirty="0" smtClean="0"/>
              <a:t> </a:t>
            </a:r>
            <a:r>
              <a:rPr lang="de-DE" sz="1800" dirty="0" smtClean="0"/>
              <a:t>длины</a:t>
            </a:r>
            <a:r>
              <a:rPr sz="2000" dirty="0" smtClean="0"/>
              <a:t> </a:t>
            </a:r>
            <a:r>
              <a:rPr lang="de-DE" sz="1800" dirty="0" smtClean="0"/>
              <a:t>колонки</a:t>
            </a:r>
            <a:r>
              <a:rPr sz="2000" dirty="0" smtClean="0"/>
              <a:t> </a:t>
            </a:r>
            <a:r>
              <a:rPr lang="de-DE" sz="1800" dirty="0" smtClean="0"/>
              <a:t>повышает</a:t>
            </a:r>
            <a:r>
              <a:rPr sz="2000" dirty="0" smtClean="0"/>
              <a:t> </a:t>
            </a:r>
            <a:r>
              <a:rPr lang="de-DE" sz="1800" dirty="0" smtClean="0"/>
              <a:t>эффективность)</a:t>
            </a:r>
          </a:p>
          <a:p>
            <a:pPr marL="182880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800" dirty="0" smtClean="0"/>
              <a:t>Размер</a:t>
            </a:r>
            <a:r>
              <a:rPr sz="2000" dirty="0" smtClean="0"/>
              <a:t> </a:t>
            </a:r>
            <a:r>
              <a:rPr lang="de-DE" sz="1800" dirty="0" smtClean="0"/>
              <a:t>частиц (снижение размера</a:t>
            </a:r>
            <a:r>
              <a:rPr sz="2000" dirty="0" smtClean="0"/>
              <a:t> </a:t>
            </a:r>
            <a:r>
              <a:rPr lang="de-DE" sz="1800" dirty="0" smtClean="0"/>
              <a:t>частиц</a:t>
            </a:r>
            <a:r>
              <a:rPr sz="2000" dirty="0" smtClean="0"/>
              <a:t> </a:t>
            </a:r>
            <a:r>
              <a:rPr lang="de-DE" sz="1800" dirty="0" smtClean="0"/>
              <a:t>позволяет</a:t>
            </a:r>
            <a:r>
              <a:rPr sz="2000" dirty="0" smtClean="0"/>
              <a:t> </a:t>
            </a:r>
            <a:r>
              <a:rPr lang="de-DE" sz="1800" dirty="0" smtClean="0"/>
              <a:t>повысить</a:t>
            </a:r>
            <a:r>
              <a:rPr sz="2000" dirty="0" smtClean="0"/>
              <a:t> </a:t>
            </a:r>
            <a:r>
              <a:rPr lang="de-DE" sz="1800" dirty="0" smtClean="0"/>
              <a:t>эффективность)</a:t>
            </a:r>
            <a:endParaRPr lang="ru-RU" sz="1800" dirty="0"/>
          </a:p>
        </p:txBody>
      </p:sp>
      <p:graphicFrame>
        <p:nvGraphicFramePr>
          <p:cNvPr id="1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80300314"/>
              </p:ext>
            </p:extLst>
          </p:nvPr>
        </p:nvGraphicFramePr>
        <p:xfrm>
          <a:off x="3033713" y="1689100"/>
          <a:ext cx="2357437" cy="1073150"/>
        </p:xfrm>
        <a:graphic>
          <a:graphicData uri="http://schemas.openxmlformats.org/presentationml/2006/ole">
            <p:oleObj spid="_x0000_s18499" name="Equation" r:id="rId4" imgW="1117440" imgH="507960" progId="Equation.3">
              <p:embed/>
            </p:oleObj>
          </a:graphicData>
        </a:graphic>
      </p:graphicFrame>
      <p:graphicFrame>
        <p:nvGraphicFramePr>
          <p:cNvPr id="1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65425724"/>
              </p:ext>
            </p:extLst>
          </p:nvPr>
        </p:nvGraphicFramePr>
        <p:xfrm>
          <a:off x="228600" y="1689139"/>
          <a:ext cx="2090096" cy="1072494"/>
        </p:xfrm>
        <a:graphic>
          <a:graphicData uri="http://schemas.openxmlformats.org/presentationml/2006/ole">
            <p:oleObj spid="_x0000_s18500" name="Equation" r:id="rId5" imgW="990360" imgH="507960" progId="Equation.3">
              <p:embed/>
            </p:oleObj>
          </a:graphicData>
        </a:graphic>
      </p:graphicFrame>
      <p:grpSp>
        <p:nvGrpSpPr>
          <p:cNvPr id="11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2" name="Action Button: Custom 30">
              <a:hlinkClick r:id="rId6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Chevron 31">
              <a:hlinkClick r:id="rId6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Chevron 32">
              <a:hlinkClick r:id="rId6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0" name="TextBox 33">
              <a:hlinkClick r:id="rId6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0928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778" dirty="0" smtClean="0"/>
              <a:t>Основной параметр</a:t>
            </a:r>
            <a:r>
              <a:t/>
            </a:r>
            <a:br/>
            <a:r>
              <a:rPr lang="en-US" sz="3111" b="0" dirty="0" smtClean="0"/>
              <a:t>Коэффициент удерживания (k)</a:t>
            </a:r>
            <a:endParaRPr lang="ru-RU" sz="3111" b="0" dirty="0"/>
          </a:p>
        </p:txBody>
      </p:sp>
      <p:graphicFrame>
        <p:nvGraphicFramePr>
          <p:cNvPr id="12" name="Object 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2369285031"/>
              </p:ext>
            </p:extLst>
          </p:nvPr>
        </p:nvGraphicFramePr>
        <p:xfrm>
          <a:off x="304800" y="1770063"/>
          <a:ext cx="1554163" cy="952500"/>
        </p:xfrm>
        <a:graphic>
          <a:graphicData uri="http://schemas.openxmlformats.org/presentationml/2006/ole">
            <p:oleObj spid="_x0000_s6267" name="Equation" r:id="rId4" imgW="787320" imgH="482400" progId="Equation.3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8600" y="2976037"/>
            <a:ext cx="8686800" cy="2797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smtClean="0">
                <a:solidFill>
                  <a:schemeClr val="tx2"/>
                </a:solidFill>
              </a:rPr>
              <a:t>Коэффициент удерживания </a:t>
            </a:r>
            <a:r>
              <a:rPr lang="en-US" dirty="0" err="1" smtClean="0">
                <a:solidFill>
                  <a:schemeClr val="tx2"/>
                </a:solidFill>
              </a:rPr>
              <a:t>является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ru-RU" dirty="0">
                <a:solidFill>
                  <a:schemeClr val="tx2"/>
                </a:solidFill>
              </a:rPr>
              <a:t>отношением скорости движения вещества к скорости движения подвижной фазы</a:t>
            </a:r>
            <a:r>
              <a:rPr lang="en-US" dirty="0" smtClean="0">
                <a:solidFill>
                  <a:schemeClr val="tx2"/>
                </a:solidFill>
              </a:rPr>
              <a:t>. </a:t>
            </a:r>
            <a:r>
              <a:rPr lang="ru-RU" dirty="0">
                <a:solidFill>
                  <a:schemeClr val="tx2"/>
                </a:solidFill>
              </a:rPr>
              <a:t>Коэффициент удерживания характеризует долю времени нахождения вещества или долю вещества </a:t>
            </a:r>
            <a:r>
              <a:rPr lang="pl-PL" dirty="0" smtClean="0">
                <a:solidFill>
                  <a:schemeClr val="tx2"/>
                </a:solidFill>
              </a:rPr>
              <a:t/>
            </a:r>
            <a:br>
              <a:rPr lang="pl-PL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в </a:t>
            </a:r>
            <a:r>
              <a:rPr lang="ru-RU" dirty="0">
                <a:solidFill>
                  <a:schemeClr val="tx2"/>
                </a:solidFill>
              </a:rPr>
              <a:t>подвижной фазе</a:t>
            </a:r>
            <a:r>
              <a:rPr lang="en-US" dirty="0" smtClean="0">
                <a:solidFill>
                  <a:schemeClr val="tx2"/>
                </a:solidFill>
              </a:rPr>
              <a:t> (t</a:t>
            </a:r>
            <a:r>
              <a:rPr lang="en-US" baseline="-25000" dirty="0">
                <a:solidFill>
                  <a:schemeClr val="tx2"/>
                </a:solidFill>
              </a:rPr>
              <a:t>0</a:t>
            </a:r>
            <a:r>
              <a:rPr lang="en-US" dirty="0" smtClean="0">
                <a:solidFill>
                  <a:schemeClr val="tx2"/>
                </a:solidFill>
              </a:rPr>
              <a:t>).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 dirty="0">
                <a:solidFill>
                  <a:schemeClr val="tx2"/>
                </a:solidFill>
              </a:rPr>
              <a:t>Параметры, оказывающие влияние на коэффициент удерживания:</a:t>
            </a:r>
            <a:endParaRPr lang="ru-RU" dirty="0">
              <a:solidFill>
                <a:schemeClr val="tx2"/>
              </a:solidFill>
            </a:endParaRPr>
          </a:p>
          <a:p>
            <a:pPr marL="182880" indent="-1828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неподвижная фаза</a:t>
            </a:r>
          </a:p>
          <a:p>
            <a:pPr marL="182880" indent="-1828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подвижная фаза</a:t>
            </a:r>
          </a:p>
          <a:p>
            <a:pPr marL="182880" indent="-1828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профиль градиента*</a:t>
            </a:r>
          </a:p>
          <a:p>
            <a:pPr marL="182880" indent="-1828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мертвый объем системы*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81253" y="5993435"/>
            <a:ext cx="1614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chemeClr val="tx2"/>
                </a:solidFill>
              </a:rPr>
              <a:t>*только при градиентном элюировании</a:t>
            </a:r>
            <a:endParaRPr lang="ru-RU" sz="1200" dirty="0" smtClean="0">
              <a:solidFill>
                <a:schemeClr val="tx2"/>
              </a:solidFill>
            </a:endParaRPr>
          </a:p>
        </p:txBody>
      </p:sp>
      <p:grpSp>
        <p:nvGrpSpPr>
          <p:cNvPr id="14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5" name="Action Button: Custom 30">
              <a:hlinkClick r:id="rId5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Chevron 31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7" name="Chevron 32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8" name="TextBox 33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5933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4"/>
          <p:cNvSpPr txBox="1">
            <a:spLocks/>
          </p:cNvSpPr>
          <p:nvPr/>
        </p:nvSpPr>
        <p:spPr>
          <a:xfrm>
            <a:off x="228600" y="2976037"/>
            <a:ext cx="8686800" cy="263939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000" dirty="0" smtClean="0">
                <a:solidFill>
                  <a:schemeClr val="tx2"/>
                </a:solidFill>
              </a:rPr>
              <a:t>Данное уравнение отображает зависимость коэффициента удерживания от скорости потока (F), времени градиента (t</a:t>
            </a:r>
            <a:r>
              <a:rPr lang="en-US" sz="2000" baseline="-25000" dirty="0" smtClean="0">
                <a:solidFill>
                  <a:schemeClr val="tx2"/>
                </a:solidFill>
              </a:rPr>
              <a:t>г</a:t>
            </a:r>
            <a:r>
              <a:rPr lang="en-US" sz="2000" dirty="0" smtClean="0">
                <a:solidFill>
                  <a:schemeClr val="tx2"/>
                </a:solidFill>
              </a:rPr>
              <a:t>), диапазона градиента (ΔΦ) и объема колонки (V</a:t>
            </a:r>
            <a:r>
              <a:rPr lang="en-US" sz="2000" baseline="-25000" dirty="0" smtClean="0">
                <a:solidFill>
                  <a:schemeClr val="tx2"/>
                </a:solidFill>
              </a:rPr>
              <a:t>к</a:t>
            </a:r>
            <a:r>
              <a:rPr lang="en-US" sz="2000" dirty="0" smtClean="0">
                <a:solidFill>
                  <a:schemeClr val="tx2"/>
                </a:solidFill>
              </a:rPr>
              <a:t>). 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000" dirty="0" smtClean="0">
                <a:solidFill>
                  <a:schemeClr val="tx2"/>
                </a:solidFill>
              </a:rPr>
              <a:t>Запомните: для поддержания постоянного значения коэффициента удерживания изменения в знаменателе должны компенсироваться пропорциональными изменениями числителя и наоборот.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778" dirty="0"/>
              <a:t>Основной параметр</a:t>
            </a:r>
            <a:r>
              <a:t/>
            </a:r>
            <a:br/>
            <a:r>
              <a:rPr lang="en-US" sz="3111" b="0" dirty="0" smtClean="0"/>
              <a:t>Коэффициент удерживания (k) – градиентное элюирование</a:t>
            </a:r>
            <a:endParaRPr lang="ru-RU" sz="3111" b="0" dirty="0"/>
          </a:p>
        </p:txBody>
      </p:sp>
      <p:graphicFrame>
        <p:nvGraphicFramePr>
          <p:cNvPr id="12" name="Object 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2671186416"/>
              </p:ext>
            </p:extLst>
          </p:nvPr>
        </p:nvGraphicFramePr>
        <p:xfrm>
          <a:off x="228600" y="1786037"/>
          <a:ext cx="2281381" cy="970243"/>
        </p:xfrm>
        <a:graphic>
          <a:graphicData uri="http://schemas.openxmlformats.org/presentationml/2006/ole">
            <p:oleObj spid="_x0000_s19491" name="Equation" r:id="rId4" imgW="1015920" imgH="431640" progId="Equation.3">
              <p:embed/>
            </p:oleObj>
          </a:graphicData>
        </a:graphic>
      </p:graphicFrame>
      <p:grpSp>
        <p:nvGrpSpPr>
          <p:cNvPr id="10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4" name="Action Button: Custom 30">
              <a:hlinkClick r:id="rId5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Chevron 31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7" name="Chevron 32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8" name="TextBox 33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3205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778" dirty="0"/>
              <a:t>Основной параметр</a:t>
            </a:r>
            <a:r>
              <a:t/>
            </a:r>
            <a:br/>
            <a:r>
              <a:rPr lang="en-US" sz="3111" b="0" dirty="0" smtClean="0"/>
              <a:t>Селективность или коэффициент </a:t>
            </a:r>
            <a:r>
              <a:rPr lang="en-US" sz="3111" dirty="0" smtClean="0"/>
              <a:t>раз</a:t>
            </a:r>
            <a:r>
              <a:rPr lang="en-US" sz="3111" b="0" dirty="0" smtClean="0"/>
              <a:t>деления (α)</a:t>
            </a:r>
            <a:endParaRPr lang="ru-RU" sz="3111" b="0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2976037"/>
            <a:ext cx="8674100" cy="242117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tx2"/>
                </a:solidFill>
              </a:rPr>
              <a:t>Селективность является мерой измерения времени или расстояния между максимальными точками двух пиков. При α</a:t>
            </a:r>
            <a:r>
              <a:rPr dirty="0" smtClean="0"/>
              <a:t> </a:t>
            </a:r>
            <a:r>
              <a:rPr lang="en-US" sz="2000" dirty="0" smtClean="0">
                <a:solidFill>
                  <a:schemeClr val="tx2"/>
                </a:solidFill>
              </a:rPr>
              <a:t>= 1 оба пика имеют одинаковое время удерживания и элюируются совместно. Селективность является отношением коэффициентов емкости.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 sz="2000" dirty="0" smtClean="0">
                <a:solidFill>
                  <a:schemeClr val="tx2"/>
                </a:solidFill>
              </a:rPr>
              <a:t>Параметры, оказывающие влияние на коэффициент удерживания:</a:t>
            </a:r>
          </a:p>
          <a:p>
            <a:pPr marL="182880" indent="-1828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неподвижная фаза</a:t>
            </a:r>
          </a:p>
          <a:p>
            <a:pPr marL="182880" indent="-1828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подвижная фаза</a:t>
            </a:r>
          </a:p>
          <a:p>
            <a:pPr marL="182880" indent="-1828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температура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49385" y="1765521"/>
            <a:ext cx="5702205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90000"/>
              </a:lnSpc>
            </a:pPr>
            <a:r>
              <a:rPr lang="de-DE" dirty="0" smtClean="0">
                <a:solidFill>
                  <a:schemeClr val="tx2"/>
                </a:solidFill>
                <a:latin typeface="Symbol" panose="05050102010706020507" pitchFamily="18" charset="2"/>
              </a:rPr>
              <a:t>a</a:t>
            </a:r>
            <a:r>
              <a:rPr lang="en-US" dirty="0" smtClean="0"/>
              <a:t>	</a:t>
            </a:r>
            <a:r>
              <a:rPr lang="de-DE" dirty="0" smtClean="0">
                <a:solidFill>
                  <a:schemeClr val="tx2"/>
                </a:solidFill>
              </a:rPr>
              <a:t>селективность</a:t>
            </a: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i="1" dirty="0" smtClean="0">
                <a:solidFill>
                  <a:schemeClr val="tx2"/>
                </a:solidFill>
              </a:rPr>
              <a:t>k</a:t>
            </a:r>
            <a:r>
              <a:rPr lang="de-DE" baseline="-25000" dirty="0" smtClean="0">
                <a:solidFill>
                  <a:schemeClr val="tx2"/>
                </a:solidFill>
              </a:rPr>
              <a:t>1</a:t>
            </a:r>
            <a:r>
              <a:rPr lang="en-US" baseline="-25000" dirty="0" smtClean="0">
                <a:solidFill>
                  <a:schemeClr val="tx2"/>
                </a:solidFill>
              </a:rPr>
              <a:t>	</a:t>
            </a:r>
            <a:r>
              <a:rPr lang="en-US" dirty="0" smtClean="0">
                <a:solidFill>
                  <a:schemeClr val="tx2"/>
                </a:solidFill>
              </a:rPr>
              <a:t>коэффициент удерживания 1-го пика</a:t>
            </a: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i="1" dirty="0" smtClean="0">
                <a:solidFill>
                  <a:schemeClr val="tx2"/>
                </a:solidFill>
              </a:rPr>
              <a:t>k</a:t>
            </a:r>
            <a:r>
              <a:rPr lang="de-DE" baseline="-25000" dirty="0" smtClean="0">
                <a:solidFill>
                  <a:schemeClr val="tx2"/>
                </a:solidFill>
              </a:rPr>
              <a:t>2i</a:t>
            </a: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коэффициент удерживания 2-го пика</a:t>
            </a:r>
            <a:endParaRPr lang="ru-RU" dirty="0" smtClean="0">
              <a:solidFill>
                <a:schemeClr val="tx2"/>
              </a:solidFill>
            </a:endParaRPr>
          </a:p>
        </p:txBody>
      </p:sp>
      <p:graphicFrame>
        <p:nvGraphicFramePr>
          <p:cNvPr id="15" name="Object 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2130494526"/>
              </p:ext>
            </p:extLst>
          </p:nvPr>
        </p:nvGraphicFramePr>
        <p:xfrm>
          <a:off x="228600" y="1786330"/>
          <a:ext cx="1065212" cy="952500"/>
        </p:xfrm>
        <a:graphic>
          <a:graphicData uri="http://schemas.openxmlformats.org/presentationml/2006/ole">
            <p:oleObj spid="_x0000_s20516" name="Equation" r:id="rId4" imgW="482400" imgH="431640" progId="Equation.3">
              <p:embed/>
            </p:oleObj>
          </a:graphicData>
        </a:graphic>
      </p:graphicFrame>
      <p:grpSp>
        <p:nvGrpSpPr>
          <p:cNvPr id="12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6" name="Action Button: Custom 30">
              <a:hlinkClick r:id="rId5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Chevron 31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Chevron 32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2" name="TextBox 33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7870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key_parameter_eq5_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755939"/>
            <a:ext cx="4054351" cy="1014902"/>
          </a:xfrm>
          <a:prstGeom prst="rect">
            <a:avLst/>
          </a:prstGeom>
        </p:spPr>
      </p:pic>
      <p:pic>
        <p:nvPicPr>
          <p:cNvPr id="12" name="Picture 11" descr="retention_fact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78556" y="2840975"/>
            <a:ext cx="5309616" cy="3279648"/>
          </a:xfrm>
          <a:prstGeom prst="rect">
            <a:avLst/>
          </a:prstGeom>
          <a:noFill/>
          <a:ln>
            <a:noFill/>
          </a:ln>
        </p:spPr>
      </p:pic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lang="en-US" sz="3778" dirty="0" smtClean="0"/>
              <a:t>Основной параметр</a:t>
            </a:r>
            <a:r>
              <a:t/>
            </a:r>
            <a:br/>
            <a:r>
              <a:rPr lang="en-US" sz="3111" b="0" dirty="0" smtClean="0"/>
              <a:t>Влияние N, α, и k на разрешение</a:t>
            </a:r>
            <a:endParaRPr lang="ru-RU" sz="3111" b="0" dirty="0"/>
          </a:p>
        </p:txBody>
      </p:sp>
      <p:grpSp>
        <p:nvGrpSpPr>
          <p:cNvPr id="10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8" name="Action Button: Custom 30">
              <a:hlinkClick r:id="rId5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Chevron 31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32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1" name="TextBox 33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2696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Как повлиять на разделение?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228600" y="1080000"/>
            <a:ext cx="8686800" cy="770571"/>
          </a:xfrm>
        </p:spPr>
        <p:txBody>
          <a:bodyPr>
            <a:normAutofit/>
          </a:bodyPr>
          <a:lstStyle/>
          <a:p>
            <a:r>
              <a:rPr lang="de-DE" sz="2000" dirty="0"/>
              <a:t>Данные одной пробы, проанализированной в </a:t>
            </a:r>
            <a:r>
              <a:rPr lang="de-DE" sz="2000" u="sng" dirty="0"/>
              <a:t>различных неподвижных фазах</a:t>
            </a:r>
            <a:r>
              <a:rPr lang="de-DE" sz="2000" dirty="0"/>
              <a:t> при постоянной температуре, подвижной фазе и градиенте.</a:t>
            </a:r>
            <a:endParaRPr lang="ru-RU" sz="2000" dirty="0"/>
          </a:p>
          <a:p>
            <a:endParaRPr lang="ru-RU" sz="2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00000" y="2088000"/>
            <a:ext cx="7223372" cy="37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4" name="Action Button: Custom 30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Chevron 31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7" name="Chevron 32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8" name="TextBox 33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3668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Как повлиять на разделение?</a:t>
            </a:r>
            <a:endParaRPr lang="ru-RU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228600" y="1080001"/>
            <a:ext cx="8686800" cy="748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de-DE" sz="2000" dirty="0"/>
              <a:t>Данные одной пробы, проанализированной при постоянной неподвижной фазе и температуре, но с </a:t>
            </a:r>
            <a:r>
              <a:rPr lang="de-DE" sz="2000" u="sng" dirty="0"/>
              <a:t>разными подвижными фазами</a:t>
            </a:r>
            <a:r>
              <a:rPr dirty="0" smtClean="0"/>
              <a:t> </a:t>
            </a:r>
            <a:r>
              <a:rPr lang="de-DE" sz="2000" dirty="0"/>
              <a:t>(с одинаковым градиентом).</a:t>
            </a:r>
            <a:endParaRPr lang="ru-RU" sz="2000" dirty="0"/>
          </a:p>
          <a:p>
            <a:endParaRPr lang="ru-RU" sz="20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00000" y="2088000"/>
            <a:ext cx="7135667" cy="37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7" name="Action Button: Custom 30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Chevron 31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32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1" name="TextBox 33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5521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228600" y="1080000"/>
            <a:ext cx="8610600" cy="879429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0000"/>
                </a:solidFill>
              </a:rPr>
              <a:t>Данные одной пробы, проанализированной при постоянных неподвижной и подвижной фазах, постоянном градиенте, </a:t>
            </a:r>
            <a:r>
              <a:rPr lang="pl-PL" sz="2000" dirty="0" smtClean="0">
                <a:solidFill>
                  <a:srgbClr val="000000"/>
                </a:solidFill>
              </a:rPr>
              <a:t/>
            </a:r>
            <a:br>
              <a:rPr lang="pl-PL" sz="2000" dirty="0" smtClean="0">
                <a:solidFill>
                  <a:srgbClr val="000000"/>
                </a:solidFill>
              </a:rPr>
            </a:br>
            <a:r>
              <a:rPr lang="de-DE" sz="2000" dirty="0" err="1" smtClean="0">
                <a:solidFill>
                  <a:srgbClr val="000000"/>
                </a:solidFill>
              </a:rPr>
              <a:t>но</a:t>
            </a:r>
            <a:r>
              <a:rPr lang="de-DE" sz="2000" dirty="0" smtClean="0">
                <a:solidFill>
                  <a:srgbClr val="000000"/>
                </a:solidFill>
              </a:rPr>
              <a:t> </a:t>
            </a:r>
            <a:r>
              <a:rPr lang="de-DE" sz="2000" dirty="0">
                <a:solidFill>
                  <a:srgbClr val="000000"/>
                </a:solidFill>
              </a:rPr>
              <a:t>при </a:t>
            </a:r>
            <a:r>
              <a:rPr lang="de-DE" sz="2000" u="sng" dirty="0">
                <a:solidFill>
                  <a:srgbClr val="000000"/>
                </a:solidFill>
              </a:rPr>
              <a:t>различной температуре</a:t>
            </a:r>
            <a:r>
              <a:rPr lang="de-DE" sz="2000" dirty="0">
                <a:solidFill>
                  <a:srgbClr val="000000"/>
                </a:solidFill>
              </a:rPr>
              <a:t>.</a:t>
            </a:r>
            <a:endParaRPr lang="ru-RU" sz="20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ru-RU" sz="1600" dirty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noFill/>
          <a:ln/>
        </p:spPr>
        <p:txBody>
          <a:bodyPr/>
          <a:lstStyle/>
          <a:p>
            <a:r>
              <a:rPr dirty="0" smtClean="0"/>
              <a:t>Как повлиять на разделение?</a:t>
            </a:r>
            <a:endParaRPr lang="ru-RU" dirty="0"/>
          </a:p>
        </p:txBody>
      </p:sp>
      <p:grpSp>
        <p:nvGrpSpPr>
          <p:cNvPr id="2" name="Group 1"/>
          <p:cNvGrpSpPr/>
          <p:nvPr/>
        </p:nvGrpSpPr>
        <p:grpSpPr>
          <a:xfrm>
            <a:off x="900000" y="2088000"/>
            <a:ext cx="6328114" cy="3780000"/>
            <a:chOff x="2120900" y="2620264"/>
            <a:chExt cx="5829300" cy="3653028"/>
          </a:xfrm>
        </p:grpSpPr>
        <p:pic>
          <p:nvPicPr>
            <p:cNvPr id="16" name="Picture 15" descr="salicylsure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20900" y="2620264"/>
              <a:ext cx="5829300" cy="36530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</p:pic>
        <p:cxnSp>
          <p:nvCxnSpPr>
            <p:cNvPr id="18" name="Straight Arrow Connector 17"/>
            <p:cNvCxnSpPr/>
            <p:nvPr/>
          </p:nvCxnSpPr>
          <p:spPr>
            <a:xfrm rot="16200000" flipH="1">
              <a:off x="3440698" y="5638328"/>
              <a:ext cx="224263" cy="8457"/>
            </a:xfrm>
            <a:prstGeom prst="straightConnector1">
              <a:avLst/>
            </a:prstGeom>
            <a:ln w="254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16200000" flipH="1">
              <a:off x="4344462" y="4984226"/>
              <a:ext cx="228600" cy="8457"/>
            </a:xfrm>
            <a:prstGeom prst="straightConnector1">
              <a:avLst/>
            </a:prstGeom>
            <a:ln w="254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6200000" flipH="1">
              <a:off x="5385862" y="4294193"/>
              <a:ext cx="228600" cy="8457"/>
            </a:xfrm>
            <a:prstGeom prst="straightConnector1">
              <a:avLst/>
            </a:prstGeom>
            <a:ln w="254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16200000" flipH="1">
              <a:off x="6122462" y="3532192"/>
              <a:ext cx="228600" cy="8457"/>
            </a:xfrm>
            <a:prstGeom prst="straightConnector1">
              <a:avLst/>
            </a:prstGeom>
            <a:ln w="254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16200000" flipH="1">
              <a:off x="7024163" y="2922593"/>
              <a:ext cx="228600" cy="8457"/>
            </a:xfrm>
            <a:prstGeom prst="straightConnector1">
              <a:avLst/>
            </a:prstGeom>
            <a:ln w="254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24" name="Action Button: Custom 30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Chevron 31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7" name="Chevron 32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8" name="TextBox 33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4116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pPr lvl="0"/>
            <a:r>
              <a:rPr lang="en-US" sz="3778" dirty="0" smtClean="0"/>
              <a:t>Как повлиять на разделение?</a:t>
            </a:r>
            <a:r>
              <a:t/>
            </a:r>
            <a:br/>
            <a:r>
              <a:rPr lang="en-US" sz="3111" b="0" dirty="0" smtClean="0"/>
              <a:t>Что такое «тарелка» в ВЭЖХ?</a:t>
            </a:r>
            <a:r>
              <a:t/>
            </a:r>
            <a:br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4257271"/>
            <a:ext cx="8587017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indent="-457200">
              <a:lnSpc>
                <a:spcPct val="90000"/>
              </a:lnSpc>
              <a:spcAft>
                <a:spcPts val="1200"/>
              </a:spcAft>
            </a:pPr>
            <a:r>
              <a:rPr lang="de-DE" sz="2000" dirty="0" smtClean="0">
                <a:solidFill>
                  <a:srgbClr val="000000"/>
                </a:solidFill>
              </a:rPr>
              <a:t>Теоретическая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тарелка</a:t>
            </a:r>
            <a:r>
              <a:rPr dirty="0" smtClean="0"/>
              <a:t> </a:t>
            </a:r>
            <a:r>
              <a:rPr lang="de-DE" sz="2000" dirty="0" smtClean="0">
                <a:solidFill>
                  <a:srgbClr val="000000"/>
                </a:solidFill>
              </a:rPr>
              <a:t>—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это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гипотетическая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стадия, в которой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две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фазы</a:t>
            </a:r>
            <a:r>
              <a:rPr dirty="0" smtClean="0"/>
              <a:t> </a:t>
            </a:r>
            <a:r>
              <a:rPr lang="de-DE" sz="2000" dirty="0">
                <a:solidFill>
                  <a:srgbClr val="000000"/>
                </a:solidFill>
              </a:rPr>
              <a:t>вещества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(жидкая и парообразная) находятся в равновесии. </a:t>
            </a: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49787" y="2911642"/>
            <a:ext cx="4746031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90000"/>
              </a:lnSpc>
            </a:pPr>
            <a:r>
              <a:rPr lang="de-DE" dirty="0" smtClean="0">
                <a:solidFill>
                  <a:schemeClr val="tx2"/>
                </a:solidFill>
              </a:rPr>
              <a:t>L</a:t>
            </a:r>
            <a:r>
              <a:rPr lang="de-DE" baseline="-25000" dirty="0" smtClean="0">
                <a:solidFill>
                  <a:schemeClr val="tx2"/>
                </a:solidFill>
              </a:rPr>
              <a:t>к</a:t>
            </a:r>
            <a:r>
              <a:rPr lang="en-US" dirty="0" smtClean="0"/>
              <a:t>	</a:t>
            </a:r>
            <a:r>
              <a:rPr lang="de-DE" dirty="0" smtClean="0">
                <a:solidFill>
                  <a:schemeClr val="tx2"/>
                </a:solidFill>
              </a:rPr>
              <a:t>длина</a:t>
            </a:r>
            <a:r>
              <a:rPr dirty="0" smtClean="0"/>
              <a:t> </a:t>
            </a:r>
            <a:r>
              <a:rPr lang="de-DE" dirty="0" smtClean="0">
                <a:solidFill>
                  <a:schemeClr val="tx2"/>
                </a:solidFill>
              </a:rPr>
              <a:t>колонки</a:t>
            </a:r>
            <a:endParaRPr lang="ru-RU" dirty="0" smtClean="0">
              <a:solidFill>
                <a:schemeClr val="tx2"/>
              </a:solidFill>
            </a:endParaRP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dirty="0" smtClean="0">
                <a:solidFill>
                  <a:schemeClr val="tx2"/>
                </a:solidFill>
              </a:rPr>
              <a:t>d</a:t>
            </a:r>
            <a:r>
              <a:rPr lang="de-DE" baseline="-25000" dirty="0" smtClean="0">
                <a:solidFill>
                  <a:schemeClr val="tx2"/>
                </a:solidFill>
              </a:rPr>
              <a:t>ч</a:t>
            </a: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размер частицы</a:t>
            </a:r>
            <a:endParaRPr lang="ru-RU" dirty="0">
              <a:solidFill>
                <a:schemeClr val="tx2"/>
              </a:solidFill>
            </a:endParaRP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dirty="0">
                <a:solidFill>
                  <a:schemeClr val="tx2"/>
                </a:solidFill>
              </a:rPr>
              <a:t>h</a:t>
            </a:r>
            <a:r>
              <a:rPr lang="en-US" dirty="0" smtClean="0"/>
              <a:t>	</a:t>
            </a:r>
            <a:r>
              <a:rPr lang="de-DE" dirty="0" smtClean="0">
                <a:solidFill>
                  <a:srgbClr val="000000"/>
                </a:solidFill>
              </a:rPr>
              <a:t>приведенная</a:t>
            </a:r>
            <a:r>
              <a:rPr dirty="0" smtClean="0"/>
              <a:t> </a:t>
            </a:r>
            <a:r>
              <a:rPr lang="de-DE" dirty="0">
                <a:solidFill>
                  <a:srgbClr val="000000"/>
                </a:solidFill>
              </a:rPr>
              <a:t>высота теоретической</a:t>
            </a:r>
            <a:r>
              <a:rPr dirty="0" smtClean="0"/>
              <a:t> </a:t>
            </a:r>
            <a:r>
              <a:rPr lang="de-DE" dirty="0" smtClean="0">
                <a:solidFill>
                  <a:srgbClr val="000000"/>
                </a:solidFill>
              </a:rPr>
              <a:t>тарелки</a:t>
            </a:r>
            <a:endParaRPr lang="ru-RU" dirty="0" smtClean="0">
              <a:solidFill>
                <a:schemeClr val="tx2"/>
              </a:solidFill>
            </a:endParaRPr>
          </a:p>
        </p:txBody>
      </p:sp>
      <p:graphicFrame>
        <p:nvGraphicFramePr>
          <p:cNvPr id="2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39735769"/>
              </p:ext>
            </p:extLst>
          </p:nvPr>
        </p:nvGraphicFramePr>
        <p:xfrm>
          <a:off x="228600" y="1930647"/>
          <a:ext cx="1777952" cy="657489"/>
        </p:xfrm>
        <a:graphic>
          <a:graphicData uri="http://schemas.openxmlformats.org/presentationml/2006/ole">
            <p:oleObj spid="_x0000_s22629" name="Equation" r:id="rId4" imgW="825480" imgH="304560" progId="Equation.3">
              <p:embed/>
            </p:oleObj>
          </a:graphicData>
        </a:graphic>
      </p:graphicFrame>
      <p:graphicFrame>
        <p:nvGraphicFramePr>
          <p:cNvPr id="2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67423651"/>
              </p:ext>
            </p:extLst>
          </p:nvPr>
        </p:nvGraphicFramePr>
        <p:xfrm>
          <a:off x="4748206" y="1713983"/>
          <a:ext cx="1911954" cy="1116345"/>
        </p:xfrm>
        <a:graphic>
          <a:graphicData uri="http://schemas.openxmlformats.org/presentationml/2006/ole">
            <p:oleObj spid="_x0000_s22630" name="Equation" r:id="rId5" imgW="850680" imgH="495000" progId="Equation.3">
              <p:embed/>
            </p:oleObj>
          </a:graphicData>
        </a:graphic>
      </p:graphicFrame>
      <p:graphicFrame>
        <p:nvGraphicFramePr>
          <p:cNvPr id="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73600018"/>
              </p:ext>
            </p:extLst>
          </p:nvPr>
        </p:nvGraphicFramePr>
        <p:xfrm>
          <a:off x="2775545" y="1726862"/>
          <a:ext cx="1918656" cy="976097"/>
        </p:xfrm>
        <a:graphic>
          <a:graphicData uri="http://schemas.openxmlformats.org/presentationml/2006/ole">
            <p:oleObj spid="_x0000_s22631" name="Equation" r:id="rId6" imgW="876240" imgH="444240" progId="Equation.3">
              <p:embed/>
            </p:oleObj>
          </a:graphicData>
        </a:graphic>
      </p:graphicFrame>
      <p:grpSp>
        <p:nvGrpSpPr>
          <p:cNvPr id="13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4" name="Action Button: Custom 30">
              <a:hlinkClick r:id="rId7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Chevron 31">
              <a:hlinkClick r:id="rId7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2" name="Chevron 32">
              <a:hlinkClick r:id="rId7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TextBox 33">
              <a:hlinkClick r:id="rId7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Как повлиять на разделение?</a:t>
            </a:r>
            <a:endParaRPr lang="ru-RU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28600" y="1508760"/>
            <a:ext cx="8686800" cy="45628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b="1" dirty="0" smtClean="0"/>
              <a:t>Преимущества большого числа тарелок (</a:t>
            </a:r>
            <a:r>
              <a:rPr lang="en-US" sz="2000" b="1" i="1" dirty="0" smtClean="0"/>
              <a:t>N</a:t>
            </a:r>
            <a:r>
              <a:rPr lang="en-US" sz="2000" b="1" dirty="0" smtClean="0"/>
              <a:t>):</a:t>
            </a:r>
          </a:p>
          <a:p>
            <a:pPr marL="360000" indent="-1800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острые и узкие пики;</a:t>
            </a:r>
          </a:p>
          <a:p>
            <a:pPr marL="360000" indent="-1800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лучшее качество обнаружения;</a:t>
            </a:r>
          </a:p>
          <a:p>
            <a:pPr marL="360000" indent="-180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емкость пиков, достаточная для анализа проб сложного состава.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>
                <a:solidFill>
                  <a:srgbClr val="000000"/>
                </a:solidFill>
              </a:rPr>
              <a:t>Но разрешение растет как квадратный корень из числа тарелок.   </a:t>
            </a:r>
            <a:endParaRPr lang="ru-RU" sz="2000" i="1" dirty="0" smtClean="0">
              <a:solidFill>
                <a:srgbClr val="000000"/>
              </a:solidFill>
            </a:endParaRPr>
          </a:p>
          <a:p>
            <a:pPr marL="360000" indent="-1800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rgbClr val="000000"/>
                </a:solidFill>
              </a:rPr>
              <a:t>R</a:t>
            </a:r>
            <a:r>
              <a:rPr lang="en-US" sz="2000" i="1" baseline="-25000" dirty="0" smtClean="0">
                <a:solidFill>
                  <a:srgbClr val="000000"/>
                </a:solidFill>
              </a:rPr>
              <a:t>р</a:t>
            </a:r>
            <a:r>
              <a:rPr dirty="0" smtClean="0"/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~ </a:t>
            </a:r>
            <a:r>
              <a:rPr lang="en-US" sz="2000" dirty="0" smtClean="0">
                <a:solidFill>
                  <a:srgbClr val="000000"/>
                </a:solidFill>
                <a:sym typeface="Symbol" pitchFamily="18" charset="2"/>
              </a:rPr>
              <a:t></a:t>
            </a:r>
            <a:r>
              <a:rPr lang="en-US" sz="2000" i="1" dirty="0" smtClean="0">
                <a:solidFill>
                  <a:srgbClr val="000000"/>
                </a:solidFill>
              </a:rPr>
              <a:t>N</a:t>
            </a:r>
            <a:endParaRPr lang="ru-RU" sz="2000" dirty="0" smtClean="0">
              <a:solidFill>
                <a:srgbClr val="000000"/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>
                <a:solidFill>
                  <a:srgbClr val="000000"/>
                </a:solidFill>
              </a:rPr>
              <a:t>Увеличение числа тарелок может быть ограничено условиями проведения анализа: </a:t>
            </a:r>
          </a:p>
          <a:p>
            <a:pPr marL="360000" indent="-1800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временем анализа и давлением</a:t>
            </a:r>
          </a:p>
          <a:p>
            <a:endParaRPr lang="ru-RU" dirty="0"/>
          </a:p>
        </p:txBody>
      </p:sp>
      <p:grpSp>
        <p:nvGrpSpPr>
          <p:cNvPr id="9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0" name="Action Button: Custom 30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Chevron 31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2" name="Chevron 32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TextBox 33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3771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12" y="345544"/>
            <a:ext cx="8713788" cy="992187"/>
          </a:xfrm>
        </p:spPr>
        <p:txBody>
          <a:bodyPr>
            <a:normAutofit fontScale="90000"/>
          </a:bodyPr>
          <a:lstStyle/>
          <a:p>
            <a:r>
              <a:rPr lang="en-US" sz="3778" dirty="0"/>
              <a:t>Как повлиять на разделение?</a:t>
            </a:r>
            <a:r>
              <a:t/>
            </a:r>
            <a:br/>
            <a:r>
              <a:rPr lang="de-DE" sz="2667" b="0" dirty="0" smtClean="0"/>
              <a:t>Объединение формул — ширина пика и</a:t>
            </a:r>
            <a:r>
              <a:rPr dirty="0" smtClean="0"/>
              <a:t> </a:t>
            </a:r>
            <a:r>
              <a:rPr lang="de-DE" sz="2667" b="0" dirty="0" smtClean="0"/>
              <a:t>приведенная высота</a:t>
            </a:r>
            <a:r>
              <a:rPr dirty="0" smtClean="0"/>
              <a:t> </a:t>
            </a:r>
            <a:r>
              <a:rPr lang="de-DE" sz="2667" b="0" dirty="0" smtClean="0"/>
              <a:t>теоретической тарелки</a:t>
            </a:r>
            <a:endParaRPr lang="ru-RU" sz="2667" b="0" dirty="0"/>
          </a:p>
        </p:txBody>
      </p:sp>
      <p:sp>
        <p:nvSpPr>
          <p:cNvPr id="5" name="Rectangle 4"/>
          <p:cNvSpPr/>
          <p:nvPr/>
        </p:nvSpPr>
        <p:spPr>
          <a:xfrm>
            <a:off x="227012" y="4770114"/>
            <a:ext cx="86629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rgbClr val="000000"/>
                </a:solidFill>
              </a:rPr>
              <a:t>h — приведенная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высота</a:t>
            </a:r>
            <a:r>
              <a:rPr dirty="0" smtClean="0"/>
              <a:t> </a:t>
            </a:r>
            <a:r>
              <a:rPr lang="de-DE" sz="2000" dirty="0">
                <a:solidFill>
                  <a:srgbClr val="000000"/>
                </a:solidFill>
              </a:rPr>
              <a:t>теоретической</a:t>
            </a:r>
            <a:r>
              <a:rPr dirty="0" smtClean="0"/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тарелки</a:t>
            </a:r>
            <a:endParaRPr lang="ru-RU" sz="2000" dirty="0">
              <a:solidFill>
                <a:srgbClr val="000000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764406" y="2909066"/>
            <a:ext cx="2121794" cy="349680"/>
            <a:chOff x="1628775" y="3042416"/>
            <a:chExt cx="2257425" cy="349680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1628775" y="3042416"/>
              <a:ext cx="0" cy="349680"/>
            </a:xfrm>
            <a:prstGeom prst="line">
              <a:avLst/>
            </a:prstGeom>
            <a:ln w="25400">
              <a:solidFill>
                <a:srgbClr val="4D4D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628775" y="3382570"/>
              <a:ext cx="2257425" cy="0"/>
            </a:xfrm>
            <a:prstGeom prst="line">
              <a:avLst/>
            </a:prstGeom>
            <a:ln w="25400">
              <a:solidFill>
                <a:srgbClr val="4D4D4D"/>
              </a:solidFill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 flipH="1">
            <a:off x="5637954" y="2909066"/>
            <a:ext cx="2257425" cy="349680"/>
            <a:chOff x="1628775" y="3042416"/>
            <a:chExt cx="2257425" cy="349680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1628775" y="3042416"/>
              <a:ext cx="0" cy="349680"/>
            </a:xfrm>
            <a:prstGeom prst="line">
              <a:avLst/>
            </a:prstGeom>
            <a:ln w="25400">
              <a:solidFill>
                <a:srgbClr val="4D4D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628775" y="3382570"/>
              <a:ext cx="2257425" cy="0"/>
            </a:xfrm>
            <a:prstGeom prst="line">
              <a:avLst/>
            </a:prstGeom>
            <a:ln w="25400">
              <a:solidFill>
                <a:srgbClr val="4D4D4D"/>
              </a:solidFill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/>
          <p:cNvCxnSpPr/>
          <p:nvPr/>
        </p:nvCxnSpPr>
        <p:spPr>
          <a:xfrm>
            <a:off x="4749798" y="3606085"/>
            <a:ext cx="0" cy="412124"/>
          </a:xfrm>
          <a:prstGeom prst="line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22933955"/>
              </p:ext>
            </p:extLst>
          </p:nvPr>
        </p:nvGraphicFramePr>
        <p:xfrm>
          <a:off x="228600" y="1805343"/>
          <a:ext cx="3406238" cy="962406"/>
        </p:xfrm>
        <a:graphic>
          <a:graphicData uri="http://schemas.openxmlformats.org/presentationml/2006/ole">
            <p:oleObj spid="_x0000_s24698" name="Equation" r:id="rId4" imgW="1523880" imgH="431640" progId="Equation.3">
              <p:embed/>
            </p:oleObj>
          </a:graphicData>
        </a:graphic>
      </p:graphicFrame>
      <p:graphicFrame>
        <p:nvGraphicFramePr>
          <p:cNvPr id="3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97119853"/>
              </p:ext>
            </p:extLst>
          </p:nvPr>
        </p:nvGraphicFramePr>
        <p:xfrm>
          <a:off x="6589218" y="1741206"/>
          <a:ext cx="2300782" cy="1083231"/>
        </p:xfrm>
        <a:graphic>
          <a:graphicData uri="http://schemas.openxmlformats.org/presentationml/2006/ole">
            <p:oleObj spid="_x0000_s24699" name="Equation" r:id="rId5" imgW="1054080" imgH="495000" progId="Equation.3">
              <p:embed/>
            </p:oleObj>
          </a:graphicData>
        </a:graphic>
      </p:graphicFrame>
      <p:graphicFrame>
        <p:nvGraphicFramePr>
          <p:cNvPr id="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78374982"/>
              </p:ext>
            </p:extLst>
          </p:nvPr>
        </p:nvGraphicFramePr>
        <p:xfrm>
          <a:off x="4113570" y="3022668"/>
          <a:ext cx="1297013" cy="444320"/>
        </p:xfrm>
        <a:graphic>
          <a:graphicData uri="http://schemas.openxmlformats.org/presentationml/2006/ole">
            <p:oleObj spid="_x0000_s24700" name="Equation" r:id="rId6" imgW="596880" imgH="203040" progId="Equation.3">
              <p:embed/>
            </p:oleObj>
          </a:graphicData>
        </a:graphic>
      </p:graphicFrame>
      <p:graphicFrame>
        <p:nvGraphicFramePr>
          <p:cNvPr id="4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28496215"/>
              </p:ext>
            </p:extLst>
          </p:nvPr>
        </p:nvGraphicFramePr>
        <p:xfrm>
          <a:off x="3081085" y="4009818"/>
          <a:ext cx="3337426" cy="530164"/>
        </p:xfrm>
        <a:graphic>
          <a:graphicData uri="http://schemas.openxmlformats.org/presentationml/2006/ole">
            <p:oleObj spid="_x0000_s24701" name="Equation" r:id="rId7" imgW="1523880" imgH="241200" progId="Equation.3">
              <p:embed/>
            </p:oleObj>
          </a:graphicData>
        </a:graphic>
      </p:graphicFrame>
      <p:grpSp>
        <p:nvGrpSpPr>
          <p:cNvPr id="22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23" name="Action Button: Custom 30">
              <a:hlinkClick r:id="rId8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Chevron 31">
              <a:hlinkClick r:id="rId8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5" name="Chevron 32">
              <a:hlinkClick r:id="rId8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TextBox 33">
              <a:hlinkClick r:id="rId8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2118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778" dirty="0" smtClean="0"/>
              <a:t>Уравнение</a:t>
            </a:r>
            <a:r>
              <a:rPr dirty="0" smtClean="0"/>
              <a:t> </a:t>
            </a:r>
            <a:r>
              <a:rPr lang="de-DE" sz="3778" dirty="0" smtClean="0"/>
              <a:t>Ван-Деемтера</a:t>
            </a:r>
            <a:r>
              <a:t/>
            </a:r>
            <a:br/>
            <a:r>
              <a:rPr lang="en-US" sz="3111" b="0" dirty="0" smtClean="0"/>
              <a:t>Вихревая диффузия </a:t>
            </a:r>
            <a:endParaRPr lang="ru-RU" sz="3111" b="0" dirty="0"/>
          </a:p>
        </p:txBody>
      </p:sp>
      <p:sp>
        <p:nvSpPr>
          <p:cNvPr id="253" name="Text Box 175"/>
          <p:cNvSpPr txBox="1">
            <a:spLocks noChangeArrowheads="1"/>
          </p:cNvSpPr>
          <p:nvPr/>
        </p:nvSpPr>
        <p:spPr bwMode="auto">
          <a:xfrm>
            <a:off x="825947" y="1713690"/>
            <a:ext cx="3235063" cy="4924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ts val="0"/>
              </a:spcBef>
              <a:spcAft>
                <a:spcPts val="0"/>
              </a:spcAft>
            </a:pPr>
            <a:r>
              <a:rPr lang="en-US" sz="3200" i="1" dirty="0" smtClean="0">
                <a:solidFill>
                  <a:schemeClr val="tx2"/>
                </a:solidFill>
              </a:rPr>
              <a:t>w</a:t>
            </a:r>
            <a:r>
              <a:rPr lang="en-US" sz="3200" i="1" baseline="-25000" dirty="0" smtClean="0">
                <a:solidFill>
                  <a:schemeClr val="tx2"/>
                </a:solidFill>
              </a:rPr>
              <a:t>вихр</a:t>
            </a:r>
            <a:r>
              <a:rPr lang="en-US" sz="3200" i="1" dirty="0" smtClean="0">
                <a:solidFill>
                  <a:schemeClr val="tx2"/>
                </a:solidFill>
              </a:rPr>
              <a:t> ~ λ</a:t>
            </a:r>
            <a:r>
              <a:rPr dirty="0" smtClean="0"/>
              <a:t> </a:t>
            </a:r>
            <a:r>
              <a:rPr lang="de-DE" sz="3200" i="1" dirty="0" smtClean="0">
                <a:solidFill>
                  <a:schemeClr val="tx2"/>
                </a:solidFill>
              </a:rPr>
              <a:t>d</a:t>
            </a:r>
            <a:r>
              <a:rPr lang="de-DE" sz="3200" i="1" baseline="-25000" dirty="0" smtClean="0">
                <a:solidFill>
                  <a:schemeClr val="tx2"/>
                </a:solidFill>
              </a:rPr>
              <a:t>ч</a:t>
            </a:r>
            <a:endParaRPr lang="ru-RU" sz="3200" i="1" baseline="-25000" dirty="0">
              <a:solidFill>
                <a:srgbClr val="00B050"/>
              </a:solidFill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3518695" y="1808476"/>
            <a:ext cx="426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461963" algn="l"/>
              </a:tabLst>
            </a:pPr>
            <a:r>
              <a:rPr lang="el-GR" sz="2000" dirty="0" smtClean="0">
                <a:solidFill>
                  <a:schemeClr val="tx2"/>
                </a:solidFill>
              </a:rPr>
              <a:t>λ — </a:t>
            </a:r>
            <a:r>
              <a:rPr lang="bg-BG" sz="2000" dirty="0" smtClean="0">
                <a:solidFill>
                  <a:schemeClr val="tx2"/>
                </a:solidFill>
              </a:rPr>
              <a:t>качество</a:t>
            </a:r>
            <a:r>
              <a:rPr lang="pl-PL" sz="2000" dirty="0" smtClean="0">
                <a:solidFill>
                  <a:schemeClr val="tx2"/>
                </a:solidFill>
              </a:rPr>
              <a:t> </a:t>
            </a:r>
            <a:r>
              <a:rPr lang="el-GR" sz="2000" dirty="0" smtClean="0">
                <a:solidFill>
                  <a:schemeClr val="tx2"/>
                </a:solidFill>
              </a:rPr>
              <a:t>наполнения колонки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741600" y="2475288"/>
            <a:ext cx="3972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tx2"/>
                </a:solidFill>
              </a:rPr>
              <a:t>Причины расхождения диффузионных путей:</a:t>
            </a:r>
            <a:endParaRPr lang="ru-RU" dirty="0">
              <a:solidFill>
                <a:schemeClr val="tx2"/>
              </a:solidFill>
            </a:endParaRPr>
          </a:p>
        </p:txBody>
      </p:sp>
      <p:grpSp>
        <p:nvGrpSpPr>
          <p:cNvPr id="107" name="Group 106"/>
          <p:cNvGrpSpPr/>
          <p:nvPr/>
        </p:nvGrpSpPr>
        <p:grpSpPr>
          <a:xfrm>
            <a:off x="721625" y="3034363"/>
            <a:ext cx="2263282" cy="1752110"/>
            <a:chOff x="905272" y="2305683"/>
            <a:chExt cx="2263282" cy="1752110"/>
          </a:xfrm>
        </p:grpSpPr>
        <p:grpSp>
          <p:nvGrpSpPr>
            <p:cNvPr id="162" name="Group 161"/>
            <p:cNvGrpSpPr>
              <a:grpSpLocks noChangeAspect="1"/>
            </p:cNvGrpSpPr>
            <p:nvPr/>
          </p:nvGrpSpPr>
          <p:grpSpPr>
            <a:xfrm>
              <a:off x="1006872" y="2305683"/>
              <a:ext cx="2161682" cy="1321925"/>
              <a:chOff x="579635" y="1335640"/>
              <a:chExt cx="2702103" cy="1652407"/>
            </a:xfrm>
          </p:grpSpPr>
          <p:grpSp>
            <p:nvGrpSpPr>
              <p:cNvPr id="163" name="Group 39"/>
              <p:cNvGrpSpPr/>
              <p:nvPr/>
            </p:nvGrpSpPr>
            <p:grpSpPr>
              <a:xfrm>
                <a:off x="765783" y="1513734"/>
                <a:ext cx="2139967" cy="328773"/>
                <a:chOff x="4171308" y="2643892"/>
                <a:chExt cx="2139967" cy="328773"/>
              </a:xfrm>
            </p:grpSpPr>
            <p:sp>
              <p:nvSpPr>
                <p:cNvPr id="189" name="Oval 188"/>
                <p:cNvSpPr/>
                <p:nvPr/>
              </p:nvSpPr>
              <p:spPr bwMode="auto">
                <a:xfrm>
                  <a:off x="4171308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90" name="Oval 189"/>
                <p:cNvSpPr/>
                <p:nvPr/>
              </p:nvSpPr>
              <p:spPr bwMode="auto">
                <a:xfrm>
                  <a:off x="5620264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91" name="Oval 190"/>
                <p:cNvSpPr/>
                <p:nvPr/>
              </p:nvSpPr>
              <p:spPr bwMode="auto">
                <a:xfrm>
                  <a:off x="5982502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92" name="Oval 191"/>
                <p:cNvSpPr/>
                <p:nvPr/>
              </p:nvSpPr>
              <p:spPr bwMode="auto">
                <a:xfrm>
                  <a:off x="4533547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93" name="Oval 192"/>
                <p:cNvSpPr/>
                <p:nvPr/>
              </p:nvSpPr>
              <p:spPr bwMode="auto">
                <a:xfrm>
                  <a:off x="5258025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94" name="Oval 193"/>
                <p:cNvSpPr/>
                <p:nvPr/>
              </p:nvSpPr>
              <p:spPr bwMode="auto">
                <a:xfrm>
                  <a:off x="4895786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64" name="Group 38"/>
              <p:cNvGrpSpPr/>
              <p:nvPr/>
            </p:nvGrpSpPr>
            <p:grpSpPr>
              <a:xfrm>
                <a:off x="934854" y="1837603"/>
                <a:ext cx="2139967" cy="328773"/>
                <a:chOff x="4342760" y="2967760"/>
                <a:chExt cx="2139967" cy="328773"/>
              </a:xfrm>
            </p:grpSpPr>
            <p:sp>
              <p:nvSpPr>
                <p:cNvPr id="183" name="Oval 182"/>
                <p:cNvSpPr/>
                <p:nvPr/>
              </p:nvSpPr>
              <p:spPr bwMode="auto">
                <a:xfrm>
                  <a:off x="4342760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84" name="Oval 183"/>
                <p:cNvSpPr/>
                <p:nvPr/>
              </p:nvSpPr>
              <p:spPr bwMode="auto">
                <a:xfrm>
                  <a:off x="5791716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85" name="Oval 184"/>
                <p:cNvSpPr/>
                <p:nvPr/>
              </p:nvSpPr>
              <p:spPr bwMode="auto">
                <a:xfrm>
                  <a:off x="6153954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86" name="Oval 185"/>
                <p:cNvSpPr/>
                <p:nvPr/>
              </p:nvSpPr>
              <p:spPr bwMode="auto">
                <a:xfrm>
                  <a:off x="4704999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87" name="Oval 186"/>
                <p:cNvSpPr/>
                <p:nvPr/>
              </p:nvSpPr>
              <p:spPr bwMode="auto">
                <a:xfrm>
                  <a:off x="5429477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88" name="Oval 187"/>
                <p:cNvSpPr/>
                <p:nvPr/>
              </p:nvSpPr>
              <p:spPr bwMode="auto">
                <a:xfrm>
                  <a:off x="5067238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65" name="Group 37"/>
              <p:cNvGrpSpPr/>
              <p:nvPr/>
            </p:nvGrpSpPr>
            <p:grpSpPr>
              <a:xfrm>
                <a:off x="765783" y="2161470"/>
                <a:ext cx="2139967" cy="328773"/>
                <a:chOff x="4161750" y="3291628"/>
                <a:chExt cx="2139967" cy="328773"/>
              </a:xfrm>
            </p:grpSpPr>
            <p:sp>
              <p:nvSpPr>
                <p:cNvPr id="177" name="Oval 176"/>
                <p:cNvSpPr/>
                <p:nvPr/>
              </p:nvSpPr>
              <p:spPr bwMode="auto">
                <a:xfrm>
                  <a:off x="4161750" y="3291628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78" name="Oval 177"/>
                <p:cNvSpPr/>
                <p:nvPr/>
              </p:nvSpPr>
              <p:spPr bwMode="auto">
                <a:xfrm>
                  <a:off x="5610706" y="3291628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79" name="Oval 178"/>
                <p:cNvSpPr/>
                <p:nvPr/>
              </p:nvSpPr>
              <p:spPr bwMode="auto">
                <a:xfrm>
                  <a:off x="5972944" y="3291628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80" name="Oval 179"/>
                <p:cNvSpPr/>
                <p:nvPr/>
              </p:nvSpPr>
              <p:spPr bwMode="auto">
                <a:xfrm>
                  <a:off x="4523989" y="3291628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81" name="Oval 180"/>
                <p:cNvSpPr/>
                <p:nvPr/>
              </p:nvSpPr>
              <p:spPr bwMode="auto">
                <a:xfrm>
                  <a:off x="5248467" y="3291628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82" name="Oval 181"/>
                <p:cNvSpPr/>
                <p:nvPr/>
              </p:nvSpPr>
              <p:spPr bwMode="auto">
                <a:xfrm>
                  <a:off x="4886228" y="3291628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66" name="Group 36"/>
              <p:cNvGrpSpPr/>
              <p:nvPr/>
            </p:nvGrpSpPr>
            <p:grpSpPr>
              <a:xfrm>
                <a:off x="934854" y="2485339"/>
                <a:ext cx="2139967" cy="328773"/>
                <a:chOff x="4328439" y="3615496"/>
                <a:chExt cx="2139967" cy="328773"/>
              </a:xfrm>
            </p:grpSpPr>
            <p:sp>
              <p:nvSpPr>
                <p:cNvPr id="171" name="Oval 170"/>
                <p:cNvSpPr/>
                <p:nvPr/>
              </p:nvSpPr>
              <p:spPr bwMode="auto">
                <a:xfrm>
                  <a:off x="4328439" y="3615496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50000">
                      <a:schemeClr val="bg1">
                        <a:lumMod val="85000"/>
                      </a:schemeClr>
                    </a:gs>
                    <a:gs pos="100000">
                      <a:schemeClr val="tx1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effectLst/>
                    <a:latin typeface="Arial" charset="0"/>
                  </a:endParaRPr>
                </a:p>
              </p:txBody>
            </p:sp>
            <p:sp>
              <p:nvSpPr>
                <p:cNvPr id="172" name="Oval 171"/>
                <p:cNvSpPr/>
                <p:nvPr/>
              </p:nvSpPr>
              <p:spPr bwMode="auto">
                <a:xfrm>
                  <a:off x="5777395" y="3615496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73" name="Oval 172"/>
                <p:cNvSpPr/>
                <p:nvPr/>
              </p:nvSpPr>
              <p:spPr bwMode="auto">
                <a:xfrm>
                  <a:off x="6139633" y="3615496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74" name="Oval 173"/>
                <p:cNvSpPr/>
                <p:nvPr/>
              </p:nvSpPr>
              <p:spPr bwMode="auto">
                <a:xfrm>
                  <a:off x="4690678" y="3615496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75" name="Oval 174"/>
                <p:cNvSpPr/>
                <p:nvPr/>
              </p:nvSpPr>
              <p:spPr bwMode="auto">
                <a:xfrm>
                  <a:off x="5415156" y="3615496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76" name="Oval 175"/>
                <p:cNvSpPr/>
                <p:nvPr/>
              </p:nvSpPr>
              <p:spPr bwMode="auto">
                <a:xfrm>
                  <a:off x="5052917" y="3615496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sp>
            <p:nvSpPr>
              <p:cNvPr id="167" name="Rectangle 166"/>
              <p:cNvSpPr/>
              <p:nvPr/>
            </p:nvSpPr>
            <p:spPr bwMode="auto">
              <a:xfrm>
                <a:off x="579635" y="1335640"/>
                <a:ext cx="2702103" cy="113016"/>
              </a:xfrm>
              <a:prstGeom prst="rect">
                <a:avLst/>
              </a:prstGeom>
              <a:solidFill>
                <a:srgbClr val="0085D5"/>
              </a:soli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68" name="Rectangle 167"/>
              <p:cNvSpPr/>
              <p:nvPr/>
            </p:nvSpPr>
            <p:spPr bwMode="auto">
              <a:xfrm>
                <a:off x="579635" y="2875031"/>
                <a:ext cx="2702103" cy="113016"/>
              </a:xfrm>
              <a:prstGeom prst="rect">
                <a:avLst/>
              </a:prstGeom>
              <a:solidFill>
                <a:srgbClr val="0085D5"/>
              </a:soli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69" name="Freeform 168"/>
              <p:cNvSpPr/>
              <p:nvPr/>
            </p:nvSpPr>
            <p:spPr bwMode="auto">
              <a:xfrm>
                <a:off x="605700" y="1771609"/>
                <a:ext cx="2605775" cy="121568"/>
              </a:xfrm>
              <a:custGeom>
                <a:avLst/>
                <a:gdLst>
                  <a:gd name="connsiteX0" fmla="*/ 0 w 2605776"/>
                  <a:gd name="connsiteY0" fmla="*/ 89855 h 121568"/>
                  <a:gd name="connsiteX1" fmla="*/ 354132 w 2605776"/>
                  <a:gd name="connsiteY1" fmla="*/ 89855 h 121568"/>
                  <a:gd name="connsiteX2" fmla="*/ 512699 w 2605776"/>
                  <a:gd name="connsiteY2" fmla="*/ 10572 h 121568"/>
                  <a:gd name="connsiteX3" fmla="*/ 660694 w 2605776"/>
                  <a:gd name="connsiteY3" fmla="*/ 110997 h 121568"/>
                  <a:gd name="connsiteX4" fmla="*/ 866830 w 2605776"/>
                  <a:gd name="connsiteY4" fmla="*/ 15857 h 121568"/>
                  <a:gd name="connsiteX5" fmla="*/ 1030682 w 2605776"/>
                  <a:gd name="connsiteY5" fmla="*/ 105711 h 121568"/>
                  <a:gd name="connsiteX6" fmla="*/ 1231533 w 2605776"/>
                  <a:gd name="connsiteY6" fmla="*/ 10572 h 121568"/>
                  <a:gd name="connsiteX7" fmla="*/ 1395385 w 2605776"/>
                  <a:gd name="connsiteY7" fmla="*/ 110997 h 121568"/>
                  <a:gd name="connsiteX8" fmla="*/ 1590951 w 2605776"/>
                  <a:gd name="connsiteY8" fmla="*/ 10572 h 121568"/>
                  <a:gd name="connsiteX9" fmla="*/ 1749517 w 2605776"/>
                  <a:gd name="connsiteY9" fmla="*/ 105711 h 121568"/>
                  <a:gd name="connsiteX10" fmla="*/ 1955653 w 2605776"/>
                  <a:gd name="connsiteY10" fmla="*/ 15857 h 121568"/>
                  <a:gd name="connsiteX11" fmla="*/ 2114220 w 2605776"/>
                  <a:gd name="connsiteY11" fmla="*/ 121568 h 121568"/>
                  <a:gd name="connsiteX12" fmla="*/ 2341499 w 2605776"/>
                  <a:gd name="connsiteY12" fmla="*/ 5286 h 121568"/>
                  <a:gd name="connsiteX13" fmla="*/ 2605776 w 2605776"/>
                  <a:gd name="connsiteY13" fmla="*/ 0 h 121568"/>
                  <a:gd name="connsiteX14" fmla="*/ 2605776 w 2605776"/>
                  <a:gd name="connsiteY14" fmla="*/ 0 h 121568"/>
                  <a:gd name="connsiteX15" fmla="*/ 2605776 w 2605776"/>
                  <a:gd name="connsiteY15" fmla="*/ 0 h 12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05776" h="121568">
                    <a:moveTo>
                      <a:pt x="0" y="89855"/>
                    </a:moveTo>
                    <a:lnTo>
                      <a:pt x="354132" y="89855"/>
                    </a:lnTo>
                    <a:lnTo>
                      <a:pt x="512699" y="10572"/>
                    </a:lnTo>
                    <a:lnTo>
                      <a:pt x="660694" y="110997"/>
                    </a:lnTo>
                    <a:lnTo>
                      <a:pt x="866830" y="15857"/>
                    </a:lnTo>
                    <a:lnTo>
                      <a:pt x="1030682" y="105711"/>
                    </a:lnTo>
                    <a:lnTo>
                      <a:pt x="1231533" y="10572"/>
                    </a:lnTo>
                    <a:lnTo>
                      <a:pt x="1395385" y="110997"/>
                    </a:lnTo>
                    <a:lnTo>
                      <a:pt x="1590951" y="10572"/>
                    </a:lnTo>
                    <a:lnTo>
                      <a:pt x="1749517" y="105711"/>
                    </a:lnTo>
                    <a:lnTo>
                      <a:pt x="1955653" y="15857"/>
                    </a:lnTo>
                    <a:lnTo>
                      <a:pt x="2114220" y="121568"/>
                    </a:lnTo>
                    <a:lnTo>
                      <a:pt x="2341499" y="5286"/>
                    </a:lnTo>
                    <a:lnTo>
                      <a:pt x="2605776" y="0"/>
                    </a:lnTo>
                    <a:lnTo>
                      <a:pt x="2605776" y="0"/>
                    </a:lnTo>
                    <a:lnTo>
                      <a:pt x="2605776" y="0"/>
                    </a:lnTo>
                  </a:path>
                </a:pathLst>
              </a:cu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70" name="Freeform 169"/>
              <p:cNvSpPr/>
              <p:nvPr/>
            </p:nvSpPr>
            <p:spPr bwMode="auto">
              <a:xfrm>
                <a:off x="621558" y="2115169"/>
                <a:ext cx="2552920" cy="422844"/>
              </a:xfrm>
              <a:custGeom>
                <a:avLst/>
                <a:gdLst>
                  <a:gd name="connsiteX0" fmla="*/ 0 w 2552920"/>
                  <a:gd name="connsiteY0" fmla="*/ 36999 h 422844"/>
                  <a:gd name="connsiteX1" fmla="*/ 338275 w 2552920"/>
                  <a:gd name="connsiteY1" fmla="*/ 31713 h 422844"/>
                  <a:gd name="connsiteX2" fmla="*/ 486270 w 2552920"/>
                  <a:gd name="connsiteY2" fmla="*/ 100426 h 422844"/>
                  <a:gd name="connsiteX3" fmla="*/ 660694 w 2552920"/>
                  <a:gd name="connsiteY3" fmla="*/ 0 h 422844"/>
                  <a:gd name="connsiteX4" fmla="*/ 845688 w 2552920"/>
                  <a:gd name="connsiteY4" fmla="*/ 100426 h 422844"/>
                  <a:gd name="connsiteX5" fmla="*/ 850973 w 2552920"/>
                  <a:gd name="connsiteY5" fmla="*/ 343561 h 422844"/>
                  <a:gd name="connsiteX6" fmla="*/ 1025396 w 2552920"/>
                  <a:gd name="connsiteY6" fmla="*/ 422844 h 422844"/>
                  <a:gd name="connsiteX7" fmla="*/ 1215676 w 2552920"/>
                  <a:gd name="connsiteY7" fmla="*/ 322419 h 422844"/>
                  <a:gd name="connsiteX8" fmla="*/ 1379528 w 2552920"/>
                  <a:gd name="connsiteY8" fmla="*/ 417559 h 422844"/>
                  <a:gd name="connsiteX9" fmla="*/ 1569808 w 2552920"/>
                  <a:gd name="connsiteY9" fmla="*/ 322419 h 422844"/>
                  <a:gd name="connsiteX10" fmla="*/ 1575094 w 2552920"/>
                  <a:gd name="connsiteY10" fmla="*/ 95140 h 422844"/>
                  <a:gd name="connsiteX11" fmla="*/ 1738946 w 2552920"/>
                  <a:gd name="connsiteY11" fmla="*/ 0 h 422844"/>
                  <a:gd name="connsiteX12" fmla="*/ 1939796 w 2552920"/>
                  <a:gd name="connsiteY12" fmla="*/ 105711 h 422844"/>
                  <a:gd name="connsiteX13" fmla="*/ 2108934 w 2552920"/>
                  <a:gd name="connsiteY13" fmla="*/ 0 h 422844"/>
                  <a:gd name="connsiteX14" fmla="*/ 2330927 w 2552920"/>
                  <a:gd name="connsiteY14" fmla="*/ 121568 h 422844"/>
                  <a:gd name="connsiteX15" fmla="*/ 2552920 w 2552920"/>
                  <a:gd name="connsiteY15" fmla="*/ 116282 h 422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52920" h="422844">
                    <a:moveTo>
                      <a:pt x="0" y="36999"/>
                    </a:moveTo>
                    <a:lnTo>
                      <a:pt x="338275" y="31713"/>
                    </a:lnTo>
                    <a:lnTo>
                      <a:pt x="486270" y="100426"/>
                    </a:lnTo>
                    <a:lnTo>
                      <a:pt x="660694" y="0"/>
                    </a:lnTo>
                    <a:lnTo>
                      <a:pt x="845688" y="100426"/>
                    </a:lnTo>
                    <a:lnTo>
                      <a:pt x="850973" y="343561"/>
                    </a:lnTo>
                    <a:lnTo>
                      <a:pt x="1025396" y="422844"/>
                    </a:lnTo>
                    <a:lnTo>
                      <a:pt x="1215676" y="322419"/>
                    </a:lnTo>
                    <a:lnTo>
                      <a:pt x="1379528" y="417559"/>
                    </a:lnTo>
                    <a:lnTo>
                      <a:pt x="1569808" y="322419"/>
                    </a:lnTo>
                    <a:lnTo>
                      <a:pt x="1575094" y="95140"/>
                    </a:lnTo>
                    <a:lnTo>
                      <a:pt x="1738946" y="0"/>
                    </a:lnTo>
                    <a:lnTo>
                      <a:pt x="1939796" y="105711"/>
                    </a:lnTo>
                    <a:lnTo>
                      <a:pt x="2108934" y="0"/>
                    </a:lnTo>
                    <a:lnTo>
                      <a:pt x="2330927" y="121568"/>
                    </a:lnTo>
                    <a:lnTo>
                      <a:pt x="2552920" y="116282"/>
                    </a:lnTo>
                  </a:path>
                </a:pathLst>
              </a:cu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256" name="TextBox 255"/>
            <p:cNvSpPr txBox="1"/>
            <p:nvPr/>
          </p:nvSpPr>
          <p:spPr>
            <a:xfrm>
              <a:off x="905272" y="3719239"/>
              <a:ext cx="1573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solidFill>
                    <a:schemeClr val="tx2"/>
                  </a:solidFill>
                </a:rPr>
                <a:t>Различные пути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</p:grpSp>
      <p:sp>
        <p:nvSpPr>
          <p:cNvPr id="110" name="Oval 109"/>
          <p:cNvSpPr>
            <a:spLocks noChangeAspect="1"/>
          </p:cNvSpPr>
          <p:nvPr/>
        </p:nvSpPr>
        <p:spPr bwMode="auto">
          <a:xfrm>
            <a:off x="967343" y="3375745"/>
            <a:ext cx="154378" cy="15437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2" name="Oval 111"/>
          <p:cNvSpPr>
            <a:spLocks noChangeAspect="1"/>
          </p:cNvSpPr>
          <p:nvPr/>
        </p:nvSpPr>
        <p:spPr bwMode="auto">
          <a:xfrm>
            <a:off x="965353" y="3610103"/>
            <a:ext cx="154378" cy="15437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08" name="Group 107"/>
          <p:cNvGrpSpPr/>
          <p:nvPr/>
        </p:nvGrpSpPr>
        <p:grpSpPr>
          <a:xfrm>
            <a:off x="3422016" y="3034363"/>
            <a:ext cx="2250582" cy="1998331"/>
            <a:chOff x="3618363" y="2305683"/>
            <a:chExt cx="2250582" cy="1998331"/>
          </a:xfrm>
        </p:grpSpPr>
        <p:grpSp>
          <p:nvGrpSpPr>
            <p:cNvPr id="195" name="Group 194"/>
            <p:cNvGrpSpPr>
              <a:grpSpLocks noChangeAspect="1"/>
            </p:cNvGrpSpPr>
            <p:nvPr/>
          </p:nvGrpSpPr>
          <p:grpSpPr>
            <a:xfrm>
              <a:off x="3707263" y="2305683"/>
              <a:ext cx="2161682" cy="1321925"/>
              <a:chOff x="3588251" y="1333928"/>
              <a:chExt cx="2702103" cy="1652406"/>
            </a:xfrm>
          </p:grpSpPr>
          <p:grpSp>
            <p:nvGrpSpPr>
              <p:cNvPr id="196" name="Group 46"/>
              <p:cNvGrpSpPr/>
              <p:nvPr/>
            </p:nvGrpSpPr>
            <p:grpSpPr>
              <a:xfrm>
                <a:off x="3774399" y="1512022"/>
                <a:ext cx="2139967" cy="328773"/>
                <a:chOff x="4171308" y="2643892"/>
                <a:chExt cx="2139967" cy="328773"/>
              </a:xfrm>
            </p:grpSpPr>
            <p:sp>
              <p:nvSpPr>
                <p:cNvPr id="218" name="Oval 217"/>
                <p:cNvSpPr/>
                <p:nvPr/>
              </p:nvSpPr>
              <p:spPr bwMode="auto">
                <a:xfrm>
                  <a:off x="4171308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19" name="Oval 218"/>
                <p:cNvSpPr/>
                <p:nvPr/>
              </p:nvSpPr>
              <p:spPr bwMode="auto">
                <a:xfrm>
                  <a:off x="5620264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20" name="Oval 219"/>
                <p:cNvSpPr/>
                <p:nvPr/>
              </p:nvSpPr>
              <p:spPr bwMode="auto">
                <a:xfrm>
                  <a:off x="5982502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21" name="Oval 220"/>
                <p:cNvSpPr/>
                <p:nvPr/>
              </p:nvSpPr>
              <p:spPr bwMode="auto">
                <a:xfrm>
                  <a:off x="4533547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22" name="Oval 221"/>
                <p:cNvSpPr/>
                <p:nvPr/>
              </p:nvSpPr>
              <p:spPr bwMode="auto">
                <a:xfrm>
                  <a:off x="5258025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23" name="Oval 222"/>
                <p:cNvSpPr/>
                <p:nvPr/>
              </p:nvSpPr>
              <p:spPr bwMode="auto">
                <a:xfrm>
                  <a:off x="4895786" y="2643892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97" name="Group 53"/>
              <p:cNvGrpSpPr/>
              <p:nvPr/>
            </p:nvGrpSpPr>
            <p:grpSpPr>
              <a:xfrm>
                <a:off x="3943470" y="1835890"/>
                <a:ext cx="2139967" cy="328773"/>
                <a:chOff x="4342760" y="2967760"/>
                <a:chExt cx="2139967" cy="328773"/>
              </a:xfrm>
            </p:grpSpPr>
            <p:sp>
              <p:nvSpPr>
                <p:cNvPr id="212" name="Oval 211"/>
                <p:cNvSpPr/>
                <p:nvPr/>
              </p:nvSpPr>
              <p:spPr bwMode="auto">
                <a:xfrm>
                  <a:off x="4342760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13" name="Oval 212"/>
                <p:cNvSpPr/>
                <p:nvPr/>
              </p:nvSpPr>
              <p:spPr bwMode="auto">
                <a:xfrm>
                  <a:off x="5791716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14" name="Oval 213"/>
                <p:cNvSpPr/>
                <p:nvPr/>
              </p:nvSpPr>
              <p:spPr bwMode="auto">
                <a:xfrm>
                  <a:off x="6153954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15" name="Oval 214"/>
                <p:cNvSpPr/>
                <p:nvPr/>
              </p:nvSpPr>
              <p:spPr bwMode="auto">
                <a:xfrm>
                  <a:off x="4704999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16" name="Oval 215"/>
                <p:cNvSpPr/>
                <p:nvPr/>
              </p:nvSpPr>
              <p:spPr bwMode="auto">
                <a:xfrm>
                  <a:off x="5429477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17" name="Oval 216"/>
                <p:cNvSpPr/>
                <p:nvPr/>
              </p:nvSpPr>
              <p:spPr bwMode="auto">
                <a:xfrm>
                  <a:off x="5067238" y="2967760"/>
                  <a:ext cx="328773" cy="328773"/>
                </a:xfrm>
                <a:prstGeom prst="ellipse">
                  <a:avLst/>
                </a:prstGeom>
                <a:gradFill>
                  <a:gsLst>
                    <a:gs pos="0">
                      <a:srgbClr val="D9D9D9"/>
                    </a:gs>
                    <a:gs pos="50000">
                      <a:srgbClr val="D9D9D9"/>
                    </a:gs>
                    <a:gs pos="100000">
                      <a:srgbClr val="4D4D4D"/>
                    </a:gs>
                  </a:gsLst>
                </a:gra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0">
                  <a:scrgbClr r="0" g="0" b="0"/>
                </a:lnRef>
                <a:fillRef idx="1003">
                  <a:schemeClr val="lt1"/>
                </a:fillRef>
                <a:effectRef idx="0">
                  <a:scrgbClr r="0" g="0" b="0"/>
                </a:effectRef>
                <a:fontRef idx="major"/>
              </p:style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sp>
            <p:nvSpPr>
              <p:cNvPr id="198" name="Oval 197"/>
              <p:cNvSpPr/>
              <p:nvPr/>
            </p:nvSpPr>
            <p:spPr bwMode="auto">
              <a:xfrm>
                <a:off x="3774399" y="215975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99" name="Oval 198"/>
              <p:cNvSpPr/>
              <p:nvPr/>
            </p:nvSpPr>
            <p:spPr bwMode="auto">
              <a:xfrm>
                <a:off x="5223355" y="215975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0" name="Oval 199"/>
              <p:cNvSpPr/>
              <p:nvPr/>
            </p:nvSpPr>
            <p:spPr bwMode="auto">
              <a:xfrm>
                <a:off x="5585593" y="215975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1" name="Oval 200"/>
              <p:cNvSpPr/>
              <p:nvPr/>
            </p:nvSpPr>
            <p:spPr bwMode="auto">
              <a:xfrm>
                <a:off x="4136638" y="215975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2" name="Oval 201"/>
              <p:cNvSpPr/>
              <p:nvPr/>
            </p:nvSpPr>
            <p:spPr bwMode="auto">
              <a:xfrm>
                <a:off x="4861116" y="215975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3" name="Oval 202"/>
              <p:cNvSpPr/>
              <p:nvPr/>
            </p:nvSpPr>
            <p:spPr bwMode="auto">
              <a:xfrm>
                <a:off x="3943470" y="248362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4" name="Oval 203"/>
              <p:cNvSpPr/>
              <p:nvPr/>
            </p:nvSpPr>
            <p:spPr bwMode="auto">
              <a:xfrm>
                <a:off x="5392426" y="248362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5" name="Oval 204"/>
              <p:cNvSpPr/>
              <p:nvPr/>
            </p:nvSpPr>
            <p:spPr bwMode="auto">
              <a:xfrm>
                <a:off x="5754664" y="248362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6" name="Oval 205"/>
              <p:cNvSpPr/>
              <p:nvPr/>
            </p:nvSpPr>
            <p:spPr bwMode="auto">
              <a:xfrm>
                <a:off x="4305709" y="248362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7" name="Oval 206"/>
              <p:cNvSpPr/>
              <p:nvPr/>
            </p:nvSpPr>
            <p:spPr bwMode="auto">
              <a:xfrm>
                <a:off x="4667948" y="248362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8" name="Rectangle 207"/>
              <p:cNvSpPr/>
              <p:nvPr/>
            </p:nvSpPr>
            <p:spPr bwMode="auto">
              <a:xfrm>
                <a:off x="3588251" y="1333928"/>
                <a:ext cx="2702103" cy="113016"/>
              </a:xfrm>
              <a:prstGeom prst="rect">
                <a:avLst/>
              </a:prstGeom>
              <a:solidFill>
                <a:srgbClr val="0085D5"/>
              </a:soli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9" name="Rectangle 208"/>
              <p:cNvSpPr/>
              <p:nvPr/>
            </p:nvSpPr>
            <p:spPr bwMode="auto">
              <a:xfrm>
                <a:off x="3588251" y="2873318"/>
                <a:ext cx="2702103" cy="113016"/>
              </a:xfrm>
              <a:prstGeom prst="rect">
                <a:avLst/>
              </a:prstGeom>
              <a:solidFill>
                <a:srgbClr val="0085D5"/>
              </a:soli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10" name="Freeform 209"/>
              <p:cNvSpPr/>
              <p:nvPr/>
            </p:nvSpPr>
            <p:spPr bwMode="auto">
              <a:xfrm>
                <a:off x="3614316" y="1769896"/>
                <a:ext cx="2605776" cy="121568"/>
              </a:xfrm>
              <a:custGeom>
                <a:avLst/>
                <a:gdLst>
                  <a:gd name="connsiteX0" fmla="*/ 0 w 2605776"/>
                  <a:gd name="connsiteY0" fmla="*/ 89855 h 121568"/>
                  <a:gd name="connsiteX1" fmla="*/ 354132 w 2605776"/>
                  <a:gd name="connsiteY1" fmla="*/ 89855 h 121568"/>
                  <a:gd name="connsiteX2" fmla="*/ 512699 w 2605776"/>
                  <a:gd name="connsiteY2" fmla="*/ 10572 h 121568"/>
                  <a:gd name="connsiteX3" fmla="*/ 660694 w 2605776"/>
                  <a:gd name="connsiteY3" fmla="*/ 110997 h 121568"/>
                  <a:gd name="connsiteX4" fmla="*/ 866830 w 2605776"/>
                  <a:gd name="connsiteY4" fmla="*/ 15857 h 121568"/>
                  <a:gd name="connsiteX5" fmla="*/ 1030682 w 2605776"/>
                  <a:gd name="connsiteY5" fmla="*/ 105711 h 121568"/>
                  <a:gd name="connsiteX6" fmla="*/ 1231533 w 2605776"/>
                  <a:gd name="connsiteY6" fmla="*/ 10572 h 121568"/>
                  <a:gd name="connsiteX7" fmla="*/ 1395385 w 2605776"/>
                  <a:gd name="connsiteY7" fmla="*/ 110997 h 121568"/>
                  <a:gd name="connsiteX8" fmla="*/ 1590951 w 2605776"/>
                  <a:gd name="connsiteY8" fmla="*/ 10572 h 121568"/>
                  <a:gd name="connsiteX9" fmla="*/ 1749517 w 2605776"/>
                  <a:gd name="connsiteY9" fmla="*/ 105711 h 121568"/>
                  <a:gd name="connsiteX10" fmla="*/ 1955653 w 2605776"/>
                  <a:gd name="connsiteY10" fmla="*/ 15857 h 121568"/>
                  <a:gd name="connsiteX11" fmla="*/ 2114220 w 2605776"/>
                  <a:gd name="connsiteY11" fmla="*/ 121568 h 121568"/>
                  <a:gd name="connsiteX12" fmla="*/ 2341499 w 2605776"/>
                  <a:gd name="connsiteY12" fmla="*/ 5286 h 121568"/>
                  <a:gd name="connsiteX13" fmla="*/ 2605776 w 2605776"/>
                  <a:gd name="connsiteY13" fmla="*/ 0 h 121568"/>
                  <a:gd name="connsiteX14" fmla="*/ 2605776 w 2605776"/>
                  <a:gd name="connsiteY14" fmla="*/ 0 h 121568"/>
                  <a:gd name="connsiteX15" fmla="*/ 2605776 w 2605776"/>
                  <a:gd name="connsiteY15" fmla="*/ 0 h 12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05776" h="121568">
                    <a:moveTo>
                      <a:pt x="0" y="89855"/>
                    </a:moveTo>
                    <a:lnTo>
                      <a:pt x="354132" y="89855"/>
                    </a:lnTo>
                    <a:lnTo>
                      <a:pt x="512699" y="10572"/>
                    </a:lnTo>
                    <a:lnTo>
                      <a:pt x="660694" y="110997"/>
                    </a:lnTo>
                    <a:lnTo>
                      <a:pt x="866830" y="15857"/>
                    </a:lnTo>
                    <a:lnTo>
                      <a:pt x="1030682" y="105711"/>
                    </a:lnTo>
                    <a:lnTo>
                      <a:pt x="1231533" y="10572"/>
                    </a:lnTo>
                    <a:lnTo>
                      <a:pt x="1395385" y="110997"/>
                    </a:lnTo>
                    <a:lnTo>
                      <a:pt x="1590951" y="10572"/>
                    </a:lnTo>
                    <a:lnTo>
                      <a:pt x="1749517" y="105711"/>
                    </a:lnTo>
                    <a:lnTo>
                      <a:pt x="1955653" y="15857"/>
                    </a:lnTo>
                    <a:lnTo>
                      <a:pt x="2114220" y="121568"/>
                    </a:lnTo>
                    <a:lnTo>
                      <a:pt x="2341499" y="5286"/>
                    </a:lnTo>
                    <a:lnTo>
                      <a:pt x="2605776" y="0"/>
                    </a:lnTo>
                    <a:lnTo>
                      <a:pt x="2605776" y="0"/>
                    </a:lnTo>
                    <a:lnTo>
                      <a:pt x="2605776" y="0"/>
                    </a:lnTo>
                  </a:path>
                </a:pathLst>
              </a:cu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11" name="Freeform 210"/>
              <p:cNvSpPr/>
              <p:nvPr/>
            </p:nvSpPr>
            <p:spPr bwMode="auto">
              <a:xfrm>
                <a:off x="3640771" y="2114901"/>
                <a:ext cx="2569295" cy="527322"/>
              </a:xfrm>
              <a:custGeom>
                <a:avLst/>
                <a:gdLst>
                  <a:gd name="connsiteX0" fmla="*/ 0 w 2569295"/>
                  <a:gd name="connsiteY0" fmla="*/ 28049 h 527322"/>
                  <a:gd name="connsiteX1" fmla="*/ 319759 w 2569295"/>
                  <a:gd name="connsiteY1" fmla="*/ 22439 h 527322"/>
                  <a:gd name="connsiteX2" fmla="*/ 476834 w 2569295"/>
                  <a:gd name="connsiteY2" fmla="*/ 106586 h 527322"/>
                  <a:gd name="connsiteX3" fmla="*/ 650738 w 2569295"/>
                  <a:gd name="connsiteY3" fmla="*/ 0 h 527322"/>
                  <a:gd name="connsiteX4" fmla="*/ 925619 w 2569295"/>
                  <a:gd name="connsiteY4" fmla="*/ 145855 h 527322"/>
                  <a:gd name="connsiteX5" fmla="*/ 981717 w 2569295"/>
                  <a:gd name="connsiteY5" fmla="*/ 342198 h 527322"/>
                  <a:gd name="connsiteX6" fmla="*/ 1217330 w 2569295"/>
                  <a:gd name="connsiteY6" fmla="*/ 330979 h 527322"/>
                  <a:gd name="connsiteX7" fmla="*/ 1514650 w 2569295"/>
                  <a:gd name="connsiteY7" fmla="*/ 527322 h 527322"/>
                  <a:gd name="connsiteX8" fmla="*/ 1553919 w 2569295"/>
                  <a:gd name="connsiteY8" fmla="*/ 353418 h 527322"/>
                  <a:gd name="connsiteX9" fmla="*/ 1570748 w 2569295"/>
                  <a:gd name="connsiteY9" fmla="*/ 84147 h 527322"/>
                  <a:gd name="connsiteX10" fmla="*/ 1727823 w 2569295"/>
                  <a:gd name="connsiteY10" fmla="*/ 0 h 527322"/>
                  <a:gd name="connsiteX11" fmla="*/ 1929776 w 2569295"/>
                  <a:gd name="connsiteY11" fmla="*/ 106586 h 527322"/>
                  <a:gd name="connsiteX12" fmla="*/ 2098071 w 2569295"/>
                  <a:gd name="connsiteY12" fmla="*/ 0 h 527322"/>
                  <a:gd name="connsiteX13" fmla="*/ 2344903 w 2569295"/>
                  <a:gd name="connsiteY13" fmla="*/ 129025 h 527322"/>
                  <a:gd name="connsiteX14" fmla="*/ 2569295 w 2569295"/>
                  <a:gd name="connsiteY14" fmla="*/ 123416 h 527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69295" h="527322">
                    <a:moveTo>
                      <a:pt x="0" y="28049"/>
                    </a:moveTo>
                    <a:lnTo>
                      <a:pt x="319759" y="22439"/>
                    </a:lnTo>
                    <a:lnTo>
                      <a:pt x="476834" y="106586"/>
                    </a:lnTo>
                    <a:lnTo>
                      <a:pt x="650738" y="0"/>
                    </a:lnTo>
                    <a:lnTo>
                      <a:pt x="925619" y="145855"/>
                    </a:lnTo>
                    <a:lnTo>
                      <a:pt x="981717" y="342198"/>
                    </a:lnTo>
                    <a:lnTo>
                      <a:pt x="1217330" y="330979"/>
                    </a:lnTo>
                    <a:lnTo>
                      <a:pt x="1514650" y="527322"/>
                    </a:lnTo>
                    <a:lnTo>
                      <a:pt x="1553919" y="353418"/>
                    </a:lnTo>
                    <a:lnTo>
                      <a:pt x="1570748" y="84147"/>
                    </a:lnTo>
                    <a:lnTo>
                      <a:pt x="1727823" y="0"/>
                    </a:lnTo>
                    <a:lnTo>
                      <a:pt x="1929776" y="106586"/>
                    </a:lnTo>
                    <a:lnTo>
                      <a:pt x="2098071" y="0"/>
                    </a:lnTo>
                    <a:lnTo>
                      <a:pt x="2344903" y="129025"/>
                    </a:lnTo>
                    <a:lnTo>
                      <a:pt x="2569295" y="123416"/>
                    </a:lnTo>
                  </a:path>
                </a:pathLst>
              </a:cu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257" name="TextBox 256"/>
            <p:cNvSpPr txBox="1"/>
            <p:nvPr/>
          </p:nvSpPr>
          <p:spPr>
            <a:xfrm>
              <a:off x="3618363" y="3719239"/>
              <a:ext cx="214796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>
                  <a:solidFill>
                    <a:srgbClr val="000000"/>
                  </a:solidFill>
                </a:rPr>
                <a:t>Плохое </a:t>
              </a:r>
              <a:r>
                <a:rPr lang="de-DE" sz="1600" dirty="0" err="1" smtClean="0">
                  <a:solidFill>
                    <a:srgbClr val="000000"/>
                  </a:solidFill>
                </a:rPr>
                <a:t>наполнение</a:t>
              </a:r>
              <a:r>
                <a:rPr lang="de-DE" sz="1600" dirty="0" smtClean="0">
                  <a:solidFill>
                    <a:srgbClr val="000000"/>
                  </a:solidFill>
                </a:rPr>
                <a:t> </a:t>
              </a:r>
              <a:r>
                <a:rPr lang="pl-PL" sz="1600" dirty="0" smtClean="0">
                  <a:solidFill>
                    <a:srgbClr val="000000"/>
                  </a:solidFill>
                </a:rPr>
                <a:t/>
              </a:r>
              <a:br>
                <a:rPr lang="pl-PL" sz="1600" dirty="0" smtClean="0">
                  <a:solidFill>
                    <a:srgbClr val="000000"/>
                  </a:solidFill>
                </a:rPr>
              </a:br>
              <a:r>
                <a:rPr lang="de-DE" sz="1600" dirty="0" err="1" smtClean="0">
                  <a:solidFill>
                    <a:srgbClr val="000000"/>
                  </a:solidFill>
                </a:rPr>
                <a:t>колонки</a:t>
              </a:r>
              <a:endParaRPr lang="ru-RU" sz="16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1" name="Oval 110"/>
          <p:cNvSpPr>
            <a:spLocks noChangeAspect="1"/>
          </p:cNvSpPr>
          <p:nvPr/>
        </p:nvSpPr>
        <p:spPr bwMode="auto">
          <a:xfrm>
            <a:off x="3582645" y="3375745"/>
            <a:ext cx="154378" cy="15437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09" name="Group 108"/>
          <p:cNvGrpSpPr/>
          <p:nvPr/>
        </p:nvGrpSpPr>
        <p:grpSpPr>
          <a:xfrm>
            <a:off x="6102426" y="3034363"/>
            <a:ext cx="2506796" cy="1998332"/>
            <a:chOff x="6286073" y="2305683"/>
            <a:chExt cx="2506796" cy="1998332"/>
          </a:xfrm>
        </p:grpSpPr>
        <p:grpSp>
          <p:nvGrpSpPr>
            <p:cNvPr id="224" name="Group 223"/>
            <p:cNvGrpSpPr>
              <a:grpSpLocks noChangeAspect="1"/>
            </p:cNvGrpSpPr>
            <p:nvPr/>
          </p:nvGrpSpPr>
          <p:grpSpPr>
            <a:xfrm>
              <a:off x="6362273" y="2305683"/>
              <a:ext cx="2161682" cy="1321925"/>
              <a:chOff x="3670444" y="3614791"/>
              <a:chExt cx="2702103" cy="1652406"/>
            </a:xfrm>
          </p:grpSpPr>
          <p:sp>
            <p:nvSpPr>
              <p:cNvPr id="225" name="Oval 224"/>
              <p:cNvSpPr>
                <a:spLocks noChangeAspect="1"/>
              </p:cNvSpPr>
              <p:nvPr/>
            </p:nvSpPr>
            <p:spPr bwMode="auto">
              <a:xfrm>
                <a:off x="3905908" y="3842201"/>
                <a:ext cx="230141" cy="230141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26" name="Oval 225"/>
              <p:cNvSpPr/>
              <p:nvPr/>
            </p:nvSpPr>
            <p:spPr bwMode="auto">
              <a:xfrm>
                <a:off x="5305548" y="3792885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27" name="Oval 226"/>
              <p:cNvSpPr/>
              <p:nvPr/>
            </p:nvSpPr>
            <p:spPr bwMode="auto">
              <a:xfrm>
                <a:off x="5667786" y="3792885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28" name="Oval 227"/>
              <p:cNvSpPr/>
              <p:nvPr/>
            </p:nvSpPr>
            <p:spPr bwMode="auto">
              <a:xfrm>
                <a:off x="4218831" y="3792885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29" name="Oval 228"/>
              <p:cNvSpPr/>
              <p:nvPr/>
            </p:nvSpPr>
            <p:spPr bwMode="auto">
              <a:xfrm>
                <a:off x="4943309" y="3792885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30" name="Oval 229"/>
              <p:cNvSpPr/>
              <p:nvPr/>
            </p:nvSpPr>
            <p:spPr bwMode="auto">
              <a:xfrm>
                <a:off x="4581070" y="3792885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31" name="Oval 230"/>
              <p:cNvSpPr/>
              <p:nvPr/>
            </p:nvSpPr>
            <p:spPr bwMode="auto">
              <a:xfrm>
                <a:off x="4025663" y="4116753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32" name="Oval 231"/>
              <p:cNvSpPr/>
              <p:nvPr/>
            </p:nvSpPr>
            <p:spPr bwMode="auto">
              <a:xfrm>
                <a:off x="5474619" y="4116753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33" name="Oval 232"/>
              <p:cNvSpPr/>
              <p:nvPr/>
            </p:nvSpPr>
            <p:spPr bwMode="auto">
              <a:xfrm>
                <a:off x="5836857" y="4116753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34" name="Oval 233"/>
              <p:cNvSpPr>
                <a:spLocks noChangeAspect="1"/>
              </p:cNvSpPr>
              <p:nvPr/>
            </p:nvSpPr>
            <p:spPr bwMode="auto">
              <a:xfrm>
                <a:off x="4437218" y="4166069"/>
                <a:ext cx="230141" cy="230141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35" name="Oval 234"/>
              <p:cNvSpPr>
                <a:spLocks noChangeAspect="1"/>
              </p:cNvSpPr>
              <p:nvPr/>
            </p:nvSpPr>
            <p:spPr bwMode="auto">
              <a:xfrm>
                <a:off x="5161696" y="4166069"/>
                <a:ext cx="230141" cy="230141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36" name="Oval 235"/>
              <p:cNvSpPr/>
              <p:nvPr/>
            </p:nvSpPr>
            <p:spPr bwMode="auto">
              <a:xfrm>
                <a:off x="4750141" y="4116753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37" name="Oval 236"/>
              <p:cNvSpPr/>
              <p:nvPr/>
            </p:nvSpPr>
            <p:spPr bwMode="auto">
              <a:xfrm>
                <a:off x="3856592" y="4440621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38" name="Oval 237"/>
              <p:cNvSpPr/>
              <p:nvPr/>
            </p:nvSpPr>
            <p:spPr bwMode="auto">
              <a:xfrm>
                <a:off x="5305548" y="4440621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39" name="Oval 238"/>
              <p:cNvSpPr>
                <a:spLocks noChangeAspect="1"/>
              </p:cNvSpPr>
              <p:nvPr/>
            </p:nvSpPr>
            <p:spPr bwMode="auto">
              <a:xfrm>
                <a:off x="5717102" y="4489937"/>
                <a:ext cx="230141" cy="230141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40" name="Oval 239"/>
              <p:cNvSpPr/>
              <p:nvPr/>
            </p:nvSpPr>
            <p:spPr bwMode="auto">
              <a:xfrm>
                <a:off x="4218831" y="4440621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41" name="Oval 240"/>
              <p:cNvSpPr/>
              <p:nvPr/>
            </p:nvSpPr>
            <p:spPr bwMode="auto">
              <a:xfrm>
                <a:off x="4943309" y="4440621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42" name="Oval 241"/>
              <p:cNvSpPr/>
              <p:nvPr/>
            </p:nvSpPr>
            <p:spPr bwMode="auto">
              <a:xfrm>
                <a:off x="4581070" y="4440621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43" name="Oval 242"/>
              <p:cNvSpPr/>
              <p:nvPr/>
            </p:nvSpPr>
            <p:spPr bwMode="auto">
              <a:xfrm>
                <a:off x="4025663" y="4764489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44" name="Oval 243"/>
              <p:cNvSpPr/>
              <p:nvPr/>
            </p:nvSpPr>
            <p:spPr bwMode="auto">
              <a:xfrm>
                <a:off x="5474619" y="4764489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45" name="Oval 244"/>
              <p:cNvSpPr/>
              <p:nvPr/>
            </p:nvSpPr>
            <p:spPr bwMode="auto">
              <a:xfrm>
                <a:off x="5836857" y="4764489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46" name="Oval 245"/>
              <p:cNvSpPr/>
              <p:nvPr/>
            </p:nvSpPr>
            <p:spPr bwMode="auto">
              <a:xfrm>
                <a:off x="4387902" y="4764489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47" name="Oval 246"/>
              <p:cNvSpPr/>
              <p:nvPr/>
            </p:nvSpPr>
            <p:spPr bwMode="auto">
              <a:xfrm>
                <a:off x="5112380" y="4764489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48" name="Oval 247"/>
              <p:cNvSpPr>
                <a:spLocks noChangeAspect="1"/>
              </p:cNvSpPr>
              <p:nvPr/>
            </p:nvSpPr>
            <p:spPr bwMode="auto">
              <a:xfrm>
                <a:off x="4799457" y="4813805"/>
                <a:ext cx="230141" cy="230141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49" name="Rectangle 248"/>
              <p:cNvSpPr/>
              <p:nvPr/>
            </p:nvSpPr>
            <p:spPr bwMode="auto">
              <a:xfrm>
                <a:off x="3670444" y="3614791"/>
                <a:ext cx="2702103" cy="113016"/>
              </a:xfrm>
              <a:prstGeom prst="rect">
                <a:avLst/>
              </a:prstGeom>
              <a:solidFill>
                <a:srgbClr val="0085D5"/>
              </a:soli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50" name="Rectangle 249"/>
              <p:cNvSpPr/>
              <p:nvPr/>
            </p:nvSpPr>
            <p:spPr bwMode="auto">
              <a:xfrm>
                <a:off x="3670444" y="5154181"/>
                <a:ext cx="2702103" cy="113016"/>
              </a:xfrm>
              <a:prstGeom prst="rect">
                <a:avLst/>
              </a:prstGeom>
              <a:solidFill>
                <a:srgbClr val="0085D5"/>
              </a:soli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51" name="Freeform 250"/>
              <p:cNvSpPr/>
              <p:nvPr/>
            </p:nvSpPr>
            <p:spPr bwMode="auto">
              <a:xfrm>
                <a:off x="3696509" y="4050759"/>
                <a:ext cx="2605776" cy="121568"/>
              </a:xfrm>
              <a:custGeom>
                <a:avLst/>
                <a:gdLst>
                  <a:gd name="connsiteX0" fmla="*/ 0 w 2605776"/>
                  <a:gd name="connsiteY0" fmla="*/ 89855 h 121568"/>
                  <a:gd name="connsiteX1" fmla="*/ 354132 w 2605776"/>
                  <a:gd name="connsiteY1" fmla="*/ 89855 h 121568"/>
                  <a:gd name="connsiteX2" fmla="*/ 512699 w 2605776"/>
                  <a:gd name="connsiteY2" fmla="*/ 10572 h 121568"/>
                  <a:gd name="connsiteX3" fmla="*/ 660694 w 2605776"/>
                  <a:gd name="connsiteY3" fmla="*/ 110997 h 121568"/>
                  <a:gd name="connsiteX4" fmla="*/ 866830 w 2605776"/>
                  <a:gd name="connsiteY4" fmla="*/ 15857 h 121568"/>
                  <a:gd name="connsiteX5" fmla="*/ 1030682 w 2605776"/>
                  <a:gd name="connsiteY5" fmla="*/ 105711 h 121568"/>
                  <a:gd name="connsiteX6" fmla="*/ 1231533 w 2605776"/>
                  <a:gd name="connsiteY6" fmla="*/ 10572 h 121568"/>
                  <a:gd name="connsiteX7" fmla="*/ 1395385 w 2605776"/>
                  <a:gd name="connsiteY7" fmla="*/ 110997 h 121568"/>
                  <a:gd name="connsiteX8" fmla="*/ 1590951 w 2605776"/>
                  <a:gd name="connsiteY8" fmla="*/ 10572 h 121568"/>
                  <a:gd name="connsiteX9" fmla="*/ 1749517 w 2605776"/>
                  <a:gd name="connsiteY9" fmla="*/ 105711 h 121568"/>
                  <a:gd name="connsiteX10" fmla="*/ 1955653 w 2605776"/>
                  <a:gd name="connsiteY10" fmla="*/ 15857 h 121568"/>
                  <a:gd name="connsiteX11" fmla="*/ 2114220 w 2605776"/>
                  <a:gd name="connsiteY11" fmla="*/ 121568 h 121568"/>
                  <a:gd name="connsiteX12" fmla="*/ 2341499 w 2605776"/>
                  <a:gd name="connsiteY12" fmla="*/ 5286 h 121568"/>
                  <a:gd name="connsiteX13" fmla="*/ 2605776 w 2605776"/>
                  <a:gd name="connsiteY13" fmla="*/ 0 h 121568"/>
                  <a:gd name="connsiteX14" fmla="*/ 2605776 w 2605776"/>
                  <a:gd name="connsiteY14" fmla="*/ 0 h 121568"/>
                  <a:gd name="connsiteX15" fmla="*/ 2605776 w 2605776"/>
                  <a:gd name="connsiteY15" fmla="*/ 0 h 12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05776" h="121568">
                    <a:moveTo>
                      <a:pt x="0" y="89855"/>
                    </a:moveTo>
                    <a:lnTo>
                      <a:pt x="354132" y="89855"/>
                    </a:lnTo>
                    <a:lnTo>
                      <a:pt x="512699" y="10572"/>
                    </a:lnTo>
                    <a:lnTo>
                      <a:pt x="660694" y="110997"/>
                    </a:lnTo>
                    <a:lnTo>
                      <a:pt x="866830" y="15857"/>
                    </a:lnTo>
                    <a:lnTo>
                      <a:pt x="1030682" y="105711"/>
                    </a:lnTo>
                    <a:lnTo>
                      <a:pt x="1231533" y="10572"/>
                    </a:lnTo>
                    <a:lnTo>
                      <a:pt x="1395385" y="110997"/>
                    </a:lnTo>
                    <a:lnTo>
                      <a:pt x="1590951" y="10572"/>
                    </a:lnTo>
                    <a:lnTo>
                      <a:pt x="1749517" y="105711"/>
                    </a:lnTo>
                    <a:lnTo>
                      <a:pt x="1955653" y="15857"/>
                    </a:lnTo>
                    <a:lnTo>
                      <a:pt x="2114220" y="121568"/>
                    </a:lnTo>
                    <a:lnTo>
                      <a:pt x="2341499" y="5286"/>
                    </a:lnTo>
                    <a:lnTo>
                      <a:pt x="2605776" y="0"/>
                    </a:lnTo>
                    <a:lnTo>
                      <a:pt x="2605776" y="0"/>
                    </a:lnTo>
                    <a:lnTo>
                      <a:pt x="2605776" y="0"/>
                    </a:lnTo>
                  </a:path>
                </a:pathLst>
              </a:cu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52" name="Freeform 251"/>
              <p:cNvSpPr/>
              <p:nvPr/>
            </p:nvSpPr>
            <p:spPr bwMode="auto">
              <a:xfrm>
                <a:off x="3736137" y="4325168"/>
                <a:ext cx="2574906" cy="510493"/>
              </a:xfrm>
              <a:custGeom>
                <a:avLst/>
                <a:gdLst>
                  <a:gd name="connsiteX0" fmla="*/ 0 w 2574906"/>
                  <a:gd name="connsiteY0" fmla="*/ 84147 h 510493"/>
                  <a:gd name="connsiteX1" fmla="*/ 291711 w 2574906"/>
                  <a:gd name="connsiteY1" fmla="*/ 78538 h 510493"/>
                  <a:gd name="connsiteX2" fmla="*/ 465615 w 2574906"/>
                  <a:gd name="connsiteY2" fmla="*/ 173904 h 510493"/>
                  <a:gd name="connsiteX3" fmla="*/ 678788 w 2574906"/>
                  <a:gd name="connsiteY3" fmla="*/ 0 h 510493"/>
                  <a:gd name="connsiteX4" fmla="*/ 824643 w 2574906"/>
                  <a:gd name="connsiteY4" fmla="*/ 157075 h 510493"/>
                  <a:gd name="connsiteX5" fmla="*/ 830253 w 2574906"/>
                  <a:gd name="connsiteY5" fmla="*/ 403907 h 510493"/>
                  <a:gd name="connsiteX6" fmla="*/ 1043426 w 2574906"/>
                  <a:gd name="connsiteY6" fmla="*/ 510493 h 510493"/>
                  <a:gd name="connsiteX7" fmla="*/ 1194891 w 2574906"/>
                  <a:gd name="connsiteY7" fmla="*/ 415126 h 510493"/>
                  <a:gd name="connsiteX8" fmla="*/ 1335137 w 2574906"/>
                  <a:gd name="connsiteY8" fmla="*/ 510493 h 510493"/>
                  <a:gd name="connsiteX9" fmla="*/ 1553919 w 2574906"/>
                  <a:gd name="connsiteY9" fmla="*/ 398297 h 510493"/>
                  <a:gd name="connsiteX10" fmla="*/ 1548310 w 2574906"/>
                  <a:gd name="connsiteY10" fmla="*/ 157075 h 510493"/>
                  <a:gd name="connsiteX11" fmla="*/ 1688555 w 2574906"/>
                  <a:gd name="connsiteY11" fmla="*/ 28049 h 510493"/>
                  <a:gd name="connsiteX12" fmla="*/ 1755873 w 2574906"/>
                  <a:gd name="connsiteY12" fmla="*/ 95367 h 510493"/>
                  <a:gd name="connsiteX13" fmla="*/ 1957826 w 2574906"/>
                  <a:gd name="connsiteY13" fmla="*/ 173904 h 510493"/>
                  <a:gd name="connsiteX14" fmla="*/ 2103681 w 2574906"/>
                  <a:gd name="connsiteY14" fmla="*/ 84147 h 510493"/>
                  <a:gd name="connsiteX15" fmla="*/ 2328074 w 2574906"/>
                  <a:gd name="connsiteY15" fmla="*/ 258052 h 510493"/>
                  <a:gd name="connsiteX16" fmla="*/ 2574906 w 2574906"/>
                  <a:gd name="connsiteY16" fmla="*/ 258052 h 510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574906" h="510493">
                    <a:moveTo>
                      <a:pt x="0" y="84147"/>
                    </a:moveTo>
                    <a:lnTo>
                      <a:pt x="291711" y="78538"/>
                    </a:lnTo>
                    <a:lnTo>
                      <a:pt x="465615" y="173904"/>
                    </a:lnTo>
                    <a:lnTo>
                      <a:pt x="678788" y="0"/>
                    </a:lnTo>
                    <a:lnTo>
                      <a:pt x="824643" y="157075"/>
                    </a:lnTo>
                    <a:lnTo>
                      <a:pt x="830253" y="403907"/>
                    </a:lnTo>
                    <a:lnTo>
                      <a:pt x="1043426" y="510493"/>
                    </a:lnTo>
                    <a:lnTo>
                      <a:pt x="1194891" y="415126"/>
                    </a:lnTo>
                    <a:lnTo>
                      <a:pt x="1335137" y="510493"/>
                    </a:lnTo>
                    <a:lnTo>
                      <a:pt x="1553919" y="398297"/>
                    </a:lnTo>
                    <a:lnTo>
                      <a:pt x="1548310" y="157075"/>
                    </a:lnTo>
                    <a:lnTo>
                      <a:pt x="1688555" y="28049"/>
                    </a:lnTo>
                    <a:lnTo>
                      <a:pt x="1755873" y="95367"/>
                    </a:lnTo>
                    <a:lnTo>
                      <a:pt x="1957826" y="173904"/>
                    </a:lnTo>
                    <a:lnTo>
                      <a:pt x="2103681" y="84147"/>
                    </a:lnTo>
                    <a:lnTo>
                      <a:pt x="2328074" y="258052"/>
                    </a:lnTo>
                    <a:lnTo>
                      <a:pt x="2574906" y="258052"/>
                    </a:lnTo>
                  </a:path>
                </a:pathLst>
              </a:cu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258" name="TextBox 257"/>
            <p:cNvSpPr txBox="1"/>
            <p:nvPr/>
          </p:nvSpPr>
          <p:spPr>
            <a:xfrm>
              <a:off x="6286073" y="3719239"/>
              <a:ext cx="250679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 smtClean="0">
                  <a:solidFill>
                    <a:schemeClr val="tx2"/>
                  </a:solidFill>
                </a:rPr>
                <a:t>Различный размер частиц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</p:grpSp>
      <p:sp>
        <p:nvSpPr>
          <p:cNvPr id="120" name="Oval 119"/>
          <p:cNvSpPr>
            <a:spLocks noChangeAspect="1"/>
          </p:cNvSpPr>
          <p:nvPr/>
        </p:nvSpPr>
        <p:spPr bwMode="auto">
          <a:xfrm>
            <a:off x="6267941" y="3581952"/>
            <a:ext cx="154378" cy="15437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1" name="Oval 120"/>
          <p:cNvSpPr>
            <a:spLocks noChangeAspect="1"/>
          </p:cNvSpPr>
          <p:nvPr/>
        </p:nvSpPr>
        <p:spPr bwMode="auto">
          <a:xfrm>
            <a:off x="6246975" y="3375745"/>
            <a:ext cx="154378" cy="15437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2" name="Oval 121"/>
          <p:cNvSpPr>
            <a:spLocks noChangeAspect="1"/>
          </p:cNvSpPr>
          <p:nvPr/>
        </p:nvSpPr>
        <p:spPr bwMode="auto">
          <a:xfrm>
            <a:off x="3582645" y="3602665"/>
            <a:ext cx="154378" cy="15437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17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19" name="Action Button: Custom 30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Chevron 31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24" name="Chevron 32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5" name="TextBox 33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9143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93 -0.00069 L 0.01024 0.0007 L 0.02413 -0.00926 L 0.03698 0.00278 L 0.05573 -0.00787 L 0.07014 0.00209 L 0.0875 -0.00926 L 0.10139 0.00209 L 0.11857 -0.00856 L 0.13246 0.00139 L 0.15139 -0.00856 L 0.16423 0.00347 L 0.18489 -0.00972 L 0.20677 -0.00972 " pathEditMode="relative" rAng="0" ptsTypes="AAAAAAAAAAAAAA">
                                      <p:cBhvr>
                                        <p:cTn id="6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00" y="-3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31 0.00046 L 0.01042 0.00046 L 0.02222 0.00833 L 0.03802 -0.00278 L 0.05434 0.00903 L 0.05434 0.03681 L 0.06979 0.04676 L 0.08663 0.03472 L 0.10052 0.04537 L 0.11771 0.03403 L 0.11736 0.00833 L 0.1316 -0.00278 L 0.15 0.00833 L 0.16424 -0.00347 L 0.18368 0.01157 L 0.20347 0.01111 " pathEditMode="relative" rAng="0" ptsTypes="AAAAAAAAAAAAAAAA">
                                      <p:cBhvr>
                                        <p:cTn id="8" dur="2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0" y="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63 0.00023 L 0.02848 -0.00717 L 0.04341 0.00278 L 0.06285 -0.00717 L 0.07674 0.00394 L 0.09341 -0.01088 L 0.11007 0.00278 L 0.12674 -0.00972 L 0.13872 0.00394 L 0.15816 -0.00972 L 0.17292 0.00394 L 0.18785 -0.00972 L 0.21007 -0.00972 " pathEditMode="relative" ptsTypes="AAAAAAAAAAAAA">
                                      <p:cBhvr>
                                        <p:cTn id="12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02 -0.00138 L 0.02882 0.00857 L 0.04671 -0.00208 L 0.06962 0.01436 L 0.07344 0.03473 L 0.09497 0.03473 L 0.12049 0.05926 L 0.12709 0.00672 L 0.1375 -0.00393 L 0.1573 0.00903 L 0.17084 -0.00208 L 0.19549 0.0132 L 0.2099 0.01204 " pathEditMode="relative" ptsTypes="AAAAAAAAAAAAA">
                                      <p:cBhvr>
                                        <p:cTn id="14" dur="2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64 -0.00116 L 0.01858 -2.22222E-6 L 0.03212 -0.00926 L 0.04705 0.00232 L 0.06337 -0.00764 L 0.0783 0.00347 L 0.09358 -0.00879 L 0.11025 0.00232 L 0.12466 -0.00879 L 0.13959 0.00301 L 0.15903 -0.00879 L 0.17292 0.00533 L 0.19236 -0.00995 L 0.2125 -0.00926 " pathEditMode="relative" ptsTypes="AAAAAAAAAAAAAA">
                                      <p:cBhvr>
                                        <p:cTn id="18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1 0.00163 L 0.02969 0.01158 L 0.04775 -0.00671 L 0.06042 0.01019 L 0.06042 0.03542 L 0.07848 0.05301 L 0.09202 0.04005 L 0.10556 0.05301 L 0.12414 0.03889 L 0.12275 0.01019 L 0.13629 -0.0037 L 0.14028 0.00163 L 0.16007 0.01204 L 0.17136 0.00093 L 0.19115 0.022 L 0.21129 0.022 " pathEditMode="relative" ptsTypes="AAAAAAAAAAAAAAAA">
                                      <p:cBhvr>
                                        <p:cTn id="20" dur="2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2" grpId="0" animBg="1"/>
      <p:bldP spid="111" grpId="0" animBg="1"/>
      <p:bldP spid="120" grpId="0" animBg="1"/>
      <p:bldP spid="121" grpId="0" animBg="1"/>
      <p:bldP spid="1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778" dirty="0" smtClean="0"/>
              <a:t>Уравнение</a:t>
            </a:r>
            <a:r>
              <a:rPr dirty="0" smtClean="0"/>
              <a:t> </a:t>
            </a:r>
            <a:r>
              <a:rPr lang="de-DE" sz="3778" dirty="0" smtClean="0"/>
              <a:t>Ван-Деемтера</a:t>
            </a:r>
            <a:r>
              <a:t/>
            </a:r>
            <a:br/>
            <a:r>
              <a:rPr lang="en-US" sz="3111" b="0" dirty="0" smtClean="0"/>
              <a:t>Осевая или продольная диффузия </a:t>
            </a:r>
            <a:endParaRPr lang="ru-RU" sz="3111" b="0" dirty="0"/>
          </a:p>
        </p:txBody>
      </p:sp>
      <p:sp>
        <p:nvSpPr>
          <p:cNvPr id="69" name="Content Placeholder 68"/>
          <p:cNvSpPr>
            <a:spLocks noGrp="1"/>
          </p:cNvSpPr>
          <p:nvPr>
            <p:ph idx="1"/>
          </p:nvPr>
        </p:nvSpPr>
        <p:spPr>
          <a:xfrm>
            <a:off x="228600" y="1508760"/>
            <a:ext cx="8686800" cy="45628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800" dirty="0" smtClean="0"/>
              <a:t>Ширина пика</a:t>
            </a:r>
            <a:r>
              <a:rPr sz="2000" dirty="0" smtClean="0"/>
              <a:t> </a:t>
            </a:r>
            <a:r>
              <a:rPr lang="de-DE" sz="1800" dirty="0" smtClean="0"/>
              <a:t>увеличивается из-за самодиффузии аналита.</a:t>
            </a:r>
            <a:endParaRPr lang="ru-RU" sz="1800" dirty="0" smtClean="0"/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800" dirty="0" smtClean="0"/>
              <a:t>При</a:t>
            </a:r>
            <a:r>
              <a:rPr sz="2000" dirty="0" smtClean="0"/>
              <a:t> </a:t>
            </a:r>
            <a:r>
              <a:rPr lang="de-DE" sz="1800" dirty="0" smtClean="0"/>
              <a:t>небольшом потоке аналит остается в подвижной фазе достаточно долго.</a:t>
            </a: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sz="1800" dirty="0" smtClean="0"/>
              <a:t>Увеличение ширины пика</a:t>
            </a:r>
            <a:endParaRPr lang="ru-RU" sz="1800" dirty="0" smtClean="0"/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sz="1800" dirty="0" smtClean="0"/>
              <a:t>Увеличение приведенной высоты теоретической тарелки</a:t>
            </a:r>
            <a:endParaRPr lang="ru-RU" sz="1800" dirty="0" smtClean="0"/>
          </a:p>
          <a:p>
            <a:endParaRPr lang="ru-RU" sz="2000" dirty="0"/>
          </a:p>
        </p:txBody>
      </p:sp>
      <p:grpSp>
        <p:nvGrpSpPr>
          <p:cNvPr id="49" name="Group 48"/>
          <p:cNvGrpSpPr>
            <a:grpSpLocks noChangeAspect="1"/>
          </p:cNvGrpSpPr>
          <p:nvPr/>
        </p:nvGrpSpPr>
        <p:grpSpPr>
          <a:xfrm>
            <a:off x="2326710" y="3313890"/>
            <a:ext cx="3902898" cy="2386722"/>
            <a:chOff x="2291541" y="3486540"/>
            <a:chExt cx="2161682" cy="1321924"/>
          </a:xfrm>
        </p:grpSpPr>
        <p:grpSp>
          <p:nvGrpSpPr>
            <p:cNvPr id="17" name="Group 39"/>
            <p:cNvGrpSpPr/>
            <p:nvPr/>
          </p:nvGrpSpPr>
          <p:grpSpPr>
            <a:xfrm>
              <a:off x="2440459" y="3629015"/>
              <a:ext cx="1711973" cy="263018"/>
              <a:chOff x="4171308" y="2643892"/>
              <a:chExt cx="2139967" cy="328773"/>
            </a:xfrm>
          </p:grpSpPr>
          <p:sp>
            <p:nvSpPr>
              <p:cNvPr id="43" name="Oval 42"/>
              <p:cNvSpPr/>
              <p:nvPr/>
            </p:nvSpPr>
            <p:spPr bwMode="auto">
              <a:xfrm>
                <a:off x="4171308" y="2643892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 bwMode="auto">
              <a:xfrm>
                <a:off x="5620264" y="2643892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5" name="Oval 44"/>
              <p:cNvSpPr/>
              <p:nvPr/>
            </p:nvSpPr>
            <p:spPr bwMode="auto">
              <a:xfrm>
                <a:off x="5982502" y="2643892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6" name="Oval 45"/>
              <p:cNvSpPr/>
              <p:nvPr/>
            </p:nvSpPr>
            <p:spPr bwMode="auto">
              <a:xfrm>
                <a:off x="4533547" y="2643892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7" name="Oval 46"/>
              <p:cNvSpPr/>
              <p:nvPr/>
            </p:nvSpPr>
            <p:spPr bwMode="auto">
              <a:xfrm>
                <a:off x="5258025" y="2643892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8" name="Oval 47"/>
              <p:cNvSpPr/>
              <p:nvPr/>
            </p:nvSpPr>
            <p:spPr bwMode="auto">
              <a:xfrm>
                <a:off x="4895786" y="2643892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grpSp>
          <p:nvGrpSpPr>
            <p:cNvPr id="18" name="Group 38"/>
            <p:cNvGrpSpPr/>
            <p:nvPr/>
          </p:nvGrpSpPr>
          <p:grpSpPr>
            <a:xfrm>
              <a:off x="2575716" y="3888110"/>
              <a:ext cx="1711973" cy="263018"/>
              <a:chOff x="4342760" y="2967760"/>
              <a:chExt cx="2139967" cy="328773"/>
            </a:xfrm>
          </p:grpSpPr>
          <p:sp>
            <p:nvSpPr>
              <p:cNvPr id="37" name="Oval 36"/>
              <p:cNvSpPr/>
              <p:nvPr/>
            </p:nvSpPr>
            <p:spPr bwMode="auto">
              <a:xfrm>
                <a:off x="4342760" y="2967760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 bwMode="auto">
              <a:xfrm>
                <a:off x="5791716" y="2967760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 bwMode="auto">
              <a:xfrm>
                <a:off x="6153954" y="2967760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 bwMode="auto">
              <a:xfrm>
                <a:off x="4704999" y="2967760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 bwMode="auto">
              <a:xfrm>
                <a:off x="5429477" y="2967760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2" name="Oval 41"/>
              <p:cNvSpPr/>
              <p:nvPr/>
            </p:nvSpPr>
            <p:spPr bwMode="auto">
              <a:xfrm>
                <a:off x="5067238" y="2967760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grpSp>
          <p:nvGrpSpPr>
            <p:cNvPr id="19" name="Group 37"/>
            <p:cNvGrpSpPr/>
            <p:nvPr/>
          </p:nvGrpSpPr>
          <p:grpSpPr>
            <a:xfrm>
              <a:off x="2440459" y="4147203"/>
              <a:ext cx="1711973" cy="263018"/>
              <a:chOff x="4161750" y="3291628"/>
              <a:chExt cx="2139967" cy="328773"/>
            </a:xfrm>
          </p:grpSpPr>
          <p:sp>
            <p:nvSpPr>
              <p:cNvPr id="31" name="Oval 30"/>
              <p:cNvSpPr/>
              <p:nvPr/>
            </p:nvSpPr>
            <p:spPr bwMode="auto">
              <a:xfrm>
                <a:off x="4161750" y="329162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2" name="Oval 31"/>
              <p:cNvSpPr/>
              <p:nvPr/>
            </p:nvSpPr>
            <p:spPr bwMode="auto">
              <a:xfrm>
                <a:off x="5610706" y="329162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3" name="Oval 32"/>
              <p:cNvSpPr/>
              <p:nvPr/>
            </p:nvSpPr>
            <p:spPr bwMode="auto">
              <a:xfrm>
                <a:off x="5972944" y="329162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 bwMode="auto">
              <a:xfrm>
                <a:off x="4523989" y="329162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5" name="Oval 34"/>
              <p:cNvSpPr/>
              <p:nvPr/>
            </p:nvSpPr>
            <p:spPr bwMode="auto">
              <a:xfrm>
                <a:off x="5248467" y="329162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6" name="Oval 35"/>
              <p:cNvSpPr/>
              <p:nvPr/>
            </p:nvSpPr>
            <p:spPr bwMode="auto">
              <a:xfrm>
                <a:off x="4886228" y="3291628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grpSp>
          <p:nvGrpSpPr>
            <p:cNvPr id="20" name="Group 36"/>
            <p:cNvGrpSpPr/>
            <p:nvPr/>
          </p:nvGrpSpPr>
          <p:grpSpPr>
            <a:xfrm>
              <a:off x="2575716" y="4406298"/>
              <a:ext cx="1711973" cy="263018"/>
              <a:chOff x="4328439" y="3615496"/>
              <a:chExt cx="2139967" cy="328773"/>
            </a:xfrm>
          </p:grpSpPr>
          <p:sp>
            <p:nvSpPr>
              <p:cNvPr id="25" name="Oval 24"/>
              <p:cNvSpPr/>
              <p:nvPr/>
            </p:nvSpPr>
            <p:spPr bwMode="auto">
              <a:xfrm>
                <a:off x="4328439" y="361549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 bwMode="auto">
              <a:xfrm>
                <a:off x="5777395" y="361549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 bwMode="auto">
              <a:xfrm>
                <a:off x="6139633" y="361549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 bwMode="auto">
              <a:xfrm>
                <a:off x="4690678" y="361549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 bwMode="auto">
              <a:xfrm>
                <a:off x="5415156" y="361549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0" name="Oval 29"/>
              <p:cNvSpPr/>
              <p:nvPr/>
            </p:nvSpPr>
            <p:spPr bwMode="auto">
              <a:xfrm>
                <a:off x="5052917" y="3615496"/>
                <a:ext cx="328773" cy="328773"/>
              </a:xfrm>
              <a:prstGeom prst="ellipse">
                <a:avLst/>
              </a:prstGeom>
              <a:gradFill>
                <a:gsLst>
                  <a:gs pos="0">
                    <a:srgbClr val="D9D9D9"/>
                  </a:gs>
                  <a:gs pos="50000">
                    <a:srgbClr val="D9D9D9"/>
                  </a:gs>
                  <a:gs pos="100000">
                    <a:srgbClr val="4D4D4D"/>
                  </a:gs>
                </a:gsLst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21" name="Rectangle 20"/>
            <p:cNvSpPr/>
            <p:nvPr/>
          </p:nvSpPr>
          <p:spPr bwMode="auto">
            <a:xfrm>
              <a:off x="2291541" y="3486540"/>
              <a:ext cx="2161682" cy="90413"/>
            </a:xfrm>
            <a:prstGeom prst="rect">
              <a:avLst/>
            </a:prstGeom>
            <a:solidFill>
              <a:srgbClr val="0085D5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2291541" y="4718051"/>
              <a:ext cx="2161682" cy="90413"/>
            </a:xfrm>
            <a:prstGeom prst="rect">
              <a:avLst/>
            </a:prstGeom>
            <a:solidFill>
              <a:srgbClr val="0085D5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50" name="Oval 49"/>
          <p:cNvSpPr/>
          <p:nvPr/>
        </p:nvSpPr>
        <p:spPr bwMode="auto">
          <a:xfrm>
            <a:off x="4260274" y="4934861"/>
            <a:ext cx="241388" cy="258402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034185" y="4728153"/>
            <a:ext cx="694098" cy="679782"/>
            <a:chOff x="4034185" y="4712251"/>
            <a:chExt cx="694098" cy="679782"/>
          </a:xfrm>
        </p:grpSpPr>
        <p:cxnSp>
          <p:nvCxnSpPr>
            <p:cNvPr id="52" name="Straight Arrow Connector 51"/>
            <p:cNvCxnSpPr>
              <a:stCxn id="50" idx="0"/>
            </p:cNvCxnSpPr>
            <p:nvPr/>
          </p:nvCxnSpPr>
          <p:spPr bwMode="auto">
            <a:xfrm rot="16200000" flipV="1">
              <a:off x="4267548" y="4821441"/>
              <a:ext cx="222610" cy="423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/>
            <p:cNvCxnSpPr/>
            <p:nvPr/>
          </p:nvCxnSpPr>
          <p:spPr bwMode="auto">
            <a:xfrm flipV="1">
              <a:off x="4505673" y="5035726"/>
              <a:ext cx="222610" cy="423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5" name="Straight Arrow Connector 54"/>
            <p:cNvCxnSpPr/>
            <p:nvPr/>
          </p:nvCxnSpPr>
          <p:spPr bwMode="auto">
            <a:xfrm rot="5400000" flipV="1">
              <a:off x="4267548" y="5278613"/>
              <a:ext cx="222610" cy="423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6" name="Straight Arrow Connector 55"/>
            <p:cNvCxnSpPr/>
            <p:nvPr/>
          </p:nvCxnSpPr>
          <p:spPr bwMode="auto">
            <a:xfrm rot="10800000" flipV="1">
              <a:off x="4034185" y="5045250"/>
              <a:ext cx="222610" cy="423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" name="Straight Arrow Connector 57"/>
            <p:cNvCxnSpPr>
              <a:stCxn id="50" idx="7"/>
            </p:cNvCxnSpPr>
            <p:nvPr/>
          </p:nvCxnSpPr>
          <p:spPr bwMode="auto">
            <a:xfrm rot="5400000" flipH="1" flipV="1">
              <a:off x="4461607" y="4806798"/>
              <a:ext cx="170610" cy="1612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9" name="Straight Arrow Connector 58"/>
            <p:cNvCxnSpPr/>
            <p:nvPr/>
          </p:nvCxnSpPr>
          <p:spPr bwMode="auto">
            <a:xfrm rot="2700000" flipV="1">
              <a:off x="4434235" y="5207175"/>
              <a:ext cx="222610" cy="423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0" name="Straight Arrow Connector 59"/>
            <p:cNvCxnSpPr/>
            <p:nvPr/>
          </p:nvCxnSpPr>
          <p:spPr bwMode="auto">
            <a:xfrm rot="8100000" flipV="1">
              <a:off x="4110384" y="5207175"/>
              <a:ext cx="222610" cy="423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1" name="Straight Arrow Connector 60"/>
            <p:cNvCxnSpPr/>
            <p:nvPr/>
          </p:nvCxnSpPr>
          <p:spPr bwMode="auto">
            <a:xfrm rot="13500000" flipV="1">
              <a:off x="4105620" y="4873800"/>
              <a:ext cx="222610" cy="423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63" name="Straight Arrow Connector 62"/>
          <p:cNvCxnSpPr/>
          <p:nvPr/>
        </p:nvCxnSpPr>
        <p:spPr bwMode="auto">
          <a:xfrm>
            <a:off x="1910862" y="3801473"/>
            <a:ext cx="4736123" cy="23446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4D4D4D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64" name="TextBox 63"/>
          <p:cNvSpPr txBox="1"/>
          <p:nvPr/>
        </p:nvSpPr>
        <p:spPr>
          <a:xfrm>
            <a:off x="6717324" y="3613903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dirty="0" smtClean="0"/>
              <a:t>Поток</a:t>
            </a:r>
            <a:endParaRPr lang="ru-RU" dirty="0"/>
          </a:p>
        </p:txBody>
      </p:sp>
      <p:grpSp>
        <p:nvGrpSpPr>
          <p:cNvPr id="53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68" name="Action Button: Custom 30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Chevron 31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71" name="Chevron 32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72" name="TextBox 33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0344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778" dirty="0" smtClean="0"/>
              <a:t>Уравнение</a:t>
            </a:r>
            <a:r>
              <a:rPr dirty="0" smtClean="0"/>
              <a:t> </a:t>
            </a:r>
            <a:r>
              <a:rPr lang="de-DE" sz="3778" dirty="0" smtClean="0"/>
              <a:t>Ван-Деемтера</a:t>
            </a:r>
            <a:r>
              <a:t/>
            </a:r>
            <a:br/>
            <a:r>
              <a:rPr lang="en-US" sz="3111" b="0" dirty="0" smtClean="0"/>
              <a:t>«Сопротивление переносу вещества»</a:t>
            </a:r>
            <a:endParaRPr lang="ru-RU" sz="3111" b="0" dirty="0"/>
          </a:p>
        </p:txBody>
      </p:sp>
      <p:sp>
        <p:nvSpPr>
          <p:cNvPr id="123" name="Text Box 175"/>
          <p:cNvSpPr txBox="1">
            <a:spLocks noChangeArrowheads="1"/>
          </p:cNvSpPr>
          <p:nvPr/>
        </p:nvSpPr>
        <p:spPr bwMode="auto">
          <a:xfrm>
            <a:off x="4640512" y="2125261"/>
            <a:ext cx="1930238" cy="4924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ts val="3600"/>
              </a:spcBef>
            </a:pPr>
            <a:r>
              <a:rPr lang="en-US" sz="3200" i="1" dirty="0" smtClean="0">
                <a:solidFill>
                  <a:schemeClr val="tx2"/>
                </a:solidFill>
              </a:rPr>
              <a:t>w</a:t>
            </a:r>
            <a:r>
              <a:rPr lang="en-US" sz="3200" i="1" baseline="-25000" dirty="0" smtClean="0">
                <a:solidFill>
                  <a:schemeClr val="tx2"/>
                </a:solidFill>
              </a:rPr>
              <a:t>С</a:t>
            </a:r>
            <a:r>
              <a:rPr lang="en-US" sz="3200" i="1" dirty="0" smtClean="0">
                <a:solidFill>
                  <a:schemeClr val="tx2"/>
                </a:solidFill>
              </a:rPr>
              <a:t> ~ d</a:t>
            </a:r>
            <a:r>
              <a:rPr lang="de-DE" sz="3200" i="1" baseline="-25000" dirty="0" smtClean="0">
                <a:solidFill>
                  <a:schemeClr val="tx2"/>
                </a:solidFill>
              </a:rPr>
              <a:t>ч</a:t>
            </a:r>
            <a:r>
              <a:rPr lang="de-DE" sz="3200" i="1" baseline="30000" dirty="0" smtClean="0">
                <a:solidFill>
                  <a:schemeClr val="tx2"/>
                </a:solidFill>
              </a:rPr>
              <a:t>2</a:t>
            </a:r>
            <a:endParaRPr lang="ru-RU" sz="3200" i="1" baseline="30000" dirty="0">
              <a:solidFill>
                <a:schemeClr val="tx2"/>
              </a:solidFill>
            </a:endParaRPr>
          </a:p>
        </p:txBody>
      </p:sp>
      <p:grpSp>
        <p:nvGrpSpPr>
          <p:cNvPr id="2" name="Group 125"/>
          <p:cNvGrpSpPr/>
          <p:nvPr/>
        </p:nvGrpSpPr>
        <p:grpSpPr>
          <a:xfrm>
            <a:off x="1970086" y="2901851"/>
            <a:ext cx="2017331" cy="2017331"/>
            <a:chOff x="2850219" y="2357060"/>
            <a:chExt cx="2017331" cy="2017331"/>
          </a:xfrm>
        </p:grpSpPr>
        <p:sp>
          <p:nvSpPr>
            <p:cNvPr id="125" name="Oval 124"/>
            <p:cNvSpPr>
              <a:spLocks noChangeAspect="1"/>
            </p:cNvSpPr>
            <p:nvPr/>
          </p:nvSpPr>
          <p:spPr bwMode="auto">
            <a:xfrm>
              <a:off x="2850219" y="2357060"/>
              <a:ext cx="2017331" cy="2017331"/>
            </a:xfrm>
            <a:prstGeom prst="ellipse">
              <a:avLst/>
            </a:prstGeom>
            <a:solidFill>
              <a:srgbClr val="D9F5FF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4" name="Oval 123"/>
            <p:cNvSpPr/>
            <p:nvPr/>
          </p:nvSpPr>
          <p:spPr bwMode="auto">
            <a:xfrm>
              <a:off x="2985581" y="2492422"/>
              <a:ext cx="1746607" cy="1746607"/>
            </a:xfrm>
            <a:prstGeom prst="ellipse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29" name="Freeform 128"/>
          <p:cNvSpPr/>
          <p:nvPr/>
        </p:nvSpPr>
        <p:spPr bwMode="auto">
          <a:xfrm>
            <a:off x="1539904" y="3058997"/>
            <a:ext cx="2889055" cy="252442"/>
          </a:xfrm>
          <a:custGeom>
            <a:avLst/>
            <a:gdLst>
              <a:gd name="connsiteX0" fmla="*/ 0 w 2889055"/>
              <a:gd name="connsiteY0" fmla="*/ 185124 h 252442"/>
              <a:gd name="connsiteX1" fmla="*/ 661958 w 2889055"/>
              <a:gd name="connsiteY1" fmla="*/ 185124 h 252442"/>
              <a:gd name="connsiteX2" fmla="*/ 813423 w 2889055"/>
              <a:gd name="connsiteY2" fmla="*/ 230003 h 252442"/>
              <a:gd name="connsiteX3" fmla="*/ 1206110 w 2889055"/>
              <a:gd name="connsiteY3" fmla="*/ 252442 h 252442"/>
              <a:gd name="connsiteX4" fmla="*/ 1755872 w 2889055"/>
              <a:gd name="connsiteY4" fmla="*/ 39269 h 252442"/>
              <a:gd name="connsiteX5" fmla="*/ 1963435 w 2889055"/>
              <a:gd name="connsiteY5" fmla="*/ 0 h 252442"/>
              <a:gd name="connsiteX6" fmla="*/ 2889055 w 2889055"/>
              <a:gd name="connsiteY6" fmla="*/ 5610 h 252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9055" h="252442">
                <a:moveTo>
                  <a:pt x="0" y="185124"/>
                </a:moveTo>
                <a:lnTo>
                  <a:pt x="661958" y="185124"/>
                </a:lnTo>
                <a:lnTo>
                  <a:pt x="813423" y="230003"/>
                </a:lnTo>
                <a:lnTo>
                  <a:pt x="1206110" y="252442"/>
                </a:lnTo>
                <a:lnTo>
                  <a:pt x="1755872" y="39269"/>
                </a:lnTo>
                <a:lnTo>
                  <a:pt x="1963435" y="0"/>
                </a:lnTo>
                <a:lnTo>
                  <a:pt x="2889055" y="5610"/>
                </a:lnTo>
              </a:path>
            </a:pathLst>
          </a:cu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0" name="Freeform 129"/>
          <p:cNvSpPr/>
          <p:nvPr/>
        </p:nvSpPr>
        <p:spPr bwMode="auto">
          <a:xfrm>
            <a:off x="1573563" y="3401196"/>
            <a:ext cx="2838567" cy="802204"/>
          </a:xfrm>
          <a:custGeom>
            <a:avLst/>
            <a:gdLst>
              <a:gd name="connsiteX0" fmla="*/ 0 w 2838567"/>
              <a:gd name="connsiteY0" fmla="*/ 33659 h 802204"/>
              <a:gd name="connsiteX1" fmla="*/ 516103 w 2838567"/>
              <a:gd name="connsiteY1" fmla="*/ 28049 h 802204"/>
              <a:gd name="connsiteX2" fmla="*/ 594640 w 2838567"/>
              <a:gd name="connsiteY2" fmla="*/ 157075 h 802204"/>
              <a:gd name="connsiteX3" fmla="*/ 1402454 w 2838567"/>
              <a:gd name="connsiteY3" fmla="*/ 802204 h 802204"/>
              <a:gd name="connsiteX4" fmla="*/ 2142949 w 2838567"/>
              <a:gd name="connsiteY4" fmla="*/ 39269 h 802204"/>
              <a:gd name="connsiteX5" fmla="*/ 2266365 w 2838567"/>
              <a:gd name="connsiteY5" fmla="*/ 0 h 802204"/>
              <a:gd name="connsiteX6" fmla="*/ 2838567 w 2838567"/>
              <a:gd name="connsiteY6" fmla="*/ 0 h 802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8567" h="802204">
                <a:moveTo>
                  <a:pt x="0" y="33659"/>
                </a:moveTo>
                <a:lnTo>
                  <a:pt x="516103" y="28049"/>
                </a:lnTo>
                <a:lnTo>
                  <a:pt x="594640" y="157075"/>
                </a:lnTo>
                <a:lnTo>
                  <a:pt x="1402454" y="802204"/>
                </a:lnTo>
                <a:lnTo>
                  <a:pt x="2142949" y="39269"/>
                </a:lnTo>
                <a:lnTo>
                  <a:pt x="2266365" y="0"/>
                </a:lnTo>
                <a:lnTo>
                  <a:pt x="2838567" y="0"/>
                </a:lnTo>
              </a:path>
            </a:pathLst>
          </a:cu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4525622" y="3055539"/>
            <a:ext cx="2601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Различные диффузионные пути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4525622" y="3760459"/>
            <a:ext cx="3918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Пористая частица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4525621" y="4126048"/>
            <a:ext cx="4467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Неподвижный слой подвижной фазы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2" name="Oval 21"/>
          <p:cNvSpPr>
            <a:spLocks noChangeAspect="1"/>
          </p:cNvSpPr>
          <p:nvPr/>
        </p:nvSpPr>
        <p:spPr bwMode="auto">
          <a:xfrm>
            <a:off x="1508050" y="3164015"/>
            <a:ext cx="154378" cy="15437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Oval 22"/>
          <p:cNvSpPr>
            <a:spLocks noChangeAspect="1"/>
          </p:cNvSpPr>
          <p:nvPr/>
        </p:nvSpPr>
        <p:spPr bwMode="auto">
          <a:xfrm>
            <a:off x="1506060" y="3350747"/>
            <a:ext cx="154378" cy="15437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rot="10800000">
            <a:off x="3657600" y="3976688"/>
            <a:ext cx="787400" cy="1588"/>
          </a:xfrm>
          <a:prstGeom prst="straightConnector1">
            <a:avLst/>
          </a:prstGeom>
          <a:ln w="25400" cap="flat" cmpd="sng" algn="ctr">
            <a:solidFill>
              <a:srgbClr val="4D4D4D"/>
            </a:solidFill>
            <a:prstDash val="solid"/>
            <a:miter lim="800000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3852055" y="4332287"/>
            <a:ext cx="592945" cy="1"/>
          </a:xfrm>
          <a:prstGeom prst="straightConnector1">
            <a:avLst/>
          </a:prstGeom>
          <a:ln w="25400" cap="flat" cmpd="sng" algn="ctr">
            <a:solidFill>
              <a:srgbClr val="4D4D4D"/>
            </a:solidFill>
            <a:prstDash val="solid"/>
            <a:miter lim="800000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24" name="Action Button: Custom 30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Chevron 31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6" name="Chevron 32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TextBox 33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6151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85 0.00047 L 0.06476 0.00047 L 0.08785 0.00649 L 0.12674 0.01158 L 0.18872 -0.02314 L 0.21007 -0.02685 L 0.30643 -0.02685 " pathEditMode="relative" ptsTypes="AAAAA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93 0.00023 L 0.05747 0.00278 L 0.06493 0.02245 L 0.15191 0.11134 L 0.23438 0.00139 L 0.24444 -0.00463 L 0.30747 -0.00463 " pathEditMode="relative" ptsTypes="AAAAAAA">
                                      <p:cBhvr>
                                        <p:cTn id="8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Уравнение Ван-Деемтера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228599" y="1508760"/>
            <a:ext cx="8806103" cy="3155357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000" dirty="0" smtClean="0"/>
              <a:t>Уравнение </a:t>
            </a:r>
            <a:r>
              <a:rPr lang="en-US" sz="2000" dirty="0" err="1" smtClean="0"/>
              <a:t>Ван-Деемтера</a:t>
            </a:r>
            <a:r>
              <a:rPr lang="en-US" sz="2000" dirty="0" smtClean="0"/>
              <a:t> </a:t>
            </a:r>
            <a:r>
              <a:rPr lang="ru-RU" sz="2000" dirty="0"/>
              <a:t>связывает высоту тарелки </a:t>
            </a:r>
            <a:r>
              <a:rPr lang="ru-RU" sz="2000" dirty="0" smtClean="0"/>
              <a:t>хромотографической </a:t>
            </a:r>
            <a:r>
              <a:rPr lang="ru-RU" sz="2000" dirty="0"/>
              <a:t>колонки с линейной скоростью подвижной фазы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ru-RU" sz="2000" dirty="0" smtClean="0"/>
              <a:t>и </a:t>
            </a:r>
            <a:r>
              <a:rPr lang="ru-RU" sz="2000" dirty="0"/>
              <a:t>дает высоту тарелки как сумму трех членов, учитывающих вклады молекулярной продольной диффузии, вихревой диффузии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ru-RU" sz="2000" dirty="0" smtClean="0"/>
              <a:t>и </a:t>
            </a:r>
            <a:r>
              <a:rPr lang="ru-RU" sz="2000" dirty="0"/>
              <a:t>сопротивления массопередаче</a:t>
            </a:r>
            <a:r>
              <a:rPr lang="en-US" sz="2000" dirty="0" smtClean="0"/>
              <a:t> </a:t>
            </a:r>
            <a:r>
              <a:rPr lang="en-US" sz="1400" dirty="0" smtClean="0"/>
              <a:t>(Wikipedia)</a:t>
            </a:r>
            <a:r>
              <a:rPr lang="en-US" sz="2000" dirty="0" smtClean="0"/>
              <a:t>.</a:t>
            </a:r>
          </a:p>
          <a:p>
            <a:endParaRPr lang="ru-RU" dirty="0"/>
          </a:p>
        </p:txBody>
      </p:sp>
      <p:sp>
        <p:nvSpPr>
          <p:cNvPr id="12" name="Text Box 175"/>
          <p:cNvSpPr txBox="1">
            <a:spLocks noChangeArrowheads="1"/>
          </p:cNvSpPr>
          <p:nvPr/>
        </p:nvSpPr>
        <p:spPr bwMode="auto">
          <a:xfrm>
            <a:off x="228600" y="3355547"/>
            <a:ext cx="4234103" cy="124649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ts val="0"/>
              </a:spcBef>
              <a:spcAft>
                <a:spcPts val="3000"/>
              </a:spcAft>
            </a:pPr>
            <a:r>
              <a:rPr lang="de-DE" sz="2800" i="1" dirty="0" smtClean="0"/>
              <a:t>h = </a:t>
            </a:r>
            <a:r>
              <a:rPr lang="de-DE" sz="2800" dirty="0" smtClean="0"/>
              <a:t>f (</a:t>
            </a:r>
            <a:r>
              <a:rPr dirty="0" smtClean="0"/>
              <a:t> </a:t>
            </a:r>
            <a:r>
              <a:rPr lang="de-DE" sz="2800" i="1" dirty="0" smtClean="0">
                <a:solidFill>
                  <a:schemeClr val="tx2"/>
                </a:solidFill>
              </a:rPr>
              <a:t>w</a:t>
            </a:r>
            <a:r>
              <a:rPr lang="de-DE" sz="2800" i="1" baseline="-25000" dirty="0" smtClean="0">
                <a:solidFill>
                  <a:schemeClr val="tx2"/>
                </a:solidFill>
              </a:rPr>
              <a:t>вихр</a:t>
            </a:r>
            <a:r>
              <a:rPr lang="de-DE" sz="2800" i="1" dirty="0" smtClean="0"/>
              <a:t> + </a:t>
            </a:r>
            <a:r>
              <a:rPr lang="de-DE" sz="2800" i="1" dirty="0" smtClean="0">
                <a:solidFill>
                  <a:srgbClr val="FF9900"/>
                </a:solidFill>
              </a:rPr>
              <a:t>w</a:t>
            </a:r>
            <a:r>
              <a:rPr lang="de-DE" sz="2800" i="1" baseline="-25000" dirty="0" smtClean="0">
                <a:solidFill>
                  <a:srgbClr val="FF9900"/>
                </a:solidFill>
              </a:rPr>
              <a:t>ос</a:t>
            </a:r>
            <a:r>
              <a:rPr lang="de-DE" sz="2800" i="1" dirty="0" smtClean="0"/>
              <a:t> + </a:t>
            </a:r>
            <a:r>
              <a:rPr lang="de-DE" sz="2800" i="1" dirty="0" smtClean="0">
                <a:solidFill>
                  <a:srgbClr val="C00000"/>
                </a:solidFill>
              </a:rPr>
              <a:t>w</a:t>
            </a:r>
            <a:r>
              <a:rPr lang="de-DE" sz="2800" i="1" baseline="-25000" dirty="0" smtClean="0">
                <a:solidFill>
                  <a:srgbClr val="C00000"/>
                </a:solidFill>
              </a:rPr>
              <a:t>С</a:t>
            </a:r>
            <a:r>
              <a:rPr dirty="0" smtClean="0"/>
              <a:t> </a:t>
            </a:r>
            <a:r>
              <a:rPr lang="de-DE" sz="2800" dirty="0" smtClean="0">
                <a:solidFill>
                  <a:srgbClr val="C00000"/>
                </a:solidFill>
              </a:rPr>
              <a:t>)</a:t>
            </a:r>
          </a:p>
          <a:p>
            <a:pPr eaLnBrk="0" hangingPunct="0">
              <a:spcBef>
                <a:spcPts val="0"/>
              </a:spcBef>
              <a:spcAft>
                <a:spcPts val="3600"/>
              </a:spcAft>
            </a:pPr>
            <a:r>
              <a:rPr lang="en-US" sz="2800" i="1" dirty="0"/>
              <a:t>h</a:t>
            </a:r>
            <a:r>
              <a:rPr dirty="0" smtClean="0"/>
              <a:t> </a:t>
            </a:r>
            <a:r>
              <a:rPr lang="en-US" sz="2800" i="1" dirty="0"/>
              <a:t>= </a:t>
            </a:r>
            <a:r>
              <a:rPr lang="en-US" sz="2800" i="1" dirty="0" smtClean="0">
                <a:solidFill>
                  <a:schemeClr val="tx2"/>
                </a:solidFill>
              </a:rPr>
              <a:t>A  </a:t>
            </a:r>
            <a:r>
              <a:rPr lang="en-US" sz="2800" i="1" dirty="0"/>
              <a:t>+  </a:t>
            </a:r>
            <a:r>
              <a:rPr lang="en-US" sz="2800" i="1" dirty="0" smtClean="0">
                <a:solidFill>
                  <a:srgbClr val="FF9900"/>
                </a:solidFill>
              </a:rPr>
              <a:t>B/u  </a:t>
            </a:r>
            <a:r>
              <a:rPr lang="en-US" sz="2800" i="1" dirty="0"/>
              <a:t>+  </a:t>
            </a:r>
            <a:r>
              <a:rPr lang="en-US" sz="2800" i="1" dirty="0" smtClean="0">
                <a:solidFill>
                  <a:srgbClr val="C00000"/>
                </a:solidFill>
              </a:rPr>
              <a:t>C u</a:t>
            </a:r>
            <a:endParaRPr lang="ru-RU" sz="2800" i="1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62703" y="3440185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Вихревая диффузия</a:t>
            </a:r>
            <a:endParaRPr lang="ru-RU" sz="2000" dirty="0">
              <a:solidFill>
                <a:schemeClr val="tx2"/>
              </a:solidFill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Коэффициент диффузии </a:t>
            </a:r>
            <a:endParaRPr lang="ru-RU" sz="2000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chemeClr val="tx2"/>
                </a:solidFill>
              </a:rPr>
              <a:t>Сопротивление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bg-BG" sz="2000" dirty="0">
                <a:solidFill>
                  <a:schemeClr val="tx2"/>
                </a:solidFill>
              </a:rPr>
              <a:t>массопередаче</a:t>
            </a:r>
            <a:endParaRPr lang="ru-RU" sz="2000" dirty="0">
              <a:solidFill>
                <a:schemeClr val="tx2"/>
              </a:solidFill>
            </a:endParaRPr>
          </a:p>
        </p:txBody>
      </p:sp>
      <p:grpSp>
        <p:nvGrpSpPr>
          <p:cNvPr id="11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4" name="Action Button: Custom 30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Chevron 31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Chevron 32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9" name="TextBox 33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9470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Уравнение Ван-Деемтера</a:t>
            </a:r>
            <a:endParaRPr lang="ru-RU" dirty="0"/>
          </a:p>
        </p:txBody>
      </p:sp>
      <p:sp>
        <p:nvSpPr>
          <p:cNvPr id="118" name="Line 33"/>
          <p:cNvSpPr>
            <a:spLocks noChangeShapeType="1"/>
          </p:cNvSpPr>
          <p:nvPr/>
        </p:nvSpPr>
        <p:spPr bwMode="auto">
          <a:xfrm>
            <a:off x="570238" y="5468011"/>
            <a:ext cx="5669695" cy="0"/>
          </a:xfrm>
          <a:prstGeom prst="line">
            <a:avLst/>
          </a:prstGeom>
          <a:noFill/>
          <a:ln w="25400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9" name="Text Box 34"/>
          <p:cNvSpPr txBox="1">
            <a:spLocks noChangeArrowheads="1"/>
          </p:cNvSpPr>
          <p:nvPr/>
        </p:nvSpPr>
        <p:spPr bwMode="auto">
          <a:xfrm rot="-5400000">
            <a:off x="-1251546" y="3008246"/>
            <a:ext cx="3247643" cy="1846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dirty="0" smtClean="0">
                <a:solidFill>
                  <a:srgbClr val="4D4D4D"/>
                </a:solidFill>
              </a:rPr>
              <a:t>Приведен. высота теор. тарелки (h)</a:t>
            </a:r>
            <a:endParaRPr lang="ru-RU" sz="1200" dirty="0">
              <a:solidFill>
                <a:srgbClr val="4D4D4D"/>
              </a:solidFill>
            </a:endParaRPr>
          </a:p>
        </p:txBody>
      </p:sp>
      <p:sp>
        <p:nvSpPr>
          <p:cNvPr id="120" name="Text Box 35"/>
          <p:cNvSpPr txBox="1">
            <a:spLocks noChangeArrowheads="1"/>
          </p:cNvSpPr>
          <p:nvPr/>
        </p:nvSpPr>
        <p:spPr bwMode="auto">
          <a:xfrm>
            <a:off x="6311811" y="5392602"/>
            <a:ext cx="638157" cy="1846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dirty="0" smtClean="0">
                <a:solidFill>
                  <a:srgbClr val="4D4D4D"/>
                </a:solidFill>
              </a:rPr>
              <a:t>Поток</a:t>
            </a:r>
            <a:endParaRPr lang="ru-RU" sz="1200" dirty="0">
              <a:solidFill>
                <a:srgbClr val="4D4D4D"/>
              </a:solidFill>
            </a:endParaRPr>
          </a:p>
        </p:txBody>
      </p:sp>
      <p:sp>
        <p:nvSpPr>
          <p:cNvPr id="24" name="Line 37"/>
          <p:cNvSpPr>
            <a:spLocks noChangeShapeType="1"/>
          </p:cNvSpPr>
          <p:nvPr/>
        </p:nvSpPr>
        <p:spPr bwMode="auto">
          <a:xfrm flipV="1">
            <a:off x="570237" y="4922319"/>
            <a:ext cx="5669695" cy="0"/>
          </a:xfrm>
          <a:prstGeom prst="line">
            <a:avLst/>
          </a:prstGeom>
          <a:noFill/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>
            <a:spAutoFit/>
          </a:bodyPr>
          <a:lstStyle/>
          <a:p>
            <a:endParaRPr lang="en-US"/>
          </a:p>
        </p:txBody>
      </p:sp>
      <p:grpSp>
        <p:nvGrpSpPr>
          <p:cNvPr id="127" name="Group 126"/>
          <p:cNvGrpSpPr/>
          <p:nvPr/>
        </p:nvGrpSpPr>
        <p:grpSpPr>
          <a:xfrm>
            <a:off x="824271" y="1978025"/>
            <a:ext cx="8351840" cy="2327275"/>
            <a:chOff x="824271" y="2295525"/>
            <a:chExt cx="8351840" cy="2327275"/>
          </a:xfrm>
        </p:grpSpPr>
        <p:grpSp>
          <p:nvGrpSpPr>
            <p:cNvPr id="26" name="Group 39"/>
            <p:cNvGrpSpPr>
              <a:grpSpLocks/>
            </p:cNvGrpSpPr>
            <p:nvPr/>
          </p:nvGrpSpPr>
          <p:grpSpPr bwMode="auto">
            <a:xfrm>
              <a:off x="824271" y="2295525"/>
              <a:ext cx="5411787" cy="2327275"/>
              <a:chOff x="1409" y="932"/>
              <a:chExt cx="3409" cy="1466"/>
            </a:xfrm>
          </p:grpSpPr>
          <p:sp>
            <p:nvSpPr>
              <p:cNvPr id="28" name="Line 40"/>
              <p:cNvSpPr>
                <a:spLocks noChangeShapeType="1"/>
              </p:cNvSpPr>
              <p:nvPr/>
            </p:nvSpPr>
            <p:spPr bwMode="auto">
              <a:xfrm>
                <a:off x="1409" y="93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41"/>
              <p:cNvSpPr>
                <a:spLocks noChangeShapeType="1"/>
              </p:cNvSpPr>
              <p:nvPr/>
            </p:nvSpPr>
            <p:spPr bwMode="auto">
              <a:xfrm>
                <a:off x="1409" y="93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42"/>
              <p:cNvSpPr>
                <a:spLocks noChangeShapeType="1"/>
              </p:cNvSpPr>
              <p:nvPr/>
            </p:nvSpPr>
            <p:spPr bwMode="auto">
              <a:xfrm>
                <a:off x="1409" y="932"/>
                <a:ext cx="27" cy="837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Line 43"/>
              <p:cNvSpPr>
                <a:spLocks noChangeShapeType="1"/>
              </p:cNvSpPr>
              <p:nvPr/>
            </p:nvSpPr>
            <p:spPr bwMode="auto">
              <a:xfrm>
                <a:off x="1436" y="1769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44"/>
              <p:cNvSpPr>
                <a:spLocks noChangeShapeType="1"/>
              </p:cNvSpPr>
              <p:nvPr/>
            </p:nvSpPr>
            <p:spPr bwMode="auto">
              <a:xfrm>
                <a:off x="1436" y="1769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Line 45"/>
              <p:cNvSpPr>
                <a:spLocks noChangeShapeType="1"/>
              </p:cNvSpPr>
              <p:nvPr/>
            </p:nvSpPr>
            <p:spPr bwMode="auto">
              <a:xfrm>
                <a:off x="1436" y="1769"/>
                <a:ext cx="59" cy="408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Line 46"/>
              <p:cNvSpPr>
                <a:spLocks noChangeShapeType="1"/>
              </p:cNvSpPr>
              <p:nvPr/>
            </p:nvSpPr>
            <p:spPr bwMode="auto">
              <a:xfrm>
                <a:off x="1495" y="217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47"/>
              <p:cNvSpPr>
                <a:spLocks noChangeShapeType="1"/>
              </p:cNvSpPr>
              <p:nvPr/>
            </p:nvSpPr>
            <p:spPr bwMode="auto">
              <a:xfrm>
                <a:off x="1495" y="217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Line 48"/>
              <p:cNvSpPr>
                <a:spLocks noChangeShapeType="1"/>
              </p:cNvSpPr>
              <p:nvPr/>
            </p:nvSpPr>
            <p:spPr bwMode="auto">
              <a:xfrm>
                <a:off x="1495" y="2177"/>
                <a:ext cx="59" cy="123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Line 49"/>
              <p:cNvSpPr>
                <a:spLocks noChangeShapeType="1"/>
              </p:cNvSpPr>
              <p:nvPr/>
            </p:nvSpPr>
            <p:spPr bwMode="auto">
              <a:xfrm>
                <a:off x="1554" y="2300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50"/>
              <p:cNvSpPr>
                <a:spLocks noChangeShapeType="1"/>
              </p:cNvSpPr>
              <p:nvPr/>
            </p:nvSpPr>
            <p:spPr bwMode="auto">
              <a:xfrm>
                <a:off x="1554" y="2300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Line 51"/>
              <p:cNvSpPr>
                <a:spLocks noChangeShapeType="1"/>
              </p:cNvSpPr>
              <p:nvPr/>
            </p:nvSpPr>
            <p:spPr bwMode="auto">
              <a:xfrm>
                <a:off x="1554" y="2300"/>
                <a:ext cx="59" cy="56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Line 52"/>
              <p:cNvSpPr>
                <a:spLocks noChangeShapeType="1"/>
              </p:cNvSpPr>
              <p:nvPr/>
            </p:nvSpPr>
            <p:spPr bwMode="auto">
              <a:xfrm>
                <a:off x="1613" y="2356"/>
                <a:ext cx="59" cy="26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Line 53"/>
              <p:cNvSpPr>
                <a:spLocks noChangeShapeType="1"/>
              </p:cNvSpPr>
              <p:nvPr/>
            </p:nvSpPr>
            <p:spPr bwMode="auto">
              <a:xfrm>
                <a:off x="1672" y="238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Line 54"/>
              <p:cNvSpPr>
                <a:spLocks noChangeShapeType="1"/>
              </p:cNvSpPr>
              <p:nvPr/>
            </p:nvSpPr>
            <p:spPr bwMode="auto">
              <a:xfrm>
                <a:off x="1672" y="238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Line 55"/>
              <p:cNvSpPr>
                <a:spLocks noChangeShapeType="1"/>
              </p:cNvSpPr>
              <p:nvPr/>
            </p:nvSpPr>
            <p:spPr bwMode="auto">
              <a:xfrm>
                <a:off x="1672" y="2382"/>
                <a:ext cx="58" cy="11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Line 56"/>
              <p:cNvSpPr>
                <a:spLocks noChangeShapeType="1"/>
              </p:cNvSpPr>
              <p:nvPr/>
            </p:nvSpPr>
            <p:spPr bwMode="auto">
              <a:xfrm>
                <a:off x="1730" y="2393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57"/>
              <p:cNvSpPr>
                <a:spLocks noChangeShapeType="1"/>
              </p:cNvSpPr>
              <p:nvPr/>
            </p:nvSpPr>
            <p:spPr bwMode="auto">
              <a:xfrm>
                <a:off x="1730" y="2393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58"/>
              <p:cNvSpPr>
                <a:spLocks noChangeShapeType="1"/>
              </p:cNvSpPr>
              <p:nvPr/>
            </p:nvSpPr>
            <p:spPr bwMode="auto">
              <a:xfrm>
                <a:off x="1730" y="2393"/>
                <a:ext cx="59" cy="4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59"/>
              <p:cNvSpPr>
                <a:spLocks noChangeShapeType="1"/>
              </p:cNvSpPr>
              <p:nvPr/>
            </p:nvSpPr>
            <p:spPr bwMode="auto">
              <a:xfrm>
                <a:off x="1789" y="239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60"/>
              <p:cNvSpPr>
                <a:spLocks noChangeShapeType="1"/>
              </p:cNvSpPr>
              <p:nvPr/>
            </p:nvSpPr>
            <p:spPr bwMode="auto">
              <a:xfrm>
                <a:off x="1789" y="239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61"/>
              <p:cNvSpPr>
                <a:spLocks noChangeShapeType="1"/>
              </p:cNvSpPr>
              <p:nvPr/>
            </p:nvSpPr>
            <p:spPr bwMode="auto">
              <a:xfrm flipV="1">
                <a:off x="1789" y="2393"/>
                <a:ext cx="59" cy="4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62"/>
              <p:cNvSpPr>
                <a:spLocks noChangeShapeType="1"/>
              </p:cNvSpPr>
              <p:nvPr/>
            </p:nvSpPr>
            <p:spPr bwMode="auto">
              <a:xfrm>
                <a:off x="1848" y="2393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63"/>
              <p:cNvSpPr>
                <a:spLocks noChangeShapeType="1"/>
              </p:cNvSpPr>
              <p:nvPr/>
            </p:nvSpPr>
            <p:spPr bwMode="auto">
              <a:xfrm>
                <a:off x="1848" y="2393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64"/>
              <p:cNvSpPr>
                <a:spLocks noChangeShapeType="1"/>
              </p:cNvSpPr>
              <p:nvPr/>
            </p:nvSpPr>
            <p:spPr bwMode="auto">
              <a:xfrm flipV="1">
                <a:off x="1848" y="2389"/>
                <a:ext cx="59" cy="4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65"/>
              <p:cNvSpPr>
                <a:spLocks noChangeShapeType="1"/>
              </p:cNvSpPr>
              <p:nvPr/>
            </p:nvSpPr>
            <p:spPr bwMode="auto">
              <a:xfrm>
                <a:off x="1907" y="2389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66"/>
              <p:cNvSpPr>
                <a:spLocks noChangeShapeType="1"/>
              </p:cNvSpPr>
              <p:nvPr/>
            </p:nvSpPr>
            <p:spPr bwMode="auto">
              <a:xfrm>
                <a:off x="1907" y="2389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67"/>
              <p:cNvSpPr>
                <a:spLocks noChangeShapeType="1"/>
              </p:cNvSpPr>
              <p:nvPr/>
            </p:nvSpPr>
            <p:spPr bwMode="auto">
              <a:xfrm flipV="1">
                <a:off x="1907" y="2382"/>
                <a:ext cx="59" cy="7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Line 68"/>
              <p:cNvSpPr>
                <a:spLocks noChangeShapeType="1"/>
              </p:cNvSpPr>
              <p:nvPr/>
            </p:nvSpPr>
            <p:spPr bwMode="auto">
              <a:xfrm>
                <a:off x="1966" y="238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Line 69"/>
              <p:cNvSpPr>
                <a:spLocks noChangeShapeType="1"/>
              </p:cNvSpPr>
              <p:nvPr/>
            </p:nvSpPr>
            <p:spPr bwMode="auto">
              <a:xfrm>
                <a:off x="1966" y="238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Line 70"/>
              <p:cNvSpPr>
                <a:spLocks noChangeShapeType="1"/>
              </p:cNvSpPr>
              <p:nvPr/>
            </p:nvSpPr>
            <p:spPr bwMode="auto">
              <a:xfrm flipV="1">
                <a:off x="1966" y="2360"/>
                <a:ext cx="117" cy="22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Line 71"/>
              <p:cNvSpPr>
                <a:spLocks noChangeShapeType="1"/>
              </p:cNvSpPr>
              <p:nvPr/>
            </p:nvSpPr>
            <p:spPr bwMode="auto">
              <a:xfrm>
                <a:off x="2083" y="2360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Line 72"/>
              <p:cNvSpPr>
                <a:spLocks noChangeShapeType="1"/>
              </p:cNvSpPr>
              <p:nvPr/>
            </p:nvSpPr>
            <p:spPr bwMode="auto">
              <a:xfrm>
                <a:off x="2083" y="2360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Line 73"/>
              <p:cNvSpPr>
                <a:spLocks noChangeShapeType="1"/>
              </p:cNvSpPr>
              <p:nvPr/>
            </p:nvSpPr>
            <p:spPr bwMode="auto">
              <a:xfrm flipV="1">
                <a:off x="2083" y="2337"/>
                <a:ext cx="118" cy="23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Line 74"/>
              <p:cNvSpPr>
                <a:spLocks noChangeShapeType="1"/>
              </p:cNvSpPr>
              <p:nvPr/>
            </p:nvSpPr>
            <p:spPr bwMode="auto">
              <a:xfrm>
                <a:off x="2201" y="233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Line 75"/>
              <p:cNvSpPr>
                <a:spLocks noChangeShapeType="1"/>
              </p:cNvSpPr>
              <p:nvPr/>
            </p:nvSpPr>
            <p:spPr bwMode="auto">
              <a:xfrm>
                <a:off x="2201" y="2337"/>
                <a:ext cx="1" cy="1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Line 76"/>
              <p:cNvSpPr>
                <a:spLocks noChangeShapeType="1"/>
              </p:cNvSpPr>
              <p:nvPr/>
            </p:nvSpPr>
            <p:spPr bwMode="auto">
              <a:xfrm flipV="1">
                <a:off x="2201" y="2311"/>
                <a:ext cx="118" cy="26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Line 77"/>
              <p:cNvSpPr>
                <a:spLocks noChangeShapeType="1"/>
              </p:cNvSpPr>
              <p:nvPr/>
            </p:nvSpPr>
            <p:spPr bwMode="auto">
              <a:xfrm>
                <a:off x="2319" y="231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Line 78"/>
              <p:cNvSpPr>
                <a:spLocks noChangeShapeType="1"/>
              </p:cNvSpPr>
              <p:nvPr/>
            </p:nvSpPr>
            <p:spPr bwMode="auto">
              <a:xfrm>
                <a:off x="2319" y="231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Line 79"/>
              <p:cNvSpPr>
                <a:spLocks noChangeShapeType="1"/>
              </p:cNvSpPr>
              <p:nvPr/>
            </p:nvSpPr>
            <p:spPr bwMode="auto">
              <a:xfrm flipV="1">
                <a:off x="2319" y="2281"/>
                <a:ext cx="117" cy="30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Line 80"/>
              <p:cNvSpPr>
                <a:spLocks noChangeShapeType="1"/>
              </p:cNvSpPr>
              <p:nvPr/>
            </p:nvSpPr>
            <p:spPr bwMode="auto">
              <a:xfrm>
                <a:off x="2436" y="228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Line 81"/>
              <p:cNvSpPr>
                <a:spLocks noChangeShapeType="1"/>
              </p:cNvSpPr>
              <p:nvPr/>
            </p:nvSpPr>
            <p:spPr bwMode="auto">
              <a:xfrm>
                <a:off x="2436" y="228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Line 82"/>
              <p:cNvSpPr>
                <a:spLocks noChangeShapeType="1"/>
              </p:cNvSpPr>
              <p:nvPr/>
            </p:nvSpPr>
            <p:spPr bwMode="auto">
              <a:xfrm flipV="1">
                <a:off x="2436" y="2255"/>
                <a:ext cx="118" cy="26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Line 83"/>
              <p:cNvSpPr>
                <a:spLocks noChangeShapeType="1"/>
              </p:cNvSpPr>
              <p:nvPr/>
            </p:nvSpPr>
            <p:spPr bwMode="auto">
              <a:xfrm>
                <a:off x="2554" y="2255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Line 84"/>
              <p:cNvSpPr>
                <a:spLocks noChangeShapeType="1"/>
              </p:cNvSpPr>
              <p:nvPr/>
            </p:nvSpPr>
            <p:spPr bwMode="auto">
              <a:xfrm>
                <a:off x="2554" y="2255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Line 85"/>
              <p:cNvSpPr>
                <a:spLocks noChangeShapeType="1"/>
              </p:cNvSpPr>
              <p:nvPr/>
            </p:nvSpPr>
            <p:spPr bwMode="auto">
              <a:xfrm flipV="1">
                <a:off x="2554" y="2225"/>
                <a:ext cx="118" cy="30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Line 86"/>
              <p:cNvSpPr>
                <a:spLocks noChangeShapeType="1"/>
              </p:cNvSpPr>
              <p:nvPr/>
            </p:nvSpPr>
            <p:spPr bwMode="auto">
              <a:xfrm>
                <a:off x="2672" y="2225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Line 87"/>
              <p:cNvSpPr>
                <a:spLocks noChangeShapeType="1"/>
              </p:cNvSpPr>
              <p:nvPr/>
            </p:nvSpPr>
            <p:spPr bwMode="auto">
              <a:xfrm>
                <a:off x="2672" y="2225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Line 88"/>
              <p:cNvSpPr>
                <a:spLocks noChangeShapeType="1"/>
              </p:cNvSpPr>
              <p:nvPr/>
            </p:nvSpPr>
            <p:spPr bwMode="auto">
              <a:xfrm flipV="1">
                <a:off x="2672" y="2191"/>
                <a:ext cx="117" cy="34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Line 89"/>
              <p:cNvSpPr>
                <a:spLocks noChangeShapeType="1"/>
              </p:cNvSpPr>
              <p:nvPr/>
            </p:nvSpPr>
            <p:spPr bwMode="auto">
              <a:xfrm>
                <a:off x="2789" y="219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Line 90"/>
              <p:cNvSpPr>
                <a:spLocks noChangeShapeType="1"/>
              </p:cNvSpPr>
              <p:nvPr/>
            </p:nvSpPr>
            <p:spPr bwMode="auto">
              <a:xfrm>
                <a:off x="2789" y="219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Line 91"/>
              <p:cNvSpPr>
                <a:spLocks noChangeShapeType="1"/>
              </p:cNvSpPr>
              <p:nvPr/>
            </p:nvSpPr>
            <p:spPr bwMode="auto">
              <a:xfrm flipV="1">
                <a:off x="2789" y="2162"/>
                <a:ext cx="122" cy="29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92"/>
              <p:cNvSpPr>
                <a:spLocks noChangeShapeType="1"/>
              </p:cNvSpPr>
              <p:nvPr/>
            </p:nvSpPr>
            <p:spPr bwMode="auto">
              <a:xfrm>
                <a:off x="2911" y="216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93"/>
              <p:cNvSpPr>
                <a:spLocks noChangeShapeType="1"/>
              </p:cNvSpPr>
              <p:nvPr/>
            </p:nvSpPr>
            <p:spPr bwMode="auto">
              <a:xfrm>
                <a:off x="2911" y="216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94"/>
              <p:cNvSpPr>
                <a:spLocks noChangeShapeType="1"/>
              </p:cNvSpPr>
              <p:nvPr/>
            </p:nvSpPr>
            <p:spPr bwMode="auto">
              <a:xfrm flipV="1">
                <a:off x="2911" y="2132"/>
                <a:ext cx="118" cy="30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95"/>
              <p:cNvSpPr>
                <a:spLocks noChangeShapeType="1"/>
              </p:cNvSpPr>
              <p:nvPr/>
            </p:nvSpPr>
            <p:spPr bwMode="auto">
              <a:xfrm>
                <a:off x="3029" y="213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Line 96"/>
              <p:cNvSpPr>
                <a:spLocks noChangeShapeType="1"/>
              </p:cNvSpPr>
              <p:nvPr/>
            </p:nvSpPr>
            <p:spPr bwMode="auto">
              <a:xfrm>
                <a:off x="3029" y="2132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97"/>
              <p:cNvSpPr>
                <a:spLocks noChangeShapeType="1"/>
              </p:cNvSpPr>
              <p:nvPr/>
            </p:nvSpPr>
            <p:spPr bwMode="auto">
              <a:xfrm flipV="1">
                <a:off x="3029" y="2098"/>
                <a:ext cx="117" cy="34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98"/>
              <p:cNvSpPr>
                <a:spLocks noChangeShapeType="1"/>
              </p:cNvSpPr>
              <p:nvPr/>
            </p:nvSpPr>
            <p:spPr bwMode="auto">
              <a:xfrm>
                <a:off x="3146" y="2098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Line 99"/>
              <p:cNvSpPr>
                <a:spLocks noChangeShapeType="1"/>
              </p:cNvSpPr>
              <p:nvPr/>
            </p:nvSpPr>
            <p:spPr bwMode="auto">
              <a:xfrm>
                <a:off x="3146" y="2098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Line 100"/>
              <p:cNvSpPr>
                <a:spLocks noChangeShapeType="1"/>
              </p:cNvSpPr>
              <p:nvPr/>
            </p:nvSpPr>
            <p:spPr bwMode="auto">
              <a:xfrm flipV="1">
                <a:off x="3146" y="2068"/>
                <a:ext cx="118" cy="30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Line 101"/>
              <p:cNvSpPr>
                <a:spLocks noChangeShapeType="1"/>
              </p:cNvSpPr>
              <p:nvPr/>
            </p:nvSpPr>
            <p:spPr bwMode="auto">
              <a:xfrm>
                <a:off x="3264" y="2068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Line 102"/>
              <p:cNvSpPr>
                <a:spLocks noChangeShapeType="1"/>
              </p:cNvSpPr>
              <p:nvPr/>
            </p:nvSpPr>
            <p:spPr bwMode="auto">
              <a:xfrm>
                <a:off x="3264" y="2068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Line 103"/>
              <p:cNvSpPr>
                <a:spLocks noChangeShapeType="1"/>
              </p:cNvSpPr>
              <p:nvPr/>
            </p:nvSpPr>
            <p:spPr bwMode="auto">
              <a:xfrm flipV="1">
                <a:off x="3264" y="2035"/>
                <a:ext cx="118" cy="33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Line 104"/>
              <p:cNvSpPr>
                <a:spLocks noChangeShapeType="1"/>
              </p:cNvSpPr>
              <p:nvPr/>
            </p:nvSpPr>
            <p:spPr bwMode="auto">
              <a:xfrm>
                <a:off x="3382" y="2035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Line 105"/>
              <p:cNvSpPr>
                <a:spLocks noChangeShapeType="1"/>
              </p:cNvSpPr>
              <p:nvPr/>
            </p:nvSpPr>
            <p:spPr bwMode="auto">
              <a:xfrm>
                <a:off x="3382" y="2035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Line 106"/>
              <p:cNvSpPr>
                <a:spLocks noChangeShapeType="1"/>
              </p:cNvSpPr>
              <p:nvPr/>
            </p:nvSpPr>
            <p:spPr bwMode="auto">
              <a:xfrm flipV="1">
                <a:off x="3382" y="2001"/>
                <a:ext cx="117" cy="34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Line 107"/>
              <p:cNvSpPr>
                <a:spLocks noChangeShapeType="1"/>
              </p:cNvSpPr>
              <p:nvPr/>
            </p:nvSpPr>
            <p:spPr bwMode="auto">
              <a:xfrm>
                <a:off x="3499" y="200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Line 108"/>
              <p:cNvSpPr>
                <a:spLocks noChangeShapeType="1"/>
              </p:cNvSpPr>
              <p:nvPr/>
            </p:nvSpPr>
            <p:spPr bwMode="auto">
              <a:xfrm>
                <a:off x="3499" y="200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Line 109"/>
              <p:cNvSpPr>
                <a:spLocks noChangeShapeType="1"/>
              </p:cNvSpPr>
              <p:nvPr/>
            </p:nvSpPr>
            <p:spPr bwMode="auto">
              <a:xfrm flipV="1">
                <a:off x="3499" y="1971"/>
                <a:ext cx="118" cy="30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Line 110"/>
              <p:cNvSpPr>
                <a:spLocks noChangeShapeType="1"/>
              </p:cNvSpPr>
              <p:nvPr/>
            </p:nvSpPr>
            <p:spPr bwMode="auto">
              <a:xfrm>
                <a:off x="3617" y="197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Line 111"/>
              <p:cNvSpPr>
                <a:spLocks noChangeShapeType="1"/>
              </p:cNvSpPr>
              <p:nvPr/>
            </p:nvSpPr>
            <p:spPr bwMode="auto">
              <a:xfrm>
                <a:off x="3617" y="1971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Line 112"/>
              <p:cNvSpPr>
                <a:spLocks noChangeShapeType="1"/>
              </p:cNvSpPr>
              <p:nvPr/>
            </p:nvSpPr>
            <p:spPr bwMode="auto">
              <a:xfrm flipV="1">
                <a:off x="3617" y="1937"/>
                <a:ext cx="118" cy="34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Line 113"/>
              <p:cNvSpPr>
                <a:spLocks noChangeShapeType="1"/>
              </p:cNvSpPr>
              <p:nvPr/>
            </p:nvSpPr>
            <p:spPr bwMode="auto">
              <a:xfrm>
                <a:off x="3735" y="193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Line 114"/>
              <p:cNvSpPr>
                <a:spLocks noChangeShapeType="1"/>
              </p:cNvSpPr>
              <p:nvPr/>
            </p:nvSpPr>
            <p:spPr bwMode="auto">
              <a:xfrm>
                <a:off x="3735" y="1937"/>
                <a:ext cx="1" cy="1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Line 115"/>
              <p:cNvSpPr>
                <a:spLocks noChangeShapeType="1"/>
              </p:cNvSpPr>
              <p:nvPr/>
            </p:nvSpPr>
            <p:spPr bwMode="auto">
              <a:xfrm flipV="1">
                <a:off x="3735" y="1904"/>
                <a:ext cx="117" cy="33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Line 116"/>
              <p:cNvSpPr>
                <a:spLocks noChangeShapeType="1"/>
              </p:cNvSpPr>
              <p:nvPr/>
            </p:nvSpPr>
            <p:spPr bwMode="auto">
              <a:xfrm>
                <a:off x="3852" y="1904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Line 117"/>
              <p:cNvSpPr>
                <a:spLocks noChangeShapeType="1"/>
              </p:cNvSpPr>
              <p:nvPr/>
            </p:nvSpPr>
            <p:spPr bwMode="auto">
              <a:xfrm>
                <a:off x="3852" y="1904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Line 118"/>
              <p:cNvSpPr>
                <a:spLocks noChangeShapeType="1"/>
              </p:cNvSpPr>
              <p:nvPr/>
            </p:nvSpPr>
            <p:spPr bwMode="auto">
              <a:xfrm flipV="1">
                <a:off x="3852" y="1870"/>
                <a:ext cx="118" cy="34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Line 119"/>
              <p:cNvSpPr>
                <a:spLocks noChangeShapeType="1"/>
              </p:cNvSpPr>
              <p:nvPr/>
            </p:nvSpPr>
            <p:spPr bwMode="auto">
              <a:xfrm>
                <a:off x="3970" y="1870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Line 120"/>
              <p:cNvSpPr>
                <a:spLocks noChangeShapeType="1"/>
              </p:cNvSpPr>
              <p:nvPr/>
            </p:nvSpPr>
            <p:spPr bwMode="auto">
              <a:xfrm>
                <a:off x="3970" y="1870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Line 121"/>
              <p:cNvSpPr>
                <a:spLocks noChangeShapeType="1"/>
              </p:cNvSpPr>
              <p:nvPr/>
            </p:nvSpPr>
            <p:spPr bwMode="auto">
              <a:xfrm flipV="1">
                <a:off x="3970" y="1837"/>
                <a:ext cx="118" cy="33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Line 122"/>
              <p:cNvSpPr>
                <a:spLocks noChangeShapeType="1"/>
              </p:cNvSpPr>
              <p:nvPr/>
            </p:nvSpPr>
            <p:spPr bwMode="auto">
              <a:xfrm>
                <a:off x="4088" y="183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123"/>
              <p:cNvSpPr>
                <a:spLocks noChangeShapeType="1"/>
              </p:cNvSpPr>
              <p:nvPr/>
            </p:nvSpPr>
            <p:spPr bwMode="auto">
              <a:xfrm>
                <a:off x="4088" y="183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Line 124"/>
              <p:cNvSpPr>
                <a:spLocks noChangeShapeType="1"/>
              </p:cNvSpPr>
              <p:nvPr/>
            </p:nvSpPr>
            <p:spPr bwMode="auto">
              <a:xfrm flipV="1">
                <a:off x="4088" y="1807"/>
                <a:ext cx="117" cy="30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Line 125"/>
              <p:cNvSpPr>
                <a:spLocks noChangeShapeType="1"/>
              </p:cNvSpPr>
              <p:nvPr/>
            </p:nvSpPr>
            <p:spPr bwMode="auto">
              <a:xfrm>
                <a:off x="4205" y="180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Line 126"/>
              <p:cNvSpPr>
                <a:spLocks noChangeShapeType="1"/>
              </p:cNvSpPr>
              <p:nvPr/>
            </p:nvSpPr>
            <p:spPr bwMode="auto">
              <a:xfrm>
                <a:off x="4205" y="1807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Line 127"/>
              <p:cNvSpPr>
                <a:spLocks noChangeShapeType="1"/>
              </p:cNvSpPr>
              <p:nvPr/>
            </p:nvSpPr>
            <p:spPr bwMode="auto">
              <a:xfrm flipV="1">
                <a:off x="4205" y="1638"/>
                <a:ext cx="613" cy="169"/>
              </a:xfrm>
              <a:prstGeom prst="line">
                <a:avLst/>
              </a:prstGeom>
              <a:noFill/>
              <a:ln w="25400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Line 128"/>
              <p:cNvSpPr>
                <a:spLocks noChangeShapeType="1"/>
              </p:cNvSpPr>
              <p:nvPr/>
            </p:nvSpPr>
            <p:spPr bwMode="auto">
              <a:xfrm>
                <a:off x="4323" y="1773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Line 129"/>
              <p:cNvSpPr>
                <a:spLocks noChangeShapeType="1"/>
              </p:cNvSpPr>
              <p:nvPr/>
            </p:nvSpPr>
            <p:spPr bwMode="auto">
              <a:xfrm>
                <a:off x="4323" y="1773"/>
                <a:ext cx="1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" name="Text Box 131"/>
            <p:cNvSpPr txBox="1">
              <a:spLocks noChangeArrowheads="1"/>
            </p:cNvSpPr>
            <p:nvPr/>
          </p:nvSpPr>
          <p:spPr bwMode="auto">
            <a:xfrm>
              <a:off x="6261461" y="3285059"/>
              <a:ext cx="29146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>
                <a:spcBef>
                  <a:spcPct val="30000"/>
                </a:spcBef>
                <a:buFont typeface="Symbol" pitchFamily="18" charset="2"/>
                <a:buNone/>
              </a:pPr>
              <a:r>
                <a:rPr sz="1200" dirty="0">
                  <a:solidFill>
                    <a:schemeClr val="hlink"/>
                  </a:solidFill>
                </a:rPr>
                <a:t> </a:t>
              </a:r>
              <a:r>
                <a:rPr lang="en-US" sz="1200" dirty="0" err="1">
                  <a:solidFill>
                    <a:schemeClr val="hlink"/>
                  </a:solidFill>
                </a:rPr>
                <a:t>К</a:t>
              </a:r>
              <a:r>
                <a:rPr lang="en-US" sz="1200" dirty="0" err="1" smtClean="0">
                  <a:solidFill>
                    <a:schemeClr val="hlink"/>
                  </a:solidFill>
                </a:rPr>
                <a:t>ривая</a:t>
              </a:r>
              <a:r>
                <a:rPr lang="en-US" sz="1200" dirty="0" smtClean="0">
                  <a:solidFill>
                    <a:schemeClr val="hlink"/>
                  </a:solidFill>
                </a:rPr>
                <a:t> суммы — </a:t>
              </a:r>
              <a:r>
                <a:rPr lang="en-US" sz="1200" i="1" dirty="0" err="1" smtClean="0">
                  <a:solidFill>
                    <a:schemeClr val="hlink"/>
                  </a:solidFill>
                </a:rPr>
                <a:t>уравнение</a:t>
              </a:r>
              <a:r>
                <a:rPr lang="en-US" sz="1200" i="1" dirty="0" smtClean="0">
                  <a:solidFill>
                    <a:schemeClr val="hlink"/>
                  </a:solidFill>
                </a:rPr>
                <a:t> </a:t>
              </a:r>
              <a:r>
                <a:rPr lang="pl-PL" sz="1200" i="1" dirty="0" smtClean="0">
                  <a:solidFill>
                    <a:schemeClr val="hlink"/>
                  </a:solidFill>
                </a:rPr>
                <a:t/>
              </a:r>
              <a:br>
                <a:rPr lang="pl-PL" sz="1200" i="1" dirty="0" smtClean="0">
                  <a:solidFill>
                    <a:schemeClr val="hlink"/>
                  </a:solidFill>
                </a:rPr>
              </a:br>
              <a:r>
                <a:rPr lang="pl-PL" sz="1200" i="1" dirty="0" smtClean="0">
                  <a:solidFill>
                    <a:schemeClr val="hlink"/>
                  </a:solidFill>
                </a:rPr>
                <a:t> </a:t>
              </a:r>
              <a:r>
                <a:rPr lang="en-US" sz="1200" i="1" dirty="0" err="1" smtClean="0">
                  <a:solidFill>
                    <a:schemeClr val="hlink"/>
                  </a:solidFill>
                </a:rPr>
                <a:t>Ван-Деемтера</a:t>
              </a:r>
              <a:r>
                <a:rPr dirty="0" smtClean="0"/>
                <a:t> </a:t>
              </a:r>
              <a:endParaRPr lang="ru-RU" sz="1200" dirty="0">
                <a:solidFill>
                  <a:schemeClr val="hlink"/>
                </a:solidFill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755170" y="1856984"/>
            <a:ext cx="8443392" cy="3512330"/>
            <a:chOff x="755170" y="2174484"/>
            <a:chExt cx="8443392" cy="3512330"/>
          </a:xfrm>
        </p:grpSpPr>
        <p:grpSp>
          <p:nvGrpSpPr>
            <p:cNvPr id="21" name="Group 20"/>
            <p:cNvGrpSpPr/>
            <p:nvPr/>
          </p:nvGrpSpPr>
          <p:grpSpPr>
            <a:xfrm>
              <a:off x="755170" y="2174484"/>
              <a:ext cx="5510163" cy="3478213"/>
              <a:chOff x="755170" y="2174484"/>
              <a:chExt cx="5510163" cy="3478213"/>
            </a:xfrm>
          </p:grpSpPr>
          <p:sp>
            <p:nvSpPr>
              <p:cNvPr id="22" name="Freeform 38"/>
              <p:cNvSpPr>
                <a:spLocks/>
              </p:cNvSpPr>
              <p:nvPr/>
            </p:nvSpPr>
            <p:spPr bwMode="auto">
              <a:xfrm>
                <a:off x="755170" y="2174484"/>
                <a:ext cx="1989138" cy="3478213"/>
              </a:xfrm>
              <a:custGeom>
                <a:avLst/>
                <a:gdLst>
                  <a:gd name="T0" fmla="*/ 0 w 1253"/>
                  <a:gd name="T1" fmla="*/ 0 h 2191"/>
                  <a:gd name="T2" fmla="*/ 36 w 1253"/>
                  <a:gd name="T3" fmla="*/ 1253 h 2191"/>
                  <a:gd name="T4" fmla="*/ 154 w 1253"/>
                  <a:gd name="T5" fmla="*/ 1758 h 2191"/>
                  <a:gd name="T6" fmla="*/ 552 w 1253"/>
                  <a:gd name="T7" fmla="*/ 2067 h 2191"/>
                  <a:gd name="T8" fmla="*/ 1253 w 1253"/>
                  <a:gd name="T9" fmla="*/ 2191 h 21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53"/>
                  <a:gd name="T16" fmla="*/ 0 h 2191"/>
                  <a:gd name="T17" fmla="*/ 1253 w 1253"/>
                  <a:gd name="T18" fmla="*/ 2191 h 21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53" h="2191">
                    <a:moveTo>
                      <a:pt x="0" y="0"/>
                    </a:moveTo>
                    <a:cubicBezTo>
                      <a:pt x="5" y="480"/>
                      <a:pt x="10" y="960"/>
                      <a:pt x="36" y="1253"/>
                    </a:cubicBezTo>
                    <a:cubicBezTo>
                      <a:pt x="62" y="1546"/>
                      <a:pt x="68" y="1622"/>
                      <a:pt x="154" y="1758"/>
                    </a:cubicBezTo>
                    <a:cubicBezTo>
                      <a:pt x="240" y="1894"/>
                      <a:pt x="369" y="1995"/>
                      <a:pt x="552" y="2067"/>
                    </a:cubicBezTo>
                    <a:cubicBezTo>
                      <a:pt x="735" y="2139"/>
                      <a:pt x="994" y="2165"/>
                      <a:pt x="1253" y="2191"/>
                    </a:cubicBezTo>
                  </a:path>
                </a:pathLst>
              </a:custGeom>
              <a:noFill/>
              <a:ln w="25400" cap="flat" cmpd="sng" algn="ctr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23" name="Straight Connector 22"/>
              <p:cNvCxnSpPr>
                <a:stCxn id="22" idx="4"/>
              </p:cNvCxnSpPr>
              <p:nvPr/>
            </p:nvCxnSpPr>
            <p:spPr bwMode="auto">
              <a:xfrm flipV="1">
                <a:off x="2744308" y="5647267"/>
                <a:ext cx="3521025" cy="543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32" name="Text Box 131"/>
            <p:cNvSpPr txBox="1">
              <a:spLocks noChangeArrowheads="1"/>
            </p:cNvSpPr>
            <p:nvPr/>
          </p:nvSpPr>
          <p:spPr bwMode="auto">
            <a:xfrm>
              <a:off x="6283912" y="5502148"/>
              <a:ext cx="2914650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>
                <a:spcBef>
                  <a:spcPct val="30000"/>
                </a:spcBef>
                <a:buFont typeface="Symbol" pitchFamily="18" charset="2"/>
                <a:buNone/>
              </a:pPr>
              <a:r>
                <a:rPr sz="1200" dirty="0">
                  <a:solidFill>
                    <a:srgbClr val="FF9900"/>
                  </a:solidFill>
                </a:rPr>
                <a:t> </a:t>
              </a:r>
              <a:r>
                <a:rPr lang="en-US" sz="1200" dirty="0">
                  <a:solidFill>
                    <a:srgbClr val="FF9900"/>
                  </a:solidFill>
                </a:rPr>
                <a:t>Осевая диффузия</a:t>
              </a:r>
              <a:endParaRPr lang="ru-RU" sz="1200" dirty="0">
                <a:solidFill>
                  <a:srgbClr val="FF9900"/>
                </a:solidFill>
              </a:endParaRPr>
            </a:p>
          </p:txBody>
        </p:sp>
      </p:grpSp>
      <p:sp>
        <p:nvSpPr>
          <p:cNvPr id="134" name="Text Box 131"/>
          <p:cNvSpPr txBox="1">
            <a:spLocks noChangeArrowheads="1"/>
          </p:cNvSpPr>
          <p:nvPr/>
        </p:nvSpPr>
        <p:spPr bwMode="auto">
          <a:xfrm>
            <a:off x="6314014" y="4775427"/>
            <a:ext cx="170229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ct val="30000"/>
              </a:spcBef>
              <a:buFont typeface="Symbol" pitchFamily="18" charset="2"/>
              <a:buNone/>
            </a:pPr>
            <a:r>
              <a:rPr lang="en-US" sz="1200" dirty="0" smtClean="0">
                <a:solidFill>
                  <a:schemeClr val="tx2"/>
                </a:solidFill>
              </a:rPr>
              <a:t>Вихревая диффузия</a:t>
            </a:r>
            <a:endParaRPr lang="ru-RU" sz="1200" dirty="0">
              <a:solidFill>
                <a:schemeClr val="tx2"/>
              </a:solidFill>
            </a:endParaRPr>
          </a:p>
        </p:txBody>
      </p:sp>
      <p:grpSp>
        <p:nvGrpSpPr>
          <p:cNvPr id="125" name="Group 124"/>
          <p:cNvGrpSpPr/>
          <p:nvPr/>
        </p:nvGrpSpPr>
        <p:grpSpPr>
          <a:xfrm>
            <a:off x="567505" y="3845533"/>
            <a:ext cx="8322689" cy="1613467"/>
            <a:chOff x="567505" y="4163033"/>
            <a:chExt cx="8322689" cy="1613467"/>
          </a:xfrm>
        </p:grpSpPr>
        <p:sp>
          <p:nvSpPr>
            <p:cNvPr id="122" name="Line 37"/>
            <p:cNvSpPr>
              <a:spLocks noChangeShapeType="1"/>
            </p:cNvSpPr>
            <p:nvPr/>
          </p:nvSpPr>
          <p:spPr bwMode="auto">
            <a:xfrm flipV="1">
              <a:off x="567505" y="4317999"/>
              <a:ext cx="5697828" cy="1458501"/>
            </a:xfrm>
            <a:prstGeom prst="line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36" name="Text Box 131"/>
            <p:cNvSpPr txBox="1">
              <a:spLocks noChangeArrowheads="1"/>
            </p:cNvSpPr>
            <p:nvPr/>
          </p:nvSpPr>
          <p:spPr bwMode="auto">
            <a:xfrm>
              <a:off x="6321582" y="4163033"/>
              <a:ext cx="256861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30000"/>
                </a:spcBef>
                <a:buFont typeface="Symbol" pitchFamily="18" charset="2"/>
                <a:buNone/>
              </a:pPr>
              <a:r>
                <a:rPr lang="en-US" sz="1200" dirty="0" err="1" smtClean="0">
                  <a:solidFill>
                    <a:srgbClr val="B21811"/>
                  </a:solidFill>
                </a:rPr>
                <a:t>Сопротивление</a:t>
              </a:r>
              <a:r>
                <a:rPr lang="en-US" sz="1200" dirty="0" smtClean="0">
                  <a:solidFill>
                    <a:srgbClr val="B21811"/>
                  </a:solidFill>
                </a:rPr>
                <a:t> </a:t>
              </a:r>
              <a:r>
                <a:rPr lang="bg-BG" sz="1200" dirty="0">
                  <a:solidFill>
                    <a:srgbClr val="B21811"/>
                  </a:solidFill>
                </a:rPr>
                <a:t>массопереносу</a:t>
              </a:r>
              <a:endParaRPr lang="ru-RU" sz="1200" dirty="0">
                <a:solidFill>
                  <a:srgbClr val="B21811"/>
                </a:solidFill>
              </a:endParaRPr>
            </a:p>
          </p:txBody>
        </p:sp>
      </p:grpSp>
      <p:sp>
        <p:nvSpPr>
          <p:cNvPr id="137" name="Text Box 175"/>
          <p:cNvSpPr txBox="1">
            <a:spLocks noChangeArrowheads="1"/>
          </p:cNvSpPr>
          <p:nvPr/>
        </p:nvSpPr>
        <p:spPr bwMode="auto">
          <a:xfrm>
            <a:off x="1601398" y="1523326"/>
            <a:ext cx="6664913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ts val="3600"/>
              </a:spcBef>
            </a:pPr>
            <a:r>
              <a:rPr lang="en-US" sz="2400" b="1" i="1" dirty="0" smtClean="0"/>
              <a:t>h = </a:t>
            </a:r>
            <a:r>
              <a:rPr lang="en-US" sz="2400" b="1" i="1" dirty="0" smtClean="0">
                <a:solidFill>
                  <a:schemeClr val="tx2"/>
                </a:solidFill>
              </a:rPr>
              <a:t>A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121" name="Text Box 175"/>
          <p:cNvSpPr txBox="1">
            <a:spLocks noChangeArrowheads="1"/>
          </p:cNvSpPr>
          <p:nvPr/>
        </p:nvSpPr>
        <p:spPr bwMode="auto">
          <a:xfrm>
            <a:off x="2551266" y="1523326"/>
            <a:ext cx="2433937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ts val="3600"/>
              </a:spcBef>
            </a:pPr>
            <a:r>
              <a:rPr lang="en-US" sz="2400" b="1" i="1" dirty="0" smtClean="0"/>
              <a:t>+  </a:t>
            </a:r>
            <a:r>
              <a:rPr lang="en-US" sz="2400" b="1" i="1" dirty="0" smtClean="0">
                <a:solidFill>
                  <a:srgbClr val="FF9900"/>
                </a:solidFill>
              </a:rPr>
              <a:t>B/u</a:t>
            </a:r>
            <a:endParaRPr lang="ru-RU" sz="2400" b="1" i="1" dirty="0">
              <a:solidFill>
                <a:srgbClr val="FF9900"/>
              </a:solidFill>
            </a:endParaRPr>
          </a:p>
        </p:txBody>
      </p:sp>
      <p:sp>
        <p:nvSpPr>
          <p:cNvPr id="123" name="Text Box 175"/>
          <p:cNvSpPr txBox="1">
            <a:spLocks noChangeArrowheads="1"/>
          </p:cNvSpPr>
          <p:nvPr/>
        </p:nvSpPr>
        <p:spPr bwMode="auto">
          <a:xfrm>
            <a:off x="3541868" y="1523326"/>
            <a:ext cx="1589875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ts val="3600"/>
              </a:spcBef>
            </a:pPr>
            <a:r>
              <a:rPr lang="en-US" sz="2400" b="1" i="1" dirty="0" smtClean="0"/>
              <a:t>+  </a:t>
            </a:r>
            <a:r>
              <a:rPr lang="en-US" sz="2400" b="1" i="1" dirty="0" smtClean="0">
                <a:solidFill>
                  <a:srgbClr val="C00000"/>
                </a:solidFill>
              </a:rPr>
              <a:t>C u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117" name="Line 32"/>
          <p:cNvSpPr>
            <a:spLocks noChangeShapeType="1"/>
          </p:cNvSpPr>
          <p:nvPr/>
        </p:nvSpPr>
        <p:spPr bwMode="auto">
          <a:xfrm>
            <a:off x="570238" y="1653247"/>
            <a:ext cx="1587" cy="3814763"/>
          </a:xfrm>
          <a:prstGeom prst="line">
            <a:avLst/>
          </a:prstGeom>
          <a:noFill/>
          <a:ln w="25400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28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38" name="Action Button: Custom 30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9" name="Chevron 31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0" name="Chevron 32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1" name="TextBox 33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27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theoretical-plates-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2965" y="1620000"/>
            <a:ext cx="5986272" cy="3633216"/>
          </a:xfrm>
          <a:prstGeom prst="rect">
            <a:avLst/>
          </a:prstGeom>
        </p:spPr>
      </p:pic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lang="en-US" sz="3778" dirty="0" smtClean="0">
                <a:solidFill>
                  <a:schemeClr val="tx2"/>
                </a:solidFill>
              </a:rPr>
              <a:t>Уравнение Ван-Деемтера</a:t>
            </a:r>
            <a:r>
              <a:t/>
            </a:r>
            <a:br/>
            <a:r>
              <a:rPr lang="en-US" sz="3111" b="0" dirty="0" smtClean="0">
                <a:solidFill>
                  <a:schemeClr val="tx2"/>
                </a:solidFill>
              </a:rPr>
              <a:t>Расчет для различных размеров частиц</a:t>
            </a:r>
            <a:endParaRPr lang="ru-RU" sz="3111" b="0" dirty="0">
              <a:solidFill>
                <a:schemeClr val="tx2"/>
              </a:solidFill>
            </a:endParaRPr>
          </a:p>
        </p:txBody>
      </p:sp>
      <p:sp>
        <p:nvSpPr>
          <p:cNvPr id="135" name="Text Box 7"/>
          <p:cNvSpPr txBox="1">
            <a:spLocks noChangeArrowheads="1"/>
          </p:cNvSpPr>
          <p:nvPr/>
        </p:nvSpPr>
        <p:spPr bwMode="auto">
          <a:xfrm>
            <a:off x="8286752" y="2999218"/>
            <a:ext cx="755650" cy="184666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dirty="0" smtClean="0">
                <a:solidFill>
                  <a:srgbClr val="FF9900"/>
                </a:solidFill>
              </a:rPr>
              <a:t> 5,0 </a:t>
            </a:r>
            <a:r>
              <a:rPr lang="en-US" sz="1200" dirty="0" smtClean="0">
                <a:solidFill>
                  <a:srgbClr val="FF9900"/>
                </a:solidFill>
                <a:sym typeface="Symbol" pitchFamily="18" charset="2"/>
              </a:rPr>
              <a:t>мкм</a:t>
            </a:r>
            <a:r>
              <a:rPr dirty="0" smtClean="0"/>
              <a:t> </a:t>
            </a:r>
            <a:endParaRPr lang="ru-RU" sz="1200" dirty="0">
              <a:solidFill>
                <a:srgbClr val="FF9900"/>
              </a:solidFill>
            </a:endParaRPr>
          </a:p>
        </p:txBody>
      </p:sp>
      <p:sp>
        <p:nvSpPr>
          <p:cNvPr id="138" name="Text Box 8"/>
          <p:cNvSpPr txBox="1">
            <a:spLocks noChangeArrowheads="1"/>
          </p:cNvSpPr>
          <p:nvPr/>
        </p:nvSpPr>
        <p:spPr bwMode="auto">
          <a:xfrm>
            <a:off x="7990420" y="3642816"/>
            <a:ext cx="876300" cy="276999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dirty="0" smtClean="0">
                <a:solidFill>
                  <a:srgbClr val="0085D5"/>
                </a:solidFill>
              </a:rPr>
              <a:t> 3</a:t>
            </a:r>
            <a:r>
              <a:rPr lang="pl-PL" sz="1200" smtClean="0">
                <a:solidFill>
                  <a:srgbClr val="0085D5"/>
                </a:solidFill>
              </a:rPr>
              <a:t>,</a:t>
            </a:r>
            <a:r>
              <a:rPr lang="en-US" sz="1200" smtClean="0">
                <a:solidFill>
                  <a:srgbClr val="0085D5"/>
                </a:solidFill>
              </a:rPr>
              <a:t>5 </a:t>
            </a:r>
            <a:r>
              <a:rPr lang="en-US" sz="1200" dirty="0" smtClean="0">
                <a:solidFill>
                  <a:srgbClr val="0085D5"/>
                </a:solidFill>
                <a:sym typeface="Symbol" pitchFamily="18" charset="2"/>
              </a:rPr>
              <a:t>мкм</a:t>
            </a:r>
            <a:r>
              <a:rPr dirty="0" smtClean="0"/>
              <a:t> </a:t>
            </a:r>
            <a:endParaRPr lang="ru-RU" sz="1200" dirty="0">
              <a:solidFill>
                <a:srgbClr val="0085D5"/>
              </a:solidFill>
            </a:endParaRPr>
          </a:p>
        </p:txBody>
      </p:sp>
      <p:sp>
        <p:nvSpPr>
          <p:cNvPr id="139" name="Text Box 9"/>
          <p:cNvSpPr txBox="1">
            <a:spLocks noChangeArrowheads="1"/>
          </p:cNvSpPr>
          <p:nvPr/>
        </p:nvSpPr>
        <p:spPr bwMode="auto">
          <a:xfrm>
            <a:off x="7990420" y="4133802"/>
            <a:ext cx="790575" cy="184666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dirty="0" smtClean="0"/>
              <a:t> </a:t>
            </a:r>
            <a:r>
              <a:rPr lang="en-US" sz="1200" dirty="0" smtClean="0">
                <a:solidFill>
                  <a:srgbClr val="B21811"/>
                </a:solidFill>
              </a:rPr>
              <a:t>1,8 </a:t>
            </a:r>
            <a:r>
              <a:rPr lang="en-US" sz="1200" dirty="0" smtClean="0">
                <a:solidFill>
                  <a:srgbClr val="B21811"/>
                </a:solidFill>
                <a:sym typeface="Symbol" pitchFamily="18" charset="2"/>
              </a:rPr>
              <a:t>мкм</a:t>
            </a:r>
            <a:r>
              <a:rPr dirty="0" smtClean="0"/>
              <a:t> </a:t>
            </a:r>
            <a:endParaRPr lang="ru-RU" sz="1200" dirty="0">
              <a:solidFill>
                <a:srgbClr val="B2181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0400" y="1620000"/>
            <a:ext cx="278790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Малый размер частиц дает меньшую высоту теоретических тарелок, и, следовательно, лучшую эффективность разделения.</a:t>
            </a:r>
            <a:endParaRPr lang="ru-RU" dirty="0">
              <a:solidFill>
                <a:schemeClr val="tx2"/>
              </a:solidFill>
              <a:cs typeface="Arial" charset="0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Эффективность разделения с малыми частицами выше </a:t>
            </a:r>
            <a:r>
              <a:rPr lang="en-US" dirty="0" err="1">
                <a:solidFill>
                  <a:schemeClr val="tx2"/>
                </a:solidFill>
              </a:rPr>
              <a:t>при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bg-BG" dirty="0">
                <a:solidFill>
                  <a:schemeClr val="tx2"/>
                </a:solidFill>
              </a:rPr>
              <a:t>увеличении скорости </a:t>
            </a:r>
            <a:r>
              <a:rPr lang="en-US" dirty="0" err="1" smtClean="0">
                <a:solidFill>
                  <a:schemeClr val="tx2"/>
                </a:solidFill>
              </a:rPr>
              <a:t>потока</a:t>
            </a:r>
            <a:r>
              <a:rPr lang="en-US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13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4" name="Action Button: Custom 30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Chevron 31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2" name="Chevron 32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TextBox 33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0961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lang="en-US" sz="3778" dirty="0" smtClean="0"/>
              <a:t>Уравнение Ван-Деемтера</a:t>
            </a:r>
            <a:r>
              <a:rPr dirty="0"/>
              <a:t/>
            </a:r>
            <a:br>
              <a:rPr dirty="0"/>
            </a:br>
            <a:r>
              <a:rPr lang="en-US" sz="3111" b="0" dirty="0" smtClean="0"/>
              <a:t>Реальные </a:t>
            </a:r>
            <a:r>
              <a:rPr lang="en-US" sz="3111" b="0" dirty="0" err="1" smtClean="0"/>
              <a:t>кривые</a:t>
            </a:r>
            <a:r>
              <a:rPr lang="en-US" sz="3111" b="0" dirty="0" smtClean="0"/>
              <a:t> </a:t>
            </a:r>
            <a:r>
              <a:rPr lang="bg-BG" sz="3111" dirty="0"/>
              <a:t>для </a:t>
            </a:r>
            <a:r>
              <a:rPr lang="bg-BG" sz="3111" dirty="0" smtClean="0"/>
              <a:t>различных</a:t>
            </a:r>
            <a:r>
              <a:rPr lang="pl-PL" sz="3111" dirty="0" smtClean="0"/>
              <a:t> </a:t>
            </a:r>
            <a:r>
              <a:rPr lang="en-US" sz="3111" b="0" dirty="0" err="1" smtClean="0"/>
              <a:t>аналитов</a:t>
            </a:r>
            <a:endParaRPr lang="ru-RU" sz="3111" b="0" dirty="0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174067" y="5933028"/>
            <a:ext cx="4064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r"/>
            <a:r>
              <a:rPr lang="en-US" sz="1200" i="1" dirty="0" smtClean="0"/>
              <a:t>P. Petersson et al (AZ), J.Sep.Sci, 31, 2346-2357, </a:t>
            </a:r>
            <a:r>
              <a:rPr lang="en-US" sz="1200" b="1" i="1" dirty="0" smtClean="0"/>
              <a:t>2008</a:t>
            </a:r>
          </a:p>
        </p:txBody>
      </p:sp>
      <p:pic>
        <p:nvPicPr>
          <p:cNvPr id="17" name="Picture 16" descr="van_deemte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909314" y="1620000"/>
            <a:ext cx="4805172" cy="4288536"/>
          </a:xfrm>
          <a:prstGeom prst="rect">
            <a:avLst/>
          </a:prstGeom>
        </p:spPr>
      </p:pic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230400" y="1620000"/>
            <a:ext cx="3033500" cy="32039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dirty="0" smtClean="0">
                <a:solidFill>
                  <a:schemeClr val="tx2"/>
                </a:solidFill>
              </a:rPr>
              <a:t>Уравнение Ван-Деемтера только для изократических анализов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dirty="0" smtClean="0">
                <a:solidFill>
                  <a:schemeClr val="tx2"/>
                </a:solidFill>
              </a:rPr>
              <a:t>Специфика соединений и оборудования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dirty="0" smtClean="0">
                <a:solidFill>
                  <a:schemeClr val="tx2"/>
                </a:solidFill>
              </a:rPr>
              <a:t>Даже для частиц &lt;2 мкм не горизонтально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Оптимальная скорость потока зависит от соединения</a:t>
            </a:r>
            <a:endParaRPr lang="ru-RU" b="0" dirty="0">
              <a:solidFill>
                <a:schemeClr val="tx2"/>
              </a:solidFill>
              <a:cs typeface="Arial" charset="0"/>
            </a:endParaRPr>
          </a:p>
        </p:txBody>
      </p:sp>
      <p:grpSp>
        <p:nvGrpSpPr>
          <p:cNvPr id="11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4" name="Action Button: Custom 30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Chevron 31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Chevron 32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9" name="TextBox 33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3592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228600" y="2976037"/>
            <a:ext cx="8686800" cy="245211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000" b="1" dirty="0" smtClean="0"/>
              <a:t>Изократический анализ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Ширина пика зависит только от процесса диффузии.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000" b="1" dirty="0" smtClean="0"/>
              <a:t>Градиентный анализ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Ширина пика зависит от процесса диффузии </a:t>
            </a:r>
            <a:r>
              <a:rPr lang="en-US" sz="2000" i="1" dirty="0" smtClean="0"/>
              <a:t>и</a:t>
            </a:r>
            <a:r>
              <a:rPr lang="en-US" sz="2000" dirty="0" smtClean="0"/>
              <a:t> фокусировки градиента на верхней части колонки.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lang="en-US" sz="3778" dirty="0" smtClean="0"/>
              <a:t>Емкость пиков</a:t>
            </a:r>
            <a:r>
              <a:t/>
            </a:r>
            <a:br/>
            <a:r>
              <a:rPr lang="en-US" sz="3111" b="0" dirty="0" smtClean="0"/>
              <a:t>Градиентный анализ</a:t>
            </a:r>
            <a:endParaRPr lang="ru-RU" sz="3111" b="0" dirty="0"/>
          </a:p>
        </p:txBody>
      </p:sp>
      <p:sp>
        <p:nvSpPr>
          <p:cNvPr id="23" name="TextBox 22"/>
          <p:cNvSpPr txBox="1"/>
          <p:nvPr/>
        </p:nvSpPr>
        <p:spPr>
          <a:xfrm>
            <a:off x="1942560" y="1895465"/>
            <a:ext cx="4736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Приведенная высота теоретической тарелки в виде функции ширины пика</a:t>
            </a:r>
          </a:p>
        </p:txBody>
      </p:sp>
      <p:graphicFrame>
        <p:nvGraphicFramePr>
          <p:cNvPr id="1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10136195"/>
              </p:ext>
            </p:extLst>
          </p:nvPr>
        </p:nvGraphicFramePr>
        <p:xfrm>
          <a:off x="241300" y="1988699"/>
          <a:ext cx="1462087" cy="500062"/>
        </p:xfrm>
        <a:graphic>
          <a:graphicData uri="http://schemas.openxmlformats.org/presentationml/2006/ole">
            <p:oleObj spid="_x0000_s25632" name="Equation" r:id="rId4" imgW="672840" imgH="228600" progId="Equation.3">
              <p:embed/>
            </p:oleObj>
          </a:graphicData>
        </a:graphic>
      </p:graphicFrame>
      <p:grpSp>
        <p:nvGrpSpPr>
          <p:cNvPr id="15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8" name="Action Button: Custom 30">
              <a:hlinkClick r:id="rId5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Chevron 31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32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1" name="TextBox 33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4145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eak_cap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64870" y="3022600"/>
            <a:ext cx="7338060" cy="2743200"/>
          </a:xfrm>
          <a:prstGeom prst="rect">
            <a:avLst/>
          </a:prstGeom>
        </p:spPr>
      </p:pic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228600" y="1508760"/>
            <a:ext cx="8686800" cy="4562856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Емкость пиков — это количество пиков (n), выделяемых за заданное время при заданном разрешении.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Емкость пиков зависит от различных факторов, таких как длина колонки и размер частиц.</a:t>
            </a:r>
          </a:p>
          <a:p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778" dirty="0" smtClean="0"/>
              <a:t>Емкость пиков</a:t>
            </a:r>
            <a:r>
              <a:t/>
            </a:r>
            <a:br/>
            <a:r>
              <a:rPr lang="en-US" sz="3111" b="0" dirty="0" smtClean="0"/>
              <a:t>Определение</a:t>
            </a:r>
            <a:endParaRPr lang="ru-RU" sz="3111" b="0" dirty="0"/>
          </a:p>
        </p:txBody>
      </p:sp>
      <p:sp>
        <p:nvSpPr>
          <p:cNvPr id="37" name="TextBox 36"/>
          <p:cNvSpPr txBox="1"/>
          <p:nvPr/>
        </p:nvSpPr>
        <p:spPr>
          <a:xfrm>
            <a:off x="3500853" y="5697731"/>
            <a:ext cx="25627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Емкость пиков — 32 пика за 2,5 мин</a:t>
            </a:r>
            <a:endParaRPr lang="ru-RU" sz="1200" dirty="0">
              <a:solidFill>
                <a:srgbClr val="000000"/>
              </a:solidFill>
            </a:endParaRPr>
          </a:p>
        </p:txBody>
      </p:sp>
      <p:grpSp>
        <p:nvGrpSpPr>
          <p:cNvPr id="14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6" name="Action Button: Custom 30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Chevron 31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Chevron 32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9" name="TextBox 33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6002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778" dirty="0" smtClean="0"/>
              <a:t>Емкость пиков</a:t>
            </a:r>
            <a:r>
              <a:t/>
            </a:r>
            <a:br/>
            <a:r>
              <a:rPr lang="en-US" sz="3111" b="0" dirty="0" smtClean="0"/>
              <a:t>Значение</a:t>
            </a:r>
            <a:endParaRPr lang="ru-RU" sz="3111" b="0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228600" y="1508760"/>
            <a:ext cx="8686800" cy="45628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i="1" dirty="0" smtClean="0"/>
              <a:t>«</a:t>
            </a:r>
            <a:r>
              <a:rPr lang="en-US" sz="2200" i="1" dirty="0" smtClean="0"/>
              <a:t>… при использовании статистической теории перекрывания пиков …»</a:t>
            </a:r>
            <a:endParaRPr lang="ru-RU" sz="2200" dirty="0" smtClean="0"/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200" i="1" dirty="0" smtClean="0"/>
              <a:t>«… разделение пиков значительно ухудшается, когда число компонентов пробы превышает 1/3 емкости пиков.»</a:t>
            </a:r>
          </a:p>
          <a:p>
            <a:pPr algn="r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	</a:t>
            </a:r>
            <a:r>
              <a:rPr lang="en-US" sz="1600" cap="all" dirty="0" smtClean="0">
                <a:solidFill>
                  <a:srgbClr val="FF9900"/>
                </a:solidFill>
              </a:rPr>
              <a:t>J.M. Davis, J.C. Giddings, Anal. Chem. 55 (1983) 418</a:t>
            </a:r>
          </a:p>
          <a:p>
            <a:pPr>
              <a:lnSpc>
                <a:spcPct val="90000"/>
              </a:lnSpc>
              <a:spcBef>
                <a:spcPts val="3000"/>
              </a:spcBef>
            </a:pPr>
            <a:r>
              <a:rPr lang="en-US" sz="2200" i="1" dirty="0" smtClean="0"/>
              <a:t>“…чтобы разделить 98% компонентов, емкость пиков должна превышать количество компонентов в сто раз.”</a:t>
            </a:r>
          </a:p>
          <a:p>
            <a:pPr algn="r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	</a:t>
            </a:r>
            <a:r>
              <a:rPr lang="en-US" sz="1600" cap="all" dirty="0" smtClean="0">
                <a:solidFill>
                  <a:srgbClr val="FF9900"/>
                </a:solidFill>
              </a:rPr>
              <a:t>J.C. Giddings, J. Chromatogr. A 703 (1995) 3</a:t>
            </a:r>
          </a:p>
          <a:p>
            <a:pPr>
              <a:lnSpc>
                <a:spcPct val="90000"/>
              </a:lnSpc>
            </a:pPr>
            <a:endParaRPr lang="ru-RU" dirty="0"/>
          </a:p>
        </p:txBody>
      </p:sp>
      <p:grpSp>
        <p:nvGrpSpPr>
          <p:cNvPr id="14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5" name="Action Button: Custom 30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Chevron 31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7" name="Chevron 32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8" name="TextBox 33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79229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lang="en-US" sz="3778" dirty="0" smtClean="0"/>
              <a:t>Емкость пиков</a:t>
            </a:r>
            <a:r>
              <a:t/>
            </a:r>
            <a:br/>
            <a:r>
              <a:rPr lang="en-US" sz="3111" b="0" dirty="0" smtClean="0"/>
              <a:t>Расчет емкости пиков</a:t>
            </a:r>
            <a:endParaRPr lang="ru-RU" sz="3111" b="0" dirty="0"/>
          </a:p>
        </p:txBody>
      </p:sp>
      <p:sp>
        <p:nvSpPr>
          <p:cNvPr id="34" name="TextBox 33"/>
          <p:cNvSpPr txBox="1"/>
          <p:nvPr/>
        </p:nvSpPr>
        <p:spPr>
          <a:xfrm>
            <a:off x="254876" y="3531466"/>
            <a:ext cx="1781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Упрощение</a:t>
            </a:r>
            <a:r>
              <a:rPr lang="en-US" sz="2400" dirty="0" smtClean="0">
                <a:solidFill>
                  <a:srgbClr val="000000"/>
                </a:solidFill>
              </a:rPr>
              <a:t>: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18283" y="1653873"/>
            <a:ext cx="4079618" cy="1320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90000"/>
              </a:lnSpc>
            </a:pPr>
            <a:r>
              <a:rPr lang="de-DE" dirty="0" smtClean="0">
                <a:solidFill>
                  <a:schemeClr val="tx2"/>
                </a:solidFill>
              </a:rPr>
              <a:t>w</a:t>
            </a:r>
            <a:r>
              <a:rPr lang="de-DE" baseline="-25000" dirty="0" smtClean="0">
                <a:solidFill>
                  <a:schemeClr val="tx2"/>
                </a:solidFill>
              </a:rPr>
              <a:t>ср</a:t>
            </a:r>
            <a:r>
              <a:rPr lang="en-US" dirty="0" smtClean="0"/>
              <a:t>	</a:t>
            </a:r>
            <a:r>
              <a:rPr lang="de-DE" dirty="0" smtClean="0">
                <a:solidFill>
                  <a:schemeClr val="tx2"/>
                </a:solidFill>
              </a:rPr>
              <a:t>средняя ширина</a:t>
            </a:r>
            <a:r>
              <a:rPr dirty="0" smtClean="0"/>
              <a:t> </a:t>
            </a:r>
            <a:r>
              <a:rPr lang="de-DE" dirty="0" smtClean="0">
                <a:solidFill>
                  <a:schemeClr val="tx2"/>
                </a:solidFill>
              </a:rPr>
              <a:t>пика</a:t>
            </a:r>
            <a:endParaRPr lang="ru-RU" dirty="0" smtClean="0">
              <a:solidFill>
                <a:schemeClr val="tx2"/>
              </a:solidFill>
            </a:endParaRP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dirty="0" smtClean="0">
                <a:solidFill>
                  <a:schemeClr val="tx2"/>
                </a:solidFill>
              </a:rPr>
              <a:t>n</a:t>
            </a:r>
            <a:r>
              <a:rPr lang="en-US" dirty="0" smtClean="0"/>
              <a:t>	</a:t>
            </a:r>
            <a:r>
              <a:rPr lang="en-US" dirty="0">
                <a:solidFill>
                  <a:schemeClr val="tx2"/>
                </a:solidFill>
              </a:rPr>
              <a:t>количество пиков</a:t>
            </a:r>
            <a:endParaRPr lang="ru-RU" dirty="0">
              <a:solidFill>
                <a:schemeClr val="tx2"/>
              </a:solidFill>
            </a:endParaRP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dirty="0" smtClean="0">
                <a:solidFill>
                  <a:schemeClr val="tx2"/>
                </a:solidFill>
              </a:rPr>
              <a:t>t</a:t>
            </a:r>
            <a:r>
              <a:rPr lang="de-DE" baseline="-25000" dirty="0" smtClean="0">
                <a:solidFill>
                  <a:schemeClr val="tx2"/>
                </a:solidFill>
              </a:rPr>
              <a:t>Г</a:t>
            </a:r>
            <a:r>
              <a:rPr lang="en-US" dirty="0" smtClean="0"/>
              <a:t>	</a:t>
            </a:r>
            <a:r>
              <a:rPr lang="de-DE" dirty="0" smtClean="0">
                <a:solidFill>
                  <a:srgbClr val="000000"/>
                </a:solidFill>
              </a:rPr>
              <a:t>время градиента</a:t>
            </a:r>
          </a:p>
          <a:p>
            <a:pPr marL="571500" indent="-571500">
              <a:lnSpc>
                <a:spcPct val="90000"/>
              </a:lnSpc>
              <a:spcBef>
                <a:spcPts val="600"/>
              </a:spcBef>
            </a:pPr>
            <a:r>
              <a:rPr lang="de-DE" dirty="0" smtClean="0">
                <a:solidFill>
                  <a:srgbClr val="000000"/>
                </a:solidFill>
              </a:rPr>
              <a:t>w</a:t>
            </a:r>
            <a:r>
              <a:rPr lang="en-US" dirty="0" smtClean="0">
                <a:solidFill>
                  <a:srgbClr val="000000"/>
                </a:solidFill>
              </a:rPr>
              <a:t>	</a:t>
            </a:r>
            <a:r>
              <a:rPr lang="de-DE" dirty="0" smtClean="0">
                <a:solidFill>
                  <a:srgbClr val="000000"/>
                </a:solidFill>
              </a:rPr>
              <a:t>ширина рассматриваемого</a:t>
            </a:r>
            <a:r>
              <a:rPr dirty="0" smtClean="0"/>
              <a:t> </a:t>
            </a:r>
            <a:r>
              <a:rPr lang="de-DE" dirty="0" smtClean="0">
                <a:solidFill>
                  <a:srgbClr val="000000"/>
                </a:solidFill>
              </a:rPr>
              <a:t>пика</a:t>
            </a:r>
            <a:endParaRPr lang="ru-RU" dirty="0" smtClean="0">
              <a:solidFill>
                <a:schemeClr val="tx2"/>
              </a:solidFill>
            </a:endParaRPr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59020834"/>
              </p:ext>
            </p:extLst>
          </p:nvPr>
        </p:nvGraphicFramePr>
        <p:xfrm>
          <a:off x="2327127" y="3404418"/>
          <a:ext cx="1533031" cy="849028"/>
        </p:xfrm>
        <a:graphic>
          <a:graphicData uri="http://schemas.openxmlformats.org/presentationml/2006/ole">
            <p:oleObj spid="_x0000_s26684" name="Equation" r:id="rId4" imgW="711000" imgH="393480" progId="Equation.3">
              <p:embed/>
            </p:oleObj>
          </a:graphicData>
        </a:graphic>
      </p:graphicFrame>
      <p:graphicFrame>
        <p:nvGraphicFramePr>
          <p:cNvPr id="2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39506607"/>
              </p:ext>
            </p:extLst>
          </p:nvPr>
        </p:nvGraphicFramePr>
        <p:xfrm>
          <a:off x="228600" y="1795542"/>
          <a:ext cx="3631558" cy="1380998"/>
        </p:xfrm>
        <a:graphic>
          <a:graphicData uri="http://schemas.openxmlformats.org/presentationml/2006/ole">
            <p:oleObj spid="_x0000_s26685" name="Equation" r:id="rId5" imgW="1638000" imgH="622080" progId="Equation.3">
              <p:embed/>
            </p:oleObj>
          </a:graphicData>
        </a:graphic>
      </p:graphicFrame>
      <p:grpSp>
        <p:nvGrpSpPr>
          <p:cNvPr id="17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8" name="Action Button: Custom 30">
              <a:hlinkClick r:id="rId6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Chevron 31">
              <a:hlinkClick r:id="rId6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2" name="Chevron 32">
              <a:hlinkClick r:id="rId6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TextBox 33">
              <a:hlinkClick r:id="rId6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850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slo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0998" y="1275082"/>
            <a:ext cx="5681472" cy="48036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778" dirty="0" smtClean="0"/>
              <a:t>Емкость пиков</a:t>
            </a:r>
            <a:r>
              <a:t/>
            </a:r>
            <a:br/>
            <a:r>
              <a:rPr lang="en-US" sz="3111" b="0" dirty="0" smtClean="0"/>
              <a:t>Ширина пика</a:t>
            </a:r>
            <a:endParaRPr lang="ru-RU" sz="3111" b="0" dirty="0"/>
          </a:p>
        </p:txBody>
      </p:sp>
      <p:sp>
        <p:nvSpPr>
          <p:cNvPr id="12" name="TextBox 11"/>
          <p:cNvSpPr txBox="1"/>
          <p:nvPr/>
        </p:nvSpPr>
        <p:spPr>
          <a:xfrm>
            <a:off x="1794980" y="5963571"/>
            <a:ext cx="2930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Ширина пика по методу касательной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0082" y="2493260"/>
            <a:ext cx="1861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Ширина пика на середине высоты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24773" y="4781595"/>
            <a:ext cx="2332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Ширина пика на 5% высоты</a:t>
            </a:r>
          </a:p>
          <a:p>
            <a:r>
              <a:rPr lang="en-US" sz="1200" dirty="0" smtClean="0">
                <a:solidFill>
                  <a:srgbClr val="000000"/>
                </a:solidFill>
              </a:rPr>
              <a:t>Ширина пика на 4,4% высоты (5σ)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590800" y="1126068"/>
            <a:ext cx="850900" cy="2667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23" name="Action Button: Custom 30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Chevron 31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5" name="Chevron 32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TextBox 33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6146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Дополнительная информация</a:t>
            </a:r>
            <a:endParaRPr lang="ru-RU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28600" y="1203960"/>
            <a:ext cx="8686800" cy="4562856"/>
          </a:xfrm>
        </p:spPr>
        <p:txBody>
          <a:bodyPr>
            <a:noAutofit/>
          </a:bodyPr>
          <a:lstStyle/>
          <a:p>
            <a:r>
              <a:rPr lang="en-US" sz="1800" dirty="0" smtClean="0"/>
              <a:t>Более подробную информацию о продукции Agilent см. на сайте </a:t>
            </a:r>
            <a:r>
              <a:rPr lang="en-US" sz="1800" dirty="0" smtClean="0">
                <a:hlinkClick r:id="rId3"/>
              </a:rPr>
              <a:t>www.agilent.com</a:t>
            </a:r>
            <a:r>
              <a:rPr dirty="0" smtClean="0"/>
              <a:t> </a:t>
            </a:r>
            <a:r>
              <a:rPr lang="en-US" sz="1800" dirty="0"/>
              <a:t>или </a:t>
            </a:r>
            <a:r>
              <a:rPr lang="en-US" sz="1800" dirty="0" smtClean="0">
                <a:hlinkClick r:id="rId4"/>
              </a:rPr>
              <a:t>www.agilent.com/chem/academia</a:t>
            </a:r>
            <a:r>
              <a:rPr dirty="0" smtClean="0"/>
              <a:t>.</a:t>
            </a:r>
            <a:endParaRPr lang="ru-RU" sz="1800" dirty="0" smtClean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1800" dirty="0" smtClean="0"/>
              <a:t>Появились вопросы или предложения, касающиеся презентации?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1800" dirty="0"/>
              <a:t>Пишите по адресу: andrea_zenker@agilent.com. </a:t>
            </a:r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02518676"/>
              </p:ext>
            </p:extLst>
          </p:nvPr>
        </p:nvGraphicFramePr>
        <p:xfrm>
          <a:off x="240347" y="2597241"/>
          <a:ext cx="8625113" cy="3449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6505"/>
                <a:gridCol w="5431273"/>
                <a:gridCol w="1287335"/>
              </a:tblGrid>
              <a:tr h="13716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Публикация</a:t>
                      </a:r>
                      <a:endParaRPr lang="ru-RU" sz="1050" b="0" dirty="0"/>
                    </a:p>
                  </a:txBody>
                  <a:tcPr anchor="ctr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Название</a:t>
                      </a:r>
                      <a:endParaRPr lang="ru-RU" sz="105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/>
                        <a:t>№ пуб.</a:t>
                      </a:r>
                      <a:endParaRPr lang="ru-RU" sz="1050" b="0" dirty="0" smtClean="0"/>
                    </a:p>
                  </a:txBody>
                  <a:tcPr anchor="ctr">
                    <a:solidFill>
                      <a:srgbClr val="0085D5"/>
                    </a:solidFill>
                  </a:tcPr>
                </a:tc>
              </a:tr>
              <a:tr h="13716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/>
                        <a:t>Справочник</a:t>
                      </a:r>
                      <a:endParaRPr lang="ru-RU" sz="105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hlinkClick r:id="rId5"/>
                        </a:rPr>
                        <a:t>The LC Handbook</a:t>
                      </a:r>
                      <a:endParaRPr lang="ru-RU" sz="105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/>
                        <a:t>5990-7595EN</a:t>
                      </a:r>
                      <a:endParaRPr lang="ru-RU" sz="1050" b="0" dirty="0" smtClean="0"/>
                    </a:p>
                  </a:txBody>
                  <a:tcPr anchor="ctr"/>
                </a:tc>
              </a:tr>
              <a:tr h="42339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Методическая информация </a:t>
                      </a:r>
                      <a:endParaRPr lang="ru-RU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bg1"/>
                          </a:solidFill>
                          <a:hlinkClick r:id="rId6"/>
                        </a:rPr>
                        <a:t>The influence of silica pore size on efficiency, resolution and loading in Reversed-Phase HPLC</a:t>
                      </a:r>
                      <a:endParaRPr lang="ru-RU" sz="105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/>
                        <a:t>5990-8298EN</a:t>
                      </a:r>
                    </a:p>
                  </a:txBody>
                  <a:tcPr anchor="ctr"/>
                </a:tc>
              </a:tr>
              <a:tr h="280399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Методическая информация </a:t>
                      </a:r>
                      <a:endParaRPr lang="ru-RU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bg1"/>
                          </a:solidFill>
                          <a:hlinkClick r:id="rId7"/>
                        </a:rPr>
                        <a:t>Increasing resolution using longer columns while maintaining analysis time</a:t>
                      </a:r>
                      <a:endParaRPr lang="ru-RU" sz="105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5991-0513EN</a:t>
                      </a:r>
                      <a:endParaRPr lang="ru-RU" sz="1050" dirty="0"/>
                    </a:p>
                  </a:txBody>
                  <a:tcPr anchor="ctr"/>
                </a:tc>
              </a:tr>
              <a:tr h="42339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Переиздание статьи</a:t>
                      </a:r>
                      <a:endParaRPr lang="ru-RU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bg1"/>
                          </a:solidFill>
                          <a:hlinkClick r:id="rId8"/>
                        </a:rPr>
                        <a:t>A simple approach to performance optimization in HPLC and its application in ultrafast separation development</a:t>
                      </a:r>
                      <a:endParaRPr lang="ru-RU" sz="105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 anchor="ctr"/>
                </a:tc>
              </a:tr>
              <a:tr h="42339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Постер</a:t>
                      </a:r>
                      <a:endParaRPr lang="ru-RU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  <a:hlinkClick r:id="rId9"/>
                        </a:rPr>
                        <a:t>Study of physical properties of superficially porous silica on its superior chromatographic performance</a:t>
                      </a:r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 anchor="ctr"/>
                </a:tc>
              </a:tr>
              <a:tr h="423395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/>
                        <a:t>Методическая информация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bg1"/>
                          </a:solidFill>
                          <a:hlinkClick r:id="rId10"/>
                        </a:rPr>
                        <a:t>Maximizing chromatographic peak capacity with the Agilent 1290 Infinity LC system using gradient parameters</a:t>
                      </a:r>
                      <a:endParaRPr lang="ru-RU" sz="105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5990-6933EN</a:t>
                      </a:r>
                      <a:endParaRPr lang="ru-RU" sz="1050" dirty="0"/>
                    </a:p>
                  </a:txBody>
                  <a:tcPr anchor="ctr"/>
                </a:tc>
              </a:tr>
              <a:tr h="280399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/>
                        <a:t>Методическая информация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bg1"/>
                          </a:solidFill>
                          <a:hlinkClick r:id="rId11"/>
                        </a:rPr>
                        <a:t>Maximizing chromatographic peak capacity with the Agilent 1290 Infinity LC</a:t>
                      </a:r>
                      <a:endParaRPr lang="ru-RU" sz="105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5990-6932EN</a:t>
                      </a:r>
                      <a:endParaRPr lang="ru-RU" sz="1050" dirty="0"/>
                    </a:p>
                  </a:txBody>
                  <a:tcPr anchor="ctr"/>
                </a:tc>
              </a:tr>
              <a:tr h="280399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/>
                        <a:t>Методическая информация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bg1"/>
                          </a:solidFill>
                          <a:hlinkClick r:id="rId12"/>
                        </a:rPr>
                        <a:t>Increased peak capacity for peptide analysis with the Agilent 1290 Infinity LC system</a:t>
                      </a:r>
                      <a:endParaRPr lang="ru-RU" sz="105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5990-6313EN</a:t>
                      </a:r>
                      <a:endParaRPr lang="ru-RU" sz="1050" dirty="0"/>
                    </a:p>
                  </a:txBody>
                  <a:tcPr anchor="ctr"/>
                </a:tc>
              </a:tr>
              <a:tr h="280399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Ссылка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4D4D4D"/>
                          </a:solidFill>
                          <a:hlinkClick r:id="rId13"/>
                        </a:rPr>
                        <a:t>CHROMacademy</a:t>
                      </a:r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 — бесплатный доступ к онлайн-курсам для студентов и преподавателей университетов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10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1" name="Action Button: Custom 30">
              <a:hlinkClick r:id="rId1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Chevron 31">
              <a:hlinkClick r:id="rId1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3" name="Chevron 32">
              <a:hlinkClick r:id="rId1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" name="TextBox 33">
              <a:hlinkClick r:id="rId14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4219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56666" y="2607738"/>
            <a:ext cx="3623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00" b="1" dirty="0" smtClean="0">
                <a:solidFill>
                  <a:srgbClr val="FFD700"/>
                </a:solidFill>
                <a:latin typeface="Arial Narrow"/>
              </a:rPr>
              <a:t>Спасибо</a:t>
            </a:r>
            <a:r>
              <a:t/>
            </a:r>
            <a:br/>
            <a:r>
              <a:rPr lang="en-US" sz="5200" b="1" dirty="0" smtClean="0">
                <a:solidFill>
                  <a:schemeClr val="bg2"/>
                </a:solidFill>
                <a:latin typeface="Arial Narrow"/>
              </a:rPr>
              <a:t>за внимание</a:t>
            </a:r>
            <a:endParaRPr lang="ru-RU" sz="5200" b="1" dirty="0">
              <a:solidFill>
                <a:schemeClr val="bg2"/>
              </a:solidFill>
              <a:latin typeface="Arial Narrow"/>
              <a:cs typeface="Arial Narrow"/>
            </a:endParaRPr>
          </a:p>
        </p:txBody>
      </p:sp>
      <p:grpSp>
        <p:nvGrpSpPr>
          <p:cNvPr id="8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9" name="Action Button: Custom 30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Chevron 31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1" name="Chevron 32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TextBox 33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003357" y="6082921"/>
            <a:ext cx="10842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5991-5411RU</a:t>
            </a:r>
          </a:p>
        </p:txBody>
      </p:sp>
      <p:pic>
        <p:nvPicPr>
          <p:cNvPr id="14" name="Picture 13" descr="qr_for_pdf_cro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36877" y="150673"/>
            <a:ext cx="3443596" cy="2204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Сокращения</a:t>
            </a:r>
            <a:endParaRPr lang="ru-RU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66561554"/>
              </p:ext>
            </p:extLst>
          </p:nvPr>
        </p:nvGraphicFramePr>
        <p:xfrm>
          <a:off x="228600" y="1508760"/>
          <a:ext cx="4162158" cy="4318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1100"/>
                <a:gridCol w="2981058"/>
              </a:tblGrid>
              <a:tr h="13716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Сокращение</a:t>
                      </a:r>
                      <a:endParaRPr lang="ru-RU" sz="12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2"/>
                          </a:solidFill>
                        </a:rPr>
                        <a:t>Определение</a:t>
                      </a:r>
                      <a:endParaRPr lang="ru-RU" sz="12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0085D5"/>
                    </a:solidFill>
                  </a:tcPr>
                </a:tc>
              </a:tr>
              <a:tr h="13716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dirty="0" smtClean="0">
                          <a:solidFill>
                            <a:srgbClr val="4D4D4D"/>
                          </a:solidFill>
                        </a:rPr>
                        <a:t>α</a:t>
                      </a:r>
                      <a:endParaRPr lang="ru-RU" sz="1200" b="0" dirty="0" smtClean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Селективность</a:t>
                      </a:r>
                    </a:p>
                  </a:txBody>
                  <a:tcPr/>
                </a:tc>
              </a:tr>
              <a:tr h="141823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d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ч</a:t>
                      </a:r>
                      <a:endParaRPr lang="ru-RU" sz="1200" baseline="-25000" dirty="0" smtClean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Размер частиц</a:t>
                      </a:r>
                    </a:p>
                  </a:txBody>
                  <a:tcPr/>
                </a:tc>
              </a:tr>
              <a:tr h="294303">
                <a:tc>
                  <a:txBody>
                    <a:bodyPr/>
                    <a:lstStyle/>
                    <a:p>
                      <a:r>
                        <a:rPr lang="el-GR" sz="1200" dirty="0" smtClean="0">
                          <a:solidFill>
                            <a:srgbClr val="4D4D4D"/>
                          </a:solidFill>
                        </a:rPr>
                        <a:t>ΔΦ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Диапазон градиента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8364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F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Скорость потока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680751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rgbClr val="4D4D4D"/>
                          </a:solidFill>
                        </a:rPr>
                        <a:t>h</a:t>
                      </a:r>
                      <a:endParaRPr lang="ru-RU" sz="120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rgbClr val="4D4D4D"/>
                          </a:solidFill>
                        </a:rPr>
                        <a:t>Приведенная</a:t>
                      </a:r>
                      <a:r>
                        <a:t> </a:t>
                      </a:r>
                      <a:r>
                        <a:rPr lang="de-DE" sz="1200" dirty="0" smtClean="0">
                          <a:solidFill>
                            <a:srgbClr val="4D4D4D"/>
                          </a:solidFill>
                        </a:rPr>
                        <a:t>высота теоретической</a:t>
                      </a:r>
                      <a:r>
                        <a:t> </a:t>
                      </a:r>
                      <a:r>
                        <a:rPr lang="de-DE" sz="1200" dirty="0" smtClean="0">
                          <a:solidFill>
                            <a:srgbClr val="4D4D4D"/>
                          </a:solidFill>
                        </a:rPr>
                        <a:t>тарелки,</a:t>
                      </a:r>
                      <a:r>
                        <a:t> </a:t>
                      </a:r>
                      <a:r>
                        <a:rPr lang="de-DE" sz="1200" dirty="0" smtClean="0">
                          <a:solidFill>
                            <a:srgbClr val="4D4D4D"/>
                          </a:solidFill>
                        </a:rPr>
                        <a:t>измерение разрешающей способности колонки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48219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k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Коэффициент удерживания (ранее известный как k` — коэффициент емкости)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8364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L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к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Длина колонки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83646">
                <a:tc>
                  <a:txBody>
                    <a:bodyPr/>
                    <a:lstStyle/>
                    <a:p>
                      <a:r>
                        <a:rPr lang="el-GR" sz="1200" dirty="0" smtClean="0">
                          <a:solidFill>
                            <a:srgbClr val="4D4D4D"/>
                          </a:solidFill>
                        </a:rPr>
                        <a:t>λ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rgbClr val="4D4D4D"/>
                          </a:solidFill>
                        </a:rPr>
                        <a:t>Коэффициент наполнения колонки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8364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N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Эффективность или число тарелок колонки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8364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P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Емкость пиков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8364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R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Разрешение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4791679"/>
              </p:ext>
            </p:extLst>
          </p:nvPr>
        </p:nvGraphicFramePr>
        <p:xfrm>
          <a:off x="4710910" y="1508760"/>
          <a:ext cx="4162157" cy="36239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1090"/>
                <a:gridCol w="3031067"/>
              </a:tblGrid>
              <a:tr h="13716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Сокращение</a:t>
                      </a:r>
                      <a:endParaRPr lang="ru-RU" sz="12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mtClean="0"/>
                        <a:t>Определение</a:t>
                      </a:r>
                      <a:endParaRPr lang="ru-RU" sz="12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85D5"/>
                    </a:solidFill>
                  </a:tcPr>
                </a:tc>
              </a:tr>
              <a:tr h="13716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t</a:t>
                      </a:r>
                      <a:endParaRPr lang="ru-RU" sz="1200" dirty="0" smtClean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Время</a:t>
                      </a:r>
                    </a:p>
                  </a:txBody>
                  <a:tcPr/>
                </a:tc>
              </a:tr>
              <a:tr h="26906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t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у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Время удерживания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6906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t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0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rgbClr val="4D4D4D"/>
                          </a:solidFill>
                        </a:rPr>
                        <a:t>Мертвое время колонки</a:t>
                      </a:r>
                      <a:endParaRPr lang="ru-RU" sz="120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6906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t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Г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Время градиентного элюирования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6906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V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К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Объем колонки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6906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w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Ширина пика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6906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W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1/2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4D4D4D"/>
                          </a:solidFill>
                        </a:rPr>
                        <a:t>Ширина пика на середине высоты</a:t>
                      </a:r>
                      <a:endParaRPr lang="ru-RU" sz="1200" dirty="0" smtClean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6906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W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бi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rgbClr val="4D4D4D"/>
                          </a:solidFill>
                        </a:rPr>
                        <a:t>Ширина пика на уровне базовой линии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33208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w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вихр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Вихревая диффузия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6906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w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ос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Осевая или продольная диффузия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6906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w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C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rgbClr val="4D4D4D"/>
                          </a:solidFill>
                        </a:rPr>
                        <a:t>Сопротивление</a:t>
                      </a:r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 </a:t>
                      </a:r>
                      <a:r>
                        <a:rPr lang="bg-BG" sz="1200" smtClean="0">
                          <a:solidFill>
                            <a:srgbClr val="4D4D4D"/>
                          </a:solidFill>
                        </a:rPr>
                        <a:t>массопереносу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26906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w</a:t>
                      </a:r>
                      <a:r>
                        <a:rPr lang="en-US" sz="1200" baseline="-25000" dirty="0" smtClean="0">
                          <a:solidFill>
                            <a:srgbClr val="4D4D4D"/>
                          </a:solidFill>
                        </a:rPr>
                        <a:t>ср</a:t>
                      </a:r>
                      <a:endParaRPr lang="ru-RU" sz="1200" baseline="-250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Средняя ширина пика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5" name="Group 29"/>
          <p:cNvGrpSpPr/>
          <p:nvPr/>
        </p:nvGrpSpPr>
        <p:grpSpPr>
          <a:xfrm>
            <a:off x="1" y="6085641"/>
            <a:ext cx="763432" cy="246221"/>
            <a:chOff x="1689099" y="6028267"/>
            <a:chExt cx="1087983" cy="246221"/>
          </a:xfrm>
        </p:grpSpPr>
        <p:sp>
          <p:nvSpPr>
            <p:cNvPr id="16" name="Action Button: Custom 30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Chevron 31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Chevron 32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9" name="TextBox 33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сод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ер.</a:t>
              </a:r>
              <a:endParaRPr lang="ru-RU" sz="10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8847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gilent 4x3 Format" id="{7E0A56F3-5ECE-4B8C-883C-94C3C797F538}" vid="{F11656C5-A8B7-4EAF-BF89-CE52C6756000}"/>
    </a:ext>
  </a:extLst>
</a:theme>
</file>

<file path=ppt/theme/theme2.xml><?xml version="1.0" encoding="utf-8"?>
<a:theme xmlns:a="http://schemas.openxmlformats.org/drawingml/2006/main" name="1_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gilent 4x3 Format" id="{7E0A56F3-5ECE-4B8C-883C-94C3C797F538}" vid="{F11656C5-A8B7-4EAF-BF89-CE52C6756000}"/>
    </a:ext>
  </a:extLst>
</a:theme>
</file>

<file path=ppt/theme/theme3.xml><?xml version="1.0" encoding="utf-8"?>
<a:theme xmlns:a="http://schemas.openxmlformats.org/drawingml/2006/main" name="Office Theme">
  <a:themeElements>
    <a:clrScheme name="AGILENT COLORS">
      <a:dk1>
        <a:srgbClr val="000000"/>
      </a:dk1>
      <a:lt1>
        <a:srgbClr val="FFFFFF"/>
      </a:lt1>
      <a:dk2>
        <a:srgbClr val="292929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AGILENT COLORS">
      <a:dk1>
        <a:srgbClr val="000000"/>
      </a:dk1>
      <a:lt1>
        <a:srgbClr val="FFFFFF"/>
      </a:lt1>
      <a:dk2>
        <a:srgbClr val="292929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/>
    <Type>10001</Type>
    <SequenceNumber>10100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2</Type>
    <SequenceNumber>10101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10002</Type>
    <SequenceNumber>10102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3</Type>
    <SequenceNumber>10103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4</Type>
    <SequenceNumber>10104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10004</Type>
    <SequenceNumber>10105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5</Type>
    <SequenceNumber>10106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10005</Type>
    <SequenceNumber>10107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6</Type>
    <SequenceNumber>10108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10006</Type>
    <SequenceNumber>10109</SequenceNumber>
    <Assembly>Bluethread.SharePoint.StoragePoint.EventReceivers, Version=2.0.0.0, Culture=neutral, PublicKeyToken=141fe4b547d7494f</Assembly>
    <Class>Bluethread.SharePoint.StoragePoint.EBS.EventReceivers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>
  <documentManagement>
    <LimitedUse xmlns="4499fe5b-26b0-46f9-921c-c2f2128fa99c">false</LimitedUse>
    <ExtraPartNumber xmlns="4499fe5b-26b0-46f9-921c-c2f2128fa99c" xsi:nil="true"/>
    <Abstract xmlns="3a52aef6-3c65-41ed-96e3-cac50d1c25cd">Agilent Technologies is committed to the academia educational community and is willing to provide access to company-owned material. This slide set is created by Agilent Technologies and exlains the HPLC theory. The usage of the slides is limited to teaching purpose only.
</Abstract>
    <Language xmlns="http://schemas.microsoft.com/sharepoint/v3">English</Language>
    <RelatedPartNumber xmlns="4499fe5b-26b0-46f9-921c-c2f2128fa99c" xsi:nil="true"/>
    <Geography xmlns="4499fe5b-26b0-46f9-921c-c2f2128fa99c">Universal</Geography>
    <NativeApplication xmlns="4499fe5b-26b0-46f9-921c-c2f2128fa99c">PowerPoint</NativeApplication>
    <PubContact xmlns="4499fe5b-26b0-46f9-921c-c2f2128fa99c">
      <UserInfo>
        <DisplayName>Miriam Schroeder</DisplayName>
        <AccountId>2986</AccountId>
        <AccountType/>
      </UserInfo>
    </PubContact>
    <Country xmlns="4499fe5b-26b0-46f9-921c-c2f2128fa99c">UNITED STATES</Country>
    <WebPageDescription xmlns="4499fe5b-26b0-46f9-921c-c2f2128fa99c">Teaching slide set on liquid chromatography fundamentals | part 1 - theory</WebPageDescription>
    <PageCount xmlns="4499fe5b-26b0-46f9-921c-c2f2128fa99c">38</PageCount>
    <IndustryType xmlns="4499fe5b-26b0-46f9-921c-c2f2128fa99c"/>
    <ExpirationDate xmlns="4499fe5b-26b0-46f9-921c-c2f2128fa99c">2020-11-27T07:00:00+00:00</ExpirationDate>
    <Product xmlns="4499fe5b-26b0-46f9-921c-c2f2128fa99c"/>
    <Industry xmlns="4499fe5b-26b0-46f9-921c-c2f2128fa99c"/>
    <ProductType xmlns="4499fe5b-26b0-46f9-921c-c2f2128fa99c">
      <Value>1220 Infinity LC Systems</Value>
      <Value>1260 Infinity LC Systems</Value>
      <Value>1290 Infinity II LC Systems</Value>
      <Value>1290 Infinity LC Systems</Value>
    </ProductType>
    <ReleaseDate xmlns="4499fe5b-26b0-46f9-921c-c2f2128fa99c">2014-11-27T07:00:00+00:00</ReleaseDate>
    <LotNumber xmlns="4499fe5b-26b0-46f9-921c-c2f2128fa99c" xsi:nil="true"/>
    <ProductLine xmlns="4499fe5b-26b0-46f9-921c-c2f2128fa99c">
      <Value>Liquid Phase Analysis</Value>
    </ProductLine>
    <ProductGroup xmlns="4499fe5b-26b0-46f9-921c-c2f2128fa99c">
      <Value>Liquid Chromatography</Value>
    </ProductGroup>
    <PartNumber xmlns="4499fe5b-26b0-46f9-921c-c2f2128fa99c" xsi:nil="true"/>
    <IndustryGroup xmlns="4499fe5b-26b0-46f9-921c-c2f2128fa99c">
      <Value>Food Testing &amp; Agriculture</Value>
      <Value>Genomics</Value>
      <Value>Integrated Biology</Value>
      <Value>Metabolomics</Value>
      <Value>Proteomics &amp; Protein Sciences</Value>
      <Value>Small Molecule Pharmaceuticals</Value>
    </IndustryGroup>
    <WorkspaceUrl xmlns="4499fe5b-26b0-46f9-921c-c2f2128fa99c">
      <Url>http://intranet.chem.agilent.com/Workspaces/SlidePresentation/Public/094387</Url>
      <Description>http://intranet.chem.agilent.com/Workspaces/SlidePresentation/Public/094387</Description>
    </WorkspaceUrl>
    <WHID xmlns="4499fe5b-26b0-46f9-921c-c2f2128fa99c">94387</WHID>
    <LibraryUrl xmlns="4499fe5b-26b0-46f9-921c-c2f2128fa99c">
      <Url>http://intranet.chem.agilent.com/Library/SlidePresentation/Public</Url>
      <Description>http://intranet.chem.agilent.com/Library/SlidePresentation/Public</Description>
    </Library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Slide Presentation" ma:contentTypeID="0x0101009F5C14F1CF5847C7BBBADA9A8637DEAB014900588EC228B770844380EC87D5872671C3" ma:contentTypeVersion="30" ma:contentTypeDescription="" ma:contentTypeScope="" ma:versionID="32107866248b8720e53f098b1c14d434">
  <xsd:schema xmlns:xsd="http://www.w3.org/2001/XMLSchema" xmlns:p="http://schemas.microsoft.com/office/2006/metadata/properties" xmlns:ns1="http://schemas.microsoft.com/sharepoint/v3" xmlns:ns2="4499fe5b-26b0-46f9-921c-c2f2128fa99c" xmlns:ns3="3a52aef6-3c65-41ed-96e3-cac50d1c25cd" targetNamespace="http://schemas.microsoft.com/office/2006/metadata/properties" ma:root="true" ma:fieldsID="6825d04de01c87ba1a9e5ee5b015c7b0" ns1:_="" ns2:_="" ns3:_="">
    <xsd:import namespace="http://schemas.microsoft.com/sharepoint/v3"/>
    <xsd:import namespace="4499fe5b-26b0-46f9-921c-c2f2128fa99c"/>
    <xsd:import namespace="3a52aef6-3c65-41ed-96e3-cac50d1c25cd"/>
    <xsd:element name="properties">
      <xsd:complexType>
        <xsd:sequence>
          <xsd:element name="documentManagement">
            <xsd:complexType>
              <xsd:all>
                <xsd:element ref="ns2:WHID"/>
                <xsd:element ref="ns2:WorkspaceUrl" minOccurs="0"/>
                <xsd:element ref="ns2:LibraryUrl" minOccurs="0"/>
                <xsd:element ref="ns3:Abstract"/>
                <xsd:element ref="ns2:WebPageDescription"/>
                <xsd:element ref="ns2:PubContact"/>
                <xsd:element ref="ns1:Language"/>
                <xsd:element ref="ns2:Country" minOccurs="0"/>
                <xsd:element ref="ns2:ReleaseDate" minOccurs="0"/>
                <xsd:element ref="ns2:ExpirationDate"/>
                <xsd:element ref="ns2:PartNumber" minOccurs="0"/>
                <xsd:element ref="ns2:RelatedPartNumber" minOccurs="0"/>
                <xsd:element ref="ns2:ExtraPartNumber" minOccurs="0"/>
                <xsd:element ref="ns2:LotNumber" minOccurs="0"/>
                <xsd:element ref="ns2:Geography" minOccurs="0"/>
                <xsd:element ref="ns2:ProductType" minOccurs="0"/>
                <xsd:element ref="ns2:PageCount" minOccurs="0"/>
                <xsd:element ref="ns2:NativeApplication" minOccurs="0"/>
                <xsd:element ref="ns2:LimitedUse" minOccurs="0"/>
                <xsd:element ref="ns2:ProductLine" minOccurs="0"/>
                <xsd:element ref="ns2:ProductGroup" minOccurs="0"/>
                <xsd:element ref="ns2:Product" minOccurs="0"/>
                <xsd:element ref="ns2:IndustryGroup" minOccurs="0"/>
                <xsd:element ref="ns2:IndustryType" minOccurs="0"/>
                <xsd:element ref="ns2:Industry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Language" ma:index="10" ma:displayName="Language" ma:default="English" ma:format="Dropdown" ma:internalName="Language" ma:readOnly="false">
      <xsd:simpleType>
        <xsd:restriction base="dms:Choice">
          <xsd:enumeration value="Chinese (Simplified)"/>
          <xsd:enumeration value="Chinese (Traditional)"/>
          <xsd:enumeration value="Danish"/>
          <xsd:enumeration value="Dutch"/>
          <xsd:enumeration value="English"/>
          <xsd:enumeration value="French"/>
          <xsd:enumeration value="German"/>
          <xsd:enumeration value="Italian"/>
          <xsd:enumeration value="Japanese"/>
          <xsd:enumeration value="Korean"/>
          <xsd:enumeration value="Portuguese"/>
          <xsd:enumeration value="Russian"/>
          <xsd:enumeration value="Spanish"/>
          <xsd:enumeration value="Swedish"/>
        </xsd:restriction>
      </xsd:simpleType>
    </xsd:element>
  </xsd:schema>
  <xsd:schema xmlns:xsd="http://www.w3.org/2001/XMLSchema" xmlns:dms="http://schemas.microsoft.com/office/2006/documentManagement/types" targetNamespace="4499fe5b-26b0-46f9-921c-c2f2128fa99c" elementFormDefault="qualified">
    <xsd:import namespace="http://schemas.microsoft.com/office/2006/documentManagement/types"/>
    <xsd:element name="WHID" ma:index="2" ma:displayName="Warehouse ID" ma:hidden="true" ma:internalName="WHID">
      <xsd:simpleType>
        <xsd:restriction base="dms:Text"/>
      </xsd:simpleType>
    </xsd:element>
    <xsd:element name="WorkspaceUrl" ma:index="3" nillable="true" ma:displayName="Workspace URL" ma:hidden="true" ma:internalName="Workspace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braryUrl" ma:index="4" nillable="true" ma:displayName="Library URL" ma:hidden="true" ma:internalName="Library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WebPageDescription" ma:index="6" ma:displayName="Web Page Description" ma:description="Description of document limited to 175 characters. Will be used on public site." ma:internalName="WebPageDescription" ma:readOnly="false">
      <xsd:simpleType>
        <xsd:restriction base="dms:Text">
          <xsd:maxLength value="175"/>
        </xsd:restriction>
      </xsd:simpleType>
    </xsd:element>
    <xsd:element name="PubContact" ma:index="8" ma:displayName="Publication Contact" ma:description="Agilent individual who manages the review of this content." ma:list="UserInfo" ma:internalName="PubContact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untry" ma:index="11" nillable="true" ma:displayName="Country" ma:default="UNITED STATES" ma:format="Dropdown" ma:internalName="Country" ma:readOnly="false">
      <xsd:simpleType>
        <xsd:restriction base="dms:Choice">
          <xsd:enumeration value="AFGHANISTAN"/>
          <xsd:enumeration value="ALBANIA"/>
          <xsd:enumeration value="ALGERIA"/>
          <xsd:enumeration value="AMERICAN SAMOA"/>
          <xsd:enumeration value="ANDORRA"/>
          <xsd:enumeration value="ANGOLA"/>
          <xsd:enumeration value="ANGUILLA"/>
          <xsd:enumeration value="ANTARCTICA"/>
          <xsd:enumeration value="ANTIGUA AND BARBUDA"/>
          <xsd:enumeration value="ARGENTINA"/>
          <xsd:enumeration value="ARMENIA"/>
          <xsd:enumeration value="ARUBA"/>
          <xsd:enumeration value="AUSTRALIA"/>
          <xsd:enumeration value="AUSTRIA"/>
          <xsd:enumeration value="AZERBAIJAN"/>
          <xsd:enumeration value="BAHAMAS"/>
          <xsd:enumeration value="BAHRAIN"/>
          <xsd:enumeration value="BANGLADESH"/>
          <xsd:enumeration value="BARBADOS"/>
          <xsd:enumeration value="BELARUS"/>
          <xsd:enumeration value="BELGIUM"/>
          <xsd:enumeration value="BELIZE"/>
          <xsd:enumeration value="BENIN"/>
          <xsd:enumeration value="BERMUDA"/>
          <xsd:enumeration value="BHUTAN"/>
          <xsd:enumeration value="BOLIVIA"/>
          <xsd:enumeration value="BOSNIA-HERCEGOVINA"/>
          <xsd:enumeration value="BOTSWANA"/>
          <xsd:enumeration value="BOUVET ISLAND"/>
          <xsd:enumeration value="BRAZIL"/>
          <xsd:enumeration value="BRITISH INDIAN OCEAN TERRITORY"/>
          <xsd:enumeration value="BRUNEI"/>
          <xsd:enumeration value="BULGARIA"/>
          <xsd:enumeration value="BURKINA FASO"/>
          <xsd:enumeration value="BURUNDI"/>
          <xsd:enumeration value="CAMBODIA"/>
          <xsd:enumeration value="CAMEROON"/>
          <xsd:enumeration value="CANADA"/>
          <xsd:enumeration value="CAPE VERDE ISLANDS"/>
          <xsd:enumeration value="CAYMAN ISLANDS"/>
          <xsd:enumeration value="CENTRAL AFRICAN REPUBLIC"/>
          <xsd:enumeration value="CHAD"/>
          <xsd:enumeration value="CHILE"/>
          <xsd:enumeration value="CHINA"/>
          <xsd:enumeration value="CHRISTMAS ISLAND"/>
          <xsd:enumeration value="COCOS (KEELING) ISLANDS"/>
          <xsd:enumeration value="COLOMBIA"/>
          <xsd:enumeration value="COMOROS"/>
          <xsd:enumeration value="CONGO"/>
          <xsd:enumeration value="COOK ISLANDS"/>
          <xsd:enumeration value="COSTA RICA"/>
          <xsd:enumeration value="COTE D`IVOIRE"/>
          <xsd:enumeration value="CROATIA"/>
          <xsd:enumeration value="CYPRUS"/>
          <xsd:enumeration value="CZECH REPUBLIC"/>
          <xsd:enumeration value="DENMARK"/>
          <xsd:enumeration value="DJIBOUTI"/>
          <xsd:enumeration value="DOMINICA"/>
          <xsd:enumeration value="DOMINICAN REPUBLIC"/>
          <xsd:enumeration value="EAST TIMOR"/>
          <xsd:enumeration value="ECUADOR"/>
          <xsd:enumeration value="EGYPT"/>
          <xsd:enumeration value="EL SALVADOR"/>
          <xsd:enumeration value="EQUATORIAL GUINEA"/>
          <xsd:enumeration value="ERITREA"/>
          <xsd:enumeration value="ESTONIA"/>
          <xsd:enumeration value="ETHIOPIA"/>
          <xsd:enumeration value="FALKLAND/MALVINAS"/>
          <xsd:enumeration value="FAROE ISLANDS"/>
          <xsd:enumeration value="FED. STATES OF MICRONESIA"/>
          <xsd:enumeration value="FIJI"/>
          <xsd:enumeration value="FINLAND"/>
          <xsd:enumeration value="FRANCE"/>
          <xsd:enumeration value="FRENCH GUIANA"/>
          <xsd:enumeration value="FRENCH POLYNESIA"/>
          <xsd:enumeration value="FRENCH SOUTHERN TERRITORIES"/>
          <xsd:enumeration value="GABON"/>
          <xsd:enumeration value="GAMBIA"/>
          <xsd:enumeration value="GEORGIA"/>
          <xsd:enumeration value="GERMANY"/>
          <xsd:enumeration value="GHANA"/>
          <xsd:enumeration value="GIBRALTAR"/>
          <xsd:enumeration value="GREECE"/>
          <xsd:enumeration value="GREENLAND"/>
          <xsd:enumeration value="GRENADA"/>
          <xsd:enumeration value="GUADELOUPE"/>
          <xsd:enumeration value="GUAM"/>
          <xsd:enumeration value="GUATEMALA"/>
          <xsd:enumeration value="GUINEA"/>
          <xsd:enumeration value="GUINEA-BISSAU"/>
          <xsd:enumeration value="GUYANA"/>
          <xsd:enumeration value="HAITI"/>
          <xsd:enumeration value="HEARD AND MCDONALD ISLANDS"/>
          <xsd:enumeration value="HONDURAS"/>
          <xsd:enumeration value="HONG KONG"/>
          <xsd:enumeration value="HUNGARY"/>
          <xsd:enumeration value="ICELAND"/>
          <xsd:enumeration value="INDIA"/>
          <xsd:enumeration value="INDONESIA"/>
          <xsd:enumeration value="IRAQ"/>
          <xsd:enumeration value="IRELAND"/>
          <xsd:enumeration value="ISRAEL"/>
          <xsd:enumeration value="ITALY"/>
          <xsd:enumeration value="JAMAICA"/>
          <xsd:enumeration value="JAPAN"/>
          <xsd:enumeration value="JORDAN"/>
          <xsd:enumeration value="KAZAKHSTAN"/>
          <xsd:enumeration value="KENYA"/>
          <xsd:enumeration value="KIRIBATI"/>
          <xsd:enumeration value="KUWAIT"/>
          <xsd:enumeration value="KYRGYZSTAN"/>
          <xsd:enumeration value="LAOS"/>
          <xsd:enumeration value="LATVIA"/>
          <xsd:enumeration value="LEBANON"/>
          <xsd:enumeration value="LESOTHO"/>
          <xsd:enumeration value="LIBERIA"/>
          <xsd:enumeration value="LIECHTENSTEIN"/>
          <xsd:enumeration value="LITHUANIA"/>
          <xsd:enumeration value="LUXEMBOURG"/>
          <xsd:enumeration value="MACAO"/>
          <xsd:enumeration value="MACEDONIA"/>
          <xsd:enumeration value="MADAGASCAR"/>
          <xsd:enumeration value="MALAWI"/>
          <xsd:enumeration value="MALAYSIA"/>
          <xsd:enumeration value="MALDIVES"/>
          <xsd:enumeration value="MALI"/>
          <xsd:enumeration value="MALTA"/>
          <xsd:enumeration value="MARSHALL ISLANDS"/>
          <xsd:enumeration value="MARTINIQUE"/>
          <xsd:enumeration value="MAURITANIA"/>
          <xsd:enumeration value="MAURITIUS"/>
          <xsd:enumeration value="MAYOTTE"/>
          <xsd:enumeration value="MEXICO"/>
          <xsd:enumeration value="MOLDOVA"/>
          <xsd:enumeration value="MONACO"/>
          <xsd:enumeration value="MONGOLIA"/>
          <xsd:enumeration value="MONTENEGRO AND SERBIA"/>
          <xsd:enumeration value="MONTSERRAT"/>
          <xsd:enumeration value="MOROCCO"/>
          <xsd:enumeration value="MOZAMBIQUE"/>
          <xsd:enumeration value="MYANMAR"/>
          <xsd:enumeration value="NAMIBIA"/>
          <xsd:enumeration value="NAURU"/>
          <xsd:enumeration value="NEPAL"/>
          <xsd:enumeration value="NETHERLANDS"/>
          <xsd:enumeration value="NETHERLANDS ANTILLES"/>
          <xsd:enumeration value="NEW CALEDONIA"/>
          <xsd:enumeration value="NEW ZEALAND"/>
          <xsd:enumeration value="NICARAGUA"/>
          <xsd:enumeration value="NIGER"/>
          <xsd:enumeration value="NIGERIA"/>
          <xsd:enumeration value="NIUE"/>
          <xsd:enumeration value="NORFOLK ISLAND"/>
          <xsd:enumeration value="NORTHERN MARIANA ISLANDS"/>
          <xsd:enumeration value="NORWAY"/>
          <xsd:enumeration value="OMAN"/>
          <xsd:enumeration value="OTHER"/>
          <xsd:enumeration value="PAKISTAN"/>
          <xsd:enumeration value="PALAU"/>
          <xsd:enumeration value="PANAMA"/>
          <xsd:enumeration value="PAPUA NEW GUINEA"/>
          <xsd:enumeration value="PARAGUAY"/>
          <xsd:enumeration value="PERU"/>
          <xsd:enumeration value="PHILIPPINES"/>
          <xsd:enumeration value="PITCAIRN ISLANDS"/>
          <xsd:enumeration value="POLAND"/>
          <xsd:enumeration value="PORTUGAL"/>
          <xsd:enumeration value="PUERTO RICO"/>
          <xsd:enumeration value="QATAR"/>
          <xsd:enumeration value="REUNION"/>
          <xsd:enumeration value="ROMANIA"/>
          <xsd:enumeration value="RUSSIA"/>
          <xsd:enumeration value="RWANDA"/>
          <xsd:enumeration value="SAN MARINO"/>
          <xsd:enumeration value="SAO TOME AND PRINCIPE"/>
          <xsd:enumeration value="SAUDI ARABIA"/>
          <xsd:enumeration value="SENEGAL"/>
          <xsd:enumeration value="SERBIA"/>
          <xsd:enumeration value="SEYCHELLES"/>
          <xsd:enumeration value="SIERRA LEONE"/>
          <xsd:enumeration value="SINGAPORE"/>
          <xsd:enumeration value="SLOVAK REPUBLIC"/>
          <xsd:enumeration value="SLOVENIA"/>
          <xsd:enumeration value="SOLOMON ISLANDS"/>
          <xsd:enumeration value="SOMALIA"/>
          <xsd:enumeration value="SOUTH AFRICA"/>
          <xsd:enumeration value="SOUTH KOREA"/>
          <xsd:enumeration value="SPAIN"/>
          <xsd:enumeration value="SRI LANKA"/>
          <xsd:enumeration value="ST. HELENA"/>
          <xsd:enumeration value="ST. KITTS AND NEVIS"/>
          <xsd:enumeration value="ST. LUCIA"/>
          <xsd:enumeration value="ST. PIERRE AND MIQUELON"/>
          <xsd:enumeration value="ST. VINCENT AND THE GRENADINES"/>
          <xsd:enumeration value="SURINAME"/>
          <xsd:enumeration value="SVALBARD AND JAN MAYEN ISLANDS"/>
          <xsd:enumeration value="SWAZILAND"/>
          <xsd:enumeration value="SWEDEN"/>
          <xsd:enumeration value="SWITZERLAND"/>
          <xsd:enumeration value="TAIWAN"/>
          <xsd:enumeration value="TAJIKISTAN"/>
          <xsd:enumeration value="TANZANIA"/>
          <xsd:enumeration value="THAILAND"/>
          <xsd:enumeration value="TOGO"/>
          <xsd:enumeration value="TOKELAU"/>
          <xsd:enumeration value="TONGA"/>
          <xsd:enumeration value="TRINIDAD AND TOBAGO"/>
          <xsd:enumeration value="TUNISIA"/>
          <xsd:enumeration value="TURKEY"/>
          <xsd:enumeration value="TURKMENISTAN"/>
          <xsd:enumeration value="TURKS AND CAICOS ISLANDS"/>
          <xsd:enumeration value="TUVALU"/>
          <xsd:enumeration value="UGANDA"/>
          <xsd:enumeration value="UKRAINE"/>
          <xsd:enumeration value="UNITED ARAB EMIRATES"/>
          <xsd:enumeration value="UNITED KINGDOM"/>
          <xsd:enumeration value="UNITED STATES"/>
          <xsd:enumeration value="URUGUAY"/>
          <xsd:enumeration value="US MINOR OUTLYING ISLANDS"/>
          <xsd:enumeration value="UZBEKISTAN"/>
          <xsd:enumeration value="VANUATU"/>
          <xsd:enumeration value="VATICAN CITY STATE"/>
          <xsd:enumeration value="VENEZUELA"/>
          <xsd:enumeration value="VIETNAM"/>
          <xsd:enumeration value="VIRGIN ISLANDS (BRITISH)"/>
          <xsd:enumeration value="VIRGIN ISLANDS (U.S.)"/>
          <xsd:enumeration value="WALLIS AND FUTUNA ISLANDS"/>
          <xsd:enumeration value="WESTERN SAHARA"/>
          <xsd:enumeration value="WESTERN SAMOA"/>
          <xsd:enumeration value="YEMEN"/>
          <xsd:enumeration value="YUGOSLAVIA"/>
          <xsd:enumeration value="ZAIRE"/>
          <xsd:enumeration value="ZAMBIA"/>
          <xsd:enumeration value="ZIMBABWE"/>
        </xsd:restriction>
      </xsd:simpleType>
    </xsd:element>
    <xsd:element name="ReleaseDate" ma:index="12" nillable="true" ma:displayName="Release Date" ma:format="DateTime" ma:internalName="ReleaseDate">
      <xsd:simpleType>
        <xsd:restriction base="dms:DateTime"/>
      </xsd:simpleType>
    </xsd:element>
    <xsd:element name="ExpirationDate" ma:index="13" ma:displayName="Expiration Date" ma:description="Date this item will be reviewed." ma:internalName="ExpirationDate" ma:readOnly="false">
      <xsd:simpleType>
        <xsd:restriction base="dms:DateTime"/>
      </xsd:simpleType>
    </xsd:element>
    <xsd:element name="PartNumber" ma:index="14" nillable="true" ma:displayName="Publication Part Number" ma:description="Enter the LitStation generated number used for ordering hardcopies of this item." ma:internalName="PartNumber" ma:readOnly="false">
      <xsd:simpleType>
        <xsd:restriction base="dms:Text">
          <xsd:maxLength value="255"/>
        </xsd:restriction>
      </xsd:simpleType>
    </xsd:element>
    <xsd:element name="RelatedPartNumber" ma:index="15" nillable="true" ma:displayName="Agilent Part Number" ma:description="Internal Agilent SAP part number that is the primary focus of this publication (g12345). Do not include model numbers (7890), these should be selected from the product listing below. " ma:internalName="RelatedPartNumber" ma:readOnly="false">
      <xsd:simpleType>
        <xsd:restriction base="dms:Text"/>
      </xsd:simpleType>
    </xsd:element>
    <xsd:element name="ExtraPartNumber" ma:index="16" nillable="true" ma:displayName="Extra Part Number" ma:description="Internal Agilent part number (e.g. CAG-03-139-00024076). Do not include Agilent Part (SAP) or model (7890) numbers." ma:internalName="ExtraPartNumber" ma:readOnly="false">
      <xsd:simpleType>
        <xsd:restriction base="dms:Text">
          <xsd:maxLength value="255"/>
        </xsd:restriction>
      </xsd:simpleType>
    </xsd:element>
    <xsd:element name="LotNumber" ma:index="17" nillable="true" ma:displayName="Lot Number" ma:internalName="LotNumber">
      <xsd:simpleType>
        <xsd:restriction base="dms:Text"/>
      </xsd:simpleType>
    </xsd:element>
    <xsd:element name="Geography" ma:index="18" nillable="true" ma:displayName="Geography" ma:internalName="Geography">
      <xsd:simpleType>
        <xsd:restriction base="dms:Choice">
          <xsd:enumeration value="Americas/Asia Pacific;Non European"/>
          <xsd:enumeration value="Americas: US, Canada, Latin America"/>
          <xsd:enumeration value="Argentina"/>
          <xsd:enumeration value="Asian Countries"/>
          <xsd:enumeration value="Asian Pacific"/>
          <xsd:enumeration value="Australia"/>
          <xsd:enumeration value="Austria"/>
          <xsd:enumeration value="Belgium"/>
          <xsd:enumeration value="Brazil"/>
          <xsd:enumeration value="Canada"/>
          <xsd:enumeration value="Croatia"/>
          <xsd:enumeration value="Czechoslovakia"/>
          <xsd:enumeration value="Denmark"/>
          <xsd:enumeration value="Europe"/>
          <xsd:enumeration value="Finland"/>
          <xsd:enumeration value="France"/>
          <xsd:enumeration value="Germany"/>
          <xsd:enumeration value="Greece"/>
          <xsd:enumeration value="Hong Kong"/>
          <xsd:enumeration value="Hungary"/>
          <xsd:enumeration value="India"/>
          <xsd:enumeration value="Intercon"/>
          <xsd:enumeration value="Ireland"/>
          <xsd:enumeration value="Italy"/>
          <xsd:enumeration value="Japan"/>
          <xsd:enumeration value="Latin America"/>
          <xsd:enumeration value="Malaysia"/>
          <xsd:enumeration value="Mexico"/>
          <xsd:enumeration value="Netherlands"/>
          <xsd:enumeration value="New Zealand"/>
          <xsd:enumeration value="Non-U.S. (Universal foreign)"/>
          <xsd:enumeration value="Norway"/>
          <xsd:enumeration value="People's Republic of China"/>
          <xsd:enumeration value="Poland"/>
          <xsd:enumeration value="Republic of China (Taiwan)"/>
          <xsd:enumeration value="Republic of Korea"/>
          <xsd:enumeration value="Russia"/>
          <xsd:enumeration value="Singapore"/>
          <xsd:enumeration value="Slovenia"/>
          <xsd:enumeration value="Socialist Countries"/>
          <xsd:enumeration value="South Africa"/>
          <xsd:enumeration value="Spain"/>
          <xsd:enumeration value="Sweden"/>
          <xsd:enumeration value="Switzerland"/>
          <xsd:enumeration value="Turkey"/>
          <xsd:enumeration value="United Kingdom"/>
          <xsd:enumeration value="United States"/>
          <xsd:enumeration value="United States/Canada"/>
          <xsd:enumeration value="Universal"/>
        </xsd:restriction>
      </xsd:simpleType>
    </xsd:element>
    <xsd:element name="ProductType" ma:index="19" nillable="true" ma:displayName="Product Type" ma:description="Select only the Product Type that is the primary focus of this publication.  " ma:hidden="true" ma:internalName="Product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6850"/>
                    <xsd:enumeration value="6890"/>
                    <xsd:enumeration value="7683"/>
                    <xsd:enumeration value="Analytical WorkStations"/>
                    <xsd:enumeration value="Chemical Sensors"/>
                    <xsd:enumeration value="Chromatography Data Systems"/>
                    <xsd:enumeration value="Columns"/>
                    <xsd:enumeration value="Compliance Services"/>
                    <xsd:enumeration value="Content Management"/>
                    <xsd:enumeration value="General Chromatography"/>
                    <xsd:enumeration value="Instrument Services"/>
                    <xsd:enumeration value="Lab Informatics Framework"/>
                    <xsd:enumeration value="Lab Information Management (LIMS)"/>
                    <xsd:enumeration value="Laboratory Resource Management"/>
                    <xsd:enumeration value="Life Sciences Informatics"/>
                    <xsd:enumeration value="Lifecycle Services"/>
                    <xsd:enumeration value="Reagents"/>
                    <xsd:enumeration value="Sample Preparation"/>
                    <xsd:enumeration value="Software Services"/>
                    <xsd:enumeration value="Specialized Services"/>
                  </xsd:restriction>
                </xsd:simpleType>
              </xsd:element>
            </xsd:sequence>
          </xsd:extension>
        </xsd:complexContent>
      </xsd:complexType>
    </xsd:element>
    <xsd:element name="PageCount" ma:index="20" nillable="true" ma:displayName="Page Count" ma:decimals="0" ma:internalName="PageCount">
      <xsd:simpleType>
        <xsd:restriction base="dms:Number">
          <xsd:minInclusive value="0"/>
        </xsd:restriction>
      </xsd:simpleType>
    </xsd:element>
    <xsd:element name="NativeApplication" ma:index="21" nillable="true" ma:displayName="Native Application" ma:internalName="NativeApplication">
      <xsd:simpleType>
        <xsd:restriction base="dms:Choice">
          <xsd:enumeration value="AmiPro"/>
          <xsd:enumeration value="CorelDraw"/>
          <xsd:enumeration value="Designer"/>
          <xsd:enumeration value="Excel"/>
          <xsd:enumeration value="FrameMaker"/>
          <xsd:enumeration value="Freehand"/>
          <xsd:enumeration value="Illustrator"/>
          <xsd:enumeration value="Interleaf"/>
          <xsd:enumeration value="Lectora"/>
          <xsd:enumeration value="Lotus123"/>
          <xsd:enumeration value="Microsoft Word"/>
          <xsd:enumeration value="MS Office"/>
          <xsd:enumeration value="MS Windows Media Player"/>
          <xsd:enumeration value="Not applicable"/>
          <xsd:enumeration value="PageMaker"/>
          <xsd:enumeration value="PCL"/>
          <xsd:enumeration value="PDF"/>
          <xsd:enumeration value="Photoshop"/>
          <xsd:enumeration value="Picture Publisher"/>
          <xsd:enumeration value="PowerPoint"/>
          <xsd:enumeration value="Quark"/>
          <xsd:enumeration value="Schema"/>
        </xsd:restriction>
      </xsd:simpleType>
    </xsd:element>
    <xsd:element name="LimitedUse" ma:index="22" nillable="true" ma:displayName="Limited Use" ma:internalName="LimitedUse">
      <xsd:simpleType>
        <xsd:restriction base="dms:Boolean"/>
      </xsd:simpleType>
    </xsd:element>
    <xsd:element name="ProductLine" ma:index="23" nillable="true" ma:displayName="Product Line" ma:description="Select only the Product Line that is the primary focus of this publication.  " ma:internalName="ProductLin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nalytical Local Products"/>
                    <xsd:enumeration value="Analytical Parts"/>
                    <xsd:enumeration value="Analytical Supplies"/>
                    <xsd:enumeration value="Bioscience"/>
                    <xsd:enumeration value="CAG Miscellaneous Program Activities"/>
                    <xsd:enumeration value="Data Systems"/>
                    <xsd:enumeration value="Gas Phase Plus"/>
                    <xsd:enumeration value="GC Columns"/>
                    <xsd:enumeration value="ICP-MS"/>
                    <xsd:enumeration value="IIM Professional Services Organization"/>
                    <xsd:enumeration value="Informatics"/>
                    <xsd:enumeration value="J&amp;W Products"/>
                    <xsd:enumeration value="Lab-on-a-Chip Products"/>
                    <xsd:enumeration value="LC Columns"/>
                    <xsd:enumeration value="Liquid Phase Analysis"/>
                    <xsd:enumeration value="Mass Spectrometry/Sequencers"/>
                    <xsd:enumeration value="Proprietary Instrument Supplies"/>
                    <xsd:enumeration value="Support Services"/>
                    <xsd:enumeration value="Versatest"/>
                    <xsd:enumeration value="Zorbax Columns"/>
                  </xsd:restriction>
                </xsd:simpleType>
              </xsd:element>
            </xsd:sequence>
          </xsd:extension>
        </xsd:complexContent>
      </xsd:complexType>
    </xsd:element>
    <xsd:element name="ProductGroup" ma:index="24" nillable="true" ma:displayName="Product Group" ma:description="Select only the Product Group that is the primary focus of this publication.  " ma:hidden="true" ma:internalName="ProductGroup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apillary Electrophoresis"/>
                    <xsd:enumeration value="Consumables &amp; Parts"/>
                    <xsd:enumeration value="DNA Microarrays"/>
                    <xsd:enumeration value="Emerging Technologies"/>
                    <xsd:enumeration value="Gas Chromatography"/>
                    <xsd:enumeration value="ICP-MS"/>
                    <xsd:enumeration value="Informatics &amp; Software"/>
                    <xsd:enumeration value="Lab-on-a-Chip"/>
                    <xsd:enumeration value="Liquid Chromatography"/>
                    <xsd:enumeration value="Mass Spectrometry"/>
                    <xsd:enumeration value="Offgel Electrophoresis"/>
                    <xsd:enumeration value="Protein Sequencing"/>
                    <xsd:enumeration value="Sales Partners"/>
                    <xsd:enumeration value="Services"/>
                    <xsd:enumeration value="UV-Vis"/>
                  </xsd:restriction>
                </xsd:simpleType>
              </xsd:element>
            </xsd:sequence>
          </xsd:extension>
        </xsd:complexContent>
      </xsd:complexType>
    </xsd:element>
    <xsd:element name="Product" ma:index="25" nillable="true" ma:displayName="Product" ma:description="Select only the Product that is the primary focus of this publication.  " ma:hidden="true" ma:internalName="Produc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G2912A"/>
                    <xsd:enumeration value="G2613A"/>
                    <xsd:enumeration value="G2614A"/>
                    <xsd:enumeration value="G2630A"/>
                    <xsd:enumeration value="G2630B"/>
                    <xsd:enumeration value="G2855B"/>
                    <xsd:enumeration value="G2888A"/>
                    <xsd:enumeration value="G2913A"/>
                    <xsd:enumeration value="G2916A"/>
                  </xsd:restriction>
                </xsd:simpleType>
              </xsd:element>
            </xsd:sequence>
          </xsd:extension>
        </xsd:complexContent>
      </xsd:complexType>
    </xsd:element>
    <xsd:element name="IndustryGroup" ma:index="26" nillable="true" ma:displayName="Industry Group" ma:description="Select only the Industry Group that is the primary focus of this publication.  " ma:hidden="true" ma:internalName="IndustryGroup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Basic Research"/>
                    <xsd:enumeration value="Bioscience"/>
                    <xsd:enumeration value="Chemical Analysis"/>
                    <xsd:enumeration value="Gene Expression"/>
                    <xsd:enumeration value="Genotyping"/>
                    <xsd:enumeration value="Life Sciences"/>
                    <xsd:enumeration value="Metabolomics"/>
                    <xsd:enumeration value="Pharmaceuticals"/>
                  </xsd:restriction>
                </xsd:simpleType>
              </xsd:element>
            </xsd:sequence>
          </xsd:extension>
        </xsd:complexContent>
      </xsd:complexType>
    </xsd:element>
    <xsd:element name="IndustryType" ma:index="28" nillable="true" ma:displayName="Industry Type" ma:description="Select only the Industry Type that is the primary focus of this publication.  " ma:hidden="true" ma:internalName="Industry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gChem"/>
                    <xsd:enumeration value="Agriculture"/>
                    <xsd:enumeration value="Consumer Products"/>
                    <xsd:enumeration value="Disease Discovery"/>
                    <xsd:enumeration value="Drug Development"/>
                    <xsd:enumeration value="Drug Discovery"/>
                    <xsd:enumeration value="Drug Manufacturing/QA/QC"/>
                    <xsd:enumeration value="Drug Testing"/>
                    <xsd:enumeration value="Environmental"/>
                    <xsd:enumeration value="Foods &amp; Flavors"/>
                    <xsd:enumeration value="Forensics"/>
                    <xsd:enumeration value="Fuel Cells"/>
                    <xsd:enumeration value="Genomics"/>
                    <xsd:enumeration value="Homeland Security"/>
                    <xsd:enumeration value="Hydrocarbon Processing"/>
                    <xsd:enumeration value="Nucleic Acid Analysis"/>
                    <xsd:enumeration value="Production-QA/QC"/>
                    <xsd:enumeration value="Proteomics"/>
                    <xsd:enumeration value="Semiconductor"/>
                    <xsd:enumeration value="Specialty Chemical"/>
                  </xsd:restriction>
                </xsd:simpleType>
              </xsd:element>
            </xsd:sequence>
          </xsd:extension>
        </xsd:complexContent>
      </xsd:complexType>
    </xsd:element>
    <xsd:element name="Industry" ma:index="29" nillable="true" ma:displayName="Industry" ma:description="Select only the Industry Type that is the primary focus of this publication.  " ma:hidden="true" ma:internalName="Industr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ir"/>
                    <xsd:enumeration value="Analysis of Process Chemicals"/>
                    <xsd:enumeration value="Antibacterial Drug Residues"/>
                    <xsd:enumeration value="Bioanalysis"/>
                    <xsd:enumeration value="Biological Warfare Agents (BWA)"/>
                    <xsd:enumeration value="Chemical Warfare Agents (CWA)"/>
                    <xsd:enumeration value="Components Analysis"/>
                    <xsd:enumeration value="Contamination Control"/>
                    <xsd:enumeration value="Environmental Monitoring"/>
                    <xsd:enumeration value="Flavors"/>
                    <xsd:enumeration value="Food"/>
                    <xsd:enumeration value="Fragrances"/>
                    <xsd:enumeration value="Natural Compounds &amp; Additives"/>
                    <xsd:enumeration value="Pesticides &amp; Residues"/>
                    <xsd:enumeration value="Silicon Wafer Analysis for Organic Contaminants"/>
                    <xsd:enumeration value="Soil &amp; Sediment"/>
                    <xsd:enumeration value="Toxic Industrial Chemicals (TIC)"/>
                    <xsd:enumeration value="Ultra-pure Water Analysis"/>
                    <xsd:enumeration value="Water, Soil &amp; Sediment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dms="http://schemas.microsoft.com/office/2006/documentManagement/types" targetNamespace="3a52aef6-3c65-41ed-96e3-cac50d1c25cd" elementFormDefault="qualified">
    <xsd:import namespace="http://schemas.microsoft.com/office/2006/documentManagement/types"/>
    <xsd:element name="Abstract" ma:index="5" ma:displayName="Abstract" ma:description="A summary of publication's most important points, presented in paragraph form." ma:internalName="Abstract" ma:readOnly="fals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axOccurs="1" ma:index="9" ma:displayName="Author"/>
        <xsd:element ref="dcterms:created" minOccurs="0" maxOccurs="1"/>
        <xsd:element ref="dc:identifier" minOccurs="0" maxOccurs="1"/>
        <xsd:element name="contentType" minOccurs="0" maxOccurs="1" type="xsd:string" ma:index="30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7" ma:displayName="Keywords">
          <xsd:simpleType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4.xml><?xml version="1.0" encoding="utf-8"?>
<?mso-contentType ?>
<FormTemplates xmlns="http://schemas.microsoft.com/sharepoint/v3/contenttype/forms">
  <Edit>PublicationForm</Edit>
  <New>PublicationForm</New>
</FormTemplates>
</file>

<file path=customXml/itemProps1.xml><?xml version="1.0" encoding="utf-8"?>
<ds:datastoreItem xmlns:ds="http://schemas.openxmlformats.org/officeDocument/2006/customXml" ds:itemID="{09F0DC1E-76A9-4CED-B344-6ABE416A431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5A323100-C9EB-4C34-AA56-F81DCFC5CAAD}">
  <ds:schemaRefs>
    <ds:schemaRef ds:uri="http://schemas.microsoft.com/office/2006/metadata/properties"/>
    <ds:schemaRef ds:uri="4499fe5b-26b0-46f9-921c-c2f2128fa99c"/>
    <ds:schemaRef ds:uri="3a52aef6-3c65-41ed-96e3-cac50d1c25cd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7C4553D0-DC02-4C91-9018-EBB7C65C61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499fe5b-26b0-46f9-921c-c2f2128fa99c"/>
    <ds:schemaRef ds:uri="3a52aef6-3c65-41ed-96e3-cac50d1c25cd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4.xml><?xml version="1.0" encoding="utf-8"?>
<ds:datastoreItem xmlns:ds="http://schemas.openxmlformats.org/officeDocument/2006/customXml" ds:itemID="{D8750D84-C2BD-4EEF-9F8D-5BA70508FD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Agilent 4x3 Format</Template>
  <TotalTime>0</TotalTime>
  <Words>1192</Words>
  <Application>Microsoft Office PowerPoint</Application>
  <PresentationFormat>On-screen Show (4:3)</PresentationFormat>
  <Paragraphs>439</Paragraphs>
  <Slides>37</Slides>
  <Notes>37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Agilent 4x3 Format</vt:lpstr>
      <vt:lpstr>1_Agilent 4x3 Format</vt:lpstr>
      <vt:lpstr>Formel</vt:lpstr>
      <vt:lpstr>Equation</vt:lpstr>
      <vt:lpstr>Slide 1</vt:lpstr>
      <vt:lpstr>Slide 2</vt:lpstr>
      <vt:lpstr>Введение</vt:lpstr>
      <vt:lpstr>Содержание (содер.)</vt:lpstr>
      <vt:lpstr>Введение Что происходит внутри колонки?</vt:lpstr>
      <vt:lpstr>Введение Что происходит внутри колонки?</vt:lpstr>
      <vt:lpstr>Введение Что происходит внутри колонки?</vt:lpstr>
      <vt:lpstr>Основные параметры Время удерживания и ширина пика</vt:lpstr>
      <vt:lpstr>Основные параметры  Разрешение — разделение по базовой линии</vt:lpstr>
      <vt:lpstr>Основной параметр Разрешение — базовое уравнение (У)ВЭЖХ</vt:lpstr>
      <vt:lpstr>Основной параметр Разрешение — базовое уравнение (У)ВЭЖХ</vt:lpstr>
      <vt:lpstr>Основной параметр Эффективность или число теоретических тарелок (N)</vt:lpstr>
      <vt:lpstr>Основной параметр Коэффициент удерживания (k)</vt:lpstr>
      <vt:lpstr>Основной параметр Коэффициент удерживания (k) – градиентное элюирование</vt:lpstr>
      <vt:lpstr>Основной параметр Селективность или коэффициент разделения (α)</vt:lpstr>
      <vt:lpstr>Основной параметр Влияние N, α, и k на разрешение</vt:lpstr>
      <vt:lpstr>Как повлиять на разделение?</vt:lpstr>
      <vt:lpstr>Как повлиять на разделение?</vt:lpstr>
      <vt:lpstr>Как повлиять на разделение?</vt:lpstr>
      <vt:lpstr>Как повлиять на разделение? Что такое «тарелка» в ВЭЖХ? </vt:lpstr>
      <vt:lpstr>Как повлиять на разделение?</vt:lpstr>
      <vt:lpstr>Как повлиять на разделение? Объединение формул — ширина пика и приведенная высота теоретической тарелки</vt:lpstr>
      <vt:lpstr>Уравнение Ван-Деемтера Вихревая диффузия </vt:lpstr>
      <vt:lpstr>Уравнение Ван-Деемтера Осевая или продольная диффузия </vt:lpstr>
      <vt:lpstr>Уравнение Ван-Деемтера «Сопротивление переносу вещества»</vt:lpstr>
      <vt:lpstr>Уравнение Ван-Деемтера</vt:lpstr>
      <vt:lpstr>Уравнение Ван-Деемтера</vt:lpstr>
      <vt:lpstr>Уравнение Ван-Деемтера Расчет для различных размеров частиц</vt:lpstr>
      <vt:lpstr>Уравнение Ван-Деемтера Реальные кривые для различных аналитов</vt:lpstr>
      <vt:lpstr>Емкость пиков Градиентный анализ</vt:lpstr>
      <vt:lpstr>Емкость пиков Определение</vt:lpstr>
      <vt:lpstr>Емкость пиков Значение</vt:lpstr>
      <vt:lpstr>Емкость пиков Расчет емкости пиков</vt:lpstr>
      <vt:lpstr>Емкость пиков Ширина пика</vt:lpstr>
      <vt:lpstr>Дополнительная информация</vt:lpstr>
      <vt:lpstr>Slide 36</vt:lpstr>
      <vt:lpstr>Сокращения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Liquid Chromatography Fundamentals - Theory</dc:title>
  <dc:creator/>
  <cp:keywords>HPLC, LC, HPLC theory, HPLC fundamentals, teaching HPLC, learning HPLC, HPLC system, HPLC separation</cp:keywords>
  <cp:lastModifiedBy/>
  <cp:revision>1</cp:revision>
  <dcterms:created xsi:type="dcterms:W3CDTF">2014-10-27T00:11:29Z</dcterms:created>
  <dcterms:modified xsi:type="dcterms:W3CDTF">2016-02-04T22:39:09Z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0x0101009F5C14F1CF5847C7BBBADA9A8637DEAB014900588EC228B770844380EC87D5872671C3</vt:lpwstr>
  </property>
</Properties>
</file>