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Default Extension="tiff" ContentType="image/tiff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diagrams/data1.xml" ContentType="application/vnd.openxmlformats-officedocument.drawingml.diagramData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91" r:id="rId6"/>
    <p:sldMasterId id="2147483707" r:id="rId7"/>
    <p:sldMasterId id="2147483724" r:id="rId8"/>
    <p:sldMasterId id="2147483739" r:id="rId9"/>
    <p:sldMasterId id="2147483754" r:id="rId10"/>
    <p:sldMasterId id="2147483772" r:id="rId11"/>
    <p:sldMasterId id="2147483789" r:id="rId12"/>
  </p:sldMasterIdLst>
  <p:notesMasterIdLst>
    <p:notesMasterId r:id="rId48"/>
  </p:notesMasterIdLst>
  <p:sldIdLst>
    <p:sldId id="334" r:id="rId13"/>
    <p:sldId id="360" r:id="rId14"/>
    <p:sldId id="390" r:id="rId15"/>
    <p:sldId id="394" r:id="rId16"/>
    <p:sldId id="292" r:id="rId17"/>
    <p:sldId id="291" r:id="rId18"/>
    <p:sldId id="370" r:id="rId19"/>
    <p:sldId id="364" r:id="rId20"/>
    <p:sldId id="395" r:id="rId21"/>
    <p:sldId id="372" r:id="rId22"/>
    <p:sldId id="363" r:id="rId23"/>
    <p:sldId id="366" r:id="rId24"/>
    <p:sldId id="369" r:id="rId25"/>
    <p:sldId id="389" r:id="rId26"/>
    <p:sldId id="365" r:id="rId27"/>
    <p:sldId id="373" r:id="rId28"/>
    <p:sldId id="377" r:id="rId29"/>
    <p:sldId id="378" r:id="rId30"/>
    <p:sldId id="374" r:id="rId31"/>
    <p:sldId id="345" r:id="rId32"/>
    <p:sldId id="371" r:id="rId33"/>
    <p:sldId id="375" r:id="rId34"/>
    <p:sldId id="376" r:id="rId35"/>
    <p:sldId id="382" r:id="rId36"/>
    <p:sldId id="383" r:id="rId37"/>
    <p:sldId id="384" r:id="rId38"/>
    <p:sldId id="387" r:id="rId39"/>
    <p:sldId id="385" r:id="rId40"/>
    <p:sldId id="388" r:id="rId41"/>
    <p:sldId id="379" r:id="rId42"/>
    <p:sldId id="380" r:id="rId43"/>
    <p:sldId id="392" r:id="rId44"/>
    <p:sldId id="381" r:id="rId45"/>
    <p:sldId id="393" r:id="rId46"/>
    <p:sldId id="319" r:id="rId4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2" clrIdx="0"/>
  <p:cmAuthor id="1" name="anzenker" initials="a" lastIdx="5" clrIdx="1"/>
  <p:cmAuthor id="2" name="Helen Siu" initials="d" lastIdx="1" clrIdx="2"/>
  <p:cmAuthor id="3" name="Lydia Park" initials="LP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FFFFF"/>
    <a:srgbClr val="FF9900"/>
    <a:srgbClr val="777777"/>
    <a:srgbClr val="FFD700"/>
    <a:srgbClr val="4D4D4D"/>
    <a:srgbClr val="0085D5"/>
    <a:srgbClr val="B21811"/>
    <a:srgbClr val="7EAC28"/>
    <a:srgbClr val="0986C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56" autoAdjust="0"/>
    <p:restoredTop sz="53122" autoAdjust="0"/>
  </p:normalViewPr>
  <p:slideViewPr>
    <p:cSldViewPr snapToGrid="0">
      <p:cViewPr varScale="1">
        <p:scale>
          <a:sx n="118" d="100"/>
          <a:sy n="118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3234" y="360"/>
      </p:cViewPr>
      <p:guideLst>
        <p:guide orient="horz" pos="2880"/>
        <p:guide orient="horz" pos="2928"/>
        <p:guide pos="2160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Master" Target="slideMasters/slideMaster8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commentAuthors" Target="commentAuthor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4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7E64C1-B6DB-43D9-9DE8-A4F3E5B06E9C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838C1D-89BD-4E28-A48D-AD8762714FDB}">
      <dgm:prSet phldrT="[Text]" custT="1"/>
      <dgm:spPr/>
      <dgm:t>
        <a:bodyPr/>
        <a:lstStyle/>
        <a:p>
          <a:r>
            <a:rPr lang="en-US" sz="2000" dirty="0" smtClean="0"/>
            <a:t>ИРЭП</a:t>
          </a:r>
          <a:endParaRPr lang="ru-RU" sz="2000" dirty="0"/>
        </a:p>
      </dgm:t>
    </dgm:pt>
    <dgm:pt modelId="{361E63EA-257C-44CA-A761-EC9F68CD98BD}" type="parTrans" cxnId="{2BAA679A-487F-49ED-ADCA-A50857A192B6}">
      <dgm:prSet/>
      <dgm:spPr/>
      <dgm:t>
        <a:bodyPr/>
        <a:lstStyle/>
        <a:p>
          <a:endParaRPr lang="en-US" sz="1200"/>
        </a:p>
      </dgm:t>
    </dgm:pt>
    <dgm:pt modelId="{5823F36B-FCF1-4944-82D7-822AA5E2E4B8}" type="sibTrans" cxnId="{2BAA679A-487F-49ED-ADCA-A50857A192B6}">
      <dgm:prSet/>
      <dgm:spPr/>
      <dgm:t>
        <a:bodyPr/>
        <a:lstStyle/>
        <a:p>
          <a:endParaRPr lang="en-US" sz="1200"/>
        </a:p>
      </dgm:t>
    </dgm:pt>
    <dgm:pt modelId="{55CBD83E-CE67-4197-A4C8-1586734ECF9D}">
      <dgm:prSet phldrT="[Text]" custT="1"/>
      <dgm:spPr/>
      <dgm:t>
        <a:bodyPr/>
        <a:lstStyle/>
        <a:p>
          <a:r>
            <a:rPr lang="en-US" sz="1200" b="1" dirty="0" smtClean="0"/>
            <a:t>Не требуется летучесть</a:t>
          </a:r>
        </a:p>
      </dgm:t>
    </dgm:pt>
    <dgm:pt modelId="{9404D5D2-00D3-4680-A726-9E7ACB6FDA4C}" type="parTrans" cxnId="{BD58F919-90F2-4699-AA4E-B38EFB2B1A7A}">
      <dgm:prSet/>
      <dgm:spPr/>
      <dgm:t>
        <a:bodyPr/>
        <a:lstStyle/>
        <a:p>
          <a:endParaRPr lang="en-US" sz="1200"/>
        </a:p>
      </dgm:t>
    </dgm:pt>
    <dgm:pt modelId="{C48EDB91-E9A2-4B65-9319-75CD739A1F2C}" type="sibTrans" cxnId="{BD58F919-90F2-4699-AA4E-B38EFB2B1A7A}">
      <dgm:prSet/>
      <dgm:spPr/>
      <dgm:t>
        <a:bodyPr/>
        <a:lstStyle/>
        <a:p>
          <a:endParaRPr lang="en-US" sz="1200"/>
        </a:p>
      </dgm:t>
    </dgm:pt>
    <dgm:pt modelId="{AEABE054-CE10-4DAA-BD2C-8397DA3249E7}">
      <dgm:prSet phldrT="[Text]" custT="1"/>
      <dgm:spPr/>
      <dgm:t>
        <a:bodyPr/>
        <a:lstStyle/>
        <a:p>
          <a:r>
            <a:rPr lang="en-US" sz="1200" b="1" dirty="0" smtClean="0"/>
            <a:t>Предпочтительная методика для </a:t>
          </a:r>
          <a:r>
            <a:rPr lang="en-US" sz="1200" b="1" smtClean="0"/>
            <a:t>неустойчивых </a:t>
          </a:r>
          <a:r>
            <a:rPr lang="pl-PL" sz="1200" b="1" smtClean="0"/>
            <a:t/>
          </a:r>
          <a:br>
            <a:rPr lang="pl-PL" sz="1200" b="1" smtClean="0"/>
          </a:br>
          <a:r>
            <a:rPr lang="en-US" sz="1200" b="1" smtClean="0"/>
            <a:t>к </a:t>
          </a:r>
          <a:r>
            <a:rPr lang="en-US" sz="1200" b="1" dirty="0" smtClean="0"/>
            <a:t>нагреванию аналитов</a:t>
          </a:r>
        </a:p>
      </dgm:t>
    </dgm:pt>
    <dgm:pt modelId="{F50092B4-19E6-40C3-81AF-F556ADAEEA3B}" type="parTrans" cxnId="{41DE1115-901F-4303-95A2-B229F0700C22}">
      <dgm:prSet/>
      <dgm:spPr/>
      <dgm:t>
        <a:bodyPr/>
        <a:lstStyle/>
        <a:p>
          <a:endParaRPr lang="en-US" sz="1200"/>
        </a:p>
      </dgm:t>
    </dgm:pt>
    <dgm:pt modelId="{B04EBA2C-100D-4EE4-B8BA-A7FBD810E1C3}" type="sibTrans" cxnId="{41DE1115-901F-4303-95A2-B229F0700C22}">
      <dgm:prSet/>
      <dgm:spPr/>
      <dgm:t>
        <a:bodyPr/>
        <a:lstStyle/>
        <a:p>
          <a:endParaRPr lang="en-US" sz="1200"/>
        </a:p>
      </dgm:t>
    </dgm:pt>
    <dgm:pt modelId="{E011D96D-2642-4A7E-A448-689A8BA3EEC5}">
      <dgm:prSet phldrT="[Text]" custT="1"/>
      <dgm:spPr/>
      <dgm:t>
        <a:bodyPr/>
        <a:lstStyle/>
        <a:p>
          <a:r>
            <a:rPr lang="en-US" sz="1200" b="1" dirty="0" smtClean="0"/>
            <a:t>Ионы </a:t>
          </a:r>
          <a:r>
            <a:rPr lang="en-US" sz="1200" b="1" smtClean="0"/>
            <a:t>образуются </a:t>
          </a:r>
          <a:r>
            <a:rPr lang="pl-PL" sz="1200" b="1" smtClean="0"/>
            <a:t/>
          </a:r>
          <a:br>
            <a:rPr lang="pl-PL" sz="1200" b="1" smtClean="0"/>
          </a:br>
          <a:r>
            <a:rPr lang="en-US" sz="1200" b="1" smtClean="0"/>
            <a:t>в </a:t>
          </a:r>
          <a:r>
            <a:rPr lang="en-US" sz="1200" b="1" dirty="0" smtClean="0"/>
            <a:t>растворе</a:t>
          </a:r>
        </a:p>
      </dgm:t>
    </dgm:pt>
    <dgm:pt modelId="{3E604293-4217-4946-806C-880E74DD49E6}" type="parTrans" cxnId="{5208CE35-13CA-410A-89D5-CD805C78F7F5}">
      <dgm:prSet/>
      <dgm:spPr/>
      <dgm:t>
        <a:bodyPr/>
        <a:lstStyle/>
        <a:p>
          <a:endParaRPr lang="en-US" sz="1200"/>
        </a:p>
      </dgm:t>
    </dgm:pt>
    <dgm:pt modelId="{78FD542F-18C3-4613-93D0-2893808236B0}" type="sibTrans" cxnId="{5208CE35-13CA-410A-89D5-CD805C78F7F5}">
      <dgm:prSet/>
      <dgm:spPr/>
      <dgm:t>
        <a:bodyPr/>
        <a:lstStyle/>
        <a:p>
          <a:endParaRPr lang="en-US" sz="1200"/>
        </a:p>
      </dgm:t>
    </dgm:pt>
    <dgm:pt modelId="{96CCB5BE-6970-4317-9F47-0158DD37C3F8}">
      <dgm:prSet phldrT="[Text]" custT="1"/>
      <dgm:spPr/>
      <dgm:t>
        <a:bodyPr/>
        <a:lstStyle/>
        <a:p>
          <a:r>
            <a:rPr lang="en-US" sz="2000" dirty="0" smtClean="0"/>
            <a:t>ХИАД</a:t>
          </a:r>
          <a:endParaRPr lang="ru-RU" sz="2000" dirty="0"/>
        </a:p>
      </dgm:t>
    </dgm:pt>
    <dgm:pt modelId="{DAC6AB48-5B39-4BAF-87A0-DF752EDAD284}" type="parTrans" cxnId="{5452050F-1398-4DCA-86C1-7FDC2D30B121}">
      <dgm:prSet/>
      <dgm:spPr/>
      <dgm:t>
        <a:bodyPr/>
        <a:lstStyle/>
        <a:p>
          <a:endParaRPr lang="en-US" sz="1200"/>
        </a:p>
      </dgm:t>
    </dgm:pt>
    <dgm:pt modelId="{4C6269A7-96B1-43DB-988D-F3D9CEB32719}" type="sibTrans" cxnId="{5452050F-1398-4DCA-86C1-7FDC2D30B121}">
      <dgm:prSet/>
      <dgm:spPr/>
      <dgm:t>
        <a:bodyPr/>
        <a:lstStyle/>
        <a:p>
          <a:endParaRPr lang="en-US" sz="1200"/>
        </a:p>
      </dgm:t>
    </dgm:pt>
    <dgm:pt modelId="{A488410C-910D-4F37-A4DE-3FA323705F6A}">
      <dgm:prSet phldrT="[Text]" custT="1"/>
      <dgm:spPr/>
      <dgm:t>
        <a:bodyPr/>
        <a:lstStyle/>
        <a:p>
          <a:r>
            <a:rPr lang="en-US" sz="1200" b="1" dirty="0" smtClean="0"/>
            <a:t>Требуется некоторая летучесть</a:t>
          </a:r>
        </a:p>
      </dgm:t>
    </dgm:pt>
    <dgm:pt modelId="{2CE25CD3-BB23-4E10-B237-422F6684A2FE}" type="parTrans" cxnId="{54CD9402-699E-469B-84A3-064F958E84D6}">
      <dgm:prSet/>
      <dgm:spPr/>
      <dgm:t>
        <a:bodyPr/>
        <a:lstStyle/>
        <a:p>
          <a:endParaRPr lang="en-US" sz="1200"/>
        </a:p>
      </dgm:t>
    </dgm:pt>
    <dgm:pt modelId="{EA285C60-85B0-43B4-A349-49369FD4F293}" type="sibTrans" cxnId="{54CD9402-699E-469B-84A3-064F958E84D6}">
      <dgm:prSet/>
      <dgm:spPr/>
      <dgm:t>
        <a:bodyPr/>
        <a:lstStyle/>
        <a:p>
          <a:endParaRPr lang="en-US" sz="1200"/>
        </a:p>
      </dgm:t>
    </dgm:pt>
    <dgm:pt modelId="{2A081E4F-8397-402B-B7E2-89F3C5D528AF}">
      <dgm:prSet phldrT="[Text]" custT="1"/>
      <dgm:spPr/>
      <dgm:t>
        <a:bodyPr/>
        <a:lstStyle/>
        <a:p>
          <a:r>
            <a:rPr lang="en-US" sz="1200" b="1" dirty="0" smtClean="0"/>
            <a:t>Аналиты должны быть термически стабильными</a:t>
          </a:r>
        </a:p>
      </dgm:t>
    </dgm:pt>
    <dgm:pt modelId="{5453935A-5597-40ED-934A-F92086EDBF73}" type="parTrans" cxnId="{E388234F-E102-4D30-AD4D-9046CED0714D}">
      <dgm:prSet/>
      <dgm:spPr/>
      <dgm:t>
        <a:bodyPr/>
        <a:lstStyle/>
        <a:p>
          <a:endParaRPr lang="en-US" sz="1200"/>
        </a:p>
      </dgm:t>
    </dgm:pt>
    <dgm:pt modelId="{FF9CCB8A-1130-46EB-82B1-7252739CBC31}" type="sibTrans" cxnId="{E388234F-E102-4D30-AD4D-9046CED0714D}">
      <dgm:prSet/>
      <dgm:spPr/>
      <dgm:t>
        <a:bodyPr/>
        <a:lstStyle/>
        <a:p>
          <a:endParaRPr lang="en-US" sz="1200"/>
        </a:p>
      </dgm:t>
    </dgm:pt>
    <dgm:pt modelId="{32A5B90A-8D81-4DBD-891B-3007C9FA5CD5}">
      <dgm:prSet phldrT="[Text]" custT="1"/>
      <dgm:spPr/>
      <dgm:t>
        <a:bodyPr/>
        <a:lstStyle/>
        <a:p>
          <a:r>
            <a:rPr lang="en-US" sz="1200" b="1" dirty="0" smtClean="0"/>
            <a:t>Ионы </a:t>
          </a:r>
          <a:r>
            <a:rPr lang="en-US" sz="1200" b="1" smtClean="0"/>
            <a:t>образуются </a:t>
          </a:r>
          <a:r>
            <a:rPr lang="pl-PL" sz="1200" b="1" smtClean="0"/>
            <a:t/>
          </a:r>
          <a:br>
            <a:rPr lang="pl-PL" sz="1200" b="1" smtClean="0"/>
          </a:br>
          <a:r>
            <a:rPr lang="en-US" sz="1200" b="1" smtClean="0"/>
            <a:t>в </a:t>
          </a:r>
          <a:r>
            <a:rPr lang="en-US" sz="1200" b="1" dirty="0" smtClean="0"/>
            <a:t>газовой фазе</a:t>
          </a:r>
          <a:endParaRPr lang="ru-RU" sz="1200" b="1" dirty="0"/>
        </a:p>
      </dgm:t>
    </dgm:pt>
    <dgm:pt modelId="{7A9F78C7-5DCE-4A95-A044-BDC6B0369723}" type="parTrans" cxnId="{E673C465-7C6E-4941-A4A5-743B3EBE9118}">
      <dgm:prSet/>
      <dgm:spPr/>
      <dgm:t>
        <a:bodyPr/>
        <a:lstStyle/>
        <a:p>
          <a:endParaRPr lang="en-US" sz="1200"/>
        </a:p>
      </dgm:t>
    </dgm:pt>
    <dgm:pt modelId="{ECEC4A9B-5300-480A-86D2-6DD0A9AD0F65}" type="sibTrans" cxnId="{E673C465-7C6E-4941-A4A5-743B3EBE9118}">
      <dgm:prSet/>
      <dgm:spPr/>
      <dgm:t>
        <a:bodyPr/>
        <a:lstStyle/>
        <a:p>
          <a:endParaRPr lang="en-US" sz="1200"/>
        </a:p>
      </dgm:t>
    </dgm:pt>
    <dgm:pt modelId="{192BD182-DF88-4DC4-8DD0-667EE7AFB492}">
      <dgm:prSet phldrT="[Text]" custT="1"/>
      <dgm:spPr/>
      <dgm:t>
        <a:bodyPr/>
        <a:lstStyle/>
        <a:p>
          <a:r>
            <a:rPr lang="en-US" sz="2000" dirty="0" smtClean="0"/>
            <a:t>ФИАД</a:t>
          </a:r>
          <a:endParaRPr lang="ru-RU" sz="2000" dirty="0"/>
        </a:p>
      </dgm:t>
    </dgm:pt>
    <dgm:pt modelId="{3E813907-5FB8-4CD5-BF30-5F854B9C6234}" type="parTrans" cxnId="{F9CF68B4-3347-49B6-A247-2471685B8728}">
      <dgm:prSet/>
      <dgm:spPr/>
      <dgm:t>
        <a:bodyPr/>
        <a:lstStyle/>
        <a:p>
          <a:endParaRPr lang="en-US" sz="1200"/>
        </a:p>
      </dgm:t>
    </dgm:pt>
    <dgm:pt modelId="{DD1D41D8-03F7-4974-A0DD-81347A727E82}" type="sibTrans" cxnId="{F9CF68B4-3347-49B6-A247-2471685B8728}">
      <dgm:prSet/>
      <dgm:spPr/>
      <dgm:t>
        <a:bodyPr/>
        <a:lstStyle/>
        <a:p>
          <a:endParaRPr lang="en-US" sz="1200"/>
        </a:p>
      </dgm:t>
    </dgm:pt>
    <dgm:pt modelId="{965EB57B-8EDA-4FA7-9C9C-A4E0ECC4D3EC}">
      <dgm:prSet phldrT="[Text]" custT="1"/>
      <dgm:spPr/>
      <dgm:t>
        <a:bodyPr/>
        <a:lstStyle/>
        <a:p>
          <a:r>
            <a:rPr lang="en-US" sz="1200" b="1" dirty="0" smtClean="0"/>
            <a:t>Могут образовываться многозарядные ионы</a:t>
          </a:r>
        </a:p>
      </dgm:t>
    </dgm:pt>
    <dgm:pt modelId="{65720DD0-7B83-4ECA-B140-7D46BE1E0C75}" type="parTrans" cxnId="{D42C5B04-A4D9-41C6-8D74-B2AB2430B59F}">
      <dgm:prSet/>
      <dgm:spPr/>
      <dgm:t>
        <a:bodyPr/>
        <a:lstStyle/>
        <a:p>
          <a:endParaRPr lang="en-US" sz="1200"/>
        </a:p>
      </dgm:t>
    </dgm:pt>
    <dgm:pt modelId="{24E7C7C0-A9C0-4585-A611-C62A6495354F}" type="sibTrans" cxnId="{D42C5B04-A4D9-41C6-8D74-B2AB2430B59F}">
      <dgm:prSet/>
      <dgm:spPr/>
      <dgm:t>
        <a:bodyPr/>
        <a:lstStyle/>
        <a:p>
          <a:endParaRPr lang="en-US" sz="1200"/>
        </a:p>
      </dgm:t>
    </dgm:pt>
    <dgm:pt modelId="{DF5F6FF2-7F29-4162-A2A4-AC07CFF5811E}">
      <dgm:prSet phldrT="[Text]" custT="1"/>
      <dgm:spPr/>
      <dgm:t>
        <a:bodyPr/>
        <a:lstStyle/>
        <a:p>
          <a:r>
            <a:rPr lang="en-US" sz="1200" b="1" dirty="0" smtClean="0"/>
            <a:t>Требуется некоторая летучесть</a:t>
          </a:r>
          <a:endParaRPr lang="ru-RU" sz="1200" dirty="0"/>
        </a:p>
      </dgm:t>
    </dgm:pt>
    <dgm:pt modelId="{33FAC66C-DE56-4CA5-8144-E6747E762010}" type="parTrans" cxnId="{188C2C1A-1CB1-4A67-830F-0196D28195C2}">
      <dgm:prSet/>
      <dgm:spPr/>
      <dgm:t>
        <a:bodyPr/>
        <a:lstStyle/>
        <a:p>
          <a:endParaRPr lang="en-US" sz="1200"/>
        </a:p>
      </dgm:t>
    </dgm:pt>
    <dgm:pt modelId="{2DA717BF-D940-4545-91B4-ED672770A49E}" type="sibTrans" cxnId="{188C2C1A-1CB1-4A67-830F-0196D28195C2}">
      <dgm:prSet/>
      <dgm:spPr/>
      <dgm:t>
        <a:bodyPr/>
        <a:lstStyle/>
        <a:p>
          <a:endParaRPr lang="en-US" sz="1200"/>
        </a:p>
      </dgm:t>
    </dgm:pt>
    <dgm:pt modelId="{0737782E-F7F4-47B7-A110-4470C275C561}">
      <dgm:prSet phldrT="[Text]" custT="1"/>
      <dgm:spPr/>
      <dgm:t>
        <a:bodyPr/>
        <a:lstStyle/>
        <a:p>
          <a:r>
            <a:rPr lang="en-US" sz="1200" b="1" dirty="0" smtClean="0"/>
            <a:t>Аналиты должны быть термически стабильными</a:t>
          </a:r>
          <a:endParaRPr lang="ru-RU" sz="1200" dirty="0"/>
        </a:p>
      </dgm:t>
    </dgm:pt>
    <dgm:pt modelId="{F2285C47-CA50-47ED-9293-35661A8976DE}" type="parTrans" cxnId="{E8F31A2A-B491-40E7-8620-ED2AD8DA1FA7}">
      <dgm:prSet/>
      <dgm:spPr/>
      <dgm:t>
        <a:bodyPr/>
        <a:lstStyle/>
        <a:p>
          <a:endParaRPr lang="en-US" sz="1200"/>
        </a:p>
      </dgm:t>
    </dgm:pt>
    <dgm:pt modelId="{28D29EEB-BEB4-4063-9183-E2BC538A9D8D}" type="sibTrans" cxnId="{E8F31A2A-B491-40E7-8620-ED2AD8DA1FA7}">
      <dgm:prSet/>
      <dgm:spPr/>
      <dgm:t>
        <a:bodyPr/>
        <a:lstStyle/>
        <a:p>
          <a:endParaRPr lang="en-US" sz="1200"/>
        </a:p>
      </dgm:t>
    </dgm:pt>
    <dgm:pt modelId="{ED2A12F9-E303-4417-8BBC-6B44F10EDFBF}">
      <dgm:prSet phldrT="[Text]" custT="1"/>
      <dgm:spPr/>
      <dgm:t>
        <a:bodyPr/>
        <a:lstStyle/>
        <a:p>
          <a:r>
            <a:rPr lang="en-US" sz="1200" b="1" dirty="0" smtClean="0"/>
            <a:t>Ионы </a:t>
          </a:r>
          <a:r>
            <a:rPr lang="en-US" sz="1200" b="1" smtClean="0"/>
            <a:t>образуются </a:t>
          </a:r>
          <a:r>
            <a:rPr lang="pl-PL" sz="1200" b="1" smtClean="0"/>
            <a:t/>
          </a:r>
          <a:br>
            <a:rPr lang="pl-PL" sz="1200" b="1" smtClean="0"/>
          </a:br>
          <a:r>
            <a:rPr lang="en-US" sz="1200" b="1" smtClean="0"/>
            <a:t>в </a:t>
          </a:r>
          <a:r>
            <a:rPr lang="en-US" sz="1200" b="1" dirty="0" smtClean="0"/>
            <a:t>газовой фазе</a:t>
          </a:r>
          <a:endParaRPr lang="ru-RU" sz="1200" b="1" dirty="0"/>
        </a:p>
      </dgm:t>
    </dgm:pt>
    <dgm:pt modelId="{FDD91C35-2FF3-4181-BEB4-E2E535386F05}" type="parTrans" cxnId="{7AD24245-522C-4481-B141-C79D28468881}">
      <dgm:prSet/>
      <dgm:spPr/>
      <dgm:t>
        <a:bodyPr/>
        <a:lstStyle/>
        <a:p>
          <a:endParaRPr lang="en-US" sz="1200"/>
        </a:p>
      </dgm:t>
    </dgm:pt>
    <dgm:pt modelId="{55CC6138-FBFA-4686-AC79-AAD1ACEAA602}" type="sibTrans" cxnId="{7AD24245-522C-4481-B141-C79D28468881}">
      <dgm:prSet/>
      <dgm:spPr/>
      <dgm:t>
        <a:bodyPr/>
        <a:lstStyle/>
        <a:p>
          <a:endParaRPr lang="en-US" sz="1200"/>
        </a:p>
      </dgm:t>
    </dgm:pt>
    <dgm:pt modelId="{34CA8F16-4AE1-40D6-830E-DA93E2B63ADD}">
      <dgm:prSet phldrT="[Text]" custT="1"/>
      <dgm:spPr/>
      <dgm:t>
        <a:bodyPr/>
        <a:lstStyle/>
        <a:p>
          <a:r>
            <a:rPr lang="en-US" sz="1200" b="1" dirty="0" smtClean="0"/>
            <a:t>Образуются только однозарядные ионы</a:t>
          </a:r>
          <a:endParaRPr lang="ru-RU" sz="1200" b="1" dirty="0"/>
        </a:p>
      </dgm:t>
    </dgm:pt>
    <dgm:pt modelId="{63E5A264-C721-42EE-9EC1-94CC83B1897E}" type="parTrans" cxnId="{45CEFDBB-9398-445E-9E9A-207FAC41BAE2}">
      <dgm:prSet/>
      <dgm:spPr/>
      <dgm:t>
        <a:bodyPr/>
        <a:lstStyle/>
        <a:p>
          <a:endParaRPr lang="en-US" sz="1200"/>
        </a:p>
      </dgm:t>
    </dgm:pt>
    <dgm:pt modelId="{BE3A4C38-DDB9-4F99-9CC4-D30E6D6F885B}" type="sibTrans" cxnId="{45CEFDBB-9398-445E-9E9A-207FAC41BAE2}">
      <dgm:prSet/>
      <dgm:spPr/>
      <dgm:t>
        <a:bodyPr/>
        <a:lstStyle/>
        <a:p>
          <a:endParaRPr lang="en-US" sz="1200"/>
        </a:p>
      </dgm:t>
    </dgm:pt>
    <dgm:pt modelId="{3F60AF10-67CE-492E-8DD6-381A6F3C44A6}">
      <dgm:prSet phldrT="[Text]" custT="1"/>
      <dgm:spPr/>
      <dgm:t>
        <a:bodyPr/>
        <a:lstStyle/>
        <a:p>
          <a:r>
            <a:rPr lang="en-US" sz="1200" b="1" dirty="0" smtClean="0"/>
            <a:t>Образуются только однозарядные ионы</a:t>
          </a:r>
          <a:endParaRPr lang="ru-RU" sz="1200" b="1" dirty="0"/>
        </a:p>
      </dgm:t>
    </dgm:pt>
    <dgm:pt modelId="{F46BBCDB-9430-4F74-B6DD-0590936E8322}" type="parTrans" cxnId="{ACD0F0B3-6B54-43C9-95D7-5EC03DC2CAA6}">
      <dgm:prSet/>
      <dgm:spPr/>
      <dgm:t>
        <a:bodyPr/>
        <a:lstStyle/>
        <a:p>
          <a:endParaRPr lang="en-US" sz="1200"/>
        </a:p>
      </dgm:t>
    </dgm:pt>
    <dgm:pt modelId="{735950AA-3755-4932-A4B6-F4F3004CFBA2}" type="sibTrans" cxnId="{ACD0F0B3-6B54-43C9-95D7-5EC03DC2CAA6}">
      <dgm:prSet/>
      <dgm:spPr/>
      <dgm:t>
        <a:bodyPr/>
        <a:lstStyle/>
        <a:p>
          <a:endParaRPr lang="en-US" sz="1200"/>
        </a:p>
      </dgm:t>
    </dgm:pt>
    <dgm:pt modelId="{5588786B-AD35-4007-83C0-4B70C25F38F3}" type="pres">
      <dgm:prSet presAssocID="{6E7E64C1-B6DB-43D9-9DE8-A4F3E5B06E9C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C8DDB9C1-69FE-4105-885F-D6A6D18C7EA5}" type="pres">
      <dgm:prSet presAssocID="{C6838C1D-89BD-4E28-A48D-AD8762714FDB}" presName="root" presStyleCnt="0">
        <dgm:presLayoutVars>
          <dgm:chMax/>
          <dgm:chPref/>
        </dgm:presLayoutVars>
      </dgm:prSet>
      <dgm:spPr/>
    </dgm:pt>
    <dgm:pt modelId="{C2E4E514-BFBD-4859-AB31-615CC7DC432C}" type="pres">
      <dgm:prSet presAssocID="{C6838C1D-89BD-4E28-A48D-AD8762714FDB}" presName="rootComposite" presStyleCnt="0">
        <dgm:presLayoutVars/>
      </dgm:prSet>
      <dgm:spPr/>
    </dgm:pt>
    <dgm:pt modelId="{4824930B-421C-499E-9FA5-F2C23C95EE5C}" type="pres">
      <dgm:prSet presAssocID="{C6838C1D-89BD-4E28-A48D-AD8762714FDB}" presName="ParentAccent" presStyleLbl="alignNode1" presStyleIdx="0" presStyleCnt="3"/>
      <dgm:spPr/>
    </dgm:pt>
    <dgm:pt modelId="{2E6F174A-9703-43BA-9A64-95C351332096}" type="pres">
      <dgm:prSet presAssocID="{C6838C1D-89BD-4E28-A48D-AD8762714FDB}" presName="ParentSmallAccent" presStyleLbl="fgAcc1" presStyleIdx="0" presStyleCnt="3"/>
      <dgm:spPr/>
    </dgm:pt>
    <dgm:pt modelId="{A529B432-73FB-4C48-B2A0-0ECA1B1C3E79}" type="pres">
      <dgm:prSet presAssocID="{C6838C1D-89BD-4E28-A48D-AD8762714FDB}" presName="Parent" presStyleLbl="revTx" presStyleIdx="0" presStyleCnt="1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CD49E6-AD1D-4D22-93E6-E63005B7BA9B}" type="pres">
      <dgm:prSet presAssocID="{C6838C1D-89BD-4E28-A48D-AD8762714FDB}" presName="childShape" presStyleCnt="0">
        <dgm:presLayoutVars>
          <dgm:chMax val="0"/>
          <dgm:chPref val="0"/>
        </dgm:presLayoutVars>
      </dgm:prSet>
      <dgm:spPr/>
    </dgm:pt>
    <dgm:pt modelId="{19EDC7F5-F883-479D-92FE-B99959F385F5}" type="pres">
      <dgm:prSet presAssocID="{55CBD83E-CE67-4197-A4C8-1586734ECF9D}" presName="childComposite" presStyleCnt="0">
        <dgm:presLayoutVars>
          <dgm:chMax val="0"/>
          <dgm:chPref val="0"/>
        </dgm:presLayoutVars>
      </dgm:prSet>
      <dgm:spPr/>
    </dgm:pt>
    <dgm:pt modelId="{2BEBC9CA-54CB-46A5-87A1-BEE6AA4DF616}" type="pres">
      <dgm:prSet presAssocID="{55CBD83E-CE67-4197-A4C8-1586734ECF9D}" presName="ChildAccent" presStyleLbl="solidFgAcc1" presStyleIdx="0" presStyleCnt="12"/>
      <dgm:spPr/>
    </dgm:pt>
    <dgm:pt modelId="{8E3C2068-F28F-4E2B-BDFD-E2070199CDDE}" type="pres">
      <dgm:prSet presAssocID="{55CBD83E-CE67-4197-A4C8-1586734ECF9D}" presName="Child" presStyleLbl="revTx" presStyleIdx="1" presStyleCnt="15" custScaleY="180134" custLinFactNeighborY="-30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8CD64-C90D-4389-983A-D1E59A3AB1AA}" type="pres">
      <dgm:prSet presAssocID="{AEABE054-CE10-4DAA-BD2C-8397DA3249E7}" presName="childComposite" presStyleCnt="0">
        <dgm:presLayoutVars>
          <dgm:chMax val="0"/>
          <dgm:chPref val="0"/>
        </dgm:presLayoutVars>
      </dgm:prSet>
      <dgm:spPr/>
    </dgm:pt>
    <dgm:pt modelId="{E85357D4-65C3-4216-B560-53A13CFF1BD5}" type="pres">
      <dgm:prSet presAssocID="{AEABE054-CE10-4DAA-BD2C-8397DA3249E7}" presName="ChildAccent" presStyleLbl="solidFgAcc1" presStyleIdx="1" presStyleCnt="12"/>
      <dgm:spPr/>
    </dgm:pt>
    <dgm:pt modelId="{EEF365A2-017A-4486-A864-8F78C9618A22}" type="pres">
      <dgm:prSet presAssocID="{AEABE054-CE10-4DAA-BD2C-8397DA3249E7}" presName="Child" presStyleLbl="revTx" presStyleIdx="2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6F4CF4-5BA8-440A-A46C-2BCF2394854D}" type="pres">
      <dgm:prSet presAssocID="{E011D96D-2642-4A7E-A448-689A8BA3EEC5}" presName="childComposite" presStyleCnt="0">
        <dgm:presLayoutVars>
          <dgm:chMax val="0"/>
          <dgm:chPref val="0"/>
        </dgm:presLayoutVars>
      </dgm:prSet>
      <dgm:spPr/>
    </dgm:pt>
    <dgm:pt modelId="{CB04ABF5-668F-49A5-9CC8-2AC10E3C81B0}" type="pres">
      <dgm:prSet presAssocID="{E011D96D-2642-4A7E-A448-689A8BA3EEC5}" presName="ChildAccent" presStyleLbl="solidFgAcc1" presStyleIdx="2" presStyleCnt="12"/>
      <dgm:spPr/>
    </dgm:pt>
    <dgm:pt modelId="{F55275E6-779C-483B-BECB-9BF0FDB0B5C5}" type="pres">
      <dgm:prSet presAssocID="{E011D96D-2642-4A7E-A448-689A8BA3EEC5}" presName="Child" presStyleLbl="revTx" presStyleIdx="3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71DCE8-E81E-42EE-BF63-B464C6C583DE}" type="pres">
      <dgm:prSet presAssocID="{965EB57B-8EDA-4FA7-9C9C-A4E0ECC4D3EC}" presName="childComposite" presStyleCnt="0">
        <dgm:presLayoutVars>
          <dgm:chMax val="0"/>
          <dgm:chPref val="0"/>
        </dgm:presLayoutVars>
      </dgm:prSet>
      <dgm:spPr/>
    </dgm:pt>
    <dgm:pt modelId="{9DB2B82A-C9AD-441E-810D-49CFD66880CB}" type="pres">
      <dgm:prSet presAssocID="{965EB57B-8EDA-4FA7-9C9C-A4E0ECC4D3EC}" presName="ChildAccent" presStyleLbl="solidFgAcc1" presStyleIdx="3" presStyleCnt="12"/>
      <dgm:spPr/>
    </dgm:pt>
    <dgm:pt modelId="{40BDF99C-8BA6-47C9-A63A-3BAFF421AA86}" type="pres">
      <dgm:prSet presAssocID="{965EB57B-8EDA-4FA7-9C9C-A4E0ECC4D3EC}" presName="Child" presStyleLbl="revTx" presStyleIdx="4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2561C6-071B-41E4-9DED-C147D228E7CD}" type="pres">
      <dgm:prSet presAssocID="{96CCB5BE-6970-4317-9F47-0158DD37C3F8}" presName="root" presStyleCnt="0">
        <dgm:presLayoutVars>
          <dgm:chMax/>
          <dgm:chPref/>
        </dgm:presLayoutVars>
      </dgm:prSet>
      <dgm:spPr/>
    </dgm:pt>
    <dgm:pt modelId="{0C335D32-924E-4D4C-BC80-6A00A1621A92}" type="pres">
      <dgm:prSet presAssocID="{96CCB5BE-6970-4317-9F47-0158DD37C3F8}" presName="rootComposite" presStyleCnt="0">
        <dgm:presLayoutVars/>
      </dgm:prSet>
      <dgm:spPr/>
    </dgm:pt>
    <dgm:pt modelId="{91E55F5F-2577-4583-8773-ED5539810B0B}" type="pres">
      <dgm:prSet presAssocID="{96CCB5BE-6970-4317-9F47-0158DD37C3F8}" presName="ParentAccent" presStyleLbl="alignNode1" presStyleIdx="1" presStyleCnt="3"/>
      <dgm:spPr/>
    </dgm:pt>
    <dgm:pt modelId="{33D48592-D1E1-41B0-98A8-5736861F2A33}" type="pres">
      <dgm:prSet presAssocID="{96CCB5BE-6970-4317-9F47-0158DD37C3F8}" presName="ParentSmallAccent" presStyleLbl="fgAcc1" presStyleIdx="1" presStyleCnt="3"/>
      <dgm:spPr/>
    </dgm:pt>
    <dgm:pt modelId="{B2C8C18A-6CB4-4D76-AD07-00BB5B71D856}" type="pres">
      <dgm:prSet presAssocID="{96CCB5BE-6970-4317-9F47-0158DD37C3F8}" presName="Parent" presStyleLbl="revTx" presStyleIdx="5" presStyleCnt="1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0EAE36-391A-4ECA-AD56-B68FF145F6CA}" type="pres">
      <dgm:prSet presAssocID="{96CCB5BE-6970-4317-9F47-0158DD37C3F8}" presName="childShape" presStyleCnt="0">
        <dgm:presLayoutVars>
          <dgm:chMax val="0"/>
          <dgm:chPref val="0"/>
        </dgm:presLayoutVars>
      </dgm:prSet>
      <dgm:spPr/>
    </dgm:pt>
    <dgm:pt modelId="{96EFA967-4F49-499A-AE5A-C7A41B6FAB41}" type="pres">
      <dgm:prSet presAssocID="{A488410C-910D-4F37-A4DE-3FA323705F6A}" presName="childComposite" presStyleCnt="0">
        <dgm:presLayoutVars>
          <dgm:chMax val="0"/>
          <dgm:chPref val="0"/>
        </dgm:presLayoutVars>
      </dgm:prSet>
      <dgm:spPr/>
    </dgm:pt>
    <dgm:pt modelId="{65EB446D-CC2F-4332-A743-6D6642D75E57}" type="pres">
      <dgm:prSet presAssocID="{A488410C-910D-4F37-A4DE-3FA323705F6A}" presName="ChildAccent" presStyleLbl="solidFgAcc1" presStyleIdx="4" presStyleCnt="12"/>
      <dgm:spPr/>
    </dgm:pt>
    <dgm:pt modelId="{C7E07D8C-D0B2-4CD3-AA4A-79B44F31EC70}" type="pres">
      <dgm:prSet presAssocID="{A488410C-910D-4F37-A4DE-3FA323705F6A}" presName="Child" presStyleLbl="revTx" presStyleIdx="6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81D67-16C1-4ED6-9BE2-27867D72E8C4}" type="pres">
      <dgm:prSet presAssocID="{2A081E4F-8397-402B-B7E2-89F3C5D528AF}" presName="childComposite" presStyleCnt="0">
        <dgm:presLayoutVars>
          <dgm:chMax val="0"/>
          <dgm:chPref val="0"/>
        </dgm:presLayoutVars>
      </dgm:prSet>
      <dgm:spPr/>
    </dgm:pt>
    <dgm:pt modelId="{667F39AB-31E9-41A8-94FC-2A5730041D10}" type="pres">
      <dgm:prSet presAssocID="{2A081E4F-8397-402B-B7E2-89F3C5D528AF}" presName="ChildAccent" presStyleLbl="solidFgAcc1" presStyleIdx="5" presStyleCnt="12"/>
      <dgm:spPr/>
    </dgm:pt>
    <dgm:pt modelId="{7405C7F4-4DFF-42EC-AD04-FFF91E58D978}" type="pres">
      <dgm:prSet presAssocID="{2A081E4F-8397-402B-B7E2-89F3C5D528AF}" presName="Child" presStyleLbl="revTx" presStyleIdx="7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53F8FA-1BB4-4E43-945B-7C043DFCF354}" type="pres">
      <dgm:prSet presAssocID="{32A5B90A-8D81-4DBD-891B-3007C9FA5CD5}" presName="childComposite" presStyleCnt="0">
        <dgm:presLayoutVars>
          <dgm:chMax val="0"/>
          <dgm:chPref val="0"/>
        </dgm:presLayoutVars>
      </dgm:prSet>
      <dgm:spPr/>
    </dgm:pt>
    <dgm:pt modelId="{D7AF0CC4-B531-496D-A981-1B977433C300}" type="pres">
      <dgm:prSet presAssocID="{32A5B90A-8D81-4DBD-891B-3007C9FA5CD5}" presName="ChildAccent" presStyleLbl="solidFgAcc1" presStyleIdx="6" presStyleCnt="12"/>
      <dgm:spPr/>
    </dgm:pt>
    <dgm:pt modelId="{379CA2D2-6F4D-4026-9B9E-C25CD0E9270A}" type="pres">
      <dgm:prSet presAssocID="{32A5B90A-8D81-4DBD-891B-3007C9FA5CD5}" presName="Child" presStyleLbl="revTx" presStyleIdx="8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DB55C0-4EF7-402E-8A5D-9ADCCF6A45F9}" type="pres">
      <dgm:prSet presAssocID="{34CA8F16-4AE1-40D6-830E-DA93E2B63ADD}" presName="childComposite" presStyleCnt="0">
        <dgm:presLayoutVars>
          <dgm:chMax val="0"/>
          <dgm:chPref val="0"/>
        </dgm:presLayoutVars>
      </dgm:prSet>
      <dgm:spPr/>
    </dgm:pt>
    <dgm:pt modelId="{82C5D308-5767-4B7C-9A5B-73C95FC90255}" type="pres">
      <dgm:prSet presAssocID="{34CA8F16-4AE1-40D6-830E-DA93E2B63ADD}" presName="ChildAccent" presStyleLbl="solidFgAcc1" presStyleIdx="7" presStyleCnt="12"/>
      <dgm:spPr/>
    </dgm:pt>
    <dgm:pt modelId="{401E086A-74B3-45F8-9475-2645910C9ECE}" type="pres">
      <dgm:prSet presAssocID="{34CA8F16-4AE1-40D6-830E-DA93E2B63ADD}" presName="Child" presStyleLbl="revTx" presStyleIdx="9" presStyleCnt="15" custScaleY="1801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15DF2-121E-4798-968D-E506FE04BAEA}" type="pres">
      <dgm:prSet presAssocID="{192BD182-DF88-4DC4-8DD0-667EE7AFB492}" presName="root" presStyleCnt="0">
        <dgm:presLayoutVars>
          <dgm:chMax/>
          <dgm:chPref/>
        </dgm:presLayoutVars>
      </dgm:prSet>
      <dgm:spPr/>
    </dgm:pt>
    <dgm:pt modelId="{22FBC6D1-F195-45F2-BC7B-14DB4AA55C02}" type="pres">
      <dgm:prSet presAssocID="{192BD182-DF88-4DC4-8DD0-667EE7AFB492}" presName="rootComposite" presStyleCnt="0">
        <dgm:presLayoutVars/>
      </dgm:prSet>
      <dgm:spPr/>
    </dgm:pt>
    <dgm:pt modelId="{42443F3B-4B8F-4C35-867D-89FF727E37B5}" type="pres">
      <dgm:prSet presAssocID="{192BD182-DF88-4DC4-8DD0-667EE7AFB492}" presName="ParentAccent" presStyleLbl="alignNode1" presStyleIdx="2" presStyleCnt="3"/>
      <dgm:spPr/>
    </dgm:pt>
    <dgm:pt modelId="{F20C0EA7-A4CD-429F-B764-2644AE4858E3}" type="pres">
      <dgm:prSet presAssocID="{192BD182-DF88-4DC4-8DD0-667EE7AFB492}" presName="ParentSmallAccent" presStyleLbl="fgAcc1" presStyleIdx="2" presStyleCnt="3"/>
      <dgm:spPr/>
    </dgm:pt>
    <dgm:pt modelId="{1D724195-B8E4-47AD-B4CE-7D3AAAAA01BC}" type="pres">
      <dgm:prSet presAssocID="{192BD182-DF88-4DC4-8DD0-667EE7AFB492}" presName="Parent" presStyleLbl="revTx" presStyleIdx="10" presStyleCnt="1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8B8B8-BD28-4536-98BC-A65BC6F400CF}" type="pres">
      <dgm:prSet presAssocID="{192BD182-DF88-4DC4-8DD0-667EE7AFB492}" presName="childShape" presStyleCnt="0">
        <dgm:presLayoutVars>
          <dgm:chMax val="0"/>
          <dgm:chPref val="0"/>
        </dgm:presLayoutVars>
      </dgm:prSet>
      <dgm:spPr/>
    </dgm:pt>
    <dgm:pt modelId="{C0861273-B2FB-41C8-9ABE-D3A80A437A17}" type="pres">
      <dgm:prSet presAssocID="{DF5F6FF2-7F29-4162-A2A4-AC07CFF5811E}" presName="childComposite" presStyleCnt="0">
        <dgm:presLayoutVars>
          <dgm:chMax val="0"/>
          <dgm:chPref val="0"/>
        </dgm:presLayoutVars>
      </dgm:prSet>
      <dgm:spPr/>
    </dgm:pt>
    <dgm:pt modelId="{4C3BF968-E771-4B2B-A391-B0CD3D77645E}" type="pres">
      <dgm:prSet presAssocID="{DF5F6FF2-7F29-4162-A2A4-AC07CFF5811E}" presName="ChildAccent" presStyleLbl="solidFgAcc1" presStyleIdx="8" presStyleCnt="12"/>
      <dgm:spPr/>
    </dgm:pt>
    <dgm:pt modelId="{2DD7B031-5796-42E9-8594-E1CC45C06BE3}" type="pres">
      <dgm:prSet presAssocID="{DF5F6FF2-7F29-4162-A2A4-AC07CFF5811E}" presName="Child" presStyleLbl="revTx" presStyleIdx="11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3833A-2E8E-4570-8556-575D3716486B}" type="pres">
      <dgm:prSet presAssocID="{0737782E-F7F4-47B7-A110-4470C275C561}" presName="childComposite" presStyleCnt="0">
        <dgm:presLayoutVars>
          <dgm:chMax val="0"/>
          <dgm:chPref val="0"/>
        </dgm:presLayoutVars>
      </dgm:prSet>
      <dgm:spPr/>
    </dgm:pt>
    <dgm:pt modelId="{8F8DB584-462F-43F7-9E62-938A8383C690}" type="pres">
      <dgm:prSet presAssocID="{0737782E-F7F4-47B7-A110-4470C275C561}" presName="ChildAccent" presStyleLbl="solidFgAcc1" presStyleIdx="9" presStyleCnt="12"/>
      <dgm:spPr/>
    </dgm:pt>
    <dgm:pt modelId="{876CE31F-5698-48C2-87A7-241623177CC4}" type="pres">
      <dgm:prSet presAssocID="{0737782E-F7F4-47B7-A110-4470C275C561}" presName="Child" presStyleLbl="revTx" presStyleIdx="12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A0172B-7EB3-41F4-BD01-13EA13BE897B}" type="pres">
      <dgm:prSet presAssocID="{ED2A12F9-E303-4417-8BBC-6B44F10EDFBF}" presName="childComposite" presStyleCnt="0">
        <dgm:presLayoutVars>
          <dgm:chMax val="0"/>
          <dgm:chPref val="0"/>
        </dgm:presLayoutVars>
      </dgm:prSet>
      <dgm:spPr/>
    </dgm:pt>
    <dgm:pt modelId="{D22E87B9-8C8E-4BBE-9D5A-29777E4B8E16}" type="pres">
      <dgm:prSet presAssocID="{ED2A12F9-E303-4417-8BBC-6B44F10EDFBF}" presName="ChildAccent" presStyleLbl="solidFgAcc1" presStyleIdx="10" presStyleCnt="12"/>
      <dgm:spPr/>
    </dgm:pt>
    <dgm:pt modelId="{8276AEB0-EEF6-4154-8DD5-231863AA66B0}" type="pres">
      <dgm:prSet presAssocID="{ED2A12F9-E303-4417-8BBC-6B44F10EDFBF}" presName="Child" presStyleLbl="revTx" presStyleIdx="13" presStyleCnt="15" custScaleY="1801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E3387-FD53-48CC-982B-7BE68F81F1FE}" type="pres">
      <dgm:prSet presAssocID="{3F60AF10-67CE-492E-8DD6-381A6F3C44A6}" presName="childComposite" presStyleCnt="0">
        <dgm:presLayoutVars>
          <dgm:chMax val="0"/>
          <dgm:chPref val="0"/>
        </dgm:presLayoutVars>
      </dgm:prSet>
      <dgm:spPr/>
    </dgm:pt>
    <dgm:pt modelId="{0A3AF56A-7ED8-4000-96AF-20A4646A4047}" type="pres">
      <dgm:prSet presAssocID="{3F60AF10-67CE-492E-8DD6-381A6F3C44A6}" presName="ChildAccent" presStyleLbl="solidFgAcc1" presStyleIdx="11" presStyleCnt="12"/>
      <dgm:spPr/>
    </dgm:pt>
    <dgm:pt modelId="{D9AEE399-A1F4-41C2-8368-3F77915EE3EE}" type="pres">
      <dgm:prSet presAssocID="{3F60AF10-67CE-492E-8DD6-381A6F3C44A6}" presName="Child" presStyleLbl="revTx" presStyleIdx="14" presStyleCnt="15" custScaleY="1801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493480-8B12-461C-811A-A0482BD5A523}" type="presOf" srcId="{965EB57B-8EDA-4FA7-9C9C-A4E0ECC4D3EC}" destId="{40BDF99C-8BA6-47C9-A63A-3BAFF421AA86}" srcOrd="0" destOrd="0" presId="urn:microsoft.com/office/officeart/2008/layout/SquareAccentList"/>
    <dgm:cxn modelId="{8C17D890-1813-4163-A4B8-FA0A41043A8E}" type="presOf" srcId="{6E7E64C1-B6DB-43D9-9DE8-A4F3E5B06E9C}" destId="{5588786B-AD35-4007-83C0-4B70C25F38F3}" srcOrd="0" destOrd="0" presId="urn:microsoft.com/office/officeart/2008/layout/SquareAccentList"/>
    <dgm:cxn modelId="{F9CF68B4-3347-49B6-A247-2471685B8728}" srcId="{6E7E64C1-B6DB-43D9-9DE8-A4F3E5B06E9C}" destId="{192BD182-DF88-4DC4-8DD0-667EE7AFB492}" srcOrd="2" destOrd="0" parTransId="{3E813907-5FB8-4CD5-BF30-5F854B9C6234}" sibTransId="{DD1D41D8-03F7-4974-A0DD-81347A727E82}"/>
    <dgm:cxn modelId="{E8F31A2A-B491-40E7-8620-ED2AD8DA1FA7}" srcId="{192BD182-DF88-4DC4-8DD0-667EE7AFB492}" destId="{0737782E-F7F4-47B7-A110-4470C275C561}" srcOrd="1" destOrd="0" parTransId="{F2285C47-CA50-47ED-9293-35661A8976DE}" sibTransId="{28D29EEB-BEB4-4063-9183-E2BC538A9D8D}"/>
    <dgm:cxn modelId="{E673C465-7C6E-4941-A4A5-743B3EBE9118}" srcId="{96CCB5BE-6970-4317-9F47-0158DD37C3F8}" destId="{32A5B90A-8D81-4DBD-891B-3007C9FA5CD5}" srcOrd="2" destOrd="0" parTransId="{7A9F78C7-5DCE-4A95-A044-BDC6B0369723}" sibTransId="{ECEC4A9B-5300-480A-86D2-6DD0A9AD0F65}"/>
    <dgm:cxn modelId="{5452050F-1398-4DCA-86C1-7FDC2D30B121}" srcId="{6E7E64C1-B6DB-43D9-9DE8-A4F3E5B06E9C}" destId="{96CCB5BE-6970-4317-9F47-0158DD37C3F8}" srcOrd="1" destOrd="0" parTransId="{DAC6AB48-5B39-4BAF-87A0-DF752EDAD284}" sibTransId="{4C6269A7-96B1-43DB-988D-F3D9CEB32719}"/>
    <dgm:cxn modelId="{5208CE35-13CA-410A-89D5-CD805C78F7F5}" srcId="{C6838C1D-89BD-4E28-A48D-AD8762714FDB}" destId="{E011D96D-2642-4A7E-A448-689A8BA3EEC5}" srcOrd="2" destOrd="0" parTransId="{3E604293-4217-4946-806C-880E74DD49E6}" sibTransId="{78FD542F-18C3-4613-93D0-2893808236B0}"/>
    <dgm:cxn modelId="{41DE1115-901F-4303-95A2-B229F0700C22}" srcId="{C6838C1D-89BD-4E28-A48D-AD8762714FDB}" destId="{AEABE054-CE10-4DAA-BD2C-8397DA3249E7}" srcOrd="1" destOrd="0" parTransId="{F50092B4-19E6-40C3-81AF-F556ADAEEA3B}" sibTransId="{B04EBA2C-100D-4EE4-B8BA-A7FBD810E1C3}"/>
    <dgm:cxn modelId="{0A7F490F-7F8A-4D09-B221-D0CB8A0E1F6F}" type="presOf" srcId="{2A081E4F-8397-402B-B7E2-89F3C5D528AF}" destId="{7405C7F4-4DFF-42EC-AD04-FFF91E58D978}" srcOrd="0" destOrd="0" presId="urn:microsoft.com/office/officeart/2008/layout/SquareAccentList"/>
    <dgm:cxn modelId="{45CEFDBB-9398-445E-9E9A-207FAC41BAE2}" srcId="{96CCB5BE-6970-4317-9F47-0158DD37C3F8}" destId="{34CA8F16-4AE1-40D6-830E-DA93E2B63ADD}" srcOrd="3" destOrd="0" parTransId="{63E5A264-C721-42EE-9EC1-94CC83B1897E}" sibTransId="{BE3A4C38-DDB9-4F99-9CC4-D30E6D6F885B}"/>
    <dgm:cxn modelId="{041E364D-2856-40CD-882B-D1266574575A}" type="presOf" srcId="{192BD182-DF88-4DC4-8DD0-667EE7AFB492}" destId="{1D724195-B8E4-47AD-B4CE-7D3AAAAA01BC}" srcOrd="0" destOrd="0" presId="urn:microsoft.com/office/officeart/2008/layout/SquareAccentList"/>
    <dgm:cxn modelId="{02661ABC-A4C9-427D-8EE0-4AD9CFA7688E}" type="presOf" srcId="{A488410C-910D-4F37-A4DE-3FA323705F6A}" destId="{C7E07D8C-D0B2-4CD3-AA4A-79B44F31EC70}" srcOrd="0" destOrd="0" presId="urn:microsoft.com/office/officeart/2008/layout/SquareAccentList"/>
    <dgm:cxn modelId="{188C2C1A-1CB1-4A67-830F-0196D28195C2}" srcId="{192BD182-DF88-4DC4-8DD0-667EE7AFB492}" destId="{DF5F6FF2-7F29-4162-A2A4-AC07CFF5811E}" srcOrd="0" destOrd="0" parTransId="{33FAC66C-DE56-4CA5-8144-E6747E762010}" sibTransId="{2DA717BF-D940-4545-91B4-ED672770A49E}"/>
    <dgm:cxn modelId="{016E9C70-C90B-4583-9738-0C1605C495C6}" type="presOf" srcId="{C6838C1D-89BD-4E28-A48D-AD8762714FDB}" destId="{A529B432-73FB-4C48-B2A0-0ECA1B1C3E79}" srcOrd="0" destOrd="0" presId="urn:microsoft.com/office/officeart/2008/layout/SquareAccentList"/>
    <dgm:cxn modelId="{D42C5B04-A4D9-41C6-8D74-B2AB2430B59F}" srcId="{C6838C1D-89BD-4E28-A48D-AD8762714FDB}" destId="{965EB57B-8EDA-4FA7-9C9C-A4E0ECC4D3EC}" srcOrd="3" destOrd="0" parTransId="{65720DD0-7B83-4ECA-B140-7D46BE1E0C75}" sibTransId="{24E7C7C0-A9C0-4585-A611-C62A6495354F}"/>
    <dgm:cxn modelId="{FB2E533D-85DD-4C42-8CE5-86DE6D48F5F9}" type="presOf" srcId="{55CBD83E-CE67-4197-A4C8-1586734ECF9D}" destId="{8E3C2068-F28F-4E2B-BDFD-E2070199CDDE}" srcOrd="0" destOrd="0" presId="urn:microsoft.com/office/officeart/2008/layout/SquareAccentList"/>
    <dgm:cxn modelId="{85B2A727-054D-4EE1-82DB-EAD10A8980D6}" type="presOf" srcId="{E011D96D-2642-4A7E-A448-689A8BA3EEC5}" destId="{F55275E6-779C-483B-BECB-9BF0FDB0B5C5}" srcOrd="0" destOrd="0" presId="urn:microsoft.com/office/officeart/2008/layout/SquareAccentList"/>
    <dgm:cxn modelId="{54CD9402-699E-469B-84A3-064F958E84D6}" srcId="{96CCB5BE-6970-4317-9F47-0158DD37C3F8}" destId="{A488410C-910D-4F37-A4DE-3FA323705F6A}" srcOrd="0" destOrd="0" parTransId="{2CE25CD3-BB23-4E10-B237-422F6684A2FE}" sibTransId="{EA285C60-85B0-43B4-A349-49369FD4F293}"/>
    <dgm:cxn modelId="{E608D526-16A9-4977-AD3A-AED64D77702B}" type="presOf" srcId="{DF5F6FF2-7F29-4162-A2A4-AC07CFF5811E}" destId="{2DD7B031-5796-42E9-8594-E1CC45C06BE3}" srcOrd="0" destOrd="0" presId="urn:microsoft.com/office/officeart/2008/layout/SquareAccentList"/>
    <dgm:cxn modelId="{E388234F-E102-4D30-AD4D-9046CED0714D}" srcId="{96CCB5BE-6970-4317-9F47-0158DD37C3F8}" destId="{2A081E4F-8397-402B-B7E2-89F3C5D528AF}" srcOrd="1" destOrd="0" parTransId="{5453935A-5597-40ED-934A-F92086EDBF73}" sibTransId="{FF9CCB8A-1130-46EB-82B1-7252739CBC31}"/>
    <dgm:cxn modelId="{7AD24245-522C-4481-B141-C79D28468881}" srcId="{192BD182-DF88-4DC4-8DD0-667EE7AFB492}" destId="{ED2A12F9-E303-4417-8BBC-6B44F10EDFBF}" srcOrd="2" destOrd="0" parTransId="{FDD91C35-2FF3-4181-BEB4-E2E535386F05}" sibTransId="{55CC6138-FBFA-4686-AC79-AAD1ACEAA602}"/>
    <dgm:cxn modelId="{9E2610B3-8461-4425-B9ED-D8962DE47EA3}" type="presOf" srcId="{ED2A12F9-E303-4417-8BBC-6B44F10EDFBF}" destId="{8276AEB0-EEF6-4154-8DD5-231863AA66B0}" srcOrd="0" destOrd="0" presId="urn:microsoft.com/office/officeart/2008/layout/SquareAccentList"/>
    <dgm:cxn modelId="{BD58F919-90F2-4699-AA4E-B38EFB2B1A7A}" srcId="{C6838C1D-89BD-4E28-A48D-AD8762714FDB}" destId="{55CBD83E-CE67-4197-A4C8-1586734ECF9D}" srcOrd="0" destOrd="0" parTransId="{9404D5D2-00D3-4680-A726-9E7ACB6FDA4C}" sibTransId="{C48EDB91-E9A2-4B65-9319-75CD739A1F2C}"/>
    <dgm:cxn modelId="{913D2770-9288-4498-B963-227CF5F17502}" type="presOf" srcId="{32A5B90A-8D81-4DBD-891B-3007C9FA5CD5}" destId="{379CA2D2-6F4D-4026-9B9E-C25CD0E9270A}" srcOrd="0" destOrd="0" presId="urn:microsoft.com/office/officeart/2008/layout/SquareAccentList"/>
    <dgm:cxn modelId="{B7A74495-7C65-4158-B2A7-3C91950587AA}" type="presOf" srcId="{34CA8F16-4AE1-40D6-830E-DA93E2B63ADD}" destId="{401E086A-74B3-45F8-9475-2645910C9ECE}" srcOrd="0" destOrd="0" presId="urn:microsoft.com/office/officeart/2008/layout/SquareAccentList"/>
    <dgm:cxn modelId="{2BAA679A-487F-49ED-ADCA-A50857A192B6}" srcId="{6E7E64C1-B6DB-43D9-9DE8-A4F3E5B06E9C}" destId="{C6838C1D-89BD-4E28-A48D-AD8762714FDB}" srcOrd="0" destOrd="0" parTransId="{361E63EA-257C-44CA-A761-EC9F68CD98BD}" sibTransId="{5823F36B-FCF1-4944-82D7-822AA5E2E4B8}"/>
    <dgm:cxn modelId="{7E254DD4-312D-42BA-BC35-324DA476F42F}" type="presOf" srcId="{3F60AF10-67CE-492E-8DD6-381A6F3C44A6}" destId="{D9AEE399-A1F4-41C2-8368-3F77915EE3EE}" srcOrd="0" destOrd="0" presId="urn:microsoft.com/office/officeart/2008/layout/SquareAccentList"/>
    <dgm:cxn modelId="{7A481A19-25B8-4D37-A8D0-C8AD39CC38A5}" type="presOf" srcId="{AEABE054-CE10-4DAA-BD2C-8397DA3249E7}" destId="{EEF365A2-017A-4486-A864-8F78C9618A22}" srcOrd="0" destOrd="0" presId="urn:microsoft.com/office/officeart/2008/layout/SquareAccentList"/>
    <dgm:cxn modelId="{ACD0F0B3-6B54-43C9-95D7-5EC03DC2CAA6}" srcId="{192BD182-DF88-4DC4-8DD0-667EE7AFB492}" destId="{3F60AF10-67CE-492E-8DD6-381A6F3C44A6}" srcOrd="3" destOrd="0" parTransId="{F46BBCDB-9430-4F74-B6DD-0590936E8322}" sibTransId="{735950AA-3755-4932-A4B6-F4F3004CFBA2}"/>
    <dgm:cxn modelId="{43A5DB10-0843-4772-9C81-E7F2D7759D4E}" type="presOf" srcId="{0737782E-F7F4-47B7-A110-4470C275C561}" destId="{876CE31F-5698-48C2-87A7-241623177CC4}" srcOrd="0" destOrd="0" presId="urn:microsoft.com/office/officeart/2008/layout/SquareAccentList"/>
    <dgm:cxn modelId="{A7126DA7-A6C1-4AE3-96CE-B24613A89A30}" type="presOf" srcId="{96CCB5BE-6970-4317-9F47-0158DD37C3F8}" destId="{B2C8C18A-6CB4-4D76-AD07-00BB5B71D856}" srcOrd="0" destOrd="0" presId="urn:microsoft.com/office/officeart/2008/layout/SquareAccentList"/>
    <dgm:cxn modelId="{F917751D-26AE-40A8-AE90-62F5DE9B1BA2}" type="presParOf" srcId="{5588786B-AD35-4007-83C0-4B70C25F38F3}" destId="{C8DDB9C1-69FE-4105-885F-D6A6D18C7EA5}" srcOrd="0" destOrd="0" presId="urn:microsoft.com/office/officeart/2008/layout/SquareAccentList"/>
    <dgm:cxn modelId="{61994528-7930-4794-AE34-C6D8CC30C0F2}" type="presParOf" srcId="{C8DDB9C1-69FE-4105-885F-D6A6D18C7EA5}" destId="{C2E4E514-BFBD-4859-AB31-615CC7DC432C}" srcOrd="0" destOrd="0" presId="urn:microsoft.com/office/officeart/2008/layout/SquareAccentList"/>
    <dgm:cxn modelId="{687C1608-49CB-4853-AD46-FC547B9942F0}" type="presParOf" srcId="{C2E4E514-BFBD-4859-AB31-615CC7DC432C}" destId="{4824930B-421C-499E-9FA5-F2C23C95EE5C}" srcOrd="0" destOrd="0" presId="urn:microsoft.com/office/officeart/2008/layout/SquareAccentList"/>
    <dgm:cxn modelId="{3023000B-F370-4E22-BACF-6F92ED9545A3}" type="presParOf" srcId="{C2E4E514-BFBD-4859-AB31-615CC7DC432C}" destId="{2E6F174A-9703-43BA-9A64-95C351332096}" srcOrd="1" destOrd="0" presId="urn:microsoft.com/office/officeart/2008/layout/SquareAccentList"/>
    <dgm:cxn modelId="{085615B4-01EF-4F75-9821-9299F9157B56}" type="presParOf" srcId="{C2E4E514-BFBD-4859-AB31-615CC7DC432C}" destId="{A529B432-73FB-4C48-B2A0-0ECA1B1C3E79}" srcOrd="2" destOrd="0" presId="urn:microsoft.com/office/officeart/2008/layout/SquareAccentList"/>
    <dgm:cxn modelId="{CD9537F1-B028-4C7B-A5BF-9CCDFD430BE2}" type="presParOf" srcId="{C8DDB9C1-69FE-4105-885F-D6A6D18C7EA5}" destId="{0DCD49E6-AD1D-4D22-93E6-E63005B7BA9B}" srcOrd="1" destOrd="0" presId="urn:microsoft.com/office/officeart/2008/layout/SquareAccentList"/>
    <dgm:cxn modelId="{ACCA4340-F701-476F-B602-08F88A509452}" type="presParOf" srcId="{0DCD49E6-AD1D-4D22-93E6-E63005B7BA9B}" destId="{19EDC7F5-F883-479D-92FE-B99959F385F5}" srcOrd="0" destOrd="0" presId="urn:microsoft.com/office/officeart/2008/layout/SquareAccentList"/>
    <dgm:cxn modelId="{90D029DB-E7E2-434A-8070-41C1D4B6E858}" type="presParOf" srcId="{19EDC7F5-F883-479D-92FE-B99959F385F5}" destId="{2BEBC9CA-54CB-46A5-87A1-BEE6AA4DF616}" srcOrd="0" destOrd="0" presId="urn:microsoft.com/office/officeart/2008/layout/SquareAccentList"/>
    <dgm:cxn modelId="{27CE8905-8472-40EA-A8B3-1673FB8FC5B1}" type="presParOf" srcId="{19EDC7F5-F883-479D-92FE-B99959F385F5}" destId="{8E3C2068-F28F-4E2B-BDFD-E2070199CDDE}" srcOrd="1" destOrd="0" presId="urn:microsoft.com/office/officeart/2008/layout/SquareAccentList"/>
    <dgm:cxn modelId="{EF0DEAA7-4A67-41BC-B7C8-EC42371C1A3A}" type="presParOf" srcId="{0DCD49E6-AD1D-4D22-93E6-E63005B7BA9B}" destId="{B2D8CD64-C90D-4389-983A-D1E59A3AB1AA}" srcOrd="1" destOrd="0" presId="urn:microsoft.com/office/officeart/2008/layout/SquareAccentList"/>
    <dgm:cxn modelId="{38B379EF-BE1F-4BFB-A35D-E4AAD9C1465F}" type="presParOf" srcId="{B2D8CD64-C90D-4389-983A-D1E59A3AB1AA}" destId="{E85357D4-65C3-4216-B560-53A13CFF1BD5}" srcOrd="0" destOrd="0" presId="urn:microsoft.com/office/officeart/2008/layout/SquareAccentList"/>
    <dgm:cxn modelId="{25F3DD3C-7577-4495-8E8E-24A07BC22CFD}" type="presParOf" srcId="{B2D8CD64-C90D-4389-983A-D1E59A3AB1AA}" destId="{EEF365A2-017A-4486-A864-8F78C9618A22}" srcOrd="1" destOrd="0" presId="urn:microsoft.com/office/officeart/2008/layout/SquareAccentList"/>
    <dgm:cxn modelId="{B7630EFC-409F-46A6-94F5-767844F8EB62}" type="presParOf" srcId="{0DCD49E6-AD1D-4D22-93E6-E63005B7BA9B}" destId="{F66F4CF4-5BA8-440A-A46C-2BCF2394854D}" srcOrd="2" destOrd="0" presId="urn:microsoft.com/office/officeart/2008/layout/SquareAccentList"/>
    <dgm:cxn modelId="{9813151E-A64F-40A2-BFEF-F23EDA89A1CE}" type="presParOf" srcId="{F66F4CF4-5BA8-440A-A46C-2BCF2394854D}" destId="{CB04ABF5-668F-49A5-9CC8-2AC10E3C81B0}" srcOrd="0" destOrd="0" presId="urn:microsoft.com/office/officeart/2008/layout/SquareAccentList"/>
    <dgm:cxn modelId="{3D6774A8-1C4C-41DA-99EE-232DB959EBAF}" type="presParOf" srcId="{F66F4CF4-5BA8-440A-A46C-2BCF2394854D}" destId="{F55275E6-779C-483B-BECB-9BF0FDB0B5C5}" srcOrd="1" destOrd="0" presId="urn:microsoft.com/office/officeart/2008/layout/SquareAccentList"/>
    <dgm:cxn modelId="{1CA9F20B-E99E-4CED-B3E8-526B95087B29}" type="presParOf" srcId="{0DCD49E6-AD1D-4D22-93E6-E63005B7BA9B}" destId="{5A71DCE8-E81E-42EE-BF63-B464C6C583DE}" srcOrd="3" destOrd="0" presId="urn:microsoft.com/office/officeart/2008/layout/SquareAccentList"/>
    <dgm:cxn modelId="{68262E89-B986-4307-8364-DC75B6232CC1}" type="presParOf" srcId="{5A71DCE8-E81E-42EE-BF63-B464C6C583DE}" destId="{9DB2B82A-C9AD-441E-810D-49CFD66880CB}" srcOrd="0" destOrd="0" presId="urn:microsoft.com/office/officeart/2008/layout/SquareAccentList"/>
    <dgm:cxn modelId="{D0DC945C-9867-47A5-8E15-03A4BFBD2735}" type="presParOf" srcId="{5A71DCE8-E81E-42EE-BF63-B464C6C583DE}" destId="{40BDF99C-8BA6-47C9-A63A-3BAFF421AA86}" srcOrd="1" destOrd="0" presId="urn:microsoft.com/office/officeart/2008/layout/SquareAccentList"/>
    <dgm:cxn modelId="{1B904F62-EEF7-4E8E-8E03-CF790CBFA908}" type="presParOf" srcId="{5588786B-AD35-4007-83C0-4B70C25F38F3}" destId="{382561C6-071B-41E4-9DED-C147D228E7CD}" srcOrd="1" destOrd="0" presId="urn:microsoft.com/office/officeart/2008/layout/SquareAccentList"/>
    <dgm:cxn modelId="{DB5C9F11-758F-4B4F-95D4-2652554D9876}" type="presParOf" srcId="{382561C6-071B-41E4-9DED-C147D228E7CD}" destId="{0C335D32-924E-4D4C-BC80-6A00A1621A92}" srcOrd="0" destOrd="0" presId="urn:microsoft.com/office/officeart/2008/layout/SquareAccentList"/>
    <dgm:cxn modelId="{F30DACC4-1C22-4967-9BF3-DBDF6A1C33B1}" type="presParOf" srcId="{0C335D32-924E-4D4C-BC80-6A00A1621A92}" destId="{91E55F5F-2577-4583-8773-ED5539810B0B}" srcOrd="0" destOrd="0" presId="urn:microsoft.com/office/officeart/2008/layout/SquareAccentList"/>
    <dgm:cxn modelId="{818FF469-0DA3-4FD1-AC15-B1393ABBCE19}" type="presParOf" srcId="{0C335D32-924E-4D4C-BC80-6A00A1621A92}" destId="{33D48592-D1E1-41B0-98A8-5736861F2A33}" srcOrd="1" destOrd="0" presId="urn:microsoft.com/office/officeart/2008/layout/SquareAccentList"/>
    <dgm:cxn modelId="{AAF1D4F2-2319-4FC3-9B58-06EEEFC96C71}" type="presParOf" srcId="{0C335D32-924E-4D4C-BC80-6A00A1621A92}" destId="{B2C8C18A-6CB4-4D76-AD07-00BB5B71D856}" srcOrd="2" destOrd="0" presId="urn:microsoft.com/office/officeart/2008/layout/SquareAccentList"/>
    <dgm:cxn modelId="{40872D7C-DA4B-4EE3-93B0-2106AE64A86A}" type="presParOf" srcId="{382561C6-071B-41E4-9DED-C147D228E7CD}" destId="{390EAE36-391A-4ECA-AD56-B68FF145F6CA}" srcOrd="1" destOrd="0" presId="urn:microsoft.com/office/officeart/2008/layout/SquareAccentList"/>
    <dgm:cxn modelId="{1F71E762-1596-4383-9AB0-CB31BB8BA555}" type="presParOf" srcId="{390EAE36-391A-4ECA-AD56-B68FF145F6CA}" destId="{96EFA967-4F49-499A-AE5A-C7A41B6FAB41}" srcOrd="0" destOrd="0" presId="urn:microsoft.com/office/officeart/2008/layout/SquareAccentList"/>
    <dgm:cxn modelId="{56500E0C-4E8A-4750-B961-04C5866CEB5C}" type="presParOf" srcId="{96EFA967-4F49-499A-AE5A-C7A41B6FAB41}" destId="{65EB446D-CC2F-4332-A743-6D6642D75E57}" srcOrd="0" destOrd="0" presId="urn:microsoft.com/office/officeart/2008/layout/SquareAccentList"/>
    <dgm:cxn modelId="{A5BF48AB-711E-49F9-85BD-366F36EAD9F6}" type="presParOf" srcId="{96EFA967-4F49-499A-AE5A-C7A41B6FAB41}" destId="{C7E07D8C-D0B2-4CD3-AA4A-79B44F31EC70}" srcOrd="1" destOrd="0" presId="urn:microsoft.com/office/officeart/2008/layout/SquareAccentList"/>
    <dgm:cxn modelId="{35404945-4BEA-4B92-82A1-908B389E76D2}" type="presParOf" srcId="{390EAE36-391A-4ECA-AD56-B68FF145F6CA}" destId="{AC181D67-16C1-4ED6-9BE2-27867D72E8C4}" srcOrd="1" destOrd="0" presId="urn:microsoft.com/office/officeart/2008/layout/SquareAccentList"/>
    <dgm:cxn modelId="{7AF2EB6E-FA26-4A86-A00B-97C8A3638961}" type="presParOf" srcId="{AC181D67-16C1-4ED6-9BE2-27867D72E8C4}" destId="{667F39AB-31E9-41A8-94FC-2A5730041D10}" srcOrd="0" destOrd="0" presId="urn:microsoft.com/office/officeart/2008/layout/SquareAccentList"/>
    <dgm:cxn modelId="{766716AC-EE8E-41C5-B8EF-088DF6FF5FA1}" type="presParOf" srcId="{AC181D67-16C1-4ED6-9BE2-27867D72E8C4}" destId="{7405C7F4-4DFF-42EC-AD04-FFF91E58D978}" srcOrd="1" destOrd="0" presId="urn:microsoft.com/office/officeart/2008/layout/SquareAccentList"/>
    <dgm:cxn modelId="{7C826658-385D-47DC-AD4A-E56779AACDAD}" type="presParOf" srcId="{390EAE36-391A-4ECA-AD56-B68FF145F6CA}" destId="{3853F8FA-1BB4-4E43-945B-7C043DFCF354}" srcOrd="2" destOrd="0" presId="urn:microsoft.com/office/officeart/2008/layout/SquareAccentList"/>
    <dgm:cxn modelId="{178ED6B1-B9AB-42D1-9D2C-D4233082A7CD}" type="presParOf" srcId="{3853F8FA-1BB4-4E43-945B-7C043DFCF354}" destId="{D7AF0CC4-B531-496D-A981-1B977433C300}" srcOrd="0" destOrd="0" presId="urn:microsoft.com/office/officeart/2008/layout/SquareAccentList"/>
    <dgm:cxn modelId="{4A8D4DAE-F295-4EEA-8FFE-4ADFB4067530}" type="presParOf" srcId="{3853F8FA-1BB4-4E43-945B-7C043DFCF354}" destId="{379CA2D2-6F4D-4026-9B9E-C25CD0E9270A}" srcOrd="1" destOrd="0" presId="urn:microsoft.com/office/officeart/2008/layout/SquareAccentList"/>
    <dgm:cxn modelId="{B5541D7B-8CCC-4C91-9139-D6C633AF58D9}" type="presParOf" srcId="{390EAE36-391A-4ECA-AD56-B68FF145F6CA}" destId="{D3DB55C0-4EF7-402E-8A5D-9ADCCF6A45F9}" srcOrd="3" destOrd="0" presId="urn:microsoft.com/office/officeart/2008/layout/SquareAccentList"/>
    <dgm:cxn modelId="{194568D6-8D85-4E70-A017-71EEAC7FFC24}" type="presParOf" srcId="{D3DB55C0-4EF7-402E-8A5D-9ADCCF6A45F9}" destId="{82C5D308-5767-4B7C-9A5B-73C95FC90255}" srcOrd="0" destOrd="0" presId="urn:microsoft.com/office/officeart/2008/layout/SquareAccentList"/>
    <dgm:cxn modelId="{31F7A214-2599-4D3C-96A8-5FF6F25E5FD6}" type="presParOf" srcId="{D3DB55C0-4EF7-402E-8A5D-9ADCCF6A45F9}" destId="{401E086A-74B3-45F8-9475-2645910C9ECE}" srcOrd="1" destOrd="0" presId="urn:microsoft.com/office/officeart/2008/layout/SquareAccentList"/>
    <dgm:cxn modelId="{980DE27F-2107-4363-A3AC-A7CB6617108D}" type="presParOf" srcId="{5588786B-AD35-4007-83C0-4B70C25F38F3}" destId="{6B215DF2-121E-4798-968D-E506FE04BAEA}" srcOrd="2" destOrd="0" presId="urn:microsoft.com/office/officeart/2008/layout/SquareAccentList"/>
    <dgm:cxn modelId="{629F9E8E-3449-4725-B66C-6A59CB5D0BF3}" type="presParOf" srcId="{6B215DF2-121E-4798-968D-E506FE04BAEA}" destId="{22FBC6D1-F195-45F2-BC7B-14DB4AA55C02}" srcOrd="0" destOrd="0" presId="urn:microsoft.com/office/officeart/2008/layout/SquareAccentList"/>
    <dgm:cxn modelId="{1600F42D-5C51-4DED-8DDD-309D6A177E62}" type="presParOf" srcId="{22FBC6D1-F195-45F2-BC7B-14DB4AA55C02}" destId="{42443F3B-4B8F-4C35-867D-89FF727E37B5}" srcOrd="0" destOrd="0" presId="urn:microsoft.com/office/officeart/2008/layout/SquareAccentList"/>
    <dgm:cxn modelId="{257296C0-19CC-4C53-AFEE-B4015E29F07B}" type="presParOf" srcId="{22FBC6D1-F195-45F2-BC7B-14DB4AA55C02}" destId="{F20C0EA7-A4CD-429F-B764-2644AE4858E3}" srcOrd="1" destOrd="0" presId="urn:microsoft.com/office/officeart/2008/layout/SquareAccentList"/>
    <dgm:cxn modelId="{8D3B98D5-CB10-4106-8711-4C7E9A14192C}" type="presParOf" srcId="{22FBC6D1-F195-45F2-BC7B-14DB4AA55C02}" destId="{1D724195-B8E4-47AD-B4CE-7D3AAAAA01BC}" srcOrd="2" destOrd="0" presId="urn:microsoft.com/office/officeart/2008/layout/SquareAccentList"/>
    <dgm:cxn modelId="{42F90FBF-7373-4033-BE96-D859A4D39ABF}" type="presParOf" srcId="{6B215DF2-121E-4798-968D-E506FE04BAEA}" destId="{6988B8B8-BD28-4536-98BC-A65BC6F400CF}" srcOrd="1" destOrd="0" presId="urn:microsoft.com/office/officeart/2008/layout/SquareAccentList"/>
    <dgm:cxn modelId="{370DE30B-95B6-49A9-AB59-EAD165BBCAD1}" type="presParOf" srcId="{6988B8B8-BD28-4536-98BC-A65BC6F400CF}" destId="{C0861273-B2FB-41C8-9ABE-D3A80A437A17}" srcOrd="0" destOrd="0" presId="urn:microsoft.com/office/officeart/2008/layout/SquareAccentList"/>
    <dgm:cxn modelId="{D1985EEB-E9BD-483C-951C-0D617454283A}" type="presParOf" srcId="{C0861273-B2FB-41C8-9ABE-D3A80A437A17}" destId="{4C3BF968-E771-4B2B-A391-B0CD3D77645E}" srcOrd="0" destOrd="0" presId="urn:microsoft.com/office/officeart/2008/layout/SquareAccentList"/>
    <dgm:cxn modelId="{930D8EC6-FE02-4B0D-9C01-E6E813703A41}" type="presParOf" srcId="{C0861273-B2FB-41C8-9ABE-D3A80A437A17}" destId="{2DD7B031-5796-42E9-8594-E1CC45C06BE3}" srcOrd="1" destOrd="0" presId="urn:microsoft.com/office/officeart/2008/layout/SquareAccentList"/>
    <dgm:cxn modelId="{AC791126-61CE-41F7-B5B0-D36F3979AD35}" type="presParOf" srcId="{6988B8B8-BD28-4536-98BC-A65BC6F400CF}" destId="{8E93833A-2E8E-4570-8556-575D3716486B}" srcOrd="1" destOrd="0" presId="urn:microsoft.com/office/officeart/2008/layout/SquareAccentList"/>
    <dgm:cxn modelId="{FCD70606-C966-4612-92F9-794AE10BF53E}" type="presParOf" srcId="{8E93833A-2E8E-4570-8556-575D3716486B}" destId="{8F8DB584-462F-43F7-9E62-938A8383C690}" srcOrd="0" destOrd="0" presId="urn:microsoft.com/office/officeart/2008/layout/SquareAccentList"/>
    <dgm:cxn modelId="{CBF14631-57D1-4005-B022-183E2D5BD3E6}" type="presParOf" srcId="{8E93833A-2E8E-4570-8556-575D3716486B}" destId="{876CE31F-5698-48C2-87A7-241623177CC4}" srcOrd="1" destOrd="0" presId="urn:microsoft.com/office/officeart/2008/layout/SquareAccentList"/>
    <dgm:cxn modelId="{4D0191CC-9958-45B2-90A7-C6AD97C3C187}" type="presParOf" srcId="{6988B8B8-BD28-4536-98BC-A65BC6F400CF}" destId="{81A0172B-7EB3-41F4-BD01-13EA13BE897B}" srcOrd="2" destOrd="0" presId="urn:microsoft.com/office/officeart/2008/layout/SquareAccentList"/>
    <dgm:cxn modelId="{E306FBFE-9DCA-478D-9B97-64FEB4B89F03}" type="presParOf" srcId="{81A0172B-7EB3-41F4-BD01-13EA13BE897B}" destId="{D22E87B9-8C8E-4BBE-9D5A-29777E4B8E16}" srcOrd="0" destOrd="0" presId="urn:microsoft.com/office/officeart/2008/layout/SquareAccentList"/>
    <dgm:cxn modelId="{ED7900CB-085A-47D6-B45C-A9179F16DABE}" type="presParOf" srcId="{81A0172B-7EB3-41F4-BD01-13EA13BE897B}" destId="{8276AEB0-EEF6-4154-8DD5-231863AA66B0}" srcOrd="1" destOrd="0" presId="urn:microsoft.com/office/officeart/2008/layout/SquareAccentList"/>
    <dgm:cxn modelId="{0946CD7E-68C3-4096-955E-F58D8E696B6C}" type="presParOf" srcId="{6988B8B8-BD28-4536-98BC-A65BC6F400CF}" destId="{A16E3387-FD53-48CC-982B-7BE68F81F1FE}" srcOrd="3" destOrd="0" presId="urn:microsoft.com/office/officeart/2008/layout/SquareAccentList"/>
    <dgm:cxn modelId="{9B9D94A3-1D77-446D-9707-782B8B48A757}" type="presParOf" srcId="{A16E3387-FD53-48CC-982B-7BE68F81F1FE}" destId="{0A3AF56A-7ED8-4000-96AF-20A4646A4047}" srcOrd="0" destOrd="0" presId="urn:microsoft.com/office/officeart/2008/layout/SquareAccentList"/>
    <dgm:cxn modelId="{349D5BDE-2C4C-4099-92A2-F564EDC380F2}" type="presParOf" srcId="{A16E3387-FD53-48CC-982B-7BE68F81F1FE}" destId="{D9AEE399-A1F4-41C2-8368-3F77915EE3EE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24930B-421C-499E-9FA5-F2C23C95EE5C}">
      <dsp:nvSpPr>
        <dsp:cNvPr id="0" name=""/>
        <dsp:cNvSpPr/>
      </dsp:nvSpPr>
      <dsp:spPr>
        <a:xfrm>
          <a:off x="46036" y="461269"/>
          <a:ext cx="2182556" cy="2567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F174A-9703-43BA-9A64-95C351332096}">
      <dsp:nvSpPr>
        <dsp:cNvPr id="0" name=""/>
        <dsp:cNvSpPr/>
      </dsp:nvSpPr>
      <dsp:spPr>
        <a:xfrm>
          <a:off x="46036" y="557702"/>
          <a:ext cx="160338" cy="160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29B432-73FB-4C48-B2A0-0ECA1B1C3E79}">
      <dsp:nvSpPr>
        <dsp:cNvPr id="0" name=""/>
        <dsp:cNvSpPr/>
      </dsp:nvSpPr>
      <dsp:spPr>
        <a:xfrm>
          <a:off x="46036" y="0"/>
          <a:ext cx="2182556" cy="461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ИРЭП</a:t>
          </a:r>
          <a:endParaRPr lang="ru-RU" sz="2000" kern="1200" dirty="0"/>
        </a:p>
      </dsp:txBody>
      <dsp:txXfrm>
        <a:off x="46036" y="0"/>
        <a:ext cx="2182556" cy="461269"/>
      </dsp:txXfrm>
    </dsp:sp>
    <dsp:sp modelId="{2BEBC9CA-54CB-46A5-87A1-BEE6AA4DF616}">
      <dsp:nvSpPr>
        <dsp:cNvPr id="0" name=""/>
        <dsp:cNvSpPr/>
      </dsp:nvSpPr>
      <dsp:spPr>
        <a:xfrm>
          <a:off x="46036" y="108119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C2068-F28F-4E2B-BDFD-E2070199CDDE}">
      <dsp:nvSpPr>
        <dsp:cNvPr id="0" name=""/>
        <dsp:cNvSpPr/>
      </dsp:nvSpPr>
      <dsp:spPr>
        <a:xfrm>
          <a:off x="198815" y="813490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Не требуется летучесть</a:t>
          </a:r>
        </a:p>
      </dsp:txBody>
      <dsp:txXfrm>
        <a:off x="198815" y="813490"/>
        <a:ext cx="2029777" cy="673233"/>
      </dsp:txXfrm>
    </dsp:sp>
    <dsp:sp modelId="{E85357D4-65C3-4216-B560-53A13CFF1BD5}">
      <dsp:nvSpPr>
        <dsp:cNvPr id="0" name=""/>
        <dsp:cNvSpPr/>
      </dsp:nvSpPr>
      <dsp:spPr>
        <a:xfrm>
          <a:off x="46036" y="1754426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F365A2-017A-4486-A864-8F78C9618A22}">
      <dsp:nvSpPr>
        <dsp:cNvPr id="0" name=""/>
        <dsp:cNvSpPr/>
      </dsp:nvSpPr>
      <dsp:spPr>
        <a:xfrm>
          <a:off x="198815" y="1497976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Предпочтительная методика для </a:t>
          </a:r>
          <a:r>
            <a:rPr lang="en-US" sz="1200" b="1" kern="1200" smtClean="0"/>
            <a:t>неустойчивых </a:t>
          </a:r>
          <a:r>
            <a:rPr lang="pl-PL" sz="1200" b="1" kern="1200" smtClean="0"/>
            <a:t/>
          </a:r>
          <a:br>
            <a:rPr lang="pl-PL" sz="1200" b="1" kern="1200" smtClean="0"/>
          </a:br>
          <a:r>
            <a:rPr lang="en-US" sz="1200" b="1" kern="1200" smtClean="0"/>
            <a:t>к </a:t>
          </a:r>
          <a:r>
            <a:rPr lang="en-US" sz="1200" b="1" kern="1200" dirty="0" smtClean="0"/>
            <a:t>нагреванию аналитов</a:t>
          </a:r>
        </a:p>
      </dsp:txBody>
      <dsp:txXfrm>
        <a:off x="198815" y="1497976"/>
        <a:ext cx="2029777" cy="673233"/>
      </dsp:txXfrm>
    </dsp:sp>
    <dsp:sp modelId="{CB04ABF5-668F-49A5-9CC8-2AC10E3C81B0}">
      <dsp:nvSpPr>
        <dsp:cNvPr id="0" name=""/>
        <dsp:cNvSpPr/>
      </dsp:nvSpPr>
      <dsp:spPr>
        <a:xfrm>
          <a:off x="46036" y="2427659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275E6-779C-483B-BECB-9BF0FDB0B5C5}">
      <dsp:nvSpPr>
        <dsp:cNvPr id="0" name=""/>
        <dsp:cNvSpPr/>
      </dsp:nvSpPr>
      <dsp:spPr>
        <a:xfrm>
          <a:off x="198815" y="2171209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Ионы </a:t>
          </a:r>
          <a:r>
            <a:rPr lang="en-US" sz="1200" b="1" kern="1200" smtClean="0"/>
            <a:t>образуются </a:t>
          </a:r>
          <a:r>
            <a:rPr lang="pl-PL" sz="1200" b="1" kern="1200" smtClean="0"/>
            <a:t/>
          </a:r>
          <a:br>
            <a:rPr lang="pl-PL" sz="1200" b="1" kern="1200" smtClean="0"/>
          </a:br>
          <a:r>
            <a:rPr lang="en-US" sz="1200" b="1" kern="1200" smtClean="0"/>
            <a:t>в </a:t>
          </a:r>
          <a:r>
            <a:rPr lang="en-US" sz="1200" b="1" kern="1200" dirty="0" smtClean="0"/>
            <a:t>растворе</a:t>
          </a:r>
        </a:p>
      </dsp:txBody>
      <dsp:txXfrm>
        <a:off x="198815" y="2171209"/>
        <a:ext cx="2029777" cy="673233"/>
      </dsp:txXfrm>
    </dsp:sp>
    <dsp:sp modelId="{9DB2B82A-C9AD-441E-810D-49CFD66880CB}">
      <dsp:nvSpPr>
        <dsp:cNvPr id="0" name=""/>
        <dsp:cNvSpPr/>
      </dsp:nvSpPr>
      <dsp:spPr>
        <a:xfrm>
          <a:off x="46036" y="310089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DF99C-8BA6-47C9-A63A-3BAFF421AA86}">
      <dsp:nvSpPr>
        <dsp:cNvPr id="0" name=""/>
        <dsp:cNvSpPr/>
      </dsp:nvSpPr>
      <dsp:spPr>
        <a:xfrm>
          <a:off x="198815" y="2844443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Могут образовываться многозарядные ионы</a:t>
          </a:r>
        </a:p>
      </dsp:txBody>
      <dsp:txXfrm>
        <a:off x="198815" y="2844443"/>
        <a:ext cx="2029777" cy="673233"/>
      </dsp:txXfrm>
    </dsp:sp>
    <dsp:sp modelId="{91E55F5F-2577-4583-8773-ED5539810B0B}">
      <dsp:nvSpPr>
        <dsp:cNvPr id="0" name=""/>
        <dsp:cNvSpPr/>
      </dsp:nvSpPr>
      <dsp:spPr>
        <a:xfrm>
          <a:off x="2337721" y="461269"/>
          <a:ext cx="2182556" cy="2567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48592-D1E1-41B0-98A8-5736861F2A33}">
      <dsp:nvSpPr>
        <dsp:cNvPr id="0" name=""/>
        <dsp:cNvSpPr/>
      </dsp:nvSpPr>
      <dsp:spPr>
        <a:xfrm>
          <a:off x="2337721" y="557702"/>
          <a:ext cx="160338" cy="160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C8C18A-6CB4-4D76-AD07-00BB5B71D856}">
      <dsp:nvSpPr>
        <dsp:cNvPr id="0" name=""/>
        <dsp:cNvSpPr/>
      </dsp:nvSpPr>
      <dsp:spPr>
        <a:xfrm>
          <a:off x="2337721" y="0"/>
          <a:ext cx="2182556" cy="461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ХИАД</a:t>
          </a:r>
          <a:endParaRPr lang="ru-RU" sz="2000" kern="1200" dirty="0"/>
        </a:p>
      </dsp:txBody>
      <dsp:txXfrm>
        <a:off x="2337721" y="0"/>
        <a:ext cx="2182556" cy="461269"/>
      </dsp:txXfrm>
    </dsp:sp>
    <dsp:sp modelId="{65EB446D-CC2F-4332-A743-6D6642D75E57}">
      <dsp:nvSpPr>
        <dsp:cNvPr id="0" name=""/>
        <dsp:cNvSpPr/>
      </dsp:nvSpPr>
      <dsp:spPr>
        <a:xfrm>
          <a:off x="2337721" y="108119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07D8C-D0B2-4CD3-AA4A-79B44F31EC70}">
      <dsp:nvSpPr>
        <dsp:cNvPr id="0" name=""/>
        <dsp:cNvSpPr/>
      </dsp:nvSpPr>
      <dsp:spPr>
        <a:xfrm>
          <a:off x="2490500" y="824743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Требуется некоторая летучесть</a:t>
          </a:r>
        </a:p>
      </dsp:txBody>
      <dsp:txXfrm>
        <a:off x="2490500" y="824743"/>
        <a:ext cx="2029777" cy="673233"/>
      </dsp:txXfrm>
    </dsp:sp>
    <dsp:sp modelId="{667F39AB-31E9-41A8-94FC-2A5730041D10}">
      <dsp:nvSpPr>
        <dsp:cNvPr id="0" name=""/>
        <dsp:cNvSpPr/>
      </dsp:nvSpPr>
      <dsp:spPr>
        <a:xfrm>
          <a:off x="2337721" y="1754426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05C7F4-4DFF-42EC-AD04-FFF91E58D978}">
      <dsp:nvSpPr>
        <dsp:cNvPr id="0" name=""/>
        <dsp:cNvSpPr/>
      </dsp:nvSpPr>
      <dsp:spPr>
        <a:xfrm>
          <a:off x="2490500" y="1497976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Аналиты должны быть термически стабильными</a:t>
          </a:r>
        </a:p>
      </dsp:txBody>
      <dsp:txXfrm>
        <a:off x="2490500" y="1497976"/>
        <a:ext cx="2029777" cy="673233"/>
      </dsp:txXfrm>
    </dsp:sp>
    <dsp:sp modelId="{D7AF0CC4-B531-496D-A981-1B977433C300}">
      <dsp:nvSpPr>
        <dsp:cNvPr id="0" name=""/>
        <dsp:cNvSpPr/>
      </dsp:nvSpPr>
      <dsp:spPr>
        <a:xfrm>
          <a:off x="2337721" y="2427659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CA2D2-6F4D-4026-9B9E-C25CD0E9270A}">
      <dsp:nvSpPr>
        <dsp:cNvPr id="0" name=""/>
        <dsp:cNvSpPr/>
      </dsp:nvSpPr>
      <dsp:spPr>
        <a:xfrm>
          <a:off x="2490500" y="2171209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Ионы </a:t>
          </a:r>
          <a:r>
            <a:rPr lang="en-US" sz="1200" b="1" kern="1200" smtClean="0"/>
            <a:t>образуются </a:t>
          </a:r>
          <a:r>
            <a:rPr lang="pl-PL" sz="1200" b="1" kern="1200" smtClean="0"/>
            <a:t/>
          </a:r>
          <a:br>
            <a:rPr lang="pl-PL" sz="1200" b="1" kern="1200" smtClean="0"/>
          </a:br>
          <a:r>
            <a:rPr lang="en-US" sz="1200" b="1" kern="1200" smtClean="0"/>
            <a:t>в </a:t>
          </a:r>
          <a:r>
            <a:rPr lang="en-US" sz="1200" b="1" kern="1200" dirty="0" smtClean="0"/>
            <a:t>газовой фазе</a:t>
          </a:r>
          <a:endParaRPr lang="ru-RU" sz="1200" b="1" kern="1200" dirty="0"/>
        </a:p>
      </dsp:txBody>
      <dsp:txXfrm>
        <a:off x="2490500" y="2171209"/>
        <a:ext cx="2029777" cy="673233"/>
      </dsp:txXfrm>
    </dsp:sp>
    <dsp:sp modelId="{82C5D308-5767-4B7C-9A5B-73C95FC90255}">
      <dsp:nvSpPr>
        <dsp:cNvPr id="0" name=""/>
        <dsp:cNvSpPr/>
      </dsp:nvSpPr>
      <dsp:spPr>
        <a:xfrm>
          <a:off x="2337721" y="3100875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E086A-74B3-45F8-9475-2645910C9ECE}">
      <dsp:nvSpPr>
        <dsp:cNvPr id="0" name=""/>
        <dsp:cNvSpPr/>
      </dsp:nvSpPr>
      <dsp:spPr>
        <a:xfrm>
          <a:off x="2490500" y="2844443"/>
          <a:ext cx="2029777" cy="673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Образуются только однозарядные ионы</a:t>
          </a:r>
          <a:endParaRPr lang="ru-RU" sz="1200" b="1" kern="1200" dirty="0"/>
        </a:p>
      </dsp:txBody>
      <dsp:txXfrm>
        <a:off x="2490500" y="2844443"/>
        <a:ext cx="2029777" cy="673199"/>
      </dsp:txXfrm>
    </dsp:sp>
    <dsp:sp modelId="{42443F3B-4B8F-4C35-867D-89FF727E37B5}">
      <dsp:nvSpPr>
        <dsp:cNvPr id="0" name=""/>
        <dsp:cNvSpPr/>
      </dsp:nvSpPr>
      <dsp:spPr>
        <a:xfrm>
          <a:off x="4629405" y="461269"/>
          <a:ext cx="2182556" cy="2567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C0EA7-A4CD-429F-B764-2644AE4858E3}">
      <dsp:nvSpPr>
        <dsp:cNvPr id="0" name=""/>
        <dsp:cNvSpPr/>
      </dsp:nvSpPr>
      <dsp:spPr>
        <a:xfrm>
          <a:off x="4629405" y="557702"/>
          <a:ext cx="160338" cy="160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724195-B8E4-47AD-B4CE-7D3AAAAA01BC}">
      <dsp:nvSpPr>
        <dsp:cNvPr id="0" name=""/>
        <dsp:cNvSpPr/>
      </dsp:nvSpPr>
      <dsp:spPr>
        <a:xfrm>
          <a:off x="4629405" y="0"/>
          <a:ext cx="2182556" cy="461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ФИАД</a:t>
          </a:r>
          <a:endParaRPr lang="ru-RU" sz="2000" kern="1200" dirty="0"/>
        </a:p>
      </dsp:txBody>
      <dsp:txXfrm>
        <a:off x="4629405" y="0"/>
        <a:ext cx="2182556" cy="461269"/>
      </dsp:txXfrm>
    </dsp:sp>
    <dsp:sp modelId="{4C3BF968-E771-4B2B-A391-B0CD3D77645E}">
      <dsp:nvSpPr>
        <dsp:cNvPr id="0" name=""/>
        <dsp:cNvSpPr/>
      </dsp:nvSpPr>
      <dsp:spPr>
        <a:xfrm>
          <a:off x="4629405" y="108119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D7B031-5796-42E9-8594-E1CC45C06BE3}">
      <dsp:nvSpPr>
        <dsp:cNvPr id="0" name=""/>
        <dsp:cNvSpPr/>
      </dsp:nvSpPr>
      <dsp:spPr>
        <a:xfrm>
          <a:off x="4782184" y="824743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Требуется некоторая летучесть</a:t>
          </a:r>
          <a:endParaRPr lang="ru-RU" sz="1200" kern="1200" dirty="0"/>
        </a:p>
      </dsp:txBody>
      <dsp:txXfrm>
        <a:off x="4782184" y="824743"/>
        <a:ext cx="2029777" cy="673233"/>
      </dsp:txXfrm>
    </dsp:sp>
    <dsp:sp modelId="{8F8DB584-462F-43F7-9E62-938A8383C690}">
      <dsp:nvSpPr>
        <dsp:cNvPr id="0" name=""/>
        <dsp:cNvSpPr/>
      </dsp:nvSpPr>
      <dsp:spPr>
        <a:xfrm>
          <a:off x="4629405" y="1754426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CE31F-5698-48C2-87A7-241623177CC4}">
      <dsp:nvSpPr>
        <dsp:cNvPr id="0" name=""/>
        <dsp:cNvSpPr/>
      </dsp:nvSpPr>
      <dsp:spPr>
        <a:xfrm>
          <a:off x="4782184" y="1497976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Аналиты должны быть термически стабильными</a:t>
          </a:r>
          <a:endParaRPr lang="ru-RU" sz="1200" kern="1200" dirty="0"/>
        </a:p>
      </dsp:txBody>
      <dsp:txXfrm>
        <a:off x="4782184" y="1497976"/>
        <a:ext cx="2029777" cy="673233"/>
      </dsp:txXfrm>
    </dsp:sp>
    <dsp:sp modelId="{D22E87B9-8C8E-4BBE-9D5A-29777E4B8E16}">
      <dsp:nvSpPr>
        <dsp:cNvPr id="0" name=""/>
        <dsp:cNvSpPr/>
      </dsp:nvSpPr>
      <dsp:spPr>
        <a:xfrm>
          <a:off x="4629405" y="242764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6AEB0-EEF6-4154-8DD5-231863AA66B0}">
      <dsp:nvSpPr>
        <dsp:cNvPr id="0" name=""/>
        <dsp:cNvSpPr/>
      </dsp:nvSpPr>
      <dsp:spPr>
        <a:xfrm>
          <a:off x="4782184" y="2171209"/>
          <a:ext cx="2029777" cy="673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Ионы </a:t>
          </a:r>
          <a:r>
            <a:rPr lang="en-US" sz="1200" b="1" kern="1200" smtClean="0"/>
            <a:t>образуются </a:t>
          </a:r>
          <a:r>
            <a:rPr lang="pl-PL" sz="1200" b="1" kern="1200" smtClean="0"/>
            <a:t/>
          </a:r>
          <a:br>
            <a:rPr lang="pl-PL" sz="1200" b="1" kern="1200" smtClean="0"/>
          </a:br>
          <a:r>
            <a:rPr lang="en-US" sz="1200" b="1" kern="1200" smtClean="0"/>
            <a:t>в </a:t>
          </a:r>
          <a:r>
            <a:rPr lang="en-US" sz="1200" b="1" kern="1200" dirty="0" smtClean="0"/>
            <a:t>газовой фазе</a:t>
          </a:r>
          <a:endParaRPr lang="ru-RU" sz="1200" b="1" kern="1200" dirty="0"/>
        </a:p>
      </dsp:txBody>
      <dsp:txXfrm>
        <a:off x="4782184" y="2171209"/>
        <a:ext cx="2029777" cy="673199"/>
      </dsp:txXfrm>
    </dsp:sp>
    <dsp:sp modelId="{0A3AF56A-7ED8-4000-96AF-20A4646A4047}">
      <dsp:nvSpPr>
        <dsp:cNvPr id="0" name=""/>
        <dsp:cNvSpPr/>
      </dsp:nvSpPr>
      <dsp:spPr>
        <a:xfrm>
          <a:off x="4629405" y="3100841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AEE399-A1F4-41C2-8368-3F77915EE3EE}">
      <dsp:nvSpPr>
        <dsp:cNvPr id="0" name=""/>
        <dsp:cNvSpPr/>
      </dsp:nvSpPr>
      <dsp:spPr>
        <a:xfrm>
          <a:off x="4782184" y="2844409"/>
          <a:ext cx="2029777" cy="673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Образуются только однозарядные ионы</a:t>
          </a:r>
          <a:endParaRPr lang="ru-RU" sz="1200" b="1" kern="1200" dirty="0"/>
        </a:p>
      </dsp:txBody>
      <dsp:txXfrm>
        <a:off x="4782184" y="2844409"/>
        <a:ext cx="2029777" cy="673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4C47F9A-AC47-437F-B7CF-60A58E3FCE1C}" type="datetimeFigureOut">
              <a:rPr lang="en-US" smtClean="0"/>
              <a:pPr/>
              <a:t>2/5/2016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CD4EF2F-EB29-4D07-A0CF-2B6782D7E3F7}" type="slidenum">
              <a:rPr lang="en-US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2281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66830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Название презентации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2/5/2016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Метка конфиденциальности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949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0588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7179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8234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6B5D28-67E3-482E-AA9E-E8E796C993DD}" type="slidenum">
              <a:rPr lang="en-US"/>
              <a:pPr/>
              <a:t>6</a:t>
            </a:fld>
            <a:endParaRPr lang="ru-RU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5"/>
            <a:ext cx="5607050" cy="4183063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1492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6B5D28-67E3-482E-AA9E-E8E796C993DD}" type="slidenum">
              <a:rPr lang="en-US"/>
              <a:pPr/>
              <a:t>7</a:t>
            </a:fld>
            <a:endParaRPr lang="ru-RU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5"/>
            <a:ext cx="5607050" cy="4183063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1492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8</a:t>
            </a:fld>
            <a:endParaRPr lang="ru-RU" dirty="0"/>
          </a:p>
        </p:txBody>
      </p:sp>
      <p:sp>
        <p:nvSpPr>
          <p:cNvPr id="5" name="Notes Placeholder 4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4891384" cy="417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С</a:t>
            </a:r>
            <a:r>
              <a:rPr lang="en-US" sz="1050" dirty="0"/>
              <a:t>м. презентацию «</a:t>
            </a:r>
            <a:r>
              <a:rPr lang="en-US" sz="1050"/>
              <a:t>Масс-спектрометрия </a:t>
            </a:r>
            <a:r>
              <a:rPr lang="pl-PL" sz="1050" smtClean="0"/>
              <a:t>—</a:t>
            </a:r>
            <a:r>
              <a:rPr lang="en-US" sz="1050" smtClean="0"/>
              <a:t> </a:t>
            </a:r>
            <a:r>
              <a:rPr lang="en-US" sz="1050" dirty="0"/>
              <a:t>теоретические основы» для </a:t>
            </a:r>
            <a:r>
              <a:rPr lang="en-US" sz="1050"/>
              <a:t>получения </a:t>
            </a:r>
            <a:r>
              <a:rPr lang="pl-PL" sz="1050" smtClean="0"/>
              <a:t/>
            </a:r>
            <a:br>
              <a:rPr lang="pl-PL" sz="1050" smtClean="0"/>
            </a:br>
            <a:r>
              <a:rPr lang="en-US" sz="1050" smtClean="0"/>
              <a:t>дополнительной информаци</a:t>
            </a:r>
            <a:r>
              <a:rPr lang="az-Cyrl-AZ" sz="1050" smtClean="0"/>
              <a:t>и.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xmlns="" val="2161506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Для получения дополнительной информации по ЭУ см. </a:t>
            </a:r>
            <a:r>
              <a:rPr smtClean="0"/>
              <a:t>презентацию </a:t>
            </a:r>
            <a:r>
              <a:rPr lang="pl-PL" smtClean="0"/>
              <a:t/>
            </a:r>
            <a:br>
              <a:rPr lang="pl-PL" smtClean="0"/>
            </a:br>
            <a:r>
              <a:rPr smtClean="0"/>
              <a:t>«Масс-спектрометрия </a:t>
            </a:r>
            <a:r>
              <a:rPr lang="pl-PL" smtClean="0"/>
              <a:t>—</a:t>
            </a:r>
            <a:r>
              <a:rPr smtClean="0"/>
              <a:t> </a:t>
            </a:r>
            <a:r>
              <a:rPr dirty="0" smtClean="0"/>
              <a:t>теоретические </a:t>
            </a:r>
            <a:r>
              <a:rPr smtClean="0"/>
              <a:t>основы»</a:t>
            </a:r>
            <a:r>
              <a:rPr lang="pl-PL" smtClean="0"/>
              <a:t>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0"/>
              </a:spcAft>
            </a:pPr>
            <a:r>
              <a:rPr dirty="0" smtClean="0"/>
              <a:t>Под</a:t>
            </a:r>
            <a:r>
              <a:rPr dirty="0"/>
              <a:t>робнее</a:t>
            </a:r>
            <a:r>
              <a:rPr/>
              <a:t>: </a:t>
            </a:r>
            <a:r>
              <a:rPr lang="pl-PL" smtClean="0"/>
              <a:t>«</a:t>
            </a:r>
            <a:r>
              <a:rPr smtClean="0"/>
              <a:t>Масс-спектрометрия </a:t>
            </a:r>
            <a:r>
              <a:rPr lang="pl-PL" smtClean="0"/>
              <a:t>—</a:t>
            </a:r>
            <a:r>
              <a:rPr smtClean="0"/>
              <a:t> </a:t>
            </a:r>
            <a:r>
              <a:rPr/>
              <a:t>теоретическое </a:t>
            </a:r>
            <a:r>
              <a:rPr smtClean="0"/>
              <a:t>основы</a:t>
            </a:r>
            <a:r>
              <a:rPr lang="pl-PL" smtClean="0"/>
              <a:t>»</a:t>
            </a:r>
            <a:r>
              <a:rPr smtClean="0"/>
              <a:t> </a:t>
            </a:r>
            <a:r>
              <a:rPr dirty="0"/>
              <a:t>(5991-5857)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6136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Этот эксперимент состоял в трехкратном введении в поток сульфамидного лекарственного препарата в воде и сульфамидного лекарственного препарата в среде для тканевых культур. Хотя две верхних хроматограммы (по поглощению в УФ-области и полному ионному току) показывают хороший сигнал в случае сульфамидного лекарственного препарата, растворенного в среде для тканевых культур, хроматограмма по ионному току выбранного иона свидетельствует о подавлении сигнала, </a:t>
            </a:r>
            <a:r>
              <a:rPr lang="en-US">
                <a:latin typeface="Arial" panose="020B0604020202020204" pitchFamily="34" charset="0"/>
              </a:rPr>
              <a:t>связанного </a:t>
            </a:r>
            <a:r>
              <a:rPr lang="pl-PL" smtClean="0">
                <a:latin typeface="Arial" panose="020B0604020202020204" pitchFamily="34" charset="0"/>
              </a:rPr>
              <a:t/>
            </a:r>
            <a:br>
              <a:rPr lang="pl-PL" smtClean="0">
                <a:latin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</a:rPr>
              <a:t>с </a:t>
            </a:r>
            <a:r>
              <a:rPr lang="en-US" dirty="0">
                <a:latin typeface="Arial" panose="020B0604020202020204" pitchFamily="34" charset="0"/>
              </a:rPr>
              <a:t>присутствием других компонентов в матрице. Собственно говоря, сигнал сульфамидного лекарственного препарата почти полностью </a:t>
            </a:r>
            <a:r>
              <a:rPr lang="en-US">
                <a:latin typeface="Arial" panose="020B0604020202020204" pitchFamily="34" charset="0"/>
              </a:rPr>
              <a:t>подавляется </a:t>
            </a:r>
            <a:r>
              <a:rPr lang="pl-PL" smtClean="0">
                <a:latin typeface="Arial" panose="020B0604020202020204" pitchFamily="34" charset="0"/>
              </a:rPr>
              <a:t/>
            </a:r>
            <a:br>
              <a:rPr lang="pl-PL" smtClean="0">
                <a:latin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</a:rPr>
              <a:t>в </a:t>
            </a:r>
            <a:r>
              <a:rPr lang="en-US" dirty="0">
                <a:latin typeface="Arial" panose="020B0604020202020204" pitchFamily="34" charset="0"/>
              </a:rPr>
              <a:t>присутствии </a:t>
            </a:r>
            <a:r>
              <a:rPr lang="en-US">
                <a:latin typeface="Arial" panose="020B0604020202020204" pitchFamily="34" charset="0"/>
              </a:rPr>
              <a:t>соли</a:t>
            </a:r>
            <a:r>
              <a:rPr lang="en-US" smtClean="0">
                <a:latin typeface="Arial" panose="020B0604020202020204" pitchFamily="34" charset="0"/>
              </a:rPr>
              <a:t>. Отделение </a:t>
            </a:r>
            <a:r>
              <a:rPr lang="en-US" dirty="0">
                <a:latin typeface="Arial" panose="020B0604020202020204" pitchFamily="34" charset="0"/>
              </a:rPr>
              <a:t>аналита от соли (выходит во фронте растворителя) обеспечит разумное обнаружение.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379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6408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0F207-1787-471A-A078-27B677A63145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5325"/>
            <a:ext cx="4629150" cy="347345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dirty="0">
                <a:latin typeface="Arial" panose="020B0604020202020204" pitchFamily="34" charset="0"/>
              </a:rPr>
              <a:t>Данные показывают влияние буферного вещества на </a:t>
            </a:r>
            <a:r>
              <a:rPr lang="en-US">
                <a:latin typeface="Arial" panose="020B0604020202020204" pitchFamily="34" charset="0"/>
              </a:rPr>
              <a:t>сигнал</a:t>
            </a:r>
            <a:r>
              <a:rPr lang="en-US" smtClean="0">
                <a:latin typeface="Arial" panose="020B0604020202020204" pitchFamily="34" charset="0"/>
              </a:rPr>
              <a:t>. Использовалось </a:t>
            </a:r>
            <a:r>
              <a:rPr lang="en-US" dirty="0">
                <a:latin typeface="Arial" panose="020B0604020202020204" pitchFamily="34" charset="0"/>
              </a:rPr>
              <a:t>летучее буферное вещество, ацетат </a:t>
            </a:r>
            <a:r>
              <a:rPr lang="en-US">
                <a:latin typeface="Arial" panose="020B0604020202020204" pitchFamily="34" charset="0"/>
              </a:rPr>
              <a:t>аммония</a:t>
            </a:r>
            <a:r>
              <a:rPr lang="en-US" smtClean="0">
                <a:latin typeface="Arial" panose="020B0604020202020204" pitchFamily="34" charset="0"/>
              </a:rPr>
              <a:t>. Кофеин </a:t>
            </a:r>
            <a:r>
              <a:rPr lang="pl-PL" smtClean="0">
                <a:latin typeface="Arial" panose="020B0604020202020204" pitchFamily="34" charset="0"/>
              </a:rPr>
              <a:t/>
            </a:r>
            <a:br>
              <a:rPr lang="pl-PL" smtClean="0">
                <a:latin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</a:rPr>
              <a:t>и </a:t>
            </a:r>
            <a:r>
              <a:rPr lang="en-US" dirty="0">
                <a:latin typeface="Arial" panose="020B0604020202020204" pitchFamily="34" charset="0"/>
              </a:rPr>
              <a:t>резерпин были выбраны для того, чтобы показать различное поведение аналитов в зависимости от основности и относительной летучести.</a:t>
            </a:r>
          </a:p>
          <a:p>
            <a:pPr>
              <a:spcBef>
                <a:spcPct val="0"/>
              </a:spcBef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mtClean="0">
                <a:latin typeface="Arial" panose="020B0604020202020204" pitchFamily="34" charset="0"/>
              </a:rPr>
              <a:t>ИРЭП: при </a:t>
            </a:r>
            <a:r>
              <a:rPr lang="en-US" dirty="0" smtClean="0">
                <a:latin typeface="Arial" panose="020B0604020202020204" pitchFamily="34" charset="0"/>
              </a:rPr>
              <a:t>более высоких концентрациях буферного вещества выход аналита из капли будет </a:t>
            </a:r>
            <a:r>
              <a:rPr lang="en-US" smtClean="0">
                <a:latin typeface="Arial" panose="020B0604020202020204" pitchFamily="34" charset="0"/>
              </a:rPr>
              <a:t>затруднен.  </a:t>
            </a:r>
            <a:r>
              <a:rPr lang="en-US" dirty="0" smtClean="0">
                <a:latin typeface="Arial" panose="020B0604020202020204" pitchFamily="34" charset="0"/>
              </a:rPr>
              <a:t>Молекулы меньшего размера, </a:t>
            </a:r>
            <a:r>
              <a:rPr lang="en-US" smtClean="0">
                <a:latin typeface="Arial" panose="020B0604020202020204" pitchFamily="34" charset="0"/>
              </a:rPr>
              <a:t>такие </a:t>
            </a:r>
            <a:r>
              <a:rPr lang="pl-PL" smtClean="0">
                <a:latin typeface="Arial" panose="020B0604020202020204" pitchFamily="34" charset="0"/>
              </a:rPr>
              <a:t/>
            </a:r>
            <a:br>
              <a:rPr lang="pl-PL" smtClean="0">
                <a:latin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</a:rPr>
              <a:t>как </a:t>
            </a:r>
            <a:r>
              <a:rPr lang="en-US" dirty="0" smtClean="0">
                <a:latin typeface="Arial" panose="020B0604020202020204" pitchFamily="34" charset="0"/>
              </a:rPr>
              <a:t>кофеин, десорбируются на более раннем этапе в процессе ионизации. </a:t>
            </a:r>
          </a:p>
          <a:p>
            <a:pPr>
              <a:spcBef>
                <a:spcPct val="0"/>
              </a:spcBef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mtClean="0">
                <a:latin typeface="Arial" panose="020B0604020202020204" pitchFamily="34" charset="0"/>
              </a:rPr>
              <a:t>ХИАД: ацетат </a:t>
            </a:r>
            <a:r>
              <a:rPr lang="en-US" dirty="0" smtClean="0">
                <a:latin typeface="Arial" panose="020B0604020202020204" pitchFamily="34" charset="0"/>
              </a:rPr>
              <a:t>аммония в случае с резерпином изначально способствует переносу </a:t>
            </a:r>
            <a:r>
              <a:rPr lang="en-US" smtClean="0">
                <a:latin typeface="Arial" panose="020B0604020202020204" pitchFamily="34" charset="0"/>
              </a:rPr>
              <a:t>протона. Повышение </a:t>
            </a:r>
            <a:r>
              <a:rPr lang="en-US" dirty="0" smtClean="0">
                <a:latin typeface="Arial" panose="020B0604020202020204" pitchFamily="34" charset="0"/>
              </a:rPr>
              <a:t>концентрации «летучей соли» усложняет перевод аналита в газовую </a:t>
            </a:r>
            <a:r>
              <a:rPr lang="en-US" smtClean="0">
                <a:latin typeface="Arial" panose="020B0604020202020204" pitchFamily="34" charset="0"/>
              </a:rPr>
              <a:t>фазу. Кофеин </a:t>
            </a:r>
            <a:r>
              <a:rPr lang="en-US" dirty="0" smtClean="0">
                <a:latin typeface="Arial" panose="020B0604020202020204" pitchFamily="34" charset="0"/>
              </a:rPr>
              <a:t>является более слабым основным соединением, чем резерпин, и аммиак конкурирует с </a:t>
            </a:r>
            <a:r>
              <a:rPr lang="en-US" smtClean="0">
                <a:latin typeface="Arial" panose="020B0604020202020204" pitchFamily="34" charset="0"/>
              </a:rPr>
              <a:t>ним </a:t>
            </a:r>
            <a:r>
              <a:rPr lang="pl-PL" smtClean="0">
                <a:latin typeface="Arial" panose="020B0604020202020204" pitchFamily="34" charset="0"/>
              </a:rPr>
              <a:t/>
            </a:r>
            <a:br>
              <a:rPr lang="pl-PL" smtClean="0">
                <a:latin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</a:rPr>
              <a:t>за </a:t>
            </a:r>
            <a:r>
              <a:rPr lang="en-US" dirty="0" smtClean="0">
                <a:latin typeface="Arial" panose="020B0604020202020204" pitchFamily="34" charset="0"/>
              </a:rPr>
              <a:t>присоединение протона.</a:t>
            </a:r>
          </a:p>
          <a:p>
            <a:pPr>
              <a:spcBef>
                <a:spcPct val="0"/>
              </a:spcBef>
            </a:pP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endParaRPr lang="ru-RU" sz="1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06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0509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295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70177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4665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2950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2283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5645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2950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2950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0146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42938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См. презентацию «</a:t>
            </a:r>
            <a:r>
              <a:rPr/>
              <a:t>Масс-спектрометрия </a:t>
            </a:r>
            <a:r>
              <a:rPr lang="pl-PL" smtClean="0"/>
              <a:t>—</a:t>
            </a:r>
            <a:r>
              <a:rPr smtClean="0"/>
              <a:t> </a:t>
            </a:r>
            <a:r>
              <a:rPr dirty="0"/>
              <a:t>теоретические основы» для получения </a:t>
            </a:r>
            <a:r>
              <a:rPr/>
              <a:t>дополнительной </a:t>
            </a:r>
            <a:r>
              <a:rPr smtClean="0"/>
              <a:t>информации</a:t>
            </a:r>
            <a:r>
              <a:rPr lang="pl-PL" smtClean="0"/>
              <a:t>.</a:t>
            </a:r>
            <a:endParaRPr dirty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64634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00623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19075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96857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73788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08103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24677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44777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18367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4EF2F-EB29-4D07-A0CF-2B6782D7E3F7}" type="slidenum">
              <a:rPr lang="en-US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2260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6" name="Picture 15" descr="wheel.png"/>
          <p:cNvPicPr>
            <a:picLocks noChangeAspect="1"/>
          </p:cNvPicPr>
          <p:nvPr userDrawn="1"/>
        </p:nvPicPr>
        <p:blipFill>
          <a:blip r:embed="rId3" cstate="print">
            <a:alphaModFix amt="75000"/>
          </a:blip>
          <a:stretch>
            <a:fillRect/>
          </a:stretch>
        </p:blipFill>
        <p:spPr>
          <a:xfrm>
            <a:off x="0" y="0"/>
            <a:ext cx="5679566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 descr="wheel.png"/>
          <p:cNvPicPr>
            <a:picLocks noChangeAspect="1"/>
          </p:cNvPicPr>
          <p:nvPr userDrawn="1"/>
        </p:nvPicPr>
        <p:blipFill>
          <a:blip r:embed="rId3" cstate="print">
            <a:alphaModFix amt="13000"/>
          </a:blip>
          <a:srcRect t="18219" b="18163"/>
          <a:stretch>
            <a:fillRect/>
          </a:stretch>
        </p:blipFill>
        <p:spPr>
          <a:xfrm>
            <a:off x="0" y="1249469"/>
            <a:ext cx="5679566" cy="4362902"/>
          </a:xfrm>
          <a:prstGeom prst="rect">
            <a:avLst/>
          </a:prstGeom>
        </p:spPr>
      </p:pic>
      <p:sp>
        <p:nvSpPr>
          <p:cNvPr id="14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spcAft>
                <a:spcPts val="1200"/>
              </a:spcAft>
              <a:defRPr sz="3200">
                <a:solidFill>
                  <a:schemeClr val="bg2"/>
                </a:solidFill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9" name="Picture 18" descr="FooterWheelCropped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0" name="Picture 19" descr="academic_block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3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9" name="Picture 18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0" name="Picture 19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3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71016"/>
            <a:ext cx="4114800" cy="2157984"/>
          </a:xfrm>
        </p:spPr>
        <p:txBody>
          <a:bodyPr lIns="0" tIns="0" rIns="0" bIns="0"/>
          <a:lstStyle>
            <a:lvl1pPr algn="r">
              <a:spcAft>
                <a:spcPts val="0"/>
              </a:spcAft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280160"/>
            <a:ext cx="4114800" cy="2148840"/>
          </a:xfrm>
        </p:spPr>
        <p:txBody>
          <a:bodyPr lIns="0" tIns="18288" rIns="0" bIns="0">
            <a:noAutofit/>
          </a:bodyPr>
          <a:lstStyle>
            <a:lvl1pPr marL="0" indent="0" algn="l">
              <a:lnSpc>
                <a:spcPct val="115000"/>
              </a:lnSpc>
              <a:spcAft>
                <a:spcPts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1016"/>
            <a:ext cx="4270248" cy="45628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3" y="227013"/>
            <a:ext cx="8691562" cy="9921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7013" y="1266825"/>
            <a:ext cx="4267200" cy="4560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266825"/>
            <a:ext cx="4268787" cy="4560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0"/>
          </p:nvPr>
        </p:nvSpPr>
        <p:spPr>
          <a:xfrm>
            <a:off x="5842000" y="-657527"/>
            <a:ext cx="2057400" cy="11887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HPLC Knowledge</a:t>
            </a:r>
          </a:p>
          <a:p>
            <a:pPr>
              <a:defRPr/>
            </a:pPr>
            <a:r>
              <a:rPr lang="en-US" dirty="0"/>
              <a:t>Agilent Restricted</a:t>
            </a:r>
          </a:p>
        </p:txBody>
      </p:sp>
    </p:spTree>
    <p:extLst>
      <p:ext uri="{BB962C8B-B14F-4D97-AF65-F5344CB8AC3E}">
        <p14:creationId xmlns:p14="http://schemas.microsoft.com/office/powerpoint/2010/main" xmlns="" val="3872755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6272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723737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1348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9323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928320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5024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1351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8599071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8572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87616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8303477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300475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036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88634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34779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547768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261872"/>
            <a:ext cx="8004048" cy="4334256"/>
          </a:xfrm>
          <a:prstGeom prst="rect">
            <a:avLst/>
          </a:prstGeom>
          <a:effectLst>
            <a:outerShdw blurRad="292100" dist="38100" dir="4980000">
              <a:srgbClr val="000000">
                <a:alpha val="40000"/>
              </a:srgb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060480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pic>
        <p:nvPicPr>
          <p:cNvPr id="14" name="Picture 13" descr="building_flush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6017" y="2731361"/>
            <a:ext cx="3645165" cy="1609237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847438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1001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1" name="Picture 10" descr="thanks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3917" y="2815878"/>
            <a:ext cx="3492775" cy="52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44015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443085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4815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824477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192785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50243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3812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734916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804310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06995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19574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D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61977" y="1497600"/>
            <a:ext cx="21600" cy="458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5628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40627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2891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129936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51698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671137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531787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90289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15125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9588127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260090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305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05877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61340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D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61977" y="1497600"/>
            <a:ext cx="21600" cy="458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37713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19721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96925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59846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129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776760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963669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96874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34453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4693852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238974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85827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75791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756937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D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61977" y="1497600"/>
            <a:ext cx="21600" cy="458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32947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94747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261872"/>
            <a:ext cx="8004048" cy="4334256"/>
          </a:xfrm>
          <a:prstGeom prst="rect">
            <a:avLst/>
          </a:prstGeom>
          <a:effectLst>
            <a:outerShdw blurRad="292100" dist="38100" dir="4980000">
              <a:srgbClr val="000000">
                <a:alpha val="40000"/>
              </a:srgb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622930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pic>
        <p:nvPicPr>
          <p:cNvPr id="14" name="Picture 13" descr="building_flush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6017" y="2731361"/>
            <a:ext cx="3645165" cy="1609237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3340106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203781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1" name="Picture 10" descr="thanks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3917" y="2815878"/>
            <a:ext cx="3492775" cy="52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50236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485906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56814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077721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3597689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05897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093849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70181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177445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204455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42615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D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61977" y="1497600"/>
            <a:ext cx="21600" cy="458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43061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4051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261872"/>
            <a:ext cx="8004048" cy="4334256"/>
          </a:xfrm>
          <a:prstGeom prst="rect">
            <a:avLst/>
          </a:prstGeom>
          <a:effectLst>
            <a:outerShdw blurRad="292100" dist="38100" dir="4980000">
              <a:srgbClr val="000000">
                <a:alpha val="40000"/>
              </a:srgb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080067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pic>
        <p:nvPicPr>
          <p:cNvPr id="14" name="Picture 13" descr="building_flush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6017" y="2731361"/>
            <a:ext cx="3645165" cy="1609237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558635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06012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1" name="Picture 10" descr="thanks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3917" y="2815878"/>
            <a:ext cx="3492775" cy="52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72753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901875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49291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125624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4639904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201556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27191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849821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03082744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97204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21499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D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61977" y="1497600"/>
            <a:ext cx="0" cy="458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26033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2178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2586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843736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88508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8824586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2464947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016272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881429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6682363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46923036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>
                <a:solidFill>
                  <a:srgbClr val="4D4D4D"/>
                </a:solidFill>
              </a:rPr>
              <a:pPr/>
              <a:t>February 5, 2016</a:t>
            </a:fld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4D4D4D"/>
                </a:solidFill>
              </a:rPr>
              <a:t>Confidentiality Label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>
                <a:solidFill>
                  <a:srgbClr val="4D4D4D"/>
                </a:solidFill>
              </a:rPr>
              <a:pPr/>
              <a:t>‹#›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1186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208372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252727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D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4561978" y="1498600"/>
            <a:ext cx="22722" cy="45815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3031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138156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1" name="Picture 10" descr="thanks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3917" y="2815878"/>
            <a:ext cx="3492775" cy="52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077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2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76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92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08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93700"/>
            <a:ext cx="8695944" cy="1143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0" y="0"/>
            <a:ext cx="9162288" cy="2268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FooterWheelCropped.png"/>
          <p:cNvPicPr>
            <a:picLocks noChangeAspect="1"/>
          </p:cNvPicPr>
          <p:nvPr userDrawn="1"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14" name="Picture 13" descr="academic_block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6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86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85" r:id="rId14"/>
    <p:sldLayoutId id="2147483706" r:id="rId15"/>
    <p:sldLayoutId id="2147483771" r:id="rId16"/>
  </p:sldLayoutIdLst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spcAft>
          <a:spcPts val="300"/>
        </a:spcAft>
        <a:buNone/>
        <a:defRPr sz="3400" b="0" i="0" kern="1200">
          <a:solidFill>
            <a:schemeClr val="tx1"/>
          </a:solidFill>
          <a:latin typeface="Arial Narrow"/>
          <a:ea typeface="+mj-ea"/>
          <a:cs typeface="Arial Narrow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400"/>
        </a:spcAft>
        <a:buFont typeface="Arial" pitchFamily="34" charset="0"/>
        <a:buNone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spcBef>
          <a:spcPts val="0"/>
        </a:spcBef>
        <a:spcAft>
          <a:spcPts val="70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spcBef>
          <a:spcPts val="0"/>
        </a:spcBef>
        <a:spcAft>
          <a:spcPts val="70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2286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7208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:mc="http://schemas.openxmlformats.org/markup-compatibility/2006"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2551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:mc="http://schemas.openxmlformats.org/markup-compatibility/2006"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7596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:mc="http://schemas.openxmlformats.org/markup-compatibility/2006"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1461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:mc="http://schemas.openxmlformats.org/markup-compatibility/2006"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694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:mc="http://schemas.openxmlformats.org/markup-compatibility/2006"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917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:mc="http://schemas.openxmlformats.org/markup-compatibility/2006"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273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:mc="http://schemas.openxmlformats.org/markup-compatibility/2006"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6.xml"/><Relationship Id="rId17" Type="http://schemas.openxmlformats.org/officeDocument/2006/relationships/slide" Target="slide33.xml"/><Relationship Id="rId2" Type="http://schemas.openxmlformats.org/officeDocument/2006/relationships/notesSlide" Target="../notesSlides/notesSlide3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11" Type="http://schemas.openxmlformats.org/officeDocument/2006/relationships/slide" Target="slide15.xml"/><Relationship Id="rId5" Type="http://schemas.openxmlformats.org/officeDocument/2006/relationships/slide" Target="slide6.xml"/><Relationship Id="rId15" Type="http://schemas.openxmlformats.org/officeDocument/2006/relationships/slide" Target="slide28.xml"/><Relationship Id="rId10" Type="http://schemas.openxmlformats.org/officeDocument/2006/relationships/slide" Target="slide12.xml"/><Relationship Id="rId4" Type="http://schemas.openxmlformats.org/officeDocument/2006/relationships/slide" Target="slide5.xml"/><Relationship Id="rId9" Type="http://schemas.openxmlformats.org/officeDocument/2006/relationships/slide" Target="slide11.xml"/><Relationship Id="rId14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hyperlink" Target="http://www.chemspider.com/Chemical-Structure.559082.html?rid=ab8f7859-028d-4899-b88c-e39ea3011c31" TargetMode="External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tiff"/><Relationship Id="rId5" Type="http://schemas.openxmlformats.org/officeDocument/2006/relationships/hyperlink" Target="http://www.chem.agilent.com/Library/applications/5990-3450EN.pdf" TargetMode="External"/><Relationship Id="rId4" Type="http://schemas.openxmlformats.org/officeDocument/2006/relationships/hyperlink" Target="http://www.chemspider.com/Chemical-Structure.10194104.html?rid=d05e25e6-f2f8-4d12-8dc4-5a805ac4393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8.xml"/><Relationship Id="rId5" Type="http://schemas.openxmlformats.org/officeDocument/2006/relationships/hyperlink" Target="http://www.chem.agilent.com/Library/usermanuals/Public/7000OperatingManual-en.pdf" TargetMode="Externa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technicaloverviews/Public/5990-9207EN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30.emf"/><Relationship Id="rId4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hyperlink" Target="http://www.chem.agilent.com/Library/usermanuals/Public/G3300-90012_TOF_ConceptsGuide.pdf" TargetMode="External"/><Relationship Id="rId2" Type="http://schemas.openxmlformats.org/officeDocument/2006/relationships/slideLayout" Target="../slideLayouts/slideLayout5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emf"/><Relationship Id="rId5" Type="http://schemas.openxmlformats.org/officeDocument/2006/relationships/slide" Target="slide3.xml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frontier/Library/usermanuals/Public/G1960-90083_6100_Concepts.pdf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9.xml"/><Relationship Id="rId5" Type="http://schemas.openxmlformats.org/officeDocument/2006/relationships/slide" Target="slide3.xml"/><Relationship Id="rId4" Type="http://schemas.openxmlformats.org/officeDocument/2006/relationships/image" Target="../media/image3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3.xml"/><Relationship Id="rId5" Type="http://schemas.openxmlformats.org/officeDocument/2006/relationships/hyperlink" Target="http://www.chem.agilent.com/Library/usermanuals/Public/G3300-90012_TOF_ConceptsGuide.pdf" TargetMode="External"/><Relationship Id="rId4" Type="http://schemas.openxmlformats.org/officeDocument/2006/relationships/slide" Target="slid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3.xml"/><Relationship Id="rId5" Type="http://schemas.openxmlformats.org/officeDocument/2006/relationships/hyperlink" Target="http://www.chem.agilent.com/Library/technicaloverviews/Public/5990-9207EN.pdf" TargetMode="External"/><Relationship Id="rId4" Type="http://schemas.openxmlformats.org/officeDocument/2006/relationships/image" Target="../media/image3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hyperlink" Target="http://www.chem.agilent.com/Library/usermanuals/Public/G1960-90083_6100_Concepts.pdf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hyperlink" Target="http://www.chemspider.com/Chemical-Structure.5136.html?rid=0c340dfd-5ac1-4067-a557-5a5ec53e290b" TargetMode="External"/><Relationship Id="rId4" Type="http://schemas.openxmlformats.org/officeDocument/2006/relationships/image" Target="../media/image3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spider.com/Chemical-Structure.10194104.html?rid=73bdb342-c69f-41a1-8766-52d82086d362" TargetMode="External"/><Relationship Id="rId7" Type="http://schemas.openxmlformats.org/officeDocument/2006/relationships/slide" Target="slide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hyperlink" Target="http://www.chem.agilent.com/Library/applications/5990-3450EN.pd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5991-5532EN.pdf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slide" Target="slide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em.agilent.com/en-US/products-services/Instruments-Systems/Mass-Spectrometry/6400-Series-Triple-Quadrupole-LC-MS/Pages/6495-QQQ_Video.aspx" TargetMode="External"/><Relationship Id="rId13" Type="http://schemas.openxmlformats.org/officeDocument/2006/relationships/slide" Target="slide3.xml"/><Relationship Id="rId3" Type="http://schemas.openxmlformats.org/officeDocument/2006/relationships/hyperlink" Target="http://www.chemspider.com/Chemical-Structure.5136.html" TargetMode="External"/><Relationship Id="rId7" Type="http://schemas.openxmlformats.org/officeDocument/2006/relationships/hyperlink" Target="http://www.chem.agilent.com/Library/usermanuals/Public/G3335-90173_TOF_Q-TOF_Concepts.pdf" TargetMode="External"/><Relationship Id="rId12" Type="http://schemas.openxmlformats.org/officeDocument/2006/relationships/hyperlink" Target="http://www.agilent.com/chem/teachingresources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9.xml"/><Relationship Id="rId6" Type="http://schemas.openxmlformats.org/officeDocument/2006/relationships/hyperlink" Target="http://www.chem.agilent.com/Library/technicaloverviews/Public/5990-9207EN.pdf" TargetMode="External"/><Relationship Id="rId11" Type="http://schemas.openxmlformats.org/officeDocument/2006/relationships/hyperlink" Target="http://www.chemspider.com/Chemical-Structure.5566.html" TargetMode="External"/><Relationship Id="rId5" Type="http://schemas.openxmlformats.org/officeDocument/2006/relationships/hyperlink" Target="http://www.chemspider.com/Chemical-Structure.559082.html" TargetMode="External"/><Relationship Id="rId10" Type="http://schemas.openxmlformats.org/officeDocument/2006/relationships/hyperlink" Target="http://www.chem.agilent.com/Library/applications/5991-5532EN.pdf" TargetMode="External"/><Relationship Id="rId4" Type="http://schemas.openxmlformats.org/officeDocument/2006/relationships/hyperlink" Target="mailto:academia.team@agilent.com" TargetMode="External"/><Relationship Id="rId9" Type="http://schemas.openxmlformats.org/officeDocument/2006/relationships/hyperlink" Target="http://www.chem.agilent.com/Library/usermanuals/Public/7000OperatingManual-en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 smtClean="0">
                <a:latin typeface="Arial Narrow"/>
              </a:rPr>
              <a:t>Основы </a:t>
            </a:r>
          </a:p>
          <a:p>
            <a:pPr lvl="0">
              <a:spcBef>
                <a:spcPct val="0"/>
              </a:spcBef>
              <a:spcAft>
                <a:spcPts val="600"/>
              </a:spcAft>
            </a:pPr>
            <a:r>
              <a:rPr lang="az-Cyrl-AZ" sz="2800" dirty="0"/>
              <a:t>м</a:t>
            </a:r>
            <a:r>
              <a:rPr lang="en-US" sz="2800" dirty="0" err="1" smtClean="0">
                <a:latin typeface="Arial Narrow"/>
              </a:rPr>
              <a:t>асс-спектрометрии</a:t>
            </a:r>
            <a:r>
              <a:rPr lang="en-US" sz="2800" dirty="0" smtClean="0">
                <a:latin typeface="Arial Narrow"/>
              </a:rPr>
              <a:t>: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 smtClean="0">
                <a:latin typeface="Arial Narrow"/>
              </a:rPr>
              <a:t>оборудование</a:t>
            </a:r>
            <a:endParaRPr lang="ru-RU" sz="2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dirty="0" smtClean="0"/>
              <a:t>Делаем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1900" dirty="0" smtClean="0">
                <a:solidFill>
                  <a:schemeClr val="bg1"/>
                </a:solidFill>
              </a:rPr>
              <a:t>науку лучше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вместе с Agilent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611161" y="1933040"/>
            <a:ext cx="3266466" cy="29671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Компания Agilent поддерживает тесную связь с образовательным сектором и готова делиться имеющимися у нее информационными материалами.</a:t>
            </a:r>
          </a:p>
          <a:p>
            <a:endParaRPr lang="ru-RU" sz="1600" dirty="0" smtClean="0">
              <a:solidFill>
                <a:srgbClr val="FFFFFF"/>
              </a:solidFill>
            </a:endParaRPr>
          </a:p>
          <a:p>
            <a:endParaRPr lang="ru-RU" sz="24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Данная презентация была создана компанией Agilent </a:t>
            </a:r>
            <a:r>
              <a:rPr lang="en-US" sz="1000" u="sng" dirty="0">
                <a:solidFill>
                  <a:srgbClr val="FFFFFF"/>
                </a:solidFill>
              </a:rPr>
              <a:t>исключительно в учебных целях</a:t>
            </a:r>
            <a:r>
              <a:rPr lang="en-US" sz="1000" dirty="0">
                <a:solidFill>
                  <a:srgbClr val="FFFFFF"/>
                </a:solidFill>
              </a:rPr>
              <a:t>.</a:t>
            </a:r>
          </a:p>
          <a:p>
            <a:endParaRPr lang="ru-RU" sz="1000" dirty="0">
              <a:solidFill>
                <a:srgbClr val="FFFFFF"/>
              </a:solidFill>
            </a:endParaRPr>
          </a:p>
          <a:p>
            <a:r>
              <a:rPr lang="en-US" sz="1000" dirty="0" smtClean="0">
                <a:solidFill>
                  <a:srgbClr val="FFFFFF"/>
                </a:solidFill>
              </a:rPr>
              <a:t>Прежде чем использовать изображения, </a:t>
            </a:r>
            <a:r>
              <a:rPr lang="en-US" sz="1000" smtClean="0">
                <a:solidFill>
                  <a:srgbClr val="FFFFFF"/>
                </a:solidFill>
              </a:rPr>
              <a:t>схемы </a:t>
            </a:r>
            <a:r>
              <a:rPr lang="pl-PL" sz="1000" smtClean="0">
                <a:solidFill>
                  <a:srgbClr val="FFFFFF"/>
                </a:solidFill>
              </a:rPr>
              <a:t/>
            </a:r>
            <a:br>
              <a:rPr lang="pl-PL" sz="1000" smtClean="0">
                <a:solidFill>
                  <a:srgbClr val="FFFFFF"/>
                </a:solidFill>
              </a:rPr>
            </a:br>
            <a:r>
              <a:rPr lang="en-US" sz="1000" smtClean="0">
                <a:solidFill>
                  <a:srgbClr val="FFFFFF"/>
                </a:solidFill>
              </a:rPr>
              <a:t>или </a:t>
            </a:r>
            <a:r>
              <a:rPr lang="en-US" sz="1000" dirty="0" smtClean="0">
                <a:solidFill>
                  <a:srgbClr val="FFFFFF"/>
                </a:solidFill>
              </a:rPr>
              <a:t>графики в каких-либо других целях, </a:t>
            </a:r>
            <a:r>
              <a:rPr lang="en-US" sz="1000" smtClean="0">
                <a:solidFill>
                  <a:srgbClr val="FFFFFF"/>
                </a:solidFill>
              </a:rPr>
              <a:t>свяжитесь </a:t>
            </a:r>
            <a:r>
              <a:rPr lang="pl-PL" sz="1000" smtClean="0">
                <a:solidFill>
                  <a:srgbClr val="FFFFFF"/>
                </a:solidFill>
              </a:rPr>
              <a:t/>
            </a:r>
            <a:br>
              <a:rPr lang="pl-PL" sz="1000" smtClean="0">
                <a:solidFill>
                  <a:srgbClr val="FFFFFF"/>
                </a:solidFill>
              </a:rPr>
            </a:br>
            <a:r>
              <a:rPr lang="en-US" sz="1000" smtClean="0">
                <a:solidFill>
                  <a:srgbClr val="FFFFFF"/>
                </a:solidFill>
              </a:rPr>
              <a:t>с </a:t>
            </a:r>
            <a:r>
              <a:rPr lang="en-US" sz="1000" dirty="0" smtClean="0">
                <a:solidFill>
                  <a:srgbClr val="FFFFFF"/>
                </a:solidFill>
              </a:rPr>
              <a:t>компанией Agilent.</a:t>
            </a:r>
            <a:endParaRPr lang="ru-RU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9927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Содержание</a:t>
            </a:r>
            <a:endParaRPr lang="ru-RU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>
          <a:xfrm>
            <a:off x="228600" y="1508760"/>
            <a:ext cx="4270248" cy="456285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1" dirty="0" smtClean="0">
                <a:solidFill>
                  <a:srgbClr val="0085D5"/>
                </a:solidFill>
              </a:rPr>
              <a:t>Введение</a:t>
            </a: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3" action="ppaction://hlinksldjump"/>
              </a:rPr>
              <a:t>Что такое масс-спектрометрия? 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4" action="ppaction://hlinksldjump"/>
              </a:rPr>
              <a:t>Для чего используется масс-спектрометрия?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5" action="ppaction://hlinksldjump"/>
              </a:rPr>
              <a:t>Как выглядит масс-спектр?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82880" indent="-182880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6" action="ppaction://hlinksldjump"/>
              </a:rPr>
              <a:t>Компоненты масс-спектра</a:t>
            </a:r>
            <a:endParaRPr lang="ru-RU" sz="14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1" dirty="0" smtClean="0">
                <a:solidFill>
                  <a:srgbClr val="0085D5"/>
                </a:solidFill>
              </a:rPr>
              <a:t>Устройство масс-спектрометра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7" action="ppaction://hlinksldjump"/>
              </a:rPr>
              <a:t>Источник ионов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8" action="ppaction://hlinksldjump"/>
              </a:rPr>
              <a:t>Ионизация распылением в электрическом поле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9" action="ppaction://hlinksldjump"/>
              </a:rPr>
              <a:t>Общие соображения для систем ЖХ-МС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10" action="ppaction://hlinksldjump"/>
              </a:rPr>
              <a:t>Общие соображения о выборе подвижной фазы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11" action="ppaction://hlinksldjump"/>
              </a:rPr>
              <a:t>Соображения об особенностях проб для систем ЖХ-МС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12" action="ppaction://hlinksldjump"/>
              </a:rPr>
              <a:t>Масс-анализатор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12" action="ppaction://hlinksldjump"/>
              </a:rPr>
              <a:t>Одноквадрупольная система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13" action="ppaction://hlinksldjump"/>
              </a:rPr>
              <a:t>Трехквадрупольная система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hlinkClick r:id="rId14" action="ppaction://hlinksldjump"/>
              </a:rPr>
              <a:t>Времяпролетная система</a:t>
            </a:r>
            <a:endParaRPr lang="ru-RU" sz="1400" dirty="0" smtClean="0">
              <a:solidFill>
                <a:srgbClr val="000000"/>
              </a:solidFill>
            </a:endParaRPr>
          </a:p>
          <a:p>
            <a:pPr lvl="1" indent="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None/>
            </a:pPr>
            <a:endParaRPr lang="ru-RU" sz="14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ru-RU" sz="1400" dirty="0" smtClean="0">
              <a:solidFill>
                <a:srgbClr val="000000"/>
              </a:solidFill>
            </a:endParaRP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rgbClr val="000000"/>
              </a:solidFill>
            </a:endParaRPr>
          </a:p>
          <a:p>
            <a:endParaRPr lang="ru-RU" sz="1400" dirty="0" smtClean="0">
              <a:solidFill>
                <a:srgbClr val="000000"/>
              </a:solidFill>
            </a:endParaRPr>
          </a:p>
          <a:p>
            <a:endParaRPr lang="ru-RU" sz="1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0" y="1378857"/>
            <a:ext cx="4572" cy="4789714"/>
          </a:xfrm>
          <a:prstGeom prst="line">
            <a:avLst/>
          </a:prstGeom>
          <a:ln>
            <a:solidFill>
              <a:srgbClr val="008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17"/>
          <p:cNvSpPr>
            <a:spLocks noGrp="1"/>
          </p:cNvSpPr>
          <p:nvPr>
            <p:ph sz="half" idx="1"/>
          </p:nvPr>
        </p:nvSpPr>
        <p:spPr>
          <a:xfrm>
            <a:off x="4744800" y="1508400"/>
            <a:ext cx="4270248" cy="45628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1" dirty="0" smtClean="0">
                <a:solidFill>
                  <a:srgbClr val="0085D5"/>
                </a:solidFill>
              </a:rPr>
              <a:t>Устройство масс-спектрометра</a:t>
            </a:r>
          </a:p>
          <a:p>
            <a:pPr marL="182880" indent="-18288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hlinkClick r:id="rId15" action="ppaction://hlinksldjump"/>
              </a:rPr>
              <a:t>Детектор</a:t>
            </a:r>
            <a:endParaRPr lang="ru-RU" sz="1400" dirty="0">
              <a:solidFill>
                <a:srgbClr val="000000"/>
              </a:solidFill>
            </a:endParaRPr>
          </a:p>
          <a:p>
            <a:pPr marL="182880" indent="-182880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hlinkClick r:id="rId16" action="ppaction://hlinksldjump"/>
              </a:rPr>
              <a:t>Система сбора и обработки данных</a:t>
            </a:r>
            <a:endParaRPr lang="ru-RU" sz="1400" b="1" dirty="0" smtClean="0">
              <a:solidFill>
                <a:srgbClr val="0085D5"/>
              </a:solidFill>
            </a:endParaRP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1400" b="1" dirty="0" smtClean="0">
                <a:solidFill>
                  <a:srgbClr val="0085D5"/>
                </a:solidFill>
              </a:rPr>
              <a:t>Примеры</a:t>
            </a:r>
            <a:endParaRPr lang="ru-RU" sz="1400" b="1" dirty="0">
              <a:solidFill>
                <a:srgbClr val="0085D5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1" dirty="0" smtClean="0">
                <a:solidFill>
                  <a:srgbClr val="0085D5"/>
                </a:solidFill>
              </a:rPr>
              <a:t>Дополнительная информация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5D5"/>
                </a:solidFill>
                <a:hlinkClick r:id="rId17" action="ppaction://hlinksldjump"/>
              </a:rPr>
              <a:t>Интернет-страница обучающих материалов Agilent</a:t>
            </a:r>
            <a:endParaRPr lang="ru-RU" sz="1400" dirty="0">
              <a:solidFill>
                <a:srgbClr val="0085D5"/>
              </a:solidFill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5D5"/>
                </a:solidFill>
                <a:hlinkClick r:id="rId17" action="ppaction://hlinksldjump"/>
              </a:rPr>
              <a:t>Публикации</a:t>
            </a:r>
            <a:endParaRPr lang="ru-RU" sz="1400" dirty="0">
              <a:solidFill>
                <a:srgbClr val="0085D5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ru-RU" sz="1400" dirty="0" smtClean="0">
              <a:solidFill>
                <a:srgbClr val="000000"/>
              </a:solidFill>
            </a:endParaRPr>
          </a:p>
          <a:p>
            <a:endParaRPr lang="ru-RU" sz="1400" dirty="0" smtClean="0">
              <a:solidFill>
                <a:srgbClr val="000000"/>
              </a:solidFill>
            </a:endParaRP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0042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Введение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562856"/>
          </a:xfrm>
        </p:spPr>
        <p:txBody>
          <a:bodyPr>
            <a:normAutofit/>
          </a:bodyPr>
          <a:lstStyle/>
          <a:p>
            <a:r>
              <a:rPr sz="1800" b="1" dirty="0" smtClean="0"/>
              <a:t>Масс-спектрометрия (МС)</a:t>
            </a:r>
            <a:r>
              <a:rPr sz="1800" dirty="0" smtClean="0"/>
              <a:t> является методом аналитической химии, позволяющим определить количество и вид химических веществ, присутствующих в пробе посредством измерения отношений </a:t>
            </a:r>
            <a:r>
              <a:rPr sz="1800" smtClean="0"/>
              <a:t>массы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sz="1800" smtClean="0"/>
              <a:t>к </a:t>
            </a:r>
            <a:r>
              <a:rPr sz="1800" dirty="0" smtClean="0"/>
              <a:t>заряду и интенсивностей сигналов ионов в газовой фазе.</a:t>
            </a:r>
            <a:endParaRPr lang="ru-RU" sz="1800" dirty="0"/>
          </a:p>
          <a:p>
            <a:r>
              <a:rPr lang="en-US" sz="1800" dirty="0"/>
              <a:t>Масс-спектр представляет собой график зависимости интенсивности сигнала ионов от соотношения массы к заряду. Регистрируемые в спектре массы молекулярного иона и фрагментных ионов используются для определения элементного состава или изотопного распределения соединения</a:t>
            </a:r>
            <a:r>
              <a:rPr lang="en-US" sz="1800"/>
              <a:t>.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lang="en-US" sz="1800" smtClean="0"/>
              <a:t>Эта </a:t>
            </a:r>
            <a:r>
              <a:rPr lang="en-US" sz="1800" dirty="0"/>
              <a:t>информация используется для выяснения химического строения таких молекул, как пестициды и пептиды. </a:t>
            </a:r>
          </a:p>
          <a:p>
            <a:r>
              <a:rPr lang="en-US" sz="1800" dirty="0" smtClean="0"/>
              <a:t>Масс-спектрометрия подразумевает ионизацию химических </a:t>
            </a:r>
            <a:r>
              <a:rPr lang="en-US" sz="1800" smtClean="0"/>
              <a:t>соединений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lang="en-US" sz="1800" smtClean="0"/>
              <a:t>для </a:t>
            </a:r>
            <a:r>
              <a:rPr lang="en-US" sz="1800" dirty="0" smtClean="0"/>
              <a:t>образования заряженных молекул или фрагментов молекул и </a:t>
            </a:r>
            <a:r>
              <a:rPr lang="en-US" sz="1800" smtClean="0"/>
              <a:t>измерения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lang="en-US" sz="1800" smtClean="0"/>
              <a:t>их </a:t>
            </a:r>
            <a:r>
              <a:rPr lang="en-US" sz="1800" dirty="0" smtClean="0"/>
              <a:t>отношений массы к заряду.</a:t>
            </a:r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241368" y="6015600"/>
            <a:ext cx="1332531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Источник: Wikipedia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2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631684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Введение</a:t>
            </a:r>
            <a:r>
              <a:t/>
            </a:r>
            <a:br/>
            <a:r>
              <a:rPr lang="en-US" sz="2800" b="0" dirty="0" smtClean="0">
                <a:solidFill>
                  <a:srgbClr val="000000"/>
                </a:solidFill>
              </a:rPr>
              <a:t>Для чего используется </a:t>
            </a:r>
            <a:r>
              <a:rPr lang="en-US" sz="2800" dirty="0">
                <a:solidFill>
                  <a:srgbClr val="000000"/>
                </a:solidFill>
              </a:rPr>
              <a:t>масс-спектрометрия</a:t>
            </a:r>
            <a:r>
              <a:rPr lang="en-US" sz="2800" b="0" dirty="0" smtClean="0">
                <a:solidFill>
                  <a:srgbClr val="000000"/>
                </a:solidFill>
              </a:rPr>
              <a:t>?</a:t>
            </a:r>
            <a:endParaRPr lang="ru-RU" sz="2800" b="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8760"/>
            <a:ext cx="8610600" cy="459381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1600" dirty="0" smtClean="0">
                <a:solidFill>
                  <a:schemeClr val="tx2"/>
                </a:solidFill>
              </a:rPr>
              <a:t>Масс-спектрометрия является методом качественного или количественного </a:t>
            </a:r>
            <a:r>
              <a:rPr lang="en-US" sz="1600" smtClean="0">
                <a:solidFill>
                  <a:schemeClr val="tx2"/>
                </a:solidFill>
              </a:rPr>
              <a:t>анализа </a:t>
            </a:r>
            <a:r>
              <a:rPr lang="pl-PL" sz="1600" smtClean="0">
                <a:solidFill>
                  <a:schemeClr val="tx2"/>
                </a:solidFill>
              </a:rPr>
              <a:t/>
            </a:r>
            <a:br>
              <a:rPr lang="pl-PL" sz="1600" smtClean="0">
                <a:solidFill>
                  <a:schemeClr val="tx2"/>
                </a:solidFill>
              </a:rPr>
            </a:br>
            <a:r>
              <a:rPr lang="en-US" sz="1600" smtClean="0">
                <a:solidFill>
                  <a:schemeClr val="tx2"/>
                </a:solidFill>
              </a:rPr>
              <a:t>и </a:t>
            </a:r>
            <a:r>
              <a:rPr lang="en-US" sz="1600" dirty="0" smtClean="0">
                <a:solidFill>
                  <a:schemeClr val="tx2"/>
                </a:solidFill>
              </a:rPr>
              <a:t>обнаружения ионов. Она часто сочетается с жидкостной или газовой хроматографией.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1600" b="1" dirty="0" smtClean="0">
                <a:solidFill>
                  <a:srgbClr val="0085D5"/>
                </a:solidFill>
              </a:rPr>
              <a:t>Диапазон ее областей применения обширен — вот несколько примеров:</a:t>
            </a:r>
          </a:p>
          <a:p>
            <a:pPr marL="617220" lvl="2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анализ пищевых продуктов и ароматических веществ (выявление </a:t>
            </a:r>
            <a:r>
              <a:rPr lang="en-US" sz="1400" smtClean="0"/>
              <a:t>микотоксинов </a:t>
            </a:r>
            <a:r>
              <a:rPr lang="pl-PL" sz="1400" smtClean="0"/>
              <a:t/>
            </a:r>
            <a:br>
              <a:rPr lang="pl-PL" sz="1400" smtClean="0"/>
            </a:br>
            <a:r>
              <a:rPr lang="en-US" sz="1400" smtClean="0"/>
              <a:t>и </a:t>
            </a:r>
            <a:r>
              <a:rPr lang="en-US" sz="1400" dirty="0" smtClean="0"/>
              <a:t>антибиотиков, анализ содержания веществ различных классов в пищевых </a:t>
            </a:r>
            <a:r>
              <a:rPr lang="en-US" sz="1400" smtClean="0"/>
              <a:t>продуктах); </a:t>
            </a:r>
            <a:endParaRPr lang="en-US" sz="1400" dirty="0" smtClean="0"/>
          </a:p>
          <a:p>
            <a:pPr marL="617220" lvl="2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экологический контроль (выявление присутствия полициклических ароматических углеводородов (ПАУ), пестицидов, гербицидов, бензола);</a:t>
            </a:r>
            <a:endParaRPr lang="ru-RU" sz="1400" dirty="0"/>
          </a:p>
          <a:p>
            <a:pPr marL="617220" lvl="2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az-Cyrl-AZ" sz="1400"/>
              <a:t>и</a:t>
            </a:r>
            <a:r>
              <a:rPr lang="en-US" sz="1400" smtClean="0"/>
              <a:t>сследования </a:t>
            </a:r>
            <a:r>
              <a:rPr lang="en-US" sz="1400" dirty="0" smtClean="0"/>
              <a:t>биомолекул различных классов (протеомика, метаболомика, экспосомика);</a:t>
            </a:r>
          </a:p>
          <a:p>
            <a:pPr marL="617220" lvl="2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клинические исследования и диагностика в лабораторных условиях;</a:t>
            </a:r>
          </a:p>
          <a:p>
            <a:pPr marL="617220" lvl="2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применение в фармацевтике (биоанализ, исследования метаболизма и фармакокинетики лекарственных веществ, разработка новых лекарственных препаратов);</a:t>
            </a:r>
          </a:p>
          <a:p>
            <a:pPr marL="617220" lvl="2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криминалистика и токсикология;</a:t>
            </a:r>
          </a:p>
          <a:p>
            <a:pPr marL="617220" lvl="2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анализ ветеринарных препаратов;</a:t>
            </a:r>
          </a:p>
          <a:p>
            <a:pPr marL="617220" lvl="2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и многое другое.</a:t>
            </a:r>
          </a:p>
          <a:p>
            <a:endParaRPr lang="ru-RU" sz="1800" dirty="0"/>
          </a:p>
        </p:txBody>
      </p:sp>
      <p:grpSp>
        <p:nvGrpSpPr>
          <p:cNvPr id="9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0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2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09159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6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0" hangingPunct="0">
              <a:spcAft>
                <a:spcPct val="10000"/>
              </a:spcAft>
            </a:pPr>
            <a:r>
              <a:rPr dirty="0" smtClean="0"/>
              <a:t>Введение</a:t>
            </a:r>
            <a:r>
              <a:t/>
            </a:r>
            <a:br/>
            <a:r>
              <a:rPr sz="2800" dirty="0" smtClean="0"/>
              <a:t>Как выглядит масс-спектр?</a:t>
            </a:r>
            <a:endParaRPr lang="ru-RU" sz="2000" b="0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400"/>
            <a:ext cx="4270248" cy="639762"/>
          </a:xfrm>
        </p:spPr>
        <p:txBody>
          <a:bodyPr anchor="t" anchorCtr="0">
            <a:normAutofit/>
          </a:bodyPr>
          <a:lstStyle/>
          <a:p>
            <a:pPr>
              <a:spcAft>
                <a:spcPts val="0"/>
              </a:spcAft>
            </a:pPr>
            <a:r>
              <a:rPr sz="1200" b="0" dirty="0" smtClean="0"/>
              <a:t>Масс-спектр </a:t>
            </a:r>
            <a:r>
              <a:rPr lang="en-US" sz="1200" b="0" dirty="0">
                <a:solidFill>
                  <a:schemeClr val="tx2"/>
                </a:solidFill>
                <a:hlinkClick r:id="rId3"/>
              </a:rPr>
              <a:t>кокаэтилена</a:t>
            </a:r>
            <a:r>
              <a:rPr sz="1200" b="0" dirty="0" smtClean="0"/>
              <a:t>, </a:t>
            </a:r>
            <a:r>
              <a:rPr sz="1200" b="0" smtClean="0"/>
              <a:t>полученный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sz="1200" b="0" smtClean="0"/>
              <a:t>с </a:t>
            </a:r>
            <a:r>
              <a:rPr sz="1200" b="0" dirty="0" smtClean="0"/>
              <a:t>применением ионизации </a:t>
            </a:r>
            <a:r>
              <a:rPr sz="1200" b="0" smtClean="0"/>
              <a:t>распылением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sz="1200" b="0" smtClean="0"/>
              <a:t>в </a:t>
            </a:r>
            <a:r>
              <a:rPr sz="1200" b="0" dirty="0" smtClean="0"/>
              <a:t>электрическом поле (</a:t>
            </a:r>
            <a:r>
              <a:rPr sz="1200" b="0" smtClean="0"/>
              <a:t>ИРЭП)</a:t>
            </a:r>
            <a:r>
              <a:rPr lang="pl-PL" sz="1200" b="0" smtClean="0"/>
              <a:t> </a:t>
            </a:r>
            <a:endParaRPr sz="1200" b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744800" y="1508400"/>
            <a:ext cx="4270248" cy="639762"/>
          </a:xfrm>
        </p:spPr>
        <p:txBody>
          <a:bodyPr anchor="t" anchorCtr="0">
            <a:noAutofit/>
          </a:bodyPr>
          <a:lstStyle/>
          <a:p>
            <a:r>
              <a:rPr sz="1200" b="0" dirty="0" smtClean="0"/>
              <a:t>Масс-спектр </a:t>
            </a:r>
            <a:r>
              <a:rPr sz="1200" b="0" dirty="0" smtClean="0">
                <a:hlinkClick r:id="rId4"/>
              </a:rPr>
              <a:t>кокаина</a:t>
            </a:r>
            <a:r>
              <a:rPr sz="1200" b="0" dirty="0" smtClean="0"/>
              <a:t>, полученный с помощью тандемной масс-спектрометрии (МС-МС) с ионизацией </a:t>
            </a:r>
            <a:r>
              <a:rPr sz="1200" b="0" smtClean="0"/>
              <a:t>методом ИРЭП</a:t>
            </a:r>
            <a:endParaRPr lang="ru-RU" sz="1200" b="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40510" y="4371760"/>
            <a:ext cx="41569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smtClean="0"/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5200" y="5425758"/>
            <a:ext cx="80919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Источник: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  <a:hlinkClick r:id="rId5"/>
              </a:rPr>
              <a:t>Сравнение нескольких методик ЖХ-МС для применения 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  <a:hlinkClick r:id="rId5"/>
              </a:rPr>
              <a:t>в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  <a:hlinkClick r:id="rId5"/>
              </a:rPr>
              <a:t>токсикологии</a:t>
            </a:r>
            <a:r>
              <a:rPr smtClean="0"/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az-Cyrl-AZ" sz="1200">
                <a:solidFill>
                  <a:schemeClr val="accent2">
                    <a:lumMod val="75000"/>
                  </a:schemeClr>
                </a:solidFill>
              </a:rPr>
              <a:t>р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ис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. 36 и 37)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Bild 5" descr="Slide6a.t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400" y="2125763"/>
            <a:ext cx="4140007" cy="2880727"/>
          </a:xfrm>
          <a:prstGeom prst="rect">
            <a:avLst/>
          </a:prstGeom>
        </p:spPr>
      </p:pic>
      <p:pic>
        <p:nvPicPr>
          <p:cNvPr id="9" name="Bild 8" descr="Slide6b.pd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4800" y="2125763"/>
            <a:ext cx="4140200" cy="2882900"/>
          </a:xfrm>
          <a:prstGeom prst="rect">
            <a:avLst/>
          </a:prstGeom>
        </p:spPr>
      </p:pic>
      <p:grpSp>
        <p:nvGrpSpPr>
          <p:cNvPr id="14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5" name="Action Button: Custom 12">
              <a:hlinkClick r:id="rId8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TextBox 15">
              <a:hlinkClick r:id="rId8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722969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6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0" hangingPunct="0">
              <a:spcAft>
                <a:spcPct val="10000"/>
              </a:spcAft>
            </a:pPr>
            <a:r>
              <a:rPr dirty="0" smtClean="0"/>
              <a:t>Введение</a:t>
            </a:r>
            <a:r>
              <a:t/>
            </a:r>
            <a:br/>
            <a:r>
              <a:rPr sz="2800" dirty="0" smtClean="0"/>
              <a:t>Компоненты масс-спектрометра</a:t>
            </a:r>
            <a:endParaRPr lang="ru-RU" sz="2000" b="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0400" y="4238749"/>
            <a:ext cx="8605171" cy="107721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</a:rPr>
              <a:t>Источник ионизации</a:t>
            </a:r>
            <a:r>
              <a:rPr lang="en-US" sz="1600" dirty="0" smtClean="0">
                <a:solidFill>
                  <a:schemeClr val="tx2"/>
                </a:solidFill>
              </a:rPr>
              <a:t> позволяет получить ионы аналитов.</a:t>
            </a:r>
          </a:p>
          <a:p>
            <a:r>
              <a:rPr lang="en-US" sz="1600" b="1" dirty="0" smtClean="0">
                <a:solidFill>
                  <a:schemeClr val="tx2"/>
                </a:solidFill>
              </a:rPr>
              <a:t>Анализатор</a:t>
            </a:r>
            <a:r>
              <a:rPr lang="en-US" sz="1600" dirty="0" smtClean="0">
                <a:solidFill>
                  <a:schemeClr val="tx2"/>
                </a:solidFill>
              </a:rPr>
              <a:t> разделяет ионы в соответствии с их отношениями массы к заряду (m/z).</a:t>
            </a:r>
          </a:p>
          <a:p>
            <a:r>
              <a:rPr lang="en-US" sz="1600" b="1" dirty="0" smtClean="0">
                <a:solidFill>
                  <a:schemeClr val="tx2"/>
                </a:solidFill>
              </a:rPr>
              <a:t>Детектирующая система</a:t>
            </a:r>
            <a:r>
              <a:rPr lang="en-US" sz="1600" dirty="0" smtClean="0">
                <a:solidFill>
                  <a:schemeClr val="tx2"/>
                </a:solidFill>
              </a:rPr>
              <a:t> регистрирует ионы и записывает относительную интенсивность их сигналов.</a:t>
            </a:r>
            <a:endParaRPr lang="ru-RU" sz="1600" dirty="0">
              <a:solidFill>
                <a:schemeClr val="tx2"/>
              </a:solidFill>
            </a:endParaRPr>
          </a:p>
        </p:txBody>
      </p:sp>
      <p:grpSp>
        <p:nvGrpSpPr>
          <p:cNvPr id="10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1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5" name="Grupa 14"/>
          <p:cNvGrpSpPr/>
          <p:nvPr/>
        </p:nvGrpSpPr>
        <p:grpSpPr>
          <a:xfrm>
            <a:off x="247650" y="1508400"/>
            <a:ext cx="8648700" cy="2533650"/>
            <a:chOff x="247650" y="3675101"/>
            <a:chExt cx="8648700" cy="2533650"/>
          </a:xfrm>
        </p:grpSpPr>
        <p:pic>
          <p:nvPicPr>
            <p:cNvPr id="16" name="Picture 2" descr="D:\projekty\NLG\2015\25798\grafiki\image16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50" y="3675101"/>
              <a:ext cx="8648700" cy="2533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pole tekstowe 16"/>
            <p:cNvSpPr txBox="1"/>
            <p:nvPr/>
          </p:nvSpPr>
          <p:spPr>
            <a:xfrm>
              <a:off x="753980" y="4299284"/>
              <a:ext cx="1002632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8900" indent="-88900">
                <a:spcAft>
                  <a:spcPts val="600"/>
                </a:spcAft>
              </a:pPr>
              <a:r>
                <a:rPr lang="az-Cyrl-AZ" sz="800" b="1"/>
                <a:t>Ввод вещества</a:t>
              </a:r>
              <a:endParaRPr lang="pl-PL" sz="900" b="1" smtClean="0"/>
            </a:p>
            <a:p>
              <a:pPr marL="88900" indent="-88900"/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∙ 	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ВЭЖХ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pPr marL="88900" indent="-88900"/>
              <a:r>
                <a:rPr lang="pl-PL" sz="70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	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ГХ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pPr marL="88900" indent="-88900"/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∙	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Непосредствен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-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ное 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нагнетание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pPr marL="88900" indent="-88900"/>
              <a:r>
                <a:rPr lang="pl-PL" sz="70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	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Капиллярный 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электрофорез (КЭ)</a:t>
              </a:r>
              <a:endParaRPr lang="pl-PL" sz="700"/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2101516" y="4299284"/>
              <a:ext cx="9304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az-Cyrl-AZ" sz="800" b="1"/>
                <a:t>Источник</a:t>
              </a:r>
              <a:endParaRPr lang="pl-PL" sz="800" b="1" smtClean="0"/>
            </a:p>
            <a:p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ИРЭП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r>
                <a:rPr lang="pl-PL" sz="70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ХИАД/ФИАД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r>
                <a:rPr lang="pl-PL" sz="70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МАЛДИ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r>
                <a:rPr lang="pl-PL" sz="70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ЭУ/ХИ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ИСП</a:t>
              </a:r>
              <a:endParaRPr lang="pl-PL" sz="700"/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3376863" y="4299284"/>
              <a:ext cx="986589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8900" indent="-88900">
                <a:spcAft>
                  <a:spcPts val="600"/>
                </a:spcAft>
              </a:pPr>
              <a:r>
                <a:rPr lang="az-Cyrl-AZ" sz="800" b="1"/>
                <a:t>Анализатор</a:t>
              </a:r>
              <a:endParaRPr lang="pl-PL" sz="800" b="1" smtClean="0"/>
            </a:p>
            <a:p>
              <a:pPr marL="88900" indent="-88900"/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∙ 	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одно/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/>
              </a:r>
              <a:br>
                <a:rPr lang="pl-PL" sz="700" smtClean="0">
                  <a:latin typeface="Arial Unicode MS"/>
                  <a:ea typeface="Arial Unicode MS"/>
                  <a:cs typeface="Arial Unicode MS"/>
                </a:rPr>
              </a:b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трехквадру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-</a:t>
              </a:r>
              <a:br>
                <a:rPr lang="pl-PL" sz="700" smtClean="0">
                  <a:latin typeface="Arial Unicode MS"/>
                  <a:ea typeface="Arial Unicode MS"/>
                  <a:cs typeface="Arial Unicode MS"/>
                </a:rPr>
              </a:b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польный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pPr marL="88900" indent="-88900"/>
              <a:r>
                <a:rPr lang="pl-PL" sz="70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	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(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квадру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-</a:t>
              </a:r>
              <a:br>
                <a:rPr lang="pl-PL" sz="700" smtClean="0">
                  <a:latin typeface="Arial Unicode MS"/>
                  <a:ea typeface="Arial Unicode MS"/>
                  <a:cs typeface="Arial Unicode MS"/>
                </a:rPr>
              </a:b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польно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)-времяпролетный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pPr marL="88900" indent="-88900"/>
              <a:r>
                <a:rPr lang="pl-PL" sz="70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	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Ионная ловушка</a:t>
              </a:r>
              <a:endParaRPr lang="pl-PL" sz="700">
                <a:latin typeface="Arial Unicode MS"/>
                <a:ea typeface="Arial Unicode MS"/>
                <a:cs typeface="Arial Unicode MS"/>
              </a:endParaRPr>
            </a:p>
          </p:txBody>
        </p:sp>
        <p:sp>
          <p:nvSpPr>
            <p:cNvPr id="20" name="pole tekstowe 19"/>
            <p:cNvSpPr txBox="1"/>
            <p:nvPr/>
          </p:nvSpPr>
          <p:spPr>
            <a:xfrm>
              <a:off x="4796590" y="4299284"/>
              <a:ext cx="10026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8900" indent="-88900">
                <a:spcAft>
                  <a:spcPts val="600"/>
                </a:spcAft>
              </a:pPr>
              <a:r>
                <a:rPr lang="az-Cyrl-AZ" sz="800" b="1"/>
                <a:t>Детектор ионов</a:t>
              </a:r>
              <a:endParaRPr lang="pl-PL" sz="800" b="1" smtClean="0"/>
            </a:p>
            <a:p>
              <a:pPr marL="88900" indent="-88900"/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∙ 	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МКП</a:t>
              </a:r>
              <a:endParaRPr lang="pl-PL" sz="700">
                <a:latin typeface="Arial Unicode MS"/>
                <a:ea typeface="Arial Unicode MS"/>
                <a:cs typeface="Arial Unicode MS"/>
              </a:endParaRPr>
            </a:p>
            <a:p>
              <a:pPr marL="88900" indent="-88900"/>
              <a:r>
                <a:rPr lang="pl-PL" sz="70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	</a:t>
              </a:r>
              <a:r>
                <a:rPr lang="ru-RU" sz="700">
                  <a:latin typeface="Arial Unicode MS"/>
                  <a:ea typeface="Arial Unicode MS"/>
                  <a:cs typeface="Arial Unicode MS"/>
                </a:rPr>
                <a:t>Детектор 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/>
              </a:r>
              <a:br>
                <a:rPr lang="pl-PL" sz="700" smtClean="0">
                  <a:latin typeface="Arial Unicode MS"/>
                  <a:ea typeface="Arial Unicode MS"/>
                  <a:cs typeface="Arial Unicode MS"/>
                </a:rPr>
              </a:br>
              <a:r>
                <a:rPr lang="ru-RU" sz="700" smtClean="0">
                  <a:latin typeface="Arial Unicode MS"/>
                  <a:ea typeface="Arial Unicode MS"/>
                  <a:cs typeface="Arial Unicode MS"/>
                </a:rPr>
                <a:t>на </a:t>
              </a:r>
              <a:r>
                <a:rPr lang="ru-RU" sz="700">
                  <a:latin typeface="Arial Unicode MS"/>
                  <a:ea typeface="Arial Unicode MS"/>
                  <a:cs typeface="Arial Unicode MS"/>
                </a:rPr>
                <a:t>основе преобразующего динода</a:t>
              </a:r>
              <a:endParaRPr lang="pl-PL" sz="700"/>
            </a:p>
          </p:txBody>
        </p:sp>
        <p:sp>
          <p:nvSpPr>
            <p:cNvPr id="21" name="pole tekstowe 20"/>
            <p:cNvSpPr txBox="1"/>
            <p:nvPr/>
          </p:nvSpPr>
          <p:spPr>
            <a:xfrm>
              <a:off x="6096001" y="4299284"/>
              <a:ext cx="930441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sz="800" b="1"/>
                <a:t>Система сбора и обработки данных</a:t>
              </a:r>
              <a:endParaRPr lang="pl-PL" sz="800" b="1"/>
            </a:p>
            <a:p>
              <a:pPr marL="88900" indent="-88900"/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∙ 	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Сервер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pPr marL="88900" indent="-88900"/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∙ 	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ПК</a:t>
              </a:r>
              <a:endParaRPr lang="pl-PL" sz="700" smtClean="0">
                <a:latin typeface="Arial Unicode MS"/>
                <a:ea typeface="Arial Unicode MS"/>
                <a:cs typeface="Arial Unicode MS"/>
              </a:endParaRPr>
            </a:p>
            <a:p>
              <a:pPr marL="88900" indent="-88900"/>
              <a:r>
                <a:rPr lang="pl-PL" sz="700">
                  <a:latin typeface="Arial Unicode MS"/>
                  <a:ea typeface="Arial Unicode MS"/>
                  <a:cs typeface="Arial Unicode MS"/>
                </a:rPr>
                <a:t>∙ </a:t>
              </a:r>
              <a:r>
                <a:rPr lang="pl-PL" sz="700" smtClean="0">
                  <a:latin typeface="Arial Unicode MS"/>
                  <a:ea typeface="Arial Unicode MS"/>
                  <a:cs typeface="Arial Unicode MS"/>
                </a:rPr>
                <a:t>	</a:t>
              </a:r>
              <a:r>
                <a:rPr lang="az-Cyrl-AZ" sz="700" smtClean="0">
                  <a:latin typeface="Arial Unicode MS"/>
                  <a:ea typeface="Arial Unicode MS"/>
                  <a:cs typeface="Arial Unicode MS"/>
                </a:rPr>
                <a:t>Программное </a:t>
              </a:r>
              <a:r>
                <a:rPr lang="az-Cyrl-AZ" sz="700">
                  <a:latin typeface="Arial Unicode MS"/>
                  <a:ea typeface="Arial Unicode MS"/>
                  <a:cs typeface="Arial Unicode MS"/>
                </a:rPr>
                <a:t>обеспечение</a:t>
              </a:r>
              <a:endParaRPr lang="pl-PL" sz="700"/>
            </a:p>
          </p:txBody>
        </p:sp>
        <p:sp>
          <p:nvSpPr>
            <p:cNvPr id="22" name="pole tekstowe 21"/>
            <p:cNvSpPr txBox="1"/>
            <p:nvPr/>
          </p:nvSpPr>
          <p:spPr>
            <a:xfrm>
              <a:off x="7267075" y="5034101"/>
              <a:ext cx="11550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800" b="1"/>
                <a:t>Выход масс-спектральных данных</a:t>
              </a:r>
              <a:endParaRPr lang="pl-PL" sz="800" b="1"/>
            </a:p>
          </p:txBody>
        </p:sp>
        <p:sp>
          <p:nvSpPr>
            <p:cNvPr id="23" name="pole tekstowe 22"/>
            <p:cNvSpPr txBox="1"/>
            <p:nvPr/>
          </p:nvSpPr>
          <p:spPr>
            <a:xfrm>
              <a:off x="2999871" y="5603596"/>
              <a:ext cx="17967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1100" b="1"/>
                <a:t>Вакуумная система</a:t>
              </a:r>
              <a:endParaRPr lang="pl-PL" sz="1100" b="1"/>
            </a:p>
          </p:txBody>
        </p:sp>
      </p:grpSp>
    </p:spTree>
    <p:extLst>
      <p:ext uri="{BB962C8B-B14F-4D97-AF65-F5344CB8AC3E}">
        <p14:creationId xmlns:p14="http://schemas.microsoft.com/office/powerpoint/2010/main" xmlns="" val="1523295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lang="de-DE" sz="3100" dirty="0" smtClean="0"/>
              <a:t>Источник ионов</a:t>
            </a:r>
            <a:endParaRPr lang="ru-RU" sz="2000" b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508400"/>
            <a:ext cx="9260114" cy="4907800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1600" dirty="0"/>
              <a:t>Перед тем, как проба будет подвергнута масс-спектральному анализу, ее необходимо ионизировать в источнике ионизации.</a:t>
            </a:r>
          </a:p>
          <a:p>
            <a:pPr>
              <a:spcBef>
                <a:spcPts val="800"/>
              </a:spcBef>
            </a:pPr>
            <a:r>
              <a:rPr sz="1600" b="1" dirty="0" smtClean="0"/>
              <a:t>Ввод газообразной пробы:</a:t>
            </a:r>
            <a:r>
              <a:rPr lang="en-US" sz="1600" dirty="0"/>
              <a:t>			</a:t>
            </a:r>
          </a:p>
          <a:p>
            <a:pPr marL="360000" indent="-1764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Электронный удар (EI, ЭУ)				</a:t>
            </a:r>
          </a:p>
          <a:p>
            <a:pPr marL="360000" indent="-1764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Химическая ионизация (CI, ХИ)</a:t>
            </a:r>
          </a:p>
          <a:p>
            <a:pPr>
              <a:spcBef>
                <a:spcPts val="800"/>
              </a:spcBef>
            </a:pPr>
            <a:r>
              <a:rPr sz="1600" b="1" dirty="0" smtClean="0"/>
              <a:t>Ввод жидкой пробы:</a:t>
            </a:r>
            <a:endParaRPr lang="ru-RU" sz="1600" dirty="0"/>
          </a:p>
          <a:p>
            <a:pPr marL="360000" indent="-1764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Ионизация распылением в электрическом поле (ESI, ИРЭП)</a:t>
            </a:r>
          </a:p>
          <a:p>
            <a:pPr marL="360000" indent="-1764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Химическая ионизация при атмосферном давлении (APCI, ХИАД)</a:t>
            </a:r>
          </a:p>
          <a:p>
            <a:pPr marL="360000" indent="-1764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Фотоионизация при атмосферном давлении (APPI, ФИАД)</a:t>
            </a:r>
          </a:p>
          <a:p>
            <a:pPr marL="360000" indent="-1764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Многорежимная ионизация (MMI)</a:t>
            </a:r>
          </a:p>
          <a:p>
            <a:pPr marL="360000" indent="-1764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Матрично-активированная лазерная десорбция/ионизация (MALDI, МАЛДИ)</a:t>
            </a:r>
          </a:p>
          <a:p>
            <a:pPr marL="360000" indent="-1764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smtClean="0"/>
              <a:t>Индуктивно</a:t>
            </a:r>
            <a:r>
              <a:rPr lang="pl-PL" sz="1600" smtClean="0"/>
              <a:t> </a:t>
            </a:r>
            <a:r>
              <a:rPr lang="en-US" sz="1600" smtClean="0"/>
              <a:t>связанная </a:t>
            </a:r>
            <a:r>
              <a:rPr lang="en-US" sz="1600" dirty="0"/>
              <a:t>плазма (ICP, ИСП)</a:t>
            </a:r>
          </a:p>
          <a:p>
            <a:endParaRPr lang="ru-RU" sz="1600" dirty="0"/>
          </a:p>
        </p:txBody>
      </p:sp>
      <p:grpSp>
        <p:nvGrpSpPr>
          <p:cNvPr id="16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7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sp>
        <p:nvSpPr>
          <p:cNvPr id="11" name="TextBox 9"/>
          <p:cNvSpPr txBox="1"/>
          <p:nvPr/>
        </p:nvSpPr>
        <p:spPr>
          <a:xfrm>
            <a:off x="4592201" y="5968939"/>
            <a:ext cx="42931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i="1"/>
              <a:t>Для получения дополнительной информации см. примечания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xmlns="" val="39278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400" y="2452821"/>
            <a:ext cx="87534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Устройство масс-спектрометра</a:t>
            </a:r>
            <a:r>
              <a:rPr dirty="0"/>
              <a:t/>
            </a:r>
            <a:br>
              <a:rPr dirty="0"/>
            </a:br>
            <a:r>
              <a:rPr lang="de-DE" sz="3100" dirty="0">
                <a:solidFill>
                  <a:schemeClr val="tx2"/>
                </a:solidFill>
              </a:rPr>
              <a:t>Источник </a:t>
            </a:r>
            <a:r>
              <a:rPr lang="de-DE" sz="3100" dirty="0" err="1" smtClean="0">
                <a:solidFill>
                  <a:schemeClr val="tx2"/>
                </a:solidFill>
              </a:rPr>
              <a:t>ионов</a:t>
            </a:r>
            <a:r>
              <a:rPr lang="pl-PL" sz="3100" dirty="0" smtClean="0">
                <a:solidFill>
                  <a:schemeClr val="tx2"/>
                </a:solidFill>
              </a:rPr>
              <a:t> —</a:t>
            </a:r>
            <a:r>
              <a:rPr lang="de-DE" sz="3100" dirty="0" smtClean="0">
                <a:solidFill>
                  <a:schemeClr val="tx2"/>
                </a:solidFill>
              </a:rPr>
              <a:t> </a:t>
            </a:r>
            <a:r>
              <a:rPr lang="de-DE" sz="3100" dirty="0">
                <a:solidFill>
                  <a:schemeClr val="tx2"/>
                </a:solidFill>
              </a:rPr>
              <a:t>химическая ионизация</a:t>
            </a:r>
            <a:r>
              <a:rPr sz="3100"/>
              <a:t/>
            </a:r>
            <a:br>
              <a:rPr sz="3100"/>
            </a:br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508400"/>
            <a:ext cx="8686800" cy="4562856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dirty="0"/>
              <a:t>Модуль управления потоками газа-реагента для химической ионизации регулирует поток газа-реагента в интерфейс газового хромато-масс-спектрометра (ГХ-МС). Модуль контроля потока состоит из регулятора массового расхода, клапанов переключения газовых потоков, клапана подачи калибранта для химической ионизации, клапана-отсекателя, электронной аппаратуры управления и соединений.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2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sp>
        <p:nvSpPr>
          <p:cNvPr id="24" name="pole tekstowe 23"/>
          <p:cNvSpPr txBox="1"/>
          <p:nvPr/>
        </p:nvSpPr>
        <p:spPr>
          <a:xfrm>
            <a:off x="3075610" y="2754782"/>
            <a:ext cx="122012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050" b="1">
                <a:latin typeface="+mj-lt"/>
              </a:rPr>
              <a:t>Источник </a:t>
            </a:r>
            <a:r>
              <a:rPr lang="pl-PL" sz="1050" b="1" smtClean="0">
                <a:latin typeface="+mj-lt"/>
              </a:rPr>
              <a:t/>
            </a:r>
            <a:br>
              <a:rPr lang="pl-PL" sz="1050" b="1" smtClean="0">
                <a:latin typeface="+mj-lt"/>
              </a:rPr>
            </a:br>
            <a:r>
              <a:rPr lang="az-Cyrl-AZ" sz="1050" b="1" smtClean="0">
                <a:latin typeface="+mj-lt"/>
              </a:rPr>
              <a:t>химической </a:t>
            </a:r>
            <a:r>
              <a:rPr lang="az-Cyrl-AZ" sz="1050" b="1">
                <a:latin typeface="+mj-lt"/>
              </a:rPr>
              <a:t>ионизации</a:t>
            </a:r>
            <a:endParaRPr lang="pl-PL" sz="1000">
              <a:latin typeface="+mj-lt"/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2918739" y="3409097"/>
            <a:ext cx="69968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000" b="1" smtClean="0">
                <a:latin typeface="+mj-lt"/>
              </a:rPr>
              <a:t>Клапан-отсека</a:t>
            </a:r>
            <a:r>
              <a:rPr lang="pl-PL" sz="1000" b="1" smtClean="0">
                <a:latin typeface="+mj-lt"/>
              </a:rPr>
              <a:t>-</a:t>
            </a:r>
            <a:br>
              <a:rPr lang="pl-PL" sz="1000" b="1" smtClean="0">
                <a:latin typeface="+mj-lt"/>
              </a:rPr>
            </a:br>
            <a:r>
              <a:rPr lang="az-Cyrl-AZ" sz="1000" b="1" smtClean="0">
                <a:latin typeface="+mj-lt"/>
              </a:rPr>
              <a:t>тель</a:t>
            </a:r>
            <a:endParaRPr lang="pl-PL" sz="900">
              <a:latin typeface="+mj-lt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465221" y="3335377"/>
            <a:ext cx="681790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100" b="1">
                <a:latin typeface="+mj-lt"/>
              </a:rPr>
              <a:t>Подвод газа А (метан)</a:t>
            </a:r>
            <a:endParaRPr lang="pl-PL" sz="1100">
              <a:latin typeface="+mj-lt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49179" y="4226592"/>
            <a:ext cx="681790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100" b="1" dirty="0">
                <a:latin typeface="+mj-lt"/>
              </a:rPr>
              <a:t>Подвод газа </a:t>
            </a:r>
            <a:r>
              <a:rPr lang="ru-RU" sz="1100" b="1" dirty="0" smtClean="0">
                <a:latin typeface="+mj-lt"/>
              </a:rPr>
              <a:t>В</a:t>
            </a:r>
            <a:r>
              <a:rPr lang="az-Cyrl-AZ" sz="1100" b="1" dirty="0" smtClean="0">
                <a:latin typeface="+mj-lt"/>
              </a:rPr>
              <a:t> </a:t>
            </a:r>
            <a:r>
              <a:rPr lang="az-Cyrl-AZ" sz="1100" b="1" dirty="0">
                <a:latin typeface="+mj-lt"/>
              </a:rPr>
              <a:t>(другой)</a:t>
            </a:r>
            <a:endParaRPr lang="pl-PL" sz="1100" dirty="0">
              <a:latin typeface="+mj-lt"/>
            </a:endParaRPr>
          </a:p>
        </p:txBody>
      </p:sp>
      <p:sp>
        <p:nvSpPr>
          <p:cNvPr id="28" name="pole tekstowe 27"/>
          <p:cNvSpPr txBox="1"/>
          <p:nvPr/>
        </p:nvSpPr>
        <p:spPr>
          <a:xfrm>
            <a:off x="1147011" y="3750875"/>
            <a:ext cx="68179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700" b="1" dirty="0">
                <a:latin typeface="+mj-lt"/>
              </a:rPr>
              <a:t>Клапан выбора газа А</a:t>
            </a:r>
            <a:endParaRPr lang="pl-PL" sz="600" dirty="0">
              <a:latin typeface="+mj-lt"/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1147011" y="4110849"/>
            <a:ext cx="68179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700" b="1" dirty="0">
                <a:latin typeface="+mj-lt"/>
              </a:rPr>
              <a:t>Клапан выбора газа </a:t>
            </a:r>
            <a:r>
              <a:rPr lang="pl-PL" sz="700" b="1" dirty="0">
                <a:latin typeface="+mj-lt"/>
              </a:rPr>
              <a:t>B</a:t>
            </a:r>
            <a:endParaRPr lang="pl-PL" sz="600" dirty="0">
              <a:latin typeface="+mj-lt"/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2117558" y="3917508"/>
            <a:ext cx="34089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500" b="1">
                <a:latin typeface="+mj-lt"/>
              </a:rPr>
              <a:t>Регулятор массового расхода </a:t>
            </a:r>
            <a:endParaRPr lang="pl-PL" sz="400">
              <a:latin typeface="+mj-lt"/>
            </a:endParaRPr>
          </a:p>
        </p:txBody>
      </p:sp>
      <p:sp>
        <p:nvSpPr>
          <p:cNvPr id="31" name="pole tekstowe 30"/>
          <p:cNvSpPr txBox="1"/>
          <p:nvPr/>
        </p:nvSpPr>
        <p:spPr>
          <a:xfrm>
            <a:off x="2029327" y="4345600"/>
            <a:ext cx="5674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600" b="1">
                <a:latin typeface="+mj-lt"/>
              </a:rPr>
              <a:t>Клапан подачи калибранта</a:t>
            </a:r>
            <a:endParaRPr lang="pl-PL" sz="500">
              <a:latin typeface="+mj-lt"/>
            </a:endParaRPr>
          </a:p>
        </p:txBody>
      </p:sp>
      <p:sp>
        <p:nvSpPr>
          <p:cNvPr id="32" name="pole tekstowe 31"/>
          <p:cNvSpPr txBox="1"/>
          <p:nvPr/>
        </p:nvSpPr>
        <p:spPr>
          <a:xfrm>
            <a:off x="2121570" y="4676787"/>
            <a:ext cx="41308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600" b="1">
                <a:latin typeface="+mj-lt"/>
              </a:rPr>
              <a:t>Рестриктор</a:t>
            </a:r>
            <a:endParaRPr lang="pl-PL" sz="500">
              <a:latin typeface="+mj-lt"/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2185740" y="4948933"/>
            <a:ext cx="41308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600" b="1">
                <a:latin typeface="+mj-lt"/>
              </a:rPr>
              <a:t>Емкость </a:t>
            </a:r>
            <a:r>
              <a:rPr lang="az-Cyrl-AZ" sz="600" b="1" smtClean="0">
                <a:latin typeface="+mj-lt"/>
              </a:rPr>
              <a:t>с калибрантом</a:t>
            </a:r>
            <a:endParaRPr lang="pl-PL" sz="500">
              <a:latin typeface="+mj-lt"/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2878633" y="4482653"/>
            <a:ext cx="69968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000" b="1" smtClean="0">
                <a:latin typeface="+mj-lt"/>
              </a:rPr>
              <a:t>Интер</a:t>
            </a:r>
            <a:r>
              <a:rPr lang="pl-PL" sz="1000" b="1" smtClean="0">
                <a:latin typeface="+mj-lt"/>
              </a:rPr>
              <a:t>-</a:t>
            </a:r>
            <a:br>
              <a:rPr lang="pl-PL" sz="1000" b="1" smtClean="0">
                <a:latin typeface="+mj-lt"/>
              </a:rPr>
            </a:br>
            <a:r>
              <a:rPr lang="az-Cyrl-AZ" sz="1000" b="1" smtClean="0">
                <a:latin typeface="+mj-lt"/>
              </a:rPr>
              <a:t>фейс </a:t>
            </a:r>
            <a:r>
              <a:rPr lang="pl-PL" sz="1000" b="1" smtClean="0">
                <a:latin typeface="+mj-lt"/>
              </a:rPr>
              <a:t/>
            </a:r>
            <a:br>
              <a:rPr lang="pl-PL" sz="1000" b="1" smtClean="0">
                <a:latin typeface="+mj-lt"/>
              </a:rPr>
            </a:br>
            <a:r>
              <a:rPr lang="az-Cyrl-AZ" sz="1000" b="1" smtClean="0">
                <a:latin typeface="+mj-lt"/>
              </a:rPr>
              <a:t>ГХ-МС</a:t>
            </a:r>
            <a:endParaRPr lang="pl-PL" sz="900">
              <a:latin typeface="+mj-lt"/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3457073" y="5144150"/>
            <a:ext cx="60157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100" b="1">
                <a:latin typeface="+mj-lt"/>
              </a:rPr>
              <a:t>Колонка для ГХ</a:t>
            </a:r>
            <a:endParaRPr lang="pl-PL" sz="1050">
              <a:latin typeface="+mj-lt"/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4090736" y="3021800"/>
            <a:ext cx="942011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050" b="1">
                <a:latin typeface="+mj-lt"/>
              </a:rPr>
              <a:t>Подпружиненное уплотнение</a:t>
            </a:r>
            <a:endParaRPr lang="pl-PL" sz="1000">
              <a:latin typeface="+mj-lt"/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7973853" y="4452674"/>
            <a:ext cx="29230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100" b="1">
                <a:latin typeface="+mj-lt"/>
              </a:rPr>
              <a:t>МС</a:t>
            </a:r>
            <a:endParaRPr lang="pl-PL" sz="1050">
              <a:latin typeface="+mj-lt"/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7132168" y="4606231"/>
            <a:ext cx="100617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100" b="1">
                <a:latin typeface="+mj-lt"/>
              </a:rPr>
              <a:t>Вход газа-реагента</a:t>
            </a:r>
            <a:endParaRPr lang="pl-PL" sz="1050">
              <a:latin typeface="+mj-lt"/>
            </a:endParaRPr>
          </a:p>
        </p:txBody>
      </p:sp>
      <p:sp>
        <p:nvSpPr>
          <p:cNvPr id="39" name="pole tekstowe 38"/>
          <p:cNvSpPr txBox="1"/>
          <p:nvPr/>
        </p:nvSpPr>
        <p:spPr>
          <a:xfrm>
            <a:off x="8325853" y="4453649"/>
            <a:ext cx="65802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100" b="1">
                <a:latin typeface="+mj-lt"/>
              </a:rPr>
              <a:t>Термостат ГХ</a:t>
            </a:r>
            <a:endParaRPr lang="pl-PL" sz="1050">
              <a:latin typeface="+mj-lt"/>
            </a:endParaRPr>
          </a:p>
        </p:txBody>
      </p:sp>
      <p:sp>
        <p:nvSpPr>
          <p:cNvPr id="40" name="pole tekstowe 39"/>
          <p:cNvSpPr txBox="1"/>
          <p:nvPr/>
        </p:nvSpPr>
        <p:spPr>
          <a:xfrm>
            <a:off x="5032747" y="5611876"/>
            <a:ext cx="335503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100" b="1">
                <a:latin typeface="+mj-lt"/>
              </a:rPr>
              <a:t>Конец колонки заходит на </a:t>
            </a:r>
            <a:r>
              <a:rPr lang="ru-RU" sz="1100" b="1" smtClean="0">
                <a:latin typeface="+mj-lt"/>
              </a:rPr>
              <a:t>1</a:t>
            </a:r>
            <a:r>
              <a:rPr lang="pl-PL" sz="1100" b="1" smtClean="0">
                <a:latin typeface="+mj-lt"/>
              </a:rPr>
              <a:t>–</a:t>
            </a:r>
            <a:r>
              <a:rPr lang="ru-RU" sz="1100" b="1" smtClean="0">
                <a:latin typeface="+mj-lt"/>
              </a:rPr>
              <a:t>2 </a:t>
            </a:r>
            <a:r>
              <a:rPr lang="ru-RU" sz="1100" b="1">
                <a:latin typeface="+mj-lt"/>
              </a:rPr>
              <a:t>мм в камеру ионизации</a:t>
            </a:r>
            <a:endParaRPr lang="pl-PL" sz="1100">
              <a:latin typeface="+mj-lt"/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1262743" y="5881821"/>
            <a:ext cx="7628435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ХИ интерфейс ГХ/МС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Источник:</a:t>
            </a:r>
            <a:r>
              <a:rPr lang="en-US" sz="1200" smtClean="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tx2"/>
                </a:solidFill>
                <a:hlinkClick r:id="rId5"/>
              </a:rPr>
              <a:t>Трехквадрупольные системы ГХ-МС Agilent серии 7000: Руководство по </a:t>
            </a:r>
            <a:r>
              <a:rPr lang="ru-RU" sz="1200" smtClean="0">
                <a:solidFill>
                  <a:schemeClr val="tx2"/>
                </a:solidFill>
                <a:hlinkClick r:id="rId5"/>
              </a:rPr>
              <a:t>эксплуатации</a:t>
            </a:r>
            <a:r>
              <a:rPr lang="en-US" sz="1200" smtClean="0">
                <a:solidFill>
                  <a:schemeClr val="tx2"/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стр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79)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7568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46800" rIns="108000" bIns="46800">
            <a:normAutofit fontScale="90000"/>
          </a:bodyPr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lang="de-DE" sz="2700" dirty="0">
                <a:solidFill>
                  <a:schemeClr val="tx2"/>
                </a:solidFill>
              </a:rPr>
              <a:t>Источник ионов — ионизация распылением в электрическом поле</a:t>
            </a:r>
            <a:r>
              <a:rPr sz="2700"/>
              <a:t/>
            </a:r>
            <a:br>
              <a:rPr sz="2700"/>
            </a:br>
            <a:r>
              <a:rPr sz="2700"/>
              <a:t/>
            </a:r>
            <a:br>
              <a:rPr sz="2700"/>
            </a:br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endParaRPr lang="ru-R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8867" y="1508400"/>
            <a:ext cx="4957872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0" dirty="0"/>
              <a:t>Ионизация распылением в электрическом </a:t>
            </a:r>
            <a:r>
              <a:rPr lang="en-US" sz="1400" b="0"/>
              <a:t>поле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(</a:t>
            </a:r>
            <a:r>
              <a:rPr lang="en-US" sz="1400" b="0" dirty="0"/>
              <a:t>ESI, ИРЭП) является мягким методом ионизации.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0" dirty="0"/>
              <a:t>Элюент, поступающий из жидкостного хроматографа, распыляется в распылительной камере при атмосферном давлении в присутствии сильного электростратического поля и нагретого газа-осушителя. </a:t>
            </a:r>
            <a:r>
              <a:rPr sz="1400"/>
              <a:t/>
            </a:r>
            <a:br>
              <a:rPr sz="1400"/>
            </a:br>
            <a:r>
              <a:rPr lang="en-US" sz="1400" b="0" dirty="0" smtClean="0"/>
              <a:t>Электростатическое поле создается между распылителем, заземленным в этой конструкции</a:t>
            </a:r>
            <a:r>
              <a:rPr lang="en-US" sz="1400" b="0" smtClean="0"/>
              <a:t>,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и </a:t>
            </a:r>
            <a:r>
              <a:rPr lang="en-US" sz="1400" b="0" dirty="0" smtClean="0"/>
              <a:t>капилляром, находящимся под высоким напряжением.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0" dirty="0"/>
              <a:t>Подходящие молекулы: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небольшие молекулы (глюкоза) и большие биомолекулы (белки, олигонуклеотиды) </a:t>
            </a:r>
          </a:p>
          <a:p>
            <a:pPr>
              <a:spcBef>
                <a:spcPts val="1200"/>
              </a:spcBef>
              <a:spcAft>
                <a:spcPts val="300"/>
              </a:spcAft>
            </a:pPr>
            <a:r>
              <a:rPr sz="1400" b="0" dirty="0" smtClean="0"/>
              <a:t>Такое явление, как образование многозарядных ионов при ионизации распылением в </a:t>
            </a:r>
            <a:r>
              <a:rPr sz="1400" b="0" smtClean="0"/>
              <a:t>электрическом пол</a:t>
            </a:r>
            <a:r>
              <a:rPr lang="az-Cyrl-AZ" sz="1400" b="0" smtClean="0"/>
              <a:t>е,</a:t>
            </a:r>
            <a:r>
              <a:rPr sz="1400" b="0" smtClean="0"/>
              <a:t> </a:t>
            </a:r>
            <a:r>
              <a:rPr sz="1400" b="0" dirty="0" smtClean="0"/>
              <a:t>позволяет анализировать более крупные </a:t>
            </a:r>
            <a:r>
              <a:rPr sz="1400" b="0" smtClean="0"/>
              <a:t>молекулы</a:t>
            </a:r>
            <a:r>
              <a:rPr sz="1400" smtClean="0"/>
              <a:t> </a:t>
            </a:r>
            <a:r>
              <a:rPr lang="pl-PL" sz="1400" smtClean="0"/>
              <a:t/>
            </a:r>
            <a:br>
              <a:rPr lang="pl-PL" sz="1400" smtClean="0"/>
            </a:br>
            <a:r>
              <a:rPr lang="en-US" sz="1400" b="0" smtClean="0"/>
              <a:t>(-&gt;</a:t>
            </a:r>
            <a:r>
              <a:rPr lang="pl-PL" sz="1400" b="0" smtClean="0"/>
              <a:t> </a:t>
            </a:r>
            <a:r>
              <a:rPr lang="bg-BG" sz="1400" b="0"/>
              <a:t>Деконволюция</a:t>
            </a:r>
            <a:r>
              <a:rPr lang="en-US" sz="1400" b="0" smtClean="0"/>
              <a:t>).</a:t>
            </a:r>
            <a:endParaRPr lang="ru-RU" sz="1400" b="0" dirty="0">
              <a:solidFill>
                <a:srgbClr val="000000"/>
              </a:solidFill>
            </a:endParaRPr>
          </a:p>
          <a:p>
            <a:endParaRPr lang="ru-RU" sz="1400" b="0" dirty="0" smtClean="0">
              <a:solidFill>
                <a:srgbClr val="000000"/>
              </a:solidFill>
            </a:endParaRPr>
          </a:p>
          <a:p>
            <a:endParaRPr lang="ru-RU" sz="1400" b="0" dirty="0">
              <a:solidFill>
                <a:srgbClr val="000000"/>
              </a:solidFill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2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5196739" y="1586132"/>
            <a:ext cx="3664800" cy="4313902"/>
            <a:chOff x="5196739" y="1586132"/>
            <a:chExt cx="3664800" cy="4313902"/>
          </a:xfrm>
        </p:grpSpPr>
        <p:pic>
          <p:nvPicPr>
            <p:cNvPr id="22" name="Picture 2" descr="D:\projekty\NLG\2015\25798\grafiki\image18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6739" y="1586132"/>
              <a:ext cx="3664800" cy="4313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pole tekstowe 22"/>
            <p:cNvSpPr txBox="1"/>
            <p:nvPr/>
          </p:nvSpPr>
          <p:spPr>
            <a:xfrm>
              <a:off x="6344654" y="1827643"/>
              <a:ext cx="162472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1200" b="1" smtClean="0">
                  <a:solidFill>
                    <a:schemeClr val="bg1"/>
                  </a:solidFill>
                  <a:latin typeface="+mj-lt"/>
                </a:rPr>
                <a:t>Вход </a:t>
              </a:r>
              <a:r>
                <a:rPr lang="az-Cyrl-AZ" sz="1200" b="1">
                  <a:solidFill>
                    <a:schemeClr val="bg1"/>
                  </a:solidFill>
                  <a:latin typeface="+mj-lt"/>
                </a:rPr>
                <a:t>вещества из </a:t>
              </a:r>
              <a:r>
                <a:rPr lang="pl-PL" sz="1200" b="1" smtClean="0">
                  <a:solidFill>
                    <a:schemeClr val="bg1"/>
                  </a:solidFill>
                  <a:latin typeface="+mj-lt"/>
                </a:rPr>
                <a:t/>
              </a:r>
              <a:br>
                <a:rPr lang="pl-PL" sz="1200" b="1" smtClean="0">
                  <a:solidFill>
                    <a:schemeClr val="bg1"/>
                  </a:solidFill>
                  <a:latin typeface="+mj-lt"/>
                </a:rPr>
              </a:br>
              <a:r>
                <a:rPr lang="az-Cyrl-AZ" sz="1200" b="1" smtClean="0">
                  <a:solidFill>
                    <a:schemeClr val="bg1"/>
                  </a:solidFill>
                  <a:latin typeface="+mj-lt"/>
                </a:rPr>
                <a:t>ВЭЖХ-хроматографа</a:t>
              </a:r>
              <a:endParaRPr lang="pl-PL" sz="11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7431969" y="2429404"/>
              <a:ext cx="942011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1100" b="1" smtClean="0">
                  <a:solidFill>
                    <a:schemeClr val="bg1"/>
                  </a:solidFill>
                  <a:latin typeface="+mj-lt"/>
                </a:rPr>
                <a:t>Капилляр</a:t>
              </a:r>
              <a:endParaRPr lang="pl-PL" sz="105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7029139" y="5236772"/>
              <a:ext cx="1248589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1100" b="1" smtClean="0">
                  <a:solidFill>
                    <a:schemeClr val="bg1"/>
                  </a:solidFill>
                  <a:latin typeface="+mj-lt"/>
                </a:rPr>
                <a:t>Нагретый </a:t>
              </a:r>
              <a:r>
                <a:rPr lang="pl-PL" sz="1100" b="1" smtClean="0">
                  <a:solidFill>
                    <a:schemeClr val="bg1"/>
                  </a:solidFill>
                  <a:latin typeface="+mj-lt"/>
                </a:rPr>
                <a:t/>
              </a:r>
              <a:br>
                <a:rPr lang="pl-PL" sz="1100" b="1" smtClean="0">
                  <a:solidFill>
                    <a:schemeClr val="bg1"/>
                  </a:solidFill>
                  <a:latin typeface="+mj-lt"/>
                </a:rPr>
              </a:br>
              <a:r>
                <a:rPr lang="az-Cyrl-AZ" sz="1100" b="1" smtClean="0">
                  <a:solidFill>
                    <a:schemeClr val="bg1"/>
                  </a:solidFill>
                  <a:latin typeface="+mj-lt"/>
                </a:rPr>
                <a:t>газ-осушитель</a:t>
              </a:r>
              <a:endParaRPr lang="pl-PL" sz="105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5261811" y="3609734"/>
              <a:ext cx="906379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az-Cyrl-AZ" sz="1100" b="1" smtClean="0">
                  <a:solidFill>
                    <a:schemeClr val="bg1"/>
                  </a:solidFill>
                  <a:latin typeface="+mj-lt"/>
                </a:rPr>
                <a:t>Распыление </a:t>
              </a:r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растворителя</a:t>
              </a:r>
              <a:endParaRPr lang="pl-PL" sz="105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5261811" y="3280507"/>
              <a:ext cx="826169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az-Cyrl-AZ" sz="1100" b="1" smtClean="0">
                  <a:solidFill>
                    <a:schemeClr val="bg1"/>
                  </a:solidFill>
                  <a:latin typeface="+mj-lt"/>
                </a:rPr>
                <a:t>Распылитель</a:t>
              </a:r>
              <a:endParaRPr lang="pl-PL" sz="105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8" name="TextBox 9"/>
          <p:cNvSpPr txBox="1"/>
          <p:nvPr/>
        </p:nvSpPr>
        <p:spPr>
          <a:xfrm>
            <a:off x="4592201" y="5968939"/>
            <a:ext cx="42931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i="1"/>
              <a:t>Для получения дополнительной информации см. примечания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xmlns="" val="432247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lang="de-DE" sz="2800" dirty="0">
                <a:solidFill>
                  <a:schemeClr val="tx2"/>
                </a:solidFill>
              </a:rPr>
              <a:t>Источник </a:t>
            </a:r>
            <a:r>
              <a:rPr lang="de-DE" sz="2800">
                <a:solidFill>
                  <a:schemeClr val="tx2"/>
                </a:solidFill>
              </a:rPr>
              <a:t>ионов </a:t>
            </a:r>
            <a:r>
              <a:rPr lang="pl-PL" sz="2800" smtClean="0">
                <a:solidFill>
                  <a:schemeClr val="tx2"/>
                </a:solidFill>
              </a:rPr>
              <a:t>—</a:t>
            </a:r>
            <a:r>
              <a:rPr lang="de-DE" sz="2800" smtClean="0">
                <a:solidFill>
                  <a:schemeClr val="tx2"/>
                </a:solidFill>
              </a:rPr>
              <a:t> </a:t>
            </a:r>
            <a:r>
              <a:rPr lang="de-DE" sz="2800" dirty="0">
                <a:solidFill>
                  <a:schemeClr val="tx2"/>
                </a:solidFill>
              </a:rPr>
              <a:t>общие соображения для систем ЖХ-МС</a:t>
            </a:r>
            <a:endParaRPr lang="ru-RU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При адаптации методики жидкостной хроматографии (ЖХ) к жидкостному хромато-масс-спектрометру (ЖХ-МС) существуют три ключевых момента, которые необходимо учесть: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Совместимость подвижной фазы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/>
              <a:t>Совместимость скорости потока и колонки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/>
              <a:t>Возможность ионизации аналитов</a:t>
            </a:r>
          </a:p>
          <a:p>
            <a:pPr marL="800100" lvl="2" indent="-342900">
              <a:buFont typeface="Arial" panose="020B0604020202020204" pitchFamily="34" charset="0"/>
              <a:buChar char="−"/>
            </a:pPr>
            <a:r>
              <a:rPr lang="en-US" sz="1600" dirty="0"/>
              <a:t>Является ли аналит летучим?</a:t>
            </a:r>
          </a:p>
          <a:p>
            <a:pPr marL="800100" lvl="2" indent="-342900">
              <a:buFont typeface="Arial" panose="020B0604020202020204" pitchFamily="34" charset="0"/>
              <a:buChar char="−"/>
            </a:pPr>
            <a:r>
              <a:rPr lang="en-US" sz="1600" dirty="0" smtClean="0"/>
              <a:t>Является ли аналит неустойчивым к нагреванию?</a:t>
            </a:r>
          </a:p>
          <a:p>
            <a:pPr marL="800100" lvl="2" indent="-342900">
              <a:buFont typeface="Arial" panose="020B0604020202020204" pitchFamily="34" charset="0"/>
              <a:buChar char="−"/>
            </a:pPr>
            <a:r>
              <a:rPr sz="1600" dirty="0" smtClean="0"/>
              <a:t>Содержит ли аналит гетероатомы, способные принять (N</a:t>
            </a:r>
            <a:r>
              <a:rPr lang="en-US" sz="1600" baseline="-25000" dirty="0"/>
              <a:t>2</a:t>
            </a:r>
            <a:r>
              <a:rPr sz="1600" dirty="0" smtClean="0"/>
              <a:t> &gt; O</a:t>
            </a:r>
            <a:r>
              <a:rPr lang="en-US" sz="1600" baseline="-25000" dirty="0"/>
              <a:t>2</a:t>
            </a:r>
            <a:r>
              <a:rPr sz="1600" smtClean="0"/>
              <a:t>) </a:t>
            </a:r>
            <a:r>
              <a:rPr lang="pl-PL" sz="1600" smtClean="0"/>
              <a:t/>
            </a:r>
            <a:br>
              <a:rPr lang="pl-PL" sz="1600" smtClean="0"/>
            </a:br>
            <a:r>
              <a:rPr sz="1600" smtClean="0"/>
              <a:t>или </a:t>
            </a:r>
            <a:r>
              <a:rPr sz="1600" dirty="0" smtClean="0"/>
              <a:t>отдать (O</a:t>
            </a:r>
            <a:r>
              <a:rPr lang="en-US" sz="1600" baseline="-25000" dirty="0"/>
              <a:t>2</a:t>
            </a:r>
            <a:r>
              <a:rPr sz="1600" dirty="0" smtClean="0"/>
              <a:t> &gt;&gt; N</a:t>
            </a:r>
            <a:r>
              <a:rPr lang="en-US" sz="1600" baseline="-25000" dirty="0"/>
              <a:t>2</a:t>
            </a:r>
            <a:r>
              <a:rPr sz="1600" dirty="0" smtClean="0"/>
              <a:t>) </a:t>
            </a:r>
            <a:r>
              <a:rPr sz="1600" smtClean="0"/>
              <a:t>протон?</a:t>
            </a:r>
            <a:r>
              <a:rPr lang="en-US" sz="1600" smtClean="0"/>
              <a:t> </a:t>
            </a:r>
            <a:endParaRPr lang="en-US" sz="1600" dirty="0" smtClean="0"/>
          </a:p>
          <a:p>
            <a:pPr lvl="4">
              <a:buFont typeface="Arial" panose="020B0604020202020204" pitchFamily="34" charset="0"/>
              <a:buChar char="−"/>
            </a:pPr>
            <a:r>
              <a:rPr lang="en-US" sz="1600" dirty="0"/>
              <a:t>если принимает протон — следует работать в режиме положительных ионов</a:t>
            </a:r>
          </a:p>
          <a:p>
            <a:pPr lvl="4">
              <a:buFont typeface="Arial" panose="020B0604020202020204" pitchFamily="34" charset="0"/>
              <a:buChar char="−"/>
            </a:pPr>
            <a:r>
              <a:rPr lang="en-US" sz="1600" dirty="0"/>
              <a:t>если отдает протон — следует работать в режиме отрицательных ионов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/>
          </a:p>
          <a:p>
            <a:endParaRPr lang="ru-RU" sz="2000" dirty="0"/>
          </a:p>
        </p:txBody>
      </p:sp>
      <p:grpSp>
        <p:nvGrpSpPr>
          <p:cNvPr id="9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0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2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320801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sz="3800" dirty="0">
                <a:solidFill>
                  <a:schemeClr val="tx2"/>
                </a:solidFill>
              </a:rPr>
              <a:t>Устройство масс-спектрометра</a:t>
            </a:r>
            <a:r>
              <a:rPr sz="3800">
                <a:solidFill>
                  <a:schemeClr val="tx2"/>
                </a:solidFill>
              </a:rPr>
              <a:t/>
            </a:r>
            <a:br>
              <a:rPr sz="3800">
                <a:solidFill>
                  <a:schemeClr val="tx2"/>
                </a:solidFill>
              </a:rPr>
            </a:br>
            <a:r>
              <a:rPr lang="de-DE" sz="2700" dirty="0" smtClean="0">
                <a:solidFill>
                  <a:schemeClr val="tx2"/>
                </a:solidFill>
              </a:rPr>
              <a:t>Источник </a:t>
            </a:r>
            <a:r>
              <a:rPr lang="de-DE" sz="2700" smtClean="0">
                <a:solidFill>
                  <a:schemeClr val="tx2"/>
                </a:solidFill>
              </a:rPr>
              <a:t>ионов </a:t>
            </a:r>
            <a:r>
              <a:rPr lang="pl-PL" sz="2700" smtClean="0">
                <a:solidFill>
                  <a:schemeClr val="tx2"/>
                </a:solidFill>
              </a:rPr>
              <a:t>—</a:t>
            </a:r>
            <a:r>
              <a:rPr lang="de-DE" sz="2700" smtClean="0">
                <a:solidFill>
                  <a:schemeClr val="tx2"/>
                </a:solidFill>
              </a:rPr>
              <a:t> </a:t>
            </a:r>
            <a:r>
              <a:rPr lang="de-DE" sz="2700" dirty="0" smtClean="0">
                <a:solidFill>
                  <a:schemeClr val="tx2"/>
                </a:solidFill>
              </a:rPr>
              <a:t>общие соображения о выборе подвижной фазы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599" y="1508400"/>
            <a:ext cx="4250268" cy="3901800"/>
          </a:xfrm>
        </p:spPr>
        <p:txBody>
          <a:bodyPr>
            <a:noAutofit/>
          </a:bodyPr>
          <a:lstStyle/>
          <a:p>
            <a:r>
              <a:rPr lang="en-US" sz="1200" b="0" dirty="0" smtClean="0"/>
              <a:t>Буферные растворы, содержащие ионы металлов</a:t>
            </a:r>
            <a:r>
              <a:rPr lang="en-US" sz="1200" b="0" smtClean="0"/>
              <a:t>,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могут </a:t>
            </a:r>
            <a:r>
              <a:rPr lang="en-US" sz="1200" b="0" dirty="0" smtClean="0"/>
              <a:t>мешать образованию ионов аналита</a:t>
            </a:r>
          </a:p>
          <a:p>
            <a:r>
              <a:rPr lang="en-US" sz="1200" b="0" dirty="0" smtClean="0"/>
              <a:t>Поверхностно-активные вещества могут препятствовать испарению</a:t>
            </a:r>
          </a:p>
          <a:p>
            <a:r>
              <a:rPr lang="en-US" sz="1200" b="0" dirty="0" smtClean="0"/>
              <a:t>Реагенты, образующие ионные пары, могут ионизироваться и порождать большой фоновый шум</a:t>
            </a:r>
          </a:p>
          <a:p>
            <a:pPr marL="0" lvl="1" indent="0">
              <a:spcBef>
                <a:spcPts val="600"/>
              </a:spcBef>
              <a:buNone/>
            </a:pPr>
            <a:r>
              <a:rPr lang="en-US" sz="1200" b="0" dirty="0" smtClean="0"/>
              <a:t>Образование сильных ионных пар с аналитом может препятствовать ионизации аналита</a:t>
            </a:r>
          </a:p>
          <a:p>
            <a:pPr marL="0" lvl="1" indent="0">
              <a:spcBef>
                <a:spcPts val="600"/>
              </a:spcBef>
              <a:buNone/>
            </a:pPr>
            <a:r>
              <a:rPr lang="en-US" sz="1200" dirty="0" smtClean="0"/>
              <a:t>Эти взаимодействия обычно описываются </a:t>
            </a:r>
            <a:r>
              <a:rPr lang="en-US" sz="1200" smtClean="0"/>
              <a:t>как </a:t>
            </a:r>
            <a:r>
              <a:rPr lang="az-Cyrl-AZ" sz="1200" b="1"/>
              <a:t>подавление </a:t>
            </a:r>
            <a:r>
              <a:rPr lang="az-Cyrl-AZ" sz="1200" b="1" smtClean="0"/>
              <a:t>ионизации</a:t>
            </a:r>
            <a:endParaRPr lang="en-US" sz="1200" b="1" dirty="0" smtClean="0"/>
          </a:p>
          <a:p>
            <a:r>
              <a:rPr lang="en-US" sz="1200" b="0" dirty="0" smtClean="0"/>
              <a:t>Некоторые добавки к подвижной фазе </a:t>
            </a:r>
            <a:r>
              <a:rPr lang="en-US" sz="1200" b="0" smtClean="0"/>
              <a:t>приводят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к </a:t>
            </a:r>
            <a:r>
              <a:rPr lang="en-US" sz="1200" b="0" dirty="0" smtClean="0"/>
              <a:t>постоянным проблемам с фоновым шумом:</a:t>
            </a:r>
          </a:p>
          <a:p>
            <a:pPr lvl="1"/>
            <a:r>
              <a:rPr lang="en-US" sz="1050" dirty="0" smtClean="0"/>
              <a:t>Триэтаноламин создает помехи в режиме положительных ионов (</a:t>
            </a:r>
            <a:r>
              <a:rPr lang="en-US" sz="1050" i="1" dirty="0"/>
              <a:t>m/z</a:t>
            </a:r>
            <a:r>
              <a:rPr lang="en-US" sz="1050" dirty="0" smtClean="0"/>
              <a:t> 102)</a:t>
            </a:r>
          </a:p>
          <a:p>
            <a:pPr lvl="1"/>
            <a:r>
              <a:rPr lang="en-US" sz="1050" dirty="0"/>
              <a:t>Трифторуксусная кислота создает помехи в режиме отрицательных ионов (</a:t>
            </a:r>
            <a:r>
              <a:rPr lang="en-US" sz="1050" i="1" dirty="0"/>
              <a:t>m/z</a:t>
            </a:r>
            <a:r>
              <a:rPr lang="en-US" sz="1050" dirty="0"/>
              <a:t> </a:t>
            </a:r>
            <a:r>
              <a:rPr lang="en-US" sz="1050"/>
              <a:t>113</a:t>
            </a:r>
            <a:r>
              <a:rPr lang="en-US" sz="1050" smtClean="0"/>
              <a:t>)</a:t>
            </a:r>
            <a:endParaRPr lang="ru-RU" sz="1050" dirty="0"/>
          </a:p>
        </p:txBody>
      </p:sp>
      <p:grpSp>
        <p:nvGrpSpPr>
          <p:cNvPr id="11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2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4710808" y="1476218"/>
            <a:ext cx="4213880" cy="4044657"/>
            <a:chOff x="4710808" y="1476218"/>
            <a:chExt cx="4213880" cy="4044657"/>
          </a:xfrm>
        </p:grpSpPr>
        <p:pic>
          <p:nvPicPr>
            <p:cNvPr id="17" name="Picture 2" descr="D:\projekty\NLG\2015\25798\grafiki\image19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0808" y="1476218"/>
              <a:ext cx="4140000" cy="4044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pole tekstowe 17"/>
            <p:cNvSpPr txBox="1"/>
            <p:nvPr/>
          </p:nvSpPr>
          <p:spPr>
            <a:xfrm>
              <a:off x="5065757" y="1555109"/>
              <a:ext cx="9420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pl-PL" sz="1400" b="1" smtClean="0">
                  <a:latin typeface="+mj-lt"/>
                </a:rPr>
                <a:t>UV</a:t>
              </a:r>
              <a:endParaRPr lang="pl-PL" sz="1200">
                <a:latin typeface="+mj-lt"/>
              </a:endParaRPr>
            </a:p>
          </p:txBody>
        </p:sp>
        <p:sp>
          <p:nvSpPr>
            <p:cNvPr id="19" name="pole tekstowe 18"/>
            <p:cNvSpPr txBox="1"/>
            <p:nvPr/>
          </p:nvSpPr>
          <p:spPr>
            <a:xfrm rot="19676319">
              <a:off x="4974883" y="1844022"/>
              <a:ext cx="67283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600" b="1">
                  <a:solidFill>
                    <a:srgbClr val="00B050"/>
                  </a:solidFill>
                  <a:latin typeface="+mj-lt"/>
                </a:rPr>
                <a:t>сульфамидный лекарственный препарат в воде</a:t>
              </a:r>
              <a:endParaRPr lang="pl-PL" sz="500">
                <a:solidFill>
                  <a:srgbClr val="00B050"/>
                </a:solidFill>
                <a:latin typeface="+mj-lt"/>
              </a:endParaRPr>
            </a:p>
          </p:txBody>
        </p:sp>
        <p:sp>
          <p:nvSpPr>
            <p:cNvPr id="20" name="pole tekstowe 19"/>
            <p:cNvSpPr txBox="1"/>
            <p:nvPr/>
          </p:nvSpPr>
          <p:spPr>
            <a:xfrm rot="19676319">
              <a:off x="5646031" y="1844022"/>
              <a:ext cx="67283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600" b="1">
                  <a:solidFill>
                    <a:srgbClr val="00B050"/>
                  </a:solidFill>
                  <a:latin typeface="+mj-lt"/>
                </a:rPr>
                <a:t>сульфамидный лекарственный препарат в воде</a:t>
              </a:r>
              <a:endParaRPr lang="pl-PL" sz="600">
                <a:solidFill>
                  <a:srgbClr val="00B050"/>
                </a:solidFill>
                <a:latin typeface="+mj-lt"/>
              </a:endParaRPr>
            </a:p>
          </p:txBody>
        </p:sp>
        <p:sp>
          <p:nvSpPr>
            <p:cNvPr id="21" name="pole tekstowe 20"/>
            <p:cNvSpPr txBox="1"/>
            <p:nvPr/>
          </p:nvSpPr>
          <p:spPr>
            <a:xfrm rot="19676319">
              <a:off x="6266911" y="1844022"/>
              <a:ext cx="67283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600" b="1">
                  <a:solidFill>
                    <a:srgbClr val="00B050"/>
                  </a:solidFill>
                  <a:latin typeface="+mj-lt"/>
                </a:rPr>
                <a:t>сульфамидный лекарственный препарат в воде</a:t>
              </a:r>
              <a:endParaRPr lang="pl-PL" sz="600">
                <a:solidFill>
                  <a:srgbClr val="00B050"/>
                </a:solidFill>
                <a:latin typeface="+mj-lt"/>
              </a:endParaRPr>
            </a:p>
          </p:txBody>
        </p:sp>
        <p:sp>
          <p:nvSpPr>
            <p:cNvPr id="22" name="pole tekstowe 21"/>
            <p:cNvSpPr txBox="1"/>
            <p:nvPr/>
          </p:nvSpPr>
          <p:spPr>
            <a:xfrm rot="19676319">
              <a:off x="6911606" y="1844022"/>
              <a:ext cx="67283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600" b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lt"/>
                </a:rPr>
                <a:t>сульфамидный лекарственный препарат в HBSS</a:t>
              </a:r>
              <a:endParaRPr lang="pl-PL" sz="60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  <p:sp>
          <p:nvSpPr>
            <p:cNvPr id="23" name="pole tekstowe 22"/>
            <p:cNvSpPr txBox="1"/>
            <p:nvPr/>
          </p:nvSpPr>
          <p:spPr>
            <a:xfrm rot="19676319">
              <a:off x="7534240" y="1844022"/>
              <a:ext cx="67283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600" b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lt"/>
                </a:rPr>
                <a:t>сульфамидный лекарственный препарат в HBSS</a:t>
              </a:r>
              <a:endParaRPr lang="pl-PL" sz="60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  <p:sp>
          <p:nvSpPr>
            <p:cNvPr id="24" name="pole tekstowe 23"/>
            <p:cNvSpPr txBox="1"/>
            <p:nvPr/>
          </p:nvSpPr>
          <p:spPr>
            <a:xfrm rot="19676319">
              <a:off x="8161689" y="1844022"/>
              <a:ext cx="67283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600" b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lt"/>
                </a:rPr>
                <a:t>сульфамидный лекарственный препарат в HBSS</a:t>
              </a:r>
              <a:endParaRPr lang="pl-PL" sz="60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5049715" y="2846499"/>
              <a:ext cx="3874973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2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j-lt"/>
                </a:rPr>
                <a:t>хроматограмма по полному ионному току</a:t>
              </a:r>
              <a:endParaRPr lang="pl-PL" sz="1200" b="1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endParaRPr>
            </a:p>
            <a:p>
              <a:r>
                <a:rPr lang="az-Cyrl-AZ" sz="12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j-lt"/>
                </a:rPr>
                <a:t>Режим сканирования</a:t>
              </a:r>
              <a:endParaRPr lang="pl-PL" sz="1200" b="1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5033672" y="4105804"/>
              <a:ext cx="375296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200" b="1">
                  <a:solidFill>
                    <a:srgbClr val="0070C0"/>
                  </a:solidFill>
                  <a:latin typeface="+mj-lt"/>
                </a:rPr>
                <a:t>хроматограмма по ионному току выбранного иона</a:t>
              </a:r>
              <a:r>
                <a:rPr lang="pl-PL" sz="1200" b="1" smtClean="0">
                  <a:solidFill>
                    <a:srgbClr val="0070C0"/>
                  </a:solidFill>
                  <a:latin typeface="+mj-lt"/>
                </a:rPr>
                <a:t>, </a:t>
              </a:r>
              <a:r>
                <a:rPr lang="pl-PL" sz="1200" b="1" i="1">
                  <a:solidFill>
                    <a:srgbClr val="0070C0"/>
                  </a:solidFill>
                  <a:latin typeface="+mj-lt"/>
                </a:rPr>
                <a:t>m/z 285</a:t>
              </a:r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6520770" y="4418625"/>
              <a:ext cx="226587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1400" b="1">
                  <a:latin typeface="+mj-lt"/>
                </a:rPr>
                <a:t>Подавление сигнала</a:t>
              </a:r>
              <a:endParaRPr lang="pl-PL" sz="1200">
                <a:latin typeface="+mj-lt"/>
              </a:endParaRPr>
            </a:p>
          </p:txBody>
        </p:sp>
        <p:sp>
          <p:nvSpPr>
            <p:cNvPr id="28" name="pole tekstowe 27"/>
            <p:cNvSpPr txBox="1"/>
            <p:nvPr/>
          </p:nvSpPr>
          <p:spPr>
            <a:xfrm>
              <a:off x="8291894" y="5313452"/>
              <a:ext cx="494746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>
                <a:spcAft>
                  <a:spcPts val="600"/>
                </a:spcAft>
              </a:pPr>
              <a:r>
                <a:rPr lang="az-Cyrl-AZ" sz="1100" b="1">
                  <a:latin typeface="+mj-lt"/>
                </a:rPr>
                <a:t>мин</a:t>
              </a:r>
              <a:endParaRPr lang="pl-PL" sz="1050">
                <a:latin typeface="+mj-lt"/>
              </a:endParaRPr>
            </a:p>
          </p:txBody>
        </p:sp>
      </p:grpSp>
      <p:sp>
        <p:nvSpPr>
          <p:cNvPr id="30" name="TextBox 9"/>
          <p:cNvSpPr txBox="1"/>
          <p:nvPr/>
        </p:nvSpPr>
        <p:spPr>
          <a:xfrm>
            <a:off x="4592201" y="5968939"/>
            <a:ext cx="42931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i="1"/>
              <a:t>Для получения дополнительной информации см. примечания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xmlns="" val="4165937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lang="de-DE" sz="2400" dirty="0">
                <a:solidFill>
                  <a:schemeClr val="tx2"/>
                </a:solidFill>
              </a:rPr>
              <a:t>Источник </a:t>
            </a:r>
            <a:r>
              <a:rPr lang="de-DE" sz="2400">
                <a:solidFill>
                  <a:schemeClr val="tx2"/>
                </a:solidFill>
              </a:rPr>
              <a:t>ионов </a:t>
            </a:r>
            <a:r>
              <a:rPr lang="pl-PL" sz="2400" smtClean="0">
                <a:solidFill>
                  <a:schemeClr val="tx2"/>
                </a:solidFill>
              </a:rPr>
              <a:t>—</a:t>
            </a:r>
            <a:r>
              <a:rPr lang="de-DE" sz="2400" smtClean="0">
                <a:solidFill>
                  <a:schemeClr val="tx2"/>
                </a:solidFill>
              </a:rPr>
              <a:t> </a:t>
            </a:r>
            <a:r>
              <a:rPr lang="de-DE" sz="2400" dirty="0">
                <a:solidFill>
                  <a:schemeClr val="tx2"/>
                </a:solidFill>
              </a:rPr>
              <a:t>общие соображения о выборе подвижной фазы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30400" y="1508400"/>
            <a:ext cx="8577945" cy="4576354"/>
          </a:xfrm>
        </p:spPr>
        <p:txBody>
          <a:bodyPr>
            <a:normAutofit/>
          </a:bodyPr>
          <a:lstStyle/>
          <a:p>
            <a:r>
              <a:rPr sz="1800" dirty="0" smtClean="0"/>
              <a:t>Правильно сконструированный источник ионизации отличается </a:t>
            </a:r>
            <a:r>
              <a:rPr sz="1800" smtClean="0"/>
              <a:t>надежностью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sz="1800" smtClean="0"/>
              <a:t>и </a:t>
            </a:r>
            <a:r>
              <a:rPr sz="1800" dirty="0" smtClean="0"/>
              <a:t>способен работать в присутствии нелетучих компонентов; однако на процесс ионизации влияет концентрация и </a:t>
            </a:r>
            <a:r>
              <a:rPr sz="1800" smtClean="0"/>
              <a:t>тип соли</a:t>
            </a:r>
            <a:r>
              <a:rPr lang="pl-PL" sz="1800" smtClean="0"/>
              <a:t> </a:t>
            </a:r>
            <a:r>
              <a:rPr sz="1800" smtClean="0"/>
              <a:t>/</a:t>
            </a:r>
            <a:r>
              <a:rPr lang="pl-PL" sz="1800" smtClean="0"/>
              <a:t> </a:t>
            </a:r>
            <a:r>
              <a:rPr sz="1800" smtClean="0"/>
              <a:t>буферного вещества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sz="1800" smtClean="0"/>
              <a:t>(</a:t>
            </a:r>
            <a:r>
              <a:rPr sz="1800" dirty="0" smtClean="0"/>
              <a:t>см. следующий слайд).</a:t>
            </a:r>
            <a:endParaRPr lang="ru-RU" sz="1800" dirty="0"/>
          </a:p>
          <a:p>
            <a:endParaRPr lang="ru-RU" sz="18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447526" y="5544000"/>
            <a:ext cx="461375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Распылительная камера источника ХИАД </a:t>
            </a:r>
            <a:r>
              <a:rPr lang="en-US" sz="1100">
                <a:solidFill>
                  <a:schemeClr val="accent2">
                    <a:lumMod val="75000"/>
                  </a:schemeClr>
                </a:solidFill>
              </a:rPr>
              <a:t>после </a:t>
            </a:r>
            <a:r>
              <a:rPr lang="en-US" sz="1100" smtClean="0">
                <a:solidFill>
                  <a:schemeClr val="accent2">
                    <a:lumMod val="75000"/>
                  </a:schemeClr>
                </a:solidFill>
              </a:rPr>
              <a:t>635</a:t>
            </a:r>
            <a:r>
              <a:rPr lang="pl-PL" sz="11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pl-PL" sz="11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100" smtClean="0">
                <a:solidFill>
                  <a:schemeClr val="accent2">
                    <a:lumMod val="75000"/>
                  </a:schemeClr>
                </a:solidFill>
              </a:rPr>
              <a:t>вводов </a:t>
            </a:r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пробы в сбалансированной </a:t>
            </a:r>
            <a:r>
              <a:rPr lang="en-US" sz="1100">
                <a:solidFill>
                  <a:schemeClr val="accent2">
                    <a:lumMod val="75000"/>
                  </a:schemeClr>
                </a:solidFill>
              </a:rPr>
              <a:t>солевой </a:t>
            </a:r>
            <a:r>
              <a:rPr lang="pl-PL" sz="11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1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100" smtClean="0">
                <a:solidFill>
                  <a:schemeClr val="accent2">
                    <a:lumMod val="75000"/>
                  </a:schemeClr>
                </a:solidFill>
              </a:rPr>
              <a:t>среде </a:t>
            </a:r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Хэнка (HBSS)</a:t>
            </a:r>
            <a:endParaRPr lang="ru-RU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62076" y="5544000"/>
            <a:ext cx="24336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90000"/>
              <a:buFont typeface="Monotype Sorts" pitchFamily="2" charset="2"/>
              <a:buNone/>
            </a:pPr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Очистка распылительной камеры </a:t>
            </a:r>
          </a:p>
        </p:txBody>
      </p:sp>
      <p:pic>
        <p:nvPicPr>
          <p:cNvPr id="2" name="Bild 1" descr="Slide_12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526" y="2803678"/>
            <a:ext cx="8222343" cy="2740781"/>
          </a:xfrm>
          <a:prstGeom prst="rect">
            <a:avLst/>
          </a:prstGeom>
        </p:spPr>
      </p:pic>
      <p:grpSp>
        <p:nvGrpSpPr>
          <p:cNvPr id="17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8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27876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28" name="Rectangle 140"/>
          <p:cNvSpPr>
            <a:spLocks noGrp="1" noChangeArrowheads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3100" dirty="0" smtClean="0"/>
              <a:t>Влияние концентрации летучего буферного вещества на сигнал</a:t>
            </a:r>
            <a:r>
              <a:rPr sz="3100"/>
              <a:t/>
            </a:r>
            <a:br>
              <a:rPr sz="3100"/>
            </a:br>
            <a:endParaRPr lang="ru-RU" sz="31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3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2425600" y="1286329"/>
            <a:ext cx="4443286" cy="1600200"/>
            <a:chOff x="2425600" y="1286329"/>
            <a:chExt cx="4443286" cy="1600200"/>
          </a:xfrm>
        </p:grpSpPr>
        <p:pic>
          <p:nvPicPr>
            <p:cNvPr id="18" name="Bild 4" descr="Slide_13_Caffeine.pd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980870" y="1286329"/>
              <a:ext cx="1295400" cy="1600200"/>
            </a:xfrm>
            <a:prstGeom prst="rect">
              <a:avLst/>
            </a:prstGeom>
          </p:spPr>
        </p:pic>
        <p:pic>
          <p:nvPicPr>
            <p:cNvPr id="19" name="Bild 6" descr="Slide_13_resepine.pdf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379686" y="1286329"/>
              <a:ext cx="2489200" cy="1600200"/>
            </a:xfrm>
            <a:prstGeom prst="rect">
              <a:avLst/>
            </a:prstGeom>
          </p:spPr>
        </p:pic>
        <p:sp>
          <p:nvSpPr>
            <p:cNvPr id="20" name="pole tekstowe 19"/>
            <p:cNvSpPr txBox="1"/>
            <p:nvPr/>
          </p:nvSpPr>
          <p:spPr>
            <a:xfrm>
              <a:off x="2425600" y="2581804"/>
              <a:ext cx="148867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>
                <a:spcAft>
                  <a:spcPts val="600"/>
                </a:spcAft>
              </a:pPr>
              <a:r>
                <a:rPr lang="az-Cyrl-AZ" sz="1400" b="1">
                  <a:latin typeface="+mj-lt"/>
                </a:rPr>
                <a:t>Кофеин</a:t>
              </a:r>
              <a:endParaRPr lang="pl-PL" sz="1200">
                <a:latin typeface="+mj-lt"/>
              </a:endParaRPr>
            </a:p>
          </p:txBody>
        </p:sp>
        <p:sp>
          <p:nvSpPr>
            <p:cNvPr id="21" name="pole tekstowe 20"/>
            <p:cNvSpPr txBox="1"/>
            <p:nvPr/>
          </p:nvSpPr>
          <p:spPr>
            <a:xfrm>
              <a:off x="4759727" y="2581804"/>
              <a:ext cx="148867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az-Cyrl-AZ" sz="1400" b="1">
                  <a:latin typeface="+mj-lt"/>
                </a:rPr>
                <a:t>Резерпин</a:t>
              </a:r>
              <a:endParaRPr lang="pl-PL" sz="1200">
                <a:latin typeface="+mj-lt"/>
              </a:endParaRP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181428" y="2887751"/>
            <a:ext cx="8648700" cy="2956064"/>
            <a:chOff x="181428" y="2887751"/>
            <a:chExt cx="8648700" cy="2956064"/>
          </a:xfrm>
        </p:grpSpPr>
        <p:pic>
          <p:nvPicPr>
            <p:cNvPr id="23" name="Picture 2" descr="D:\projekty\NLG\2015\25798\grafiki\image21.e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28" y="2948215"/>
              <a:ext cx="8648700" cy="2895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pole tekstowe 23"/>
            <p:cNvSpPr txBox="1"/>
            <p:nvPr/>
          </p:nvSpPr>
          <p:spPr>
            <a:xfrm>
              <a:off x="729916" y="2887751"/>
              <a:ext cx="328060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sz="1200" b="1">
                  <a:latin typeface="+mj-lt"/>
                </a:rPr>
                <a:t>Влияние концентрации буферного вещества </a:t>
              </a:r>
              <a:r>
                <a:rPr lang="pl-PL" sz="1200" b="1" smtClean="0">
                  <a:latin typeface="+mj-lt"/>
                </a:rPr>
                <a:t/>
              </a:r>
              <a:br>
                <a:rPr lang="pl-PL" sz="1200" b="1" smtClean="0">
                  <a:latin typeface="+mj-lt"/>
                </a:rPr>
              </a:br>
              <a:r>
                <a:rPr lang="ru-RU" sz="1200" b="1" smtClean="0">
                  <a:latin typeface="+mj-lt"/>
                </a:rPr>
                <a:t>на </a:t>
              </a:r>
              <a:r>
                <a:rPr lang="ru-RU" sz="1200" b="1">
                  <a:latin typeface="+mj-lt"/>
                </a:rPr>
                <a:t>поведение в методе ИРЭП</a:t>
              </a:r>
              <a:endParaRPr lang="pl-PL" sz="1100">
                <a:latin typeface="+mj-lt"/>
              </a:endParaRP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4958456" y="2887751"/>
              <a:ext cx="339145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sz="1200" b="1">
                  <a:latin typeface="+mj-lt"/>
                </a:rPr>
                <a:t>Влияние концентрации буферного вещества </a:t>
              </a:r>
              <a:r>
                <a:rPr lang="pl-PL" sz="1200" b="1" smtClean="0">
                  <a:latin typeface="+mj-lt"/>
                </a:rPr>
                <a:t/>
              </a:r>
              <a:br>
                <a:rPr lang="pl-PL" sz="1200" b="1" smtClean="0">
                  <a:latin typeface="+mj-lt"/>
                </a:rPr>
              </a:br>
              <a:r>
                <a:rPr lang="ru-RU" sz="1200" b="1" smtClean="0">
                  <a:latin typeface="+mj-lt"/>
                </a:rPr>
                <a:t>на </a:t>
              </a:r>
              <a:r>
                <a:rPr lang="ru-RU" sz="1200" b="1">
                  <a:latin typeface="+mj-lt"/>
                </a:rPr>
                <a:t>поведение в методе ХИАД</a:t>
              </a:r>
              <a:endParaRPr lang="pl-PL" sz="1100">
                <a:latin typeface="+mj-lt"/>
              </a:endParaRP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564644" y="5663456"/>
              <a:ext cx="3391459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1000">
                  <a:latin typeface="+mj-lt"/>
                </a:rPr>
                <a:t>[Ацетат аммония</a:t>
              </a:r>
              <a:r>
                <a:rPr lang="az-Cyrl-AZ" sz="1000" smtClean="0">
                  <a:latin typeface="+mj-lt"/>
                </a:rPr>
                <a:t>], мМ</a:t>
              </a:r>
              <a:endParaRPr lang="pl-PL" sz="900">
                <a:latin typeface="+mj-lt"/>
              </a:endParaRPr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4855908" y="5663456"/>
              <a:ext cx="3391459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1000">
                  <a:latin typeface="+mj-lt"/>
                </a:rPr>
                <a:t>[Ацетат аммония</a:t>
              </a:r>
              <a:r>
                <a:rPr lang="az-Cyrl-AZ" sz="1000" smtClean="0">
                  <a:latin typeface="+mj-lt"/>
                </a:rPr>
                <a:t>], мМ</a:t>
              </a:r>
              <a:endParaRPr lang="pl-PL" sz="900">
                <a:latin typeface="+mj-lt"/>
              </a:endParaRPr>
            </a:p>
          </p:txBody>
        </p:sp>
        <p:sp>
          <p:nvSpPr>
            <p:cNvPr id="28" name="pole tekstowe 27"/>
            <p:cNvSpPr txBox="1"/>
            <p:nvPr/>
          </p:nvSpPr>
          <p:spPr>
            <a:xfrm rot="16200000">
              <a:off x="3618574" y="4203450"/>
              <a:ext cx="2046624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1000">
                  <a:latin typeface="+mj-lt"/>
                </a:rPr>
                <a:t>Средняя площадь пика</a:t>
              </a:r>
              <a:r>
                <a:rPr lang="az-Cyrl-AZ" sz="1000" smtClean="0">
                  <a:latin typeface="+mj-lt"/>
                </a:rPr>
                <a:t>,  </a:t>
              </a:r>
              <a:r>
                <a:rPr lang="pl-PL" sz="1000">
                  <a:latin typeface="+mj-lt"/>
                </a:rPr>
                <a:t>x1000000</a:t>
              </a:r>
              <a:endParaRPr lang="pl-PL" sz="900">
                <a:latin typeface="+mj-lt"/>
              </a:endParaRPr>
            </a:p>
          </p:txBody>
        </p:sp>
        <p:sp>
          <p:nvSpPr>
            <p:cNvPr id="29" name="pole tekstowe 28"/>
            <p:cNvSpPr txBox="1"/>
            <p:nvPr/>
          </p:nvSpPr>
          <p:spPr>
            <a:xfrm rot="16200000">
              <a:off x="-506159" y="4214688"/>
              <a:ext cx="1909749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az-Cyrl-AZ" sz="1000">
                  <a:latin typeface="+mj-lt"/>
                </a:rPr>
                <a:t>Средняя площадь пика</a:t>
              </a:r>
              <a:r>
                <a:rPr lang="az-Cyrl-AZ" sz="1000" smtClean="0">
                  <a:latin typeface="+mj-lt"/>
                </a:rPr>
                <a:t>,  </a:t>
              </a:r>
              <a:r>
                <a:rPr lang="pl-PL" sz="1000">
                  <a:latin typeface="+mj-lt"/>
                </a:rPr>
                <a:t>x1000000</a:t>
              </a:r>
              <a:endParaRPr lang="pl-PL" sz="900">
                <a:latin typeface="+mj-lt"/>
              </a:endParaRPr>
            </a:p>
          </p:txBody>
        </p:sp>
      </p:grpSp>
      <p:sp>
        <p:nvSpPr>
          <p:cNvPr id="31" name="TextBox 9"/>
          <p:cNvSpPr txBox="1"/>
          <p:nvPr/>
        </p:nvSpPr>
        <p:spPr>
          <a:xfrm>
            <a:off x="4592201" y="5968939"/>
            <a:ext cx="42931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i="1"/>
              <a:t>Для получения дополнительной информации см. примечания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xmlns="" val="729479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lang="de-DE" sz="2400" dirty="0">
                <a:solidFill>
                  <a:schemeClr val="tx2"/>
                </a:solidFill>
              </a:rPr>
              <a:t>Источник ионов</a:t>
            </a:r>
            <a:r>
              <a:rPr lang="de-DE" sz="2400">
                <a:solidFill>
                  <a:schemeClr val="tx2"/>
                </a:solidFill>
              </a:rPr>
              <a:t> </a:t>
            </a:r>
            <a:r>
              <a:rPr lang="pl-PL" sz="2400" smtClean="0">
                <a:solidFill>
                  <a:schemeClr val="tx2"/>
                </a:solidFill>
              </a:rPr>
              <a:t>—</a:t>
            </a:r>
            <a:r>
              <a:rPr lang="de-DE" sz="2400" smtClean="0">
                <a:solidFill>
                  <a:schemeClr val="tx2"/>
                </a:solidFill>
              </a:rPr>
              <a:t> </a:t>
            </a:r>
            <a:r>
              <a:rPr lang="de-DE" sz="2400" dirty="0">
                <a:solidFill>
                  <a:schemeClr val="tx2"/>
                </a:solidFill>
              </a:rPr>
              <a:t>общие соображения об особенностях проб для систем ЖХ-МС</a:t>
            </a:r>
            <a:endParaRPr lang="ru-RU" sz="2400" b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41777481"/>
              </p:ext>
            </p:extLst>
          </p:nvPr>
        </p:nvGraphicFramePr>
        <p:xfrm>
          <a:off x="908957" y="1647489"/>
          <a:ext cx="6857999" cy="3518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827314" y="5165545"/>
            <a:ext cx="7021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Многие соединения будут хорошо ионизироваться при использовании трех источников всех трех </a:t>
            </a:r>
            <a:r>
              <a:rPr lang="en-US" sz="1400">
                <a:solidFill>
                  <a:schemeClr val="tx2"/>
                </a:solidFill>
              </a:rPr>
              <a:t>типов</a:t>
            </a:r>
            <a:r>
              <a:rPr lang="en-US" sz="1400" smtClean="0">
                <a:solidFill>
                  <a:schemeClr val="tx2"/>
                </a:solidFill>
              </a:rPr>
              <a:t>. </a:t>
            </a:r>
            <a:endParaRPr lang="ru-RU" sz="1400" dirty="0" smtClean="0">
              <a:solidFill>
                <a:schemeClr val="tx2"/>
              </a:solidFill>
            </a:endParaRPr>
          </a:p>
          <a:p>
            <a:r>
              <a:rPr lang="en-US" sz="1400" dirty="0" smtClean="0">
                <a:solidFill>
                  <a:schemeClr val="tx2"/>
                </a:solidFill>
              </a:rPr>
              <a:t>Для ионизации неполярных молекул, которые не могут быть ионизированы методом ИРЭП, применяются методы ХИАД и ФИАД.</a:t>
            </a:r>
          </a:p>
        </p:txBody>
      </p:sp>
      <p:grpSp>
        <p:nvGrpSpPr>
          <p:cNvPr id="15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6" name="Action Button: Custom 12">
              <a:hlinkClick r:id="rId8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TextBox 15">
              <a:hlinkClick r:id="rId8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41735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D:\projekty\NLG\2015\25798\instructions\update\dcr\Obraz2.e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400" y="1483172"/>
            <a:ext cx="8724900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ole tekstowe 18"/>
          <p:cNvSpPr txBox="1"/>
          <p:nvPr/>
        </p:nvSpPr>
        <p:spPr>
          <a:xfrm>
            <a:off x="3482582" y="1796888"/>
            <a:ext cx="169572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100" b="1">
                <a:solidFill>
                  <a:schemeClr val="bg1"/>
                </a:solidFill>
                <a:latin typeface="+mj-lt"/>
              </a:rPr>
              <a:t>Ступень откачки:</a:t>
            </a:r>
            <a:endParaRPr lang="pl-PL" sz="105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2935705" y="2125751"/>
            <a:ext cx="139474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az-Cyrl-AZ" sz="1000" b="1" smtClean="0">
                <a:latin typeface="+mj-lt"/>
              </a:rPr>
              <a:t>Вход </a:t>
            </a:r>
            <a:r>
              <a:rPr lang="az-Cyrl-AZ" sz="1000" b="1">
                <a:latin typeface="+mj-lt"/>
              </a:rPr>
              <a:t>вещества из ВЭЖХ-хроматографа</a:t>
            </a:r>
            <a:endParaRPr lang="pl-PL" sz="900">
              <a:latin typeface="+mj-lt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3545306" y="2494719"/>
            <a:ext cx="114608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100" b="1" smtClean="0">
                <a:latin typeface="+mj-lt"/>
              </a:rPr>
              <a:t>Распылитель</a:t>
            </a:r>
            <a:endParaRPr lang="pl-PL" sz="1050">
              <a:latin typeface="+mj-lt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5526506" y="2101688"/>
            <a:ext cx="114608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100" b="1" smtClean="0">
                <a:latin typeface="+mj-lt"/>
              </a:rPr>
              <a:t>Скиммеры</a:t>
            </a:r>
            <a:endParaRPr lang="pl-PL" sz="1050">
              <a:latin typeface="+mj-lt"/>
            </a:endParaRPr>
          </a:p>
        </p:txBody>
      </p:sp>
      <p:sp>
        <p:nvSpPr>
          <p:cNvPr id="28" name="pole tekstowe 27"/>
          <p:cNvSpPr txBox="1"/>
          <p:nvPr/>
        </p:nvSpPr>
        <p:spPr>
          <a:xfrm>
            <a:off x="6264443" y="2494718"/>
            <a:ext cx="114608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100" b="1" smtClean="0">
                <a:latin typeface="+mj-lt"/>
              </a:rPr>
              <a:t>Октуполь</a:t>
            </a:r>
            <a:endParaRPr lang="pl-PL" sz="1050">
              <a:latin typeface="+mj-lt"/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5109411" y="2855666"/>
            <a:ext cx="114608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100" b="1" smtClean="0">
                <a:latin typeface="+mj-lt"/>
              </a:rPr>
              <a:t>Капилляр</a:t>
            </a:r>
            <a:endParaRPr lang="pl-PL" sz="1050">
              <a:latin typeface="+mj-lt"/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5313335" y="3308296"/>
            <a:ext cx="114608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100" b="1">
                <a:solidFill>
                  <a:schemeClr val="bg1">
                    <a:lumMod val="65000"/>
                  </a:schemeClr>
                </a:solidFill>
                <a:latin typeface="+mj-lt"/>
              </a:rPr>
              <a:t>2 мм </a:t>
            </a:r>
            <a:r>
              <a:rPr lang="pl-PL" sz="1100" b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/>
            </a:r>
            <a:br>
              <a:rPr lang="pl-PL" sz="1100" b="1" smtClean="0">
                <a:solidFill>
                  <a:schemeClr val="bg1">
                    <a:lumMod val="65000"/>
                  </a:schemeClr>
                </a:solidFill>
                <a:latin typeface="+mj-lt"/>
              </a:rPr>
            </a:br>
            <a:r>
              <a:rPr lang="az-Cyrl-AZ" sz="1100" b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рт</a:t>
            </a:r>
            <a:r>
              <a:rPr lang="az-Cyrl-AZ" sz="1100" b="1">
                <a:solidFill>
                  <a:schemeClr val="bg1">
                    <a:lumMod val="65000"/>
                  </a:schemeClr>
                </a:solidFill>
                <a:latin typeface="+mj-lt"/>
              </a:rPr>
              <a:t>. ст.</a:t>
            </a:r>
            <a:endParaRPr lang="pl-PL" sz="105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31" name="pole tekstowe 30"/>
          <p:cNvSpPr txBox="1"/>
          <p:nvPr/>
        </p:nvSpPr>
        <p:spPr>
          <a:xfrm>
            <a:off x="6897183" y="2863859"/>
            <a:ext cx="114608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100" b="1">
                <a:solidFill>
                  <a:schemeClr val="bg1">
                    <a:lumMod val="65000"/>
                  </a:schemeClr>
                </a:solidFill>
                <a:latin typeface="+mj-lt"/>
              </a:rPr>
              <a:t>6X10</a:t>
            </a:r>
            <a:r>
              <a:rPr lang="pl-PL" sz="1100" b="1" baseline="30000">
                <a:solidFill>
                  <a:schemeClr val="bg1">
                    <a:lumMod val="65000"/>
                  </a:schemeClr>
                </a:solidFill>
                <a:latin typeface="+mj-lt"/>
              </a:rPr>
              <a:t>-6</a:t>
            </a:r>
            <a:r>
              <a:rPr lang="pl-PL" sz="1100" b="1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az-Cyrl-AZ" sz="1100" b="1">
                <a:solidFill>
                  <a:schemeClr val="bg1">
                    <a:lumMod val="65000"/>
                  </a:schemeClr>
                </a:solidFill>
                <a:latin typeface="+mj-lt"/>
              </a:rPr>
              <a:t>мм рт. ст.</a:t>
            </a:r>
            <a:endParaRPr lang="pl-PL" sz="105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32" name="pole tekstowe 31"/>
          <p:cNvSpPr txBox="1"/>
          <p:nvPr/>
        </p:nvSpPr>
        <p:spPr>
          <a:xfrm>
            <a:off x="7542416" y="3120361"/>
            <a:ext cx="114608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100" b="1" smtClean="0">
                <a:latin typeface="+mj-lt"/>
              </a:rPr>
              <a:t>Детектор</a:t>
            </a:r>
            <a:endParaRPr lang="pl-PL" sz="1050">
              <a:latin typeface="+mj-lt"/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5946227" y="5053435"/>
            <a:ext cx="114608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100" b="1" smtClean="0">
                <a:latin typeface="+mj-lt"/>
              </a:rPr>
              <a:t>Линзы</a:t>
            </a:r>
            <a:endParaRPr lang="pl-PL" sz="1050">
              <a:latin typeface="+mj-lt"/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6756353" y="5069649"/>
            <a:ext cx="114608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z-Cyrl-AZ" sz="1100" b="1" smtClean="0">
                <a:latin typeface="+mj-lt"/>
              </a:rPr>
              <a:t>Квадруполь</a:t>
            </a:r>
            <a:endParaRPr lang="pl-PL" sz="1050">
              <a:latin typeface="+mj-lt"/>
            </a:endParaRPr>
          </a:p>
        </p:txBody>
      </p:sp>
      <p:sp>
        <p:nvSpPr>
          <p:cNvPr id="35" name="pole tekstowe 34"/>
          <p:cNvSpPr txBox="1"/>
          <p:nvPr/>
        </p:nvSpPr>
        <p:spPr>
          <a:xfrm>
            <a:off x="4873251" y="4884158"/>
            <a:ext cx="139119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az-Cyrl-AZ" sz="1100" b="1" smtClean="0">
                <a:latin typeface="+mj-lt"/>
              </a:rPr>
              <a:t>Зона </a:t>
            </a:r>
            <a:r>
              <a:rPr lang="az-Cyrl-AZ" sz="1100" b="1">
                <a:latin typeface="+mj-lt"/>
              </a:rPr>
              <a:t>фрагментации (</a:t>
            </a:r>
            <a:r>
              <a:rPr lang="pl-PL" sz="1100" b="1">
                <a:latin typeface="+mj-lt"/>
              </a:rPr>
              <a:t>CID)</a:t>
            </a:r>
            <a:endParaRPr lang="pl-PL" sz="1050">
              <a:latin typeface="+mj-lt"/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3810000" y="5310720"/>
            <a:ext cx="496503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100" b="1" smtClean="0">
                <a:solidFill>
                  <a:schemeClr val="bg1"/>
                </a:solidFill>
                <a:latin typeface="+mj-lt"/>
                <a:sym typeface="Wingdings 3"/>
              </a:rPr>
              <a:t> </a:t>
            </a:r>
            <a:r>
              <a:rPr lang="az-Cyrl-AZ" sz="1100" b="1">
                <a:solidFill>
                  <a:schemeClr val="bg1"/>
                </a:solidFill>
                <a:latin typeface="+mj-lt"/>
              </a:rPr>
              <a:t>Ионный </a:t>
            </a:r>
            <a:r>
              <a:rPr lang="az-Cyrl-AZ" sz="1100" b="1" smtClean="0">
                <a:solidFill>
                  <a:schemeClr val="bg1"/>
                </a:solidFill>
                <a:latin typeface="+mj-lt"/>
              </a:rPr>
              <a:t>источник</a:t>
            </a:r>
            <a:r>
              <a:rPr lang="pl-PL" sz="1100" b="1" smtClean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100" b="1" smtClean="0">
                <a:solidFill>
                  <a:schemeClr val="bg1"/>
                </a:solidFill>
                <a:sym typeface="Wingdings 3"/>
              </a:rPr>
              <a:t></a:t>
            </a:r>
            <a:r>
              <a:rPr lang="pl-PL" sz="1100" b="1" smtClean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100" b="1">
                <a:solidFill>
                  <a:schemeClr val="bg1"/>
                </a:solidFill>
                <a:sym typeface="Wingdings 3"/>
              </a:rPr>
              <a:t> </a:t>
            </a:r>
            <a:r>
              <a:rPr lang="ru-RU" sz="1100" b="1">
                <a:solidFill>
                  <a:schemeClr val="bg1"/>
                </a:solidFill>
                <a:latin typeface="+mj-lt"/>
              </a:rPr>
              <a:t>Область транспорта и фокусировки ионов</a:t>
            </a:r>
            <a:r>
              <a:rPr lang="pl-PL" sz="1100" b="1" smtClean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050" b="1">
                <a:solidFill>
                  <a:schemeClr val="bg1"/>
                </a:solidFill>
                <a:sym typeface="Wingdings 3"/>
              </a:rPr>
              <a:t></a:t>
            </a:r>
            <a:endParaRPr lang="pl-PL" sz="105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3700"/>
            <a:ext cx="8695944" cy="1143000"/>
          </a:xfrm>
        </p:spPr>
        <p:txBody>
          <a:bodyPr/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2800" dirty="0" smtClean="0"/>
              <a:t>Масс-анализатор — одноквадрупольная система</a:t>
            </a:r>
            <a:endParaRPr lang="ru-RU" sz="2000" b="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25358" y="5799315"/>
            <a:ext cx="54537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Ионный тракт для 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квадрупольной систем</a:t>
            </a:r>
            <a:r>
              <a:rPr lang="az-Cyrl-AZ" sz="1200">
                <a:solidFill>
                  <a:schemeClr val="accent2">
                    <a:lumMod val="75000"/>
                  </a:schemeClr>
                </a:solidFill>
              </a:rPr>
              <a:t>ы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ЖХ-МС Agilent 6120</a:t>
            </a:r>
          </a:p>
        </p:txBody>
      </p:sp>
      <p:sp>
        <p:nvSpPr>
          <p:cNvPr id="15" name="Rectangle 3"/>
          <p:cNvSpPr/>
          <p:nvPr/>
        </p:nvSpPr>
        <p:spPr>
          <a:xfrm>
            <a:off x="396285" y="4265572"/>
            <a:ext cx="3011668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1" dirty="0"/>
              <a:t>Ключевые области применения:</a:t>
            </a:r>
          </a:p>
          <a:p>
            <a:pPr marL="114300" lvl="1" indent="-114300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z-Cyrl-AZ" sz="1200" smtClean="0"/>
              <a:t>П</a:t>
            </a:r>
            <a:r>
              <a:rPr lang="en-US" sz="1200" smtClean="0"/>
              <a:t>одтверждение </a:t>
            </a:r>
            <a:r>
              <a:rPr lang="en-US" sz="1200"/>
              <a:t>осуществления </a:t>
            </a:r>
            <a:r>
              <a:rPr lang="en-US" sz="1200" smtClean="0"/>
              <a:t>синтеза</a:t>
            </a:r>
            <a:endParaRPr lang="ru-RU" sz="1200" dirty="0"/>
          </a:p>
          <a:p>
            <a:pPr marL="114300" lvl="1" indent="-114300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z-Cyrl-AZ" sz="1200" smtClean="0"/>
              <a:t>А</a:t>
            </a:r>
            <a:r>
              <a:rPr lang="en-US" sz="1200" smtClean="0"/>
              <a:t>нализ примесей</a:t>
            </a:r>
            <a:endParaRPr lang="ru-RU" sz="1200" dirty="0"/>
          </a:p>
          <a:p>
            <a:pPr marL="114300" lvl="1" indent="-114300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z-Cyrl-AZ" sz="1200" smtClean="0"/>
              <a:t>П</a:t>
            </a:r>
            <a:r>
              <a:rPr lang="en-US" sz="1200" smtClean="0"/>
              <a:t>одтверждение </a:t>
            </a:r>
            <a:r>
              <a:rPr lang="en-US" sz="1200" dirty="0"/>
              <a:t>однородности </a:t>
            </a:r>
            <a:r>
              <a:rPr lang="en-US" sz="1200"/>
              <a:t>состава </a:t>
            </a:r>
            <a:r>
              <a:rPr lang="en-US" sz="1200" smtClean="0"/>
              <a:t>продукта</a:t>
            </a:r>
            <a:endParaRPr lang="ru-RU" sz="1200" dirty="0"/>
          </a:p>
          <a:p>
            <a:pPr marL="114300" lvl="1" indent="-114300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z-Cyrl-AZ" sz="1200" smtClean="0"/>
              <a:t>П</a:t>
            </a:r>
            <a:r>
              <a:rPr lang="en-US" sz="1200" smtClean="0"/>
              <a:t>роверка </a:t>
            </a:r>
            <a:r>
              <a:rPr lang="en-US" sz="1200" dirty="0"/>
              <a:t>малого </a:t>
            </a:r>
            <a:r>
              <a:rPr lang="en-US" sz="1200"/>
              <a:t>содержания </a:t>
            </a:r>
            <a:r>
              <a:rPr lang="en-US" sz="1200" smtClean="0"/>
              <a:t>примесей</a:t>
            </a:r>
            <a:endParaRPr lang="ru-RU" sz="1200" dirty="0"/>
          </a:p>
        </p:txBody>
      </p:sp>
      <p:grpSp>
        <p:nvGrpSpPr>
          <p:cNvPr id="11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2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735885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300"/>
              </a:spcAft>
            </a:pPr>
            <a:r>
              <a:rPr lang="en-US" sz="1200" b="1" dirty="0"/>
              <a:t>ИАД — ионизация при атмосферном давлении, основные этапы:</a:t>
            </a:r>
          </a:p>
          <a:p>
            <a:pPr marL="5400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2"/>
                </a:solidFill>
              </a:rPr>
              <a:t>Источник ионизации образует ионы пробы и направляет их в </a:t>
            </a:r>
            <a:r>
              <a:rPr lang="en-US" sz="1200" smtClean="0">
                <a:solidFill>
                  <a:schemeClr val="tx2"/>
                </a:solidFill>
              </a:rPr>
              <a:t>вакуумную систему</a:t>
            </a:r>
            <a:r>
              <a:rPr lang="pl-PL" sz="1200" smtClean="0">
                <a:solidFill>
                  <a:schemeClr val="tx2"/>
                </a:solidFill>
              </a:rPr>
              <a:t>.</a:t>
            </a:r>
            <a:endParaRPr lang="en-US" sz="1200" dirty="0" smtClean="0">
              <a:solidFill>
                <a:schemeClr val="tx2"/>
              </a:solidFill>
            </a:endParaRPr>
          </a:p>
          <a:p>
            <a:pPr marL="5400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Различные элементы ионной оптики фокусируют ионы и проводят их через последовательность </a:t>
            </a:r>
            <a:r>
              <a:rPr lang="en-US" sz="1200">
                <a:solidFill>
                  <a:schemeClr val="tx2"/>
                </a:solidFill>
              </a:rPr>
              <a:t>ступеней </a:t>
            </a:r>
            <a:r>
              <a:rPr lang="en-US" sz="1200" smtClean="0">
                <a:solidFill>
                  <a:schemeClr val="tx2"/>
                </a:solidFill>
              </a:rPr>
              <a:t>откачки</a:t>
            </a:r>
            <a:r>
              <a:rPr lang="pl-PL" sz="1200" smtClean="0">
                <a:solidFill>
                  <a:schemeClr val="tx2"/>
                </a:solidFill>
              </a:rPr>
              <a:t>.</a:t>
            </a:r>
            <a:endParaRPr lang="en-US" sz="1200" dirty="0">
              <a:solidFill>
                <a:schemeClr val="tx2"/>
              </a:solidFill>
            </a:endParaRPr>
          </a:p>
          <a:p>
            <a:pPr marL="5400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Квадрупольный масс-анализатор фильтрует ионы по </a:t>
            </a:r>
            <a:r>
              <a:rPr lang="en-US" sz="1200">
                <a:solidFill>
                  <a:schemeClr val="tx2"/>
                </a:solidFill>
              </a:rPr>
              <a:t>величине </a:t>
            </a:r>
            <a:r>
              <a:rPr lang="en-US" sz="1200" smtClean="0">
                <a:solidFill>
                  <a:schemeClr val="tx2"/>
                </a:solidFill>
              </a:rPr>
              <a:t>отношения</a:t>
            </a:r>
            <a:r>
              <a:rPr lang="pl-PL" sz="1200" smtClean="0">
                <a:solidFill>
                  <a:schemeClr val="tx2"/>
                </a:solidFill>
              </a:rPr>
              <a:t> </a:t>
            </a:r>
            <a:r>
              <a:rPr lang="en-US" sz="1200" i="1" smtClean="0">
                <a:solidFill>
                  <a:schemeClr val="tx2"/>
                </a:solidFill>
              </a:rPr>
              <a:t>m/z</a:t>
            </a:r>
            <a:r>
              <a:rPr lang="pl-PL" sz="1200" i="1" smtClean="0">
                <a:solidFill>
                  <a:schemeClr val="tx2"/>
                </a:solidFill>
              </a:rPr>
              <a:t>.</a:t>
            </a:r>
            <a:endParaRPr lang="ru-RU" sz="1200" dirty="0">
              <a:solidFill>
                <a:schemeClr val="tx2"/>
              </a:solidFill>
            </a:endParaRPr>
          </a:p>
          <a:p>
            <a:pPr marL="54000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1200" dirty="0" smtClean="0"/>
              <a:t>Детектор регистрирует ионы с данной величиной </a:t>
            </a:r>
            <a:r>
              <a:rPr lang="en-US" sz="1200" i="1" dirty="0">
                <a:solidFill>
                  <a:schemeClr val="tx2"/>
                </a:solidFill>
              </a:rPr>
              <a:t>m/z, </a:t>
            </a:r>
            <a:r>
              <a:rPr lang="en-US" sz="1200" dirty="0">
                <a:solidFill>
                  <a:schemeClr val="tx2"/>
                </a:solidFill>
              </a:rPr>
              <a:t>измеряя для этой величины </a:t>
            </a:r>
            <a:r>
              <a:rPr lang="en-US" sz="1200" i="1">
                <a:solidFill>
                  <a:schemeClr val="tx2"/>
                </a:solidFill>
              </a:rPr>
              <a:t>m/z</a:t>
            </a:r>
            <a:r>
              <a:rPr sz="1200" smtClean="0"/>
              <a:t> интенсивность</a:t>
            </a:r>
            <a:r>
              <a:rPr lang="pl-PL" sz="1200" smtClean="0">
                <a:solidFill>
                  <a:schemeClr val="tx2"/>
                </a:solidFill>
              </a:rPr>
              <a:t>.</a:t>
            </a:r>
            <a:endParaRPr lang="ru-RU" sz="1200" dirty="0">
              <a:solidFill>
                <a:schemeClr val="tx2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1200" b="1" dirty="0">
                <a:solidFill>
                  <a:schemeClr val="tx2"/>
                </a:solidFill>
              </a:rPr>
              <a:t>Транспорт и фрагментация ионов (первая ступень откачки)</a:t>
            </a:r>
            <a:endParaRPr lang="ru-RU" sz="1200" b="1" dirty="0">
              <a:solidFill>
                <a:schemeClr val="tx2"/>
              </a:solidFill>
            </a:endParaRPr>
          </a:p>
          <a:p>
            <a:pPr marL="54000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Ионы под действием электростатических сил направляются через газ-осушитель и нагретый капилляр ввода пробы в область первой ступени откачки. Рядом с выходом из капилляра расположен металлический </a:t>
            </a:r>
            <a:r>
              <a:rPr lang="en-US" sz="1200">
                <a:solidFill>
                  <a:schemeClr val="tx2"/>
                </a:solidFill>
              </a:rPr>
              <a:t>скиммер </a:t>
            </a:r>
            <a:r>
              <a:rPr lang="pl-PL" sz="1200" smtClean="0">
                <a:solidFill>
                  <a:schemeClr val="tx2"/>
                </a:solidFill>
              </a:rPr>
              <a:t/>
            </a:r>
            <a:br>
              <a:rPr lang="pl-PL" sz="1200" smtClean="0">
                <a:solidFill>
                  <a:schemeClr val="tx2"/>
                </a:solidFill>
              </a:rPr>
            </a:br>
            <a:r>
              <a:rPr lang="en-US" sz="1200" smtClean="0">
                <a:solidFill>
                  <a:schemeClr val="tx2"/>
                </a:solidFill>
              </a:rPr>
              <a:t>с </a:t>
            </a:r>
            <a:r>
              <a:rPr lang="en-US" sz="1200">
                <a:solidFill>
                  <a:schemeClr val="tx2"/>
                </a:solidFill>
              </a:rPr>
              <a:t>небольшим </a:t>
            </a:r>
            <a:r>
              <a:rPr lang="en-US" sz="1200" smtClean="0">
                <a:solidFill>
                  <a:schemeClr val="tx2"/>
                </a:solidFill>
              </a:rPr>
              <a:t>отверстием</a:t>
            </a:r>
            <a:r>
              <a:rPr lang="pl-PL" sz="1200" smtClean="0">
                <a:solidFill>
                  <a:schemeClr val="tx2"/>
                </a:solidFill>
              </a:rPr>
              <a:t>.</a:t>
            </a:r>
            <a:endParaRPr lang="ru-RU" sz="1200" dirty="0">
              <a:solidFill>
                <a:schemeClr val="tx2"/>
              </a:solidFill>
            </a:endParaRPr>
          </a:p>
          <a:p>
            <a:pPr marL="54000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Сочетание электрических полей и импульса ионов позволяет аналитам проходить через </a:t>
            </a:r>
            <a:r>
              <a:rPr lang="en-US" sz="1200">
                <a:solidFill>
                  <a:schemeClr val="tx2"/>
                </a:solidFill>
              </a:rPr>
              <a:t>апертуру </a:t>
            </a:r>
            <a:r>
              <a:rPr lang="en-US" sz="1200" smtClean="0">
                <a:solidFill>
                  <a:schemeClr val="tx2"/>
                </a:solidFill>
              </a:rPr>
              <a:t>скиммера</a:t>
            </a:r>
            <a:r>
              <a:rPr lang="pl-PL" sz="1200" smtClean="0">
                <a:solidFill>
                  <a:schemeClr val="tx2"/>
                </a:solidFill>
              </a:rPr>
              <a:t>.</a:t>
            </a:r>
            <a:endParaRPr lang="ru-RU" sz="1200" dirty="0">
              <a:solidFill>
                <a:schemeClr val="tx2"/>
              </a:solidFill>
            </a:endParaRPr>
          </a:p>
          <a:p>
            <a:pPr marL="54000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Большинство молекул незаряженных легких газов-осушителей (азот) отражается скиммером и откачивается </a:t>
            </a:r>
            <a:r>
              <a:rPr lang="en-US" sz="1200">
                <a:solidFill>
                  <a:schemeClr val="tx2"/>
                </a:solidFill>
              </a:rPr>
              <a:t>вакуумным </a:t>
            </a:r>
            <a:r>
              <a:rPr lang="en-US" sz="1200" smtClean="0">
                <a:solidFill>
                  <a:schemeClr val="tx2"/>
                </a:solidFill>
              </a:rPr>
              <a:t>насосом</a:t>
            </a:r>
            <a:r>
              <a:rPr lang="pl-PL" sz="1200" smtClean="0">
                <a:solidFill>
                  <a:schemeClr val="tx2"/>
                </a:solidFill>
              </a:rPr>
              <a:t>.</a:t>
            </a:r>
            <a:endParaRPr lang="ru-RU" sz="1200" dirty="0">
              <a:solidFill>
                <a:schemeClr val="tx2"/>
              </a:solidFill>
            </a:endParaRPr>
          </a:p>
          <a:p>
            <a:pPr marL="54000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Ионы, прошедшие через скиммер, попадают в область второй </a:t>
            </a:r>
            <a:r>
              <a:rPr lang="en-US" sz="1200">
                <a:solidFill>
                  <a:schemeClr val="tx2"/>
                </a:solidFill>
              </a:rPr>
              <a:t>ступени </a:t>
            </a:r>
            <a:r>
              <a:rPr lang="en-US" sz="1200" smtClean="0">
                <a:solidFill>
                  <a:schemeClr val="tx2"/>
                </a:solidFill>
              </a:rPr>
              <a:t>откачки</a:t>
            </a:r>
            <a:r>
              <a:rPr lang="pl-PL" sz="1200" smtClean="0">
                <a:solidFill>
                  <a:schemeClr val="tx2"/>
                </a:solidFill>
              </a:rPr>
              <a:t>.</a:t>
            </a:r>
            <a:endParaRPr lang="en-US" sz="1200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200" dirty="0" smtClean="0">
                <a:solidFill>
                  <a:schemeClr val="tx2"/>
                </a:solidFill>
              </a:rPr>
              <a:t>Все методы ионизации при атмосферном давлении являются относительно «мягкими». В результате в первую очередь образуются:</a:t>
            </a:r>
          </a:p>
          <a:p>
            <a:pPr>
              <a:spcAft>
                <a:spcPts val="300"/>
              </a:spcAft>
            </a:pPr>
            <a:r>
              <a:rPr lang="en-US" sz="1200" b="1" dirty="0"/>
              <a:t>• </a:t>
            </a:r>
            <a:r>
              <a:rPr lang="en-US" sz="1100" dirty="0"/>
              <a:t>Молекулярные ионы M</a:t>
            </a:r>
            <a:r>
              <a:rPr lang="en-US" sz="1100" baseline="30000" dirty="0"/>
              <a:t>+</a:t>
            </a:r>
            <a:r>
              <a:rPr lang="en-US" sz="1100" dirty="0"/>
              <a:t> или M</a:t>
            </a:r>
            <a:r>
              <a:rPr lang="en-US" sz="1100" baseline="30000" dirty="0"/>
              <a:t>-</a:t>
            </a:r>
            <a:r>
              <a:rPr lang="en-US" sz="1100" baseline="30000"/>
              <a:t>	</a:t>
            </a:r>
            <a:r>
              <a:rPr lang="en-US" sz="1100" b="1" smtClean="0"/>
              <a:t>• </a:t>
            </a:r>
            <a:r>
              <a:rPr lang="en-US" sz="1100" dirty="0"/>
              <a:t>Протонированные молекулы [M + H]</a:t>
            </a:r>
            <a:r>
              <a:rPr lang="en-US" sz="1100" baseline="30000" dirty="0"/>
              <a:t>+</a:t>
            </a:r>
          </a:p>
          <a:p>
            <a:pPr>
              <a:spcAft>
                <a:spcPts val="300"/>
              </a:spcAft>
            </a:pPr>
            <a:r>
              <a:rPr lang="en-US" sz="1100" b="1" dirty="0"/>
              <a:t>• </a:t>
            </a:r>
            <a:r>
              <a:rPr lang="en-US" sz="1100" dirty="0"/>
              <a:t>Ионы простых аддуктов [M + Na]</a:t>
            </a:r>
            <a:r>
              <a:rPr lang="en-US" sz="1100" baseline="30000" dirty="0"/>
              <a:t>+	</a:t>
            </a:r>
            <a:r>
              <a:rPr lang="en-US" sz="1100" b="1" dirty="0"/>
              <a:t>• </a:t>
            </a:r>
            <a:r>
              <a:rPr lang="en-US" sz="1100" dirty="0"/>
              <a:t>Ионы, образующиеся в результате потерь простых частиц, таких как </a:t>
            </a:r>
            <a:r>
              <a:rPr lang="en-US" sz="1100"/>
              <a:t>потеря </a:t>
            </a:r>
            <a:r>
              <a:rPr lang="pl-PL" sz="1100" smtClean="0"/>
              <a:t/>
            </a:r>
            <a:br>
              <a:rPr lang="pl-PL" sz="1100" smtClean="0"/>
            </a:br>
            <a:r>
              <a:rPr lang="pl-PL" sz="1100" smtClean="0"/>
              <a:t>			   </a:t>
            </a:r>
            <a:r>
              <a:rPr lang="en-US" sz="1100" smtClean="0"/>
              <a:t>молекулы </a:t>
            </a:r>
            <a:r>
              <a:rPr lang="en-US" sz="1100" dirty="0"/>
              <a:t>воды [M + H - H</a:t>
            </a:r>
            <a:r>
              <a:rPr lang="en-US" sz="1100" baseline="-25000" dirty="0"/>
              <a:t>2</a:t>
            </a:r>
            <a:r>
              <a:rPr lang="en-US" sz="1100" dirty="0"/>
              <a:t>O]</a:t>
            </a:r>
            <a:r>
              <a:rPr lang="en-US" sz="1100" baseline="30000" dirty="0"/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2800" dirty="0" smtClean="0"/>
              <a:t>Масс-анализатор — </a:t>
            </a:r>
            <a:r>
              <a:rPr sz="2800" smtClean="0"/>
              <a:t>одноквадрупольная система</a:t>
            </a:r>
            <a:r>
              <a:rPr lang="pl-PL" sz="2800"/>
              <a:t> (SQ)</a:t>
            </a:r>
            <a:endParaRPr lang="ru-RU" sz="2800" dirty="0"/>
          </a:p>
        </p:txBody>
      </p:sp>
      <p:grpSp>
        <p:nvGrpSpPr>
          <p:cNvPr id="9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0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2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65432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2800" dirty="0" smtClean="0"/>
              <a:t>Масс-анализатор — </a:t>
            </a:r>
            <a:r>
              <a:rPr sz="2800" smtClean="0"/>
              <a:t>одноквадрупольная система</a:t>
            </a:r>
            <a:r>
              <a:rPr lang="pl-PL" sz="2800" smtClean="0"/>
              <a:t> (</a:t>
            </a:r>
            <a:r>
              <a:rPr lang="pl-PL" sz="2800"/>
              <a:t>SQ)</a:t>
            </a:r>
            <a:endParaRPr lang="ru-R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8761"/>
            <a:ext cx="8686800" cy="1691640"/>
          </a:xfrm>
        </p:spPr>
        <p:txBody>
          <a:bodyPr>
            <a:noAutofit/>
          </a:bodyPr>
          <a:lstStyle/>
          <a:p>
            <a:pPr>
              <a:spcAft>
                <a:spcPts val="300"/>
              </a:spcAft>
            </a:pPr>
            <a:r>
              <a:rPr lang="en-US" sz="1400" b="1" dirty="0"/>
              <a:t>Транспорт ионов (вторая и третья ступени откачки)</a:t>
            </a:r>
          </a:p>
          <a:p>
            <a:pPr marL="54000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300" dirty="0" smtClean="0"/>
              <a:t>Удаляются нейтральные молекулы газов, а ионы удерживаются в октупольном ионопроводе, который проходит через области двух ступеней откачки.</a:t>
            </a:r>
            <a:r>
              <a:rPr lang="en-US" sz="1300" dirty="0" smtClean="0">
                <a:solidFill>
                  <a:schemeClr val="tx2"/>
                </a:solidFill>
              </a:rPr>
              <a:t> К стержням октуполя подводится </a:t>
            </a:r>
            <a:r>
              <a:rPr lang="en-US" sz="1300" smtClean="0">
                <a:solidFill>
                  <a:schemeClr val="tx2"/>
                </a:solidFill>
              </a:rPr>
              <a:t>высокочастотное напряжение, </a:t>
            </a:r>
            <a:r>
              <a:rPr lang="en-US" sz="1300" dirty="0" smtClean="0">
                <a:solidFill>
                  <a:schemeClr val="tx2"/>
                </a:solidFill>
              </a:rPr>
              <a:t>за счет чего ионы фокусируются в центре системы стержней, в то время как </a:t>
            </a:r>
            <a:r>
              <a:rPr lang="en-US" sz="1300" smtClean="0">
                <a:solidFill>
                  <a:schemeClr val="tx2"/>
                </a:solidFill>
              </a:rPr>
              <a:t>молекулы </a:t>
            </a:r>
            <a:r>
              <a:rPr lang="pl-PL" sz="1300" smtClean="0">
                <a:solidFill>
                  <a:schemeClr val="tx2"/>
                </a:solidFill>
              </a:rPr>
              <a:t/>
            </a:r>
            <a:br>
              <a:rPr lang="pl-PL" sz="1300" smtClean="0">
                <a:solidFill>
                  <a:schemeClr val="tx2"/>
                </a:solidFill>
              </a:rPr>
            </a:br>
            <a:r>
              <a:rPr lang="en-US" sz="1300" smtClean="0">
                <a:solidFill>
                  <a:schemeClr val="tx2"/>
                </a:solidFill>
              </a:rPr>
              <a:t>газа откачиваются</a:t>
            </a:r>
            <a:r>
              <a:rPr lang="pl-PL" sz="1300" smtClean="0">
                <a:solidFill>
                  <a:schemeClr val="tx2"/>
                </a:solidFill>
              </a:rPr>
              <a:t>.</a:t>
            </a:r>
            <a:endParaRPr lang="ru-RU" sz="1300" dirty="0">
              <a:solidFill>
                <a:schemeClr val="tx2"/>
              </a:solidFill>
            </a:endParaRPr>
          </a:p>
          <a:p>
            <a:pPr marL="5400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Покинув октуполь, ионы проходят через две фокусирующие линзы в область четвертой </a:t>
            </a:r>
            <a:r>
              <a:rPr lang="en-US" sz="1300">
                <a:solidFill>
                  <a:schemeClr val="tx2"/>
                </a:solidFill>
              </a:rPr>
              <a:t>стадии </a:t>
            </a:r>
            <a:r>
              <a:rPr lang="en-US" sz="1300" smtClean="0">
                <a:solidFill>
                  <a:schemeClr val="tx2"/>
                </a:solidFill>
              </a:rPr>
              <a:t>откачки</a:t>
            </a:r>
            <a:r>
              <a:rPr lang="pl-PL" sz="1300" smtClean="0">
                <a:solidFill>
                  <a:schemeClr val="tx2"/>
                </a:solidFill>
              </a:rPr>
              <a:t>.</a:t>
            </a:r>
            <a:endParaRPr lang="en-US" sz="1300" dirty="0">
              <a:solidFill>
                <a:schemeClr val="tx2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30400" y="2940518"/>
            <a:ext cx="4969343" cy="30378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400"/>
              </a:spcAft>
              <a:buFont typeface="Arial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spcBef>
                <a:spcPts val="0"/>
              </a:spcBef>
              <a:spcAft>
                <a:spcPts val="70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spcBef>
                <a:spcPts val="0"/>
              </a:spcBef>
              <a:spcAft>
                <a:spcPts val="70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300" b="1" dirty="0">
                <a:solidFill>
                  <a:schemeClr val="tx2"/>
                </a:solidFill>
              </a:rPr>
              <a:t>Разделение и детектирование ионов (четвертая стадия откачки)</a:t>
            </a:r>
          </a:p>
          <a:p>
            <a:pPr marL="54000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Ионы разделяются по соотношению массы к </a:t>
            </a:r>
            <a:r>
              <a:rPr lang="en-US" sz="1300">
                <a:solidFill>
                  <a:schemeClr val="tx2"/>
                </a:solidFill>
              </a:rPr>
              <a:t>заряду </a:t>
            </a:r>
            <a:r>
              <a:rPr lang="pl-PL" sz="1300" smtClean="0">
                <a:solidFill>
                  <a:schemeClr val="tx2"/>
                </a:solidFill>
              </a:rPr>
              <a:t/>
            </a:r>
            <a:br>
              <a:rPr lang="pl-PL" sz="1300" smtClean="0">
                <a:solidFill>
                  <a:schemeClr val="tx2"/>
                </a:solidFill>
              </a:rPr>
            </a:br>
            <a:r>
              <a:rPr lang="en-US" sz="1300" smtClean="0">
                <a:solidFill>
                  <a:schemeClr val="tx2"/>
                </a:solidFill>
              </a:rPr>
              <a:t>в </a:t>
            </a:r>
            <a:r>
              <a:rPr lang="en-US" sz="1300">
                <a:solidFill>
                  <a:schemeClr val="tx2"/>
                </a:solidFill>
              </a:rPr>
              <a:t>квадрупольном </a:t>
            </a:r>
            <a:r>
              <a:rPr lang="en-US" sz="1300" smtClean="0">
                <a:solidFill>
                  <a:schemeClr val="tx2"/>
                </a:solidFill>
              </a:rPr>
              <a:t>масс-анализаторе</a:t>
            </a:r>
            <a:r>
              <a:rPr lang="pl-PL" sz="1300" smtClean="0">
                <a:solidFill>
                  <a:schemeClr val="tx2"/>
                </a:solidFill>
              </a:rPr>
              <a:t>.</a:t>
            </a:r>
            <a:endParaRPr lang="en-US" sz="1300" dirty="0">
              <a:solidFill>
                <a:schemeClr val="tx2"/>
              </a:solidFill>
            </a:endParaRPr>
          </a:p>
          <a:p>
            <a:pPr marL="54000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Квадрупольный масс-анализатор состоит из четырех параллельных стержней, к которым подводится определенное постоянное и </a:t>
            </a:r>
            <a:r>
              <a:rPr lang="en-US" sz="1300">
                <a:solidFill>
                  <a:schemeClr val="tx2"/>
                </a:solidFill>
              </a:rPr>
              <a:t>радиочастотное </a:t>
            </a:r>
            <a:r>
              <a:rPr lang="en-US" sz="1300" smtClean="0">
                <a:solidFill>
                  <a:schemeClr val="tx2"/>
                </a:solidFill>
              </a:rPr>
              <a:t>напряжение</a:t>
            </a:r>
            <a:r>
              <a:rPr lang="pl-PL" sz="1300" smtClean="0">
                <a:solidFill>
                  <a:schemeClr val="tx2"/>
                </a:solidFill>
              </a:rPr>
              <a:t>.</a:t>
            </a:r>
            <a:endParaRPr lang="en-US" sz="1300" dirty="0">
              <a:solidFill>
                <a:schemeClr val="tx2"/>
              </a:solidFill>
            </a:endParaRPr>
          </a:p>
          <a:p>
            <a:pPr marL="54000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Электрическое поле, создаваемое подводимыми напряжениями, определяет, ион с каким отношением массы к заряду может проходить через </a:t>
            </a:r>
            <a:r>
              <a:rPr lang="en-US" sz="1300">
                <a:solidFill>
                  <a:schemeClr val="tx2"/>
                </a:solidFill>
              </a:rPr>
              <a:t>фильтр </a:t>
            </a:r>
            <a:r>
              <a:rPr lang="pl-PL" sz="1300" smtClean="0">
                <a:solidFill>
                  <a:schemeClr val="tx2"/>
                </a:solidFill>
              </a:rPr>
              <a:t/>
            </a:r>
            <a:br>
              <a:rPr lang="pl-PL" sz="1300" smtClean="0">
                <a:solidFill>
                  <a:schemeClr val="tx2"/>
                </a:solidFill>
              </a:rPr>
            </a:br>
            <a:r>
              <a:rPr lang="en-US" sz="1300" smtClean="0">
                <a:solidFill>
                  <a:schemeClr val="tx2"/>
                </a:solidFill>
              </a:rPr>
              <a:t>в </a:t>
            </a:r>
            <a:r>
              <a:rPr lang="en-US" sz="1300" dirty="0">
                <a:solidFill>
                  <a:schemeClr val="tx2"/>
                </a:solidFill>
              </a:rPr>
              <a:t>заданный </a:t>
            </a:r>
            <a:r>
              <a:rPr lang="en-US" sz="1300">
                <a:solidFill>
                  <a:schemeClr val="tx2"/>
                </a:solidFill>
              </a:rPr>
              <a:t>момент </a:t>
            </a:r>
            <a:r>
              <a:rPr lang="en-US" sz="1300" smtClean="0">
                <a:solidFill>
                  <a:schemeClr val="tx2"/>
                </a:solidFill>
              </a:rPr>
              <a:t>времени</a:t>
            </a:r>
            <a:r>
              <a:rPr lang="pl-PL" sz="1300" smtClean="0">
                <a:solidFill>
                  <a:schemeClr val="tx2"/>
                </a:solidFill>
              </a:rPr>
              <a:t>.</a:t>
            </a:r>
            <a:endParaRPr lang="ru-RU" sz="1300" dirty="0"/>
          </a:p>
          <a:p>
            <a:pPr marL="54000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Прошедшие ионы фокусируются </a:t>
            </a:r>
            <a:r>
              <a:rPr lang="en-US" sz="1300"/>
              <a:t>на </a:t>
            </a:r>
            <a:r>
              <a:rPr lang="en-US" sz="1300" smtClean="0"/>
              <a:t>детекторе</a:t>
            </a:r>
            <a:r>
              <a:rPr lang="pl-PL" sz="1300" smtClean="0"/>
              <a:t>.</a:t>
            </a:r>
            <a:endParaRPr lang="en-US" sz="1300" dirty="0"/>
          </a:p>
          <a:p>
            <a:pPr marL="54000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Затем электронный умножитель </a:t>
            </a:r>
            <a:r>
              <a:rPr lang="en-US" sz="1300">
                <a:solidFill>
                  <a:schemeClr val="tx2"/>
                </a:solidFill>
              </a:rPr>
              <a:t>регистрирует </a:t>
            </a:r>
            <a:r>
              <a:rPr lang="en-US" sz="1300" smtClean="0">
                <a:solidFill>
                  <a:schemeClr val="tx2"/>
                </a:solidFill>
              </a:rPr>
              <a:t>ионы</a:t>
            </a:r>
            <a:r>
              <a:rPr lang="pl-PL" sz="1300" smtClean="0">
                <a:solidFill>
                  <a:schemeClr val="tx2"/>
                </a:solidFill>
              </a:rPr>
              <a:t>.</a:t>
            </a:r>
            <a:endParaRPr lang="en-US" sz="13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44404" y="4971934"/>
            <a:ext cx="20168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</a:rPr>
              <a:t>Квадрупольный масс-анализатор</a:t>
            </a:r>
          </a:p>
        </p:txBody>
      </p:sp>
      <p:grpSp>
        <p:nvGrpSpPr>
          <p:cNvPr id="14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5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5368019" y="3207017"/>
            <a:ext cx="3632400" cy="1815522"/>
            <a:chOff x="5368019" y="3207017"/>
            <a:chExt cx="3632400" cy="1815522"/>
          </a:xfrm>
        </p:grpSpPr>
        <p:pic>
          <p:nvPicPr>
            <p:cNvPr id="20" name="Picture 2" descr="D:\projekty\NLG\2015\25798\grafiki\image25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8019" y="3207017"/>
              <a:ext cx="3632400" cy="1815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pole tekstowe 20"/>
            <p:cNvSpPr txBox="1"/>
            <p:nvPr/>
          </p:nvSpPr>
          <p:spPr>
            <a:xfrm>
              <a:off x="5417557" y="3765386"/>
              <a:ext cx="987170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Из источника ионизации</a:t>
              </a:r>
              <a:endParaRPr lang="pl-PL" sz="105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pole tekstowe 21"/>
            <p:cNvSpPr txBox="1"/>
            <p:nvPr/>
          </p:nvSpPr>
          <p:spPr>
            <a:xfrm>
              <a:off x="8152239" y="3438215"/>
              <a:ext cx="847864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К детектору</a:t>
              </a:r>
              <a:endParaRPr lang="pl-PL" sz="105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26923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a 14"/>
          <p:cNvGrpSpPr/>
          <p:nvPr/>
        </p:nvGrpSpPr>
        <p:grpSpPr>
          <a:xfrm>
            <a:off x="230400" y="1483000"/>
            <a:ext cx="8648700" cy="4343400"/>
            <a:chOff x="230400" y="1483000"/>
            <a:chExt cx="8648700" cy="4343400"/>
          </a:xfrm>
        </p:grpSpPr>
        <p:pic>
          <p:nvPicPr>
            <p:cNvPr id="17" name="Picture 2" descr="D:\projekty\NLG\2015\25798\grafiki\image26.e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00" y="1483000"/>
              <a:ext cx="8648700" cy="434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pole tekstowe 17"/>
            <p:cNvSpPr txBox="1"/>
            <p:nvPr/>
          </p:nvSpPr>
          <p:spPr>
            <a:xfrm>
              <a:off x="5382845" y="3417140"/>
              <a:ext cx="2100798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az-Cyrl-AZ" sz="1100" b="1">
                  <a:latin typeface="+mj-lt"/>
                </a:rPr>
                <a:t>Управляющая электронная схема квадруполя</a:t>
              </a:r>
              <a:endParaRPr lang="pl-PL" sz="1100" b="1">
                <a:latin typeface="+mj-lt"/>
              </a:endParaRPr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8122037" y="2548434"/>
              <a:ext cx="46049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700" b="1">
                  <a:latin typeface="+mj-lt"/>
                </a:rPr>
                <a:t>Детектор 20 кВ</a:t>
              </a:r>
              <a:endParaRPr lang="pl-PL" sz="700" b="1">
                <a:latin typeface="+mj-lt"/>
              </a:endParaRPr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7652084" y="4597287"/>
              <a:ext cx="93044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>
                  <a:latin typeface="+mj-lt"/>
                </a:rPr>
                <a:t>Криволинейная ячейка</a:t>
              </a:r>
            </a:p>
            <a:p>
              <a:pPr algn="ctr"/>
              <a:r>
                <a:rPr lang="az-Cyrl-AZ" sz="600" b="1">
                  <a:latin typeface="+mj-lt"/>
                </a:rPr>
                <a:t>соударений </a:t>
              </a:r>
              <a:r>
                <a:rPr lang="pl-PL" sz="600" b="1">
                  <a:latin typeface="+mj-lt"/>
                </a:rPr>
                <a:t>CATT2</a:t>
              </a: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6184231" y="2867316"/>
              <a:ext cx="1066803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az-Cyrl-AZ" sz="1100" b="1">
                  <a:latin typeface="+mj-lt"/>
                </a:rPr>
                <a:t>Турбонасос 2</a:t>
              </a:r>
              <a:endParaRPr lang="pl-PL" sz="1100" b="1">
                <a:latin typeface="+mj-lt"/>
              </a:endParaRPr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5691655" y="5289846"/>
              <a:ext cx="176792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900" b="1">
                  <a:latin typeface="+mj-lt"/>
                </a:rPr>
                <a:t>Турбонасос 1 </a:t>
              </a:r>
              <a:r>
                <a:rPr lang="pl-PL" sz="900" b="1" smtClean="0">
                  <a:latin typeface="+mj-lt"/>
                </a:rPr>
                <a:t>—</a:t>
              </a:r>
              <a:r>
                <a:rPr lang="ru-RU" sz="900" b="1" smtClean="0">
                  <a:latin typeface="+mj-lt"/>
                </a:rPr>
                <a:t> </a:t>
              </a:r>
              <a:r>
                <a:rPr lang="ru-RU" sz="900" b="1">
                  <a:latin typeface="+mj-lt"/>
                </a:rPr>
                <a:t>обеспечивает три ступень откачки</a:t>
              </a:r>
              <a:endParaRPr lang="pl-PL" sz="900" b="1">
                <a:latin typeface="+mj-lt"/>
              </a:endParaRPr>
            </a:p>
          </p:txBody>
        </p:sp>
        <p:sp>
          <p:nvSpPr>
            <p:cNvPr id="28" name="pole tekstowe 27"/>
            <p:cNvSpPr txBox="1"/>
            <p:nvPr/>
          </p:nvSpPr>
          <p:spPr>
            <a:xfrm>
              <a:off x="5057992" y="5216030"/>
              <a:ext cx="649705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900" b="1" smtClean="0">
                  <a:latin typeface="+mj-lt"/>
                </a:rPr>
                <a:t>Форваку</a:t>
              </a:r>
              <a:r>
                <a:rPr lang="pl-PL" sz="900" b="1" smtClean="0">
                  <a:latin typeface="+mj-lt"/>
                </a:rPr>
                <a:t>-</a:t>
              </a:r>
              <a:r>
                <a:rPr lang="az-Cyrl-AZ" sz="900" b="1" smtClean="0">
                  <a:latin typeface="+mj-lt"/>
                </a:rPr>
                <a:t>умный </a:t>
              </a:r>
              <a:r>
                <a:rPr lang="az-Cyrl-AZ" sz="900" b="1">
                  <a:latin typeface="+mj-lt"/>
                </a:rPr>
                <a:t>насос 2</a:t>
              </a:r>
              <a:endParaRPr lang="pl-PL" sz="900" b="1">
                <a:latin typeface="+mj-lt"/>
              </a:endParaRPr>
            </a:p>
          </p:txBody>
        </p:sp>
        <p:sp>
          <p:nvSpPr>
            <p:cNvPr id="29" name="pole tekstowe 28"/>
            <p:cNvSpPr txBox="1"/>
            <p:nvPr/>
          </p:nvSpPr>
          <p:spPr>
            <a:xfrm>
              <a:off x="4408287" y="5216030"/>
              <a:ext cx="649705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900" b="1" smtClean="0">
                  <a:latin typeface="+mj-lt"/>
                </a:rPr>
                <a:t>Форваку</a:t>
              </a:r>
              <a:r>
                <a:rPr lang="pl-PL" sz="900" b="1" smtClean="0">
                  <a:latin typeface="+mj-lt"/>
                </a:rPr>
                <a:t>-</a:t>
              </a:r>
              <a:r>
                <a:rPr lang="az-Cyrl-AZ" sz="900" b="1" smtClean="0">
                  <a:latin typeface="+mj-lt"/>
                </a:rPr>
                <a:t>умный </a:t>
              </a:r>
              <a:r>
                <a:rPr lang="az-Cyrl-AZ" sz="900" b="1">
                  <a:latin typeface="+mj-lt"/>
                </a:rPr>
                <a:t>насос 1</a:t>
              </a:r>
              <a:endParaRPr lang="pl-PL" sz="900" b="1">
                <a:latin typeface="+mj-lt"/>
              </a:endParaRPr>
            </a:p>
          </p:txBody>
        </p:sp>
        <p:sp>
          <p:nvSpPr>
            <p:cNvPr id="30" name="pole tekstowe 29"/>
            <p:cNvSpPr txBox="1"/>
            <p:nvPr/>
          </p:nvSpPr>
          <p:spPr>
            <a:xfrm>
              <a:off x="8196205" y="3082881"/>
              <a:ext cx="598377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500" b="1" spc="-40"/>
                <a:t>Квадрупольный масс-фильтр МС1</a:t>
              </a:r>
            </a:p>
          </p:txBody>
        </p:sp>
        <p:sp>
          <p:nvSpPr>
            <p:cNvPr id="31" name="pole tekstowe 30"/>
            <p:cNvSpPr txBox="1"/>
            <p:nvPr/>
          </p:nvSpPr>
          <p:spPr>
            <a:xfrm>
              <a:off x="5655980" y="4743109"/>
              <a:ext cx="99554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700" b="1">
                  <a:latin typeface="+mj-lt"/>
                </a:rPr>
                <a:t>Предварительный масс-фильтр МС1</a:t>
              </a:r>
              <a:endParaRPr lang="pl-PL" sz="700" b="1">
                <a:latin typeface="+mj-lt"/>
              </a:endParaRPr>
            </a:p>
          </p:txBody>
        </p:sp>
        <p:sp>
          <p:nvSpPr>
            <p:cNvPr id="32" name="pole tekstowe 31"/>
            <p:cNvSpPr txBox="1"/>
            <p:nvPr/>
          </p:nvSpPr>
          <p:spPr>
            <a:xfrm>
              <a:off x="6217246" y="3951030"/>
              <a:ext cx="9295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700" b="1">
                  <a:latin typeface="+mj-lt"/>
                </a:rPr>
                <a:t>Квадрупольный масс-фильтр </a:t>
              </a:r>
              <a:r>
                <a:rPr lang="az-Cyrl-AZ" sz="700" b="1" smtClean="0">
                  <a:latin typeface="+mj-lt"/>
                </a:rPr>
                <a:t>МС1</a:t>
              </a:r>
              <a:endParaRPr lang="az-Cyrl-AZ" sz="700" b="1">
                <a:latin typeface="+mj-lt"/>
              </a:endParaRPr>
            </a:p>
          </p:txBody>
        </p:sp>
        <p:sp>
          <p:nvSpPr>
            <p:cNvPr id="33" name="pole tekstowe 32"/>
            <p:cNvSpPr txBox="1"/>
            <p:nvPr/>
          </p:nvSpPr>
          <p:spPr>
            <a:xfrm>
              <a:off x="5607437" y="4247809"/>
              <a:ext cx="693098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700" b="1">
                  <a:latin typeface="+mj-lt"/>
                </a:rPr>
                <a:t>Октуполь 1</a:t>
              </a:r>
              <a:endParaRPr lang="pl-PL" sz="700" b="1">
                <a:latin typeface="+mj-lt"/>
              </a:endParaRPr>
            </a:p>
          </p:txBody>
        </p:sp>
        <p:sp>
          <p:nvSpPr>
            <p:cNvPr id="34" name="pole tekstowe 33"/>
            <p:cNvSpPr txBox="1"/>
            <p:nvPr/>
          </p:nvSpPr>
          <p:spPr>
            <a:xfrm>
              <a:off x="5082057" y="3948769"/>
              <a:ext cx="52538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700" b="1">
                  <a:latin typeface="+mj-lt"/>
                </a:rPr>
                <a:t>Ионная воронка 2</a:t>
              </a:r>
              <a:endParaRPr lang="pl-PL" sz="700" b="1">
                <a:latin typeface="+mj-lt"/>
              </a:endParaRPr>
            </a:p>
          </p:txBody>
        </p:sp>
        <p:sp>
          <p:nvSpPr>
            <p:cNvPr id="35" name="pole tekstowe 34"/>
            <p:cNvSpPr txBox="1"/>
            <p:nvPr/>
          </p:nvSpPr>
          <p:spPr>
            <a:xfrm>
              <a:off x="4471813" y="3948769"/>
              <a:ext cx="54877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700" b="1">
                  <a:latin typeface="+mj-lt"/>
                </a:rPr>
                <a:t>Ионная воронка 1</a:t>
              </a:r>
              <a:endParaRPr lang="pl-PL" sz="700" b="1">
                <a:latin typeface="+mj-lt"/>
              </a:endParaRPr>
            </a:p>
          </p:txBody>
        </p:sp>
        <p:sp>
          <p:nvSpPr>
            <p:cNvPr id="36" name="pole tekstowe 35"/>
            <p:cNvSpPr txBox="1"/>
            <p:nvPr/>
          </p:nvSpPr>
          <p:spPr>
            <a:xfrm>
              <a:off x="3994637" y="4715441"/>
              <a:ext cx="95435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700" b="1">
                  <a:latin typeface="+mj-lt"/>
                </a:rPr>
                <a:t>Шестиканальный капилляр</a:t>
              </a:r>
              <a:endParaRPr lang="pl-PL" sz="700" b="1">
                <a:latin typeface="+mj-lt"/>
              </a:endParaRPr>
            </a:p>
          </p:txBody>
        </p:sp>
        <p:sp>
          <p:nvSpPr>
            <p:cNvPr id="37" name="pole tekstowe 36"/>
            <p:cNvSpPr txBox="1"/>
            <p:nvPr/>
          </p:nvSpPr>
          <p:spPr>
            <a:xfrm>
              <a:off x="3826297" y="3711274"/>
              <a:ext cx="707683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500" b="1">
                  <a:latin typeface="+mj-lt"/>
                </a:rPr>
                <a:t>Технология термоградиентного фокусирования потока Jet Stream компании Agilent</a:t>
              </a:r>
              <a:endParaRPr lang="pl-PL" sz="500" b="1">
                <a:latin typeface="+mj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3700"/>
            <a:ext cx="8695944" cy="1143000"/>
          </a:xfrm>
        </p:spPr>
        <p:txBody>
          <a:bodyPr/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2800" dirty="0" smtClean="0"/>
              <a:t>Масс-анализатор — </a:t>
            </a:r>
            <a:r>
              <a:rPr sz="2800" smtClean="0"/>
              <a:t>трехквадрупольная </a:t>
            </a:r>
            <a:r>
              <a:rPr lang="bg-BG" sz="2800"/>
              <a:t>система (</a:t>
            </a:r>
            <a:r>
              <a:rPr lang="pl-PL" sz="2800"/>
              <a:t>QQQ) </a:t>
            </a:r>
            <a:endParaRPr lang="ru-RU" sz="2000" b="0" dirty="0">
              <a:solidFill>
                <a:srgbClr val="000000"/>
              </a:solidFill>
            </a:endParaRPr>
          </a:p>
        </p:txBody>
      </p:sp>
      <p:sp>
        <p:nvSpPr>
          <p:cNvPr id="16" name="Rectangle 2"/>
          <p:cNvSpPr/>
          <p:nvPr/>
        </p:nvSpPr>
        <p:spPr>
          <a:xfrm>
            <a:off x="365798" y="3843440"/>
            <a:ext cx="3075234" cy="1909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1" dirty="0"/>
              <a:t>Ключевые области применения:</a:t>
            </a:r>
          </a:p>
          <a:p>
            <a:pPr marL="114300" lvl="1" indent="-114300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100" dirty="0"/>
              <a:t>Количественный анализ небольших молекул и пептидов</a:t>
            </a:r>
          </a:p>
          <a:p>
            <a:pPr marL="114300" lvl="1" indent="-114300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100" dirty="0"/>
              <a:t>Направленный анализ</a:t>
            </a:r>
          </a:p>
          <a:p>
            <a:pPr marL="114300" lvl="1" indent="-114300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100" dirty="0" smtClean="0"/>
              <a:t>Анализ следовых количеств в сложных матрицах, как, например, при исследовании безопасности пищевых продуктов, экологических исследованиях, разработке новых лекарственных препаратов</a:t>
            </a:r>
            <a:r>
              <a:rPr lang="en-US" sz="1100" smtClean="0"/>
              <a:t>, в </a:t>
            </a:r>
            <a:r>
              <a:rPr lang="en-US" sz="1100" dirty="0" smtClean="0"/>
              <a:t>токсикологии, </a:t>
            </a:r>
            <a:r>
              <a:rPr lang="en-US" sz="1100" smtClean="0"/>
              <a:t>криминалистике и </a:t>
            </a:r>
            <a:r>
              <a:rPr lang="en-US" sz="1100" dirty="0" smtClean="0"/>
              <a:t>биоанализе</a:t>
            </a:r>
            <a:endParaRPr lang="ru-RU" sz="1100" dirty="0"/>
          </a:p>
        </p:txBody>
      </p:sp>
      <p:grpSp>
        <p:nvGrpSpPr>
          <p:cNvPr id="10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1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21157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2800" dirty="0" smtClean="0"/>
              <a:t>Масс-анализатор — </a:t>
            </a:r>
            <a:r>
              <a:rPr sz="2800" smtClean="0"/>
              <a:t>трехквадрупольная система</a:t>
            </a:r>
            <a:r>
              <a:rPr lang="pl-PL" sz="2800"/>
              <a:t> (QQQ)</a:t>
            </a:r>
            <a:endParaRPr lang="ru-RU" sz="2800" dirty="0"/>
          </a:p>
        </p:txBody>
      </p:sp>
      <p:grpSp>
        <p:nvGrpSpPr>
          <p:cNvPr id="9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0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230400" y="1483000"/>
            <a:ext cx="8648700" cy="4343400"/>
            <a:chOff x="230400" y="1483000"/>
            <a:chExt cx="8648700" cy="4343400"/>
          </a:xfrm>
        </p:grpSpPr>
        <p:pic>
          <p:nvPicPr>
            <p:cNvPr id="21" name="Picture 2" descr="D:\projekty\NLG\2015\25798\grafiki\image27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00" y="1483000"/>
              <a:ext cx="8648700" cy="434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pole tekstowe 21"/>
            <p:cNvSpPr txBox="1"/>
            <p:nvPr/>
          </p:nvSpPr>
          <p:spPr>
            <a:xfrm>
              <a:off x="1989221" y="1689807"/>
              <a:ext cx="235819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800" b="1">
                  <a:solidFill>
                    <a:schemeClr val="bg1"/>
                  </a:solidFill>
                  <a:latin typeface="+mj-lt"/>
                </a:rPr>
                <a:t>Источник ионизации и ионные воронки (технология iFunnel) </a:t>
              </a:r>
              <a:endParaRPr lang="pl-PL" sz="8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3" name="pole tekstowe 22"/>
            <p:cNvSpPr txBox="1"/>
            <p:nvPr/>
          </p:nvSpPr>
          <p:spPr>
            <a:xfrm>
              <a:off x="1799924" y="1945081"/>
              <a:ext cx="2680636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800" b="1">
                  <a:latin typeface="+mj-lt"/>
                </a:rPr>
                <a:t>для повышения эффективности</a:t>
              </a:r>
            </a:p>
            <a:p>
              <a:pPr algn="ctr">
                <a:lnSpc>
                  <a:spcPct val="90000"/>
                </a:lnSpc>
              </a:pPr>
              <a:r>
                <a:rPr lang="ru-RU" sz="800" b="1">
                  <a:latin typeface="+mj-lt"/>
                </a:rPr>
                <a:t>формирования ионов в методе ИРЭП </a:t>
              </a:r>
              <a:r>
                <a:rPr lang="ru-RU" sz="800" b="1" smtClean="0">
                  <a:latin typeface="+mj-lt"/>
                </a:rPr>
                <a:t>и </a:t>
              </a:r>
              <a:r>
                <a:rPr lang="ru-RU" sz="800" b="1">
                  <a:latin typeface="+mj-lt"/>
                </a:rPr>
                <a:t>транспорта образовавшихся ионов ионизацией электрораспылением</a:t>
              </a:r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4554750" y="1704228"/>
              <a:ext cx="987799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az-Cyrl-AZ" sz="900" b="1">
                  <a:solidFill>
                    <a:schemeClr val="bg1"/>
                  </a:solidFill>
                  <a:latin typeface="+mj-lt"/>
                </a:rPr>
                <a:t>Квадрупольная ионная оптика </a:t>
              </a:r>
              <a:r>
                <a:rPr lang="pl-PL" sz="900" b="1">
                  <a:solidFill>
                    <a:schemeClr val="bg1"/>
                  </a:solidFill>
                  <a:latin typeface="+mj-lt"/>
                </a:rPr>
                <a:t>Q1</a:t>
              </a: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5767138" y="1796888"/>
              <a:ext cx="60157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900" b="1">
                  <a:solidFill>
                    <a:schemeClr val="bg1"/>
                  </a:solidFill>
                  <a:latin typeface="+mj-lt"/>
                </a:rPr>
                <a:t>Детектор ионов</a:t>
              </a:r>
              <a:endParaRPr lang="pl-PL" sz="9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6505074" y="1796888"/>
              <a:ext cx="129941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az-Cyrl-AZ" sz="900" b="1">
                  <a:solidFill>
                    <a:schemeClr val="bg1"/>
                  </a:solidFill>
                  <a:latin typeface="+mj-lt"/>
                </a:rPr>
                <a:t>Криволинейная ячейка соударений</a:t>
              </a:r>
              <a:endParaRPr lang="pl-PL" sz="900" b="1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4105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Устройст</a:t>
            </a:r>
            <a:r>
              <a:rPr lang="az-Cyrl-AZ" smtClean="0"/>
              <a:t>во</a:t>
            </a:r>
            <a:r>
              <a:rPr smtClean="0"/>
              <a:t> </a:t>
            </a:r>
            <a:r>
              <a:rPr dirty="0" smtClean="0"/>
              <a:t>масс-спектрометра</a:t>
            </a:r>
            <a:r>
              <a:t/>
            </a:r>
            <a:br/>
            <a:r>
              <a:rPr sz="2800" dirty="0" smtClean="0"/>
              <a:t>Масс-анализатор — </a:t>
            </a:r>
            <a:r>
              <a:rPr sz="2800" smtClean="0"/>
              <a:t>трехквадрупольная система</a:t>
            </a:r>
            <a:r>
              <a:rPr lang="pl-PL" sz="2800"/>
              <a:t> (QQQ)</a:t>
            </a:r>
            <a:r>
              <a:rPr lang="de-DE" sz="2800" smtClean="0">
                <a:solidFill>
                  <a:srgbClr val="000000"/>
                </a:solidFill>
              </a:rPr>
              <a:t> </a:t>
            </a:r>
            <a:endParaRPr lang="ru-R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7081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sz="1200" b="1" dirty="0" smtClean="0"/>
              <a:t>ИАД — ионизация при атмосферном давлении — </a:t>
            </a:r>
            <a:r>
              <a:rPr sz="1200" dirty="0" smtClean="0"/>
              <a:t>см. </a:t>
            </a:r>
            <a:r>
              <a:rPr lang="en-US" sz="1200" dirty="0">
                <a:hlinkClick r:id="rId3" action="ppaction://hlinksldjump"/>
              </a:rPr>
              <a:t>одноквадрупольная система</a:t>
            </a:r>
            <a:endParaRPr lang="ru-RU" sz="1200" dirty="0"/>
          </a:p>
          <a:p>
            <a:pPr>
              <a:spcAft>
                <a:spcPts val="300"/>
              </a:spcAft>
            </a:pPr>
            <a:r>
              <a:rPr lang="en-US" sz="1100" b="1" dirty="0"/>
              <a:t>Транспорт и фрагментация ионов</a:t>
            </a:r>
            <a:endParaRPr lang="ru-RU" sz="1100" dirty="0"/>
          </a:p>
          <a:p>
            <a:pPr marL="540000" indent="-28575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Q1 (квадруполь) состоит из четырех параллельных стержней гиперболического сечения и отфильтровывает избранные ионы</a:t>
            </a:r>
          </a:p>
          <a:p>
            <a:pPr marL="540000" indent="-28575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Q2 представляет собой ячейку соударений, в которой ионы удерживаются и фрагментируются в результате </a:t>
            </a:r>
            <a:r>
              <a:rPr lang="en-US" sz="1100"/>
              <a:t>соударений </a:t>
            </a:r>
            <a:r>
              <a:rPr lang="pl-PL" sz="1100" smtClean="0"/>
              <a:t/>
            </a:r>
            <a:br>
              <a:rPr lang="pl-PL" sz="1100" smtClean="0"/>
            </a:br>
            <a:r>
              <a:rPr lang="en-US" sz="1100" smtClean="0"/>
              <a:t>с </a:t>
            </a:r>
            <a:r>
              <a:rPr lang="en-US" sz="1100" dirty="0"/>
              <a:t>инертным, нереакционноспособным газом (азотом или аргоном). </a:t>
            </a:r>
            <a:r>
              <a:rPr lang="en-US" sz="1100" dirty="0">
                <a:solidFill>
                  <a:schemeClr val="tx2"/>
                </a:solidFill>
              </a:rPr>
              <a:t>Конструкция ячейки подразумевает ускорение </a:t>
            </a:r>
            <a:r>
              <a:rPr lang="en-US" sz="1100">
                <a:solidFill>
                  <a:schemeClr val="tx2"/>
                </a:solidFill>
              </a:rPr>
              <a:t>ионов </a:t>
            </a:r>
            <a:r>
              <a:rPr lang="pl-PL" sz="1100" smtClean="0">
                <a:solidFill>
                  <a:schemeClr val="tx2"/>
                </a:solidFill>
              </a:rPr>
              <a:t/>
            </a:r>
            <a:br>
              <a:rPr lang="pl-PL" sz="1100" smtClean="0">
                <a:solidFill>
                  <a:schemeClr val="tx2"/>
                </a:solidFill>
              </a:rPr>
            </a:br>
            <a:r>
              <a:rPr lang="en-US" sz="1100" smtClean="0">
                <a:solidFill>
                  <a:schemeClr val="tx2"/>
                </a:solidFill>
              </a:rPr>
              <a:t>в </a:t>
            </a:r>
            <a:r>
              <a:rPr lang="en-US" sz="1100" dirty="0">
                <a:solidFill>
                  <a:schemeClr val="tx2"/>
                </a:solidFill>
              </a:rPr>
              <a:t>продольном направлении, чтобы обеспечить транспорт ионов сквозь газ для высокоскоростного анализа методом МС-МС</a:t>
            </a:r>
            <a:endParaRPr lang="ru-RU" sz="1100" dirty="0"/>
          </a:p>
          <a:p>
            <a:pPr marL="54000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Q3 (квадруполь) фильтрует фрагментные ионы и может работать в нескольких режимах, дающих различную информацию</a:t>
            </a:r>
          </a:p>
          <a:p>
            <a:pPr>
              <a:spcAft>
                <a:spcPts val="600"/>
              </a:spcAft>
            </a:pPr>
            <a:r>
              <a:rPr lang="en-US" sz="1200" dirty="0"/>
              <a:t>Два основных режима работы: </a:t>
            </a:r>
          </a:p>
          <a:p>
            <a:pPr marL="514800" lvl="1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100" u="sng" dirty="0">
                <a:solidFill>
                  <a:schemeClr val="tx2"/>
                </a:solidFill>
              </a:rPr>
              <a:t>Сканирование дочерних ионов: </a:t>
            </a:r>
            <a:endParaRPr lang="ru-RU" sz="1100" u="sng" dirty="0">
              <a:solidFill>
                <a:schemeClr val="tx2"/>
              </a:solidFill>
            </a:endParaRPr>
          </a:p>
          <a:p>
            <a:pPr marL="720000" lvl="1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100" dirty="0"/>
              <a:t>Q1: выбор иона-предшественника</a:t>
            </a:r>
          </a:p>
          <a:p>
            <a:pPr marL="720000" lvl="1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100" dirty="0"/>
              <a:t>Q2: фрагментация ионов-предшественников в </a:t>
            </a:r>
            <a:r>
              <a:rPr lang="en-US" sz="1100"/>
              <a:t>ячейке </a:t>
            </a:r>
            <a:r>
              <a:rPr lang="pl-PL" sz="1100" smtClean="0"/>
              <a:t/>
            </a:r>
            <a:br>
              <a:rPr lang="pl-PL" sz="1100" smtClean="0"/>
            </a:br>
            <a:r>
              <a:rPr lang="pl-PL" sz="1100" smtClean="0"/>
              <a:t>	  </a:t>
            </a:r>
            <a:r>
              <a:rPr lang="en-US" sz="1100" smtClean="0"/>
              <a:t>соударений </a:t>
            </a:r>
            <a:endParaRPr lang="en-US" sz="1100" dirty="0"/>
          </a:p>
          <a:p>
            <a:pPr marL="720000" lvl="1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100" dirty="0"/>
              <a:t>Q3: </a:t>
            </a:r>
            <a:r>
              <a:rPr sz="1100" dirty="0" smtClean="0"/>
              <a:t>все фрагменты сканируются, что дает</a:t>
            </a:r>
            <a:r>
              <a:rPr lang="en-US" sz="1100" dirty="0" smtClean="0"/>
              <a:t> </a:t>
            </a:r>
            <a:endParaRPr lang="ru-RU" sz="1100" dirty="0"/>
          </a:p>
          <a:p>
            <a:pPr marL="720000" lvl="1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dirty="0" smtClean="0"/>
              <a:t>      </a:t>
            </a:r>
            <a:r>
              <a:rPr lang="en-US" sz="1100" dirty="0" smtClean="0"/>
              <a:t> спектр МС-МС со сканированием по дочерним ионам</a:t>
            </a:r>
          </a:p>
          <a:p>
            <a:pPr marL="514800" lvl="1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100" u="sng" dirty="0">
                <a:solidFill>
                  <a:schemeClr val="tx2"/>
                </a:solidFill>
              </a:rPr>
              <a:t>Мониторинг выбранной реакции (SRM): </a:t>
            </a:r>
            <a:endParaRPr lang="ru-RU" sz="1100" u="sng" dirty="0">
              <a:solidFill>
                <a:schemeClr val="tx2"/>
              </a:solidFill>
            </a:endParaRPr>
          </a:p>
          <a:p>
            <a:pPr marL="720000" lvl="1" indent="0">
              <a:buNone/>
            </a:pPr>
            <a:r>
              <a:rPr lang="en-US" sz="1100" dirty="0"/>
              <a:t>Q1: выбор иона-предшественника</a:t>
            </a:r>
          </a:p>
          <a:p>
            <a:pPr marL="720000" lvl="1" indent="0">
              <a:spcAft>
                <a:spcPts val="600"/>
              </a:spcAft>
              <a:buNone/>
            </a:pPr>
            <a:r>
              <a:rPr lang="en-US" sz="1100" dirty="0"/>
              <a:t>Q2: фрагментация ионов-предшественников в </a:t>
            </a:r>
            <a:r>
              <a:rPr lang="en-US" sz="1100"/>
              <a:t>ячейке </a:t>
            </a:r>
            <a:r>
              <a:rPr lang="pl-PL" sz="1100" smtClean="0"/>
              <a:t/>
            </a:r>
            <a:br>
              <a:rPr lang="pl-PL" sz="1100" smtClean="0"/>
            </a:br>
            <a:r>
              <a:rPr lang="pl-PL" sz="1100" smtClean="0"/>
              <a:t>	  </a:t>
            </a:r>
            <a:r>
              <a:rPr lang="en-US" sz="1100" smtClean="0"/>
              <a:t>соударений </a:t>
            </a:r>
            <a:endParaRPr lang="en-US" sz="1100" dirty="0"/>
          </a:p>
          <a:p>
            <a:pPr marL="720000" lvl="1" indent="0">
              <a:spcAft>
                <a:spcPts val="600"/>
              </a:spcAft>
              <a:buNone/>
            </a:pPr>
            <a:r>
              <a:rPr lang="en-US" sz="1100" dirty="0"/>
              <a:t>Q3</a:t>
            </a:r>
            <a:r>
              <a:rPr lang="en-US" sz="1100"/>
              <a:t>: </a:t>
            </a:r>
            <a:r>
              <a:rPr lang="az-Cyrl-AZ" sz="1100" smtClean="0"/>
              <a:t>в</a:t>
            </a:r>
            <a:r>
              <a:rPr lang="en-US" sz="1100" smtClean="0"/>
              <a:t>ыбор </a:t>
            </a:r>
            <a:r>
              <a:rPr lang="en-US" sz="1100" dirty="0"/>
              <a:t>дочернего иона с определенным отношением массы к заряду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86084" y="3516346"/>
            <a:ext cx="4180114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1" indent="0">
              <a:spcAft>
                <a:spcPts val="600"/>
              </a:spcAft>
              <a:buNone/>
            </a:pPr>
            <a:r>
              <a:rPr lang="en-US" sz="1100" dirty="0"/>
              <a:t>Поскольку фрагментные ионы </a:t>
            </a:r>
            <a:r>
              <a:rPr lang="en-US" sz="1100"/>
              <a:t>являются </a:t>
            </a:r>
            <a:r>
              <a:rPr lang="en-US" sz="1100" smtClean="0"/>
              <a:t>фрагментами </a:t>
            </a:r>
            <a:r>
              <a:rPr lang="en-US" sz="1100" dirty="0"/>
              <a:t>ионов-предшественников, они представляют собой части общей структуры молекулы-предшественника. Формируется характерный </a:t>
            </a:r>
            <a:r>
              <a:rPr lang="en-US" sz="1100" b="1" dirty="0"/>
              <a:t>профиль фрагментации соединения</a:t>
            </a:r>
            <a:r>
              <a:rPr lang="en-US" sz="1100" dirty="0"/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64312" y="4660382"/>
            <a:ext cx="4201886" cy="938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1" indent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Это обеспечивает получение очень чувствительных результатов и называется </a:t>
            </a:r>
            <a:r>
              <a:rPr lang="en-US" sz="1100" b="1" i="1" dirty="0">
                <a:solidFill>
                  <a:schemeClr val="tx2"/>
                </a:solidFill>
              </a:rPr>
              <a:t>мониторингом выбранной реакции (SRM)</a:t>
            </a:r>
            <a:r>
              <a:rPr lang="en-US" sz="1100" dirty="0">
                <a:solidFill>
                  <a:schemeClr val="tx2"/>
                </a:solidFill>
              </a:rPr>
              <a:t>. </a:t>
            </a:r>
            <a:r>
              <a:rPr sz="1100" dirty="0" smtClean="0"/>
              <a:t>Мониторинг нескольких выбранных реакций для одного и того же иона-предшественника называется </a:t>
            </a:r>
            <a:r>
              <a:rPr sz="1100" b="1" i="1" dirty="0" smtClean="0"/>
              <a:t>мониторингом множественных реакций (MRM)</a:t>
            </a:r>
            <a:r>
              <a:rPr sz="1100" dirty="0" smtClean="0"/>
              <a:t>.</a:t>
            </a:r>
            <a:endParaRPr lang="ru-RU" sz="1100" b="1" dirty="0"/>
          </a:p>
        </p:txBody>
      </p:sp>
      <p:grpSp>
        <p:nvGrpSpPr>
          <p:cNvPr id="13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4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49193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upa 39"/>
          <p:cNvGrpSpPr/>
          <p:nvPr/>
        </p:nvGrpSpPr>
        <p:grpSpPr>
          <a:xfrm>
            <a:off x="230400" y="1483000"/>
            <a:ext cx="8648700" cy="4343400"/>
            <a:chOff x="230400" y="1483000"/>
            <a:chExt cx="8648700" cy="4343400"/>
          </a:xfrm>
        </p:grpSpPr>
        <p:pic>
          <p:nvPicPr>
            <p:cNvPr id="41" name="Picture 2" descr="D:\projekty\NLG\2015\25798\grafiki\image28.e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00" y="1483000"/>
              <a:ext cx="8648700" cy="434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pole tekstowe 42"/>
            <p:cNvSpPr txBox="1"/>
            <p:nvPr/>
          </p:nvSpPr>
          <p:spPr>
            <a:xfrm>
              <a:off x="4434399" y="4339562"/>
              <a:ext cx="73115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>
                  <a:latin typeface="+mj-lt"/>
                </a:rPr>
                <a:t>Октуполь 1</a:t>
              </a:r>
              <a:endParaRPr lang="pl-PL" sz="600" b="1">
                <a:latin typeface="+mj-lt"/>
              </a:endParaRPr>
            </a:p>
          </p:txBody>
        </p:sp>
        <p:sp>
          <p:nvSpPr>
            <p:cNvPr id="44" name="pole tekstowe 43"/>
            <p:cNvSpPr txBox="1"/>
            <p:nvPr/>
          </p:nvSpPr>
          <p:spPr>
            <a:xfrm>
              <a:off x="6054651" y="4178587"/>
              <a:ext cx="73115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>
                  <a:latin typeface="+mj-lt"/>
                </a:rPr>
                <a:t>Октуполь 2</a:t>
              </a:r>
              <a:endParaRPr lang="pl-PL" sz="600" b="1">
                <a:latin typeface="+mj-lt"/>
              </a:endParaRPr>
            </a:p>
          </p:txBody>
        </p:sp>
        <p:sp>
          <p:nvSpPr>
            <p:cNvPr id="45" name="pole tekstowe 44"/>
            <p:cNvSpPr txBox="1"/>
            <p:nvPr/>
          </p:nvSpPr>
          <p:spPr>
            <a:xfrm>
              <a:off x="4859515" y="4085872"/>
              <a:ext cx="97179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>
                  <a:latin typeface="+mj-lt"/>
                </a:rPr>
                <a:t>Квадрупольный </a:t>
              </a:r>
              <a:r>
                <a:rPr lang="pl-PL" sz="600" b="1" smtClean="0">
                  <a:latin typeface="+mj-lt"/>
                </a:rPr>
                <a:t/>
              </a:r>
              <a:br>
                <a:rPr lang="pl-PL" sz="600" b="1" smtClean="0">
                  <a:latin typeface="+mj-lt"/>
                </a:rPr>
              </a:br>
              <a:r>
                <a:rPr lang="az-Cyrl-AZ" sz="600" b="1" smtClean="0">
                  <a:latin typeface="+mj-lt"/>
                </a:rPr>
                <a:t>масс-фильтр </a:t>
              </a:r>
              <a:r>
                <a:rPr lang="az-Cyrl-AZ" sz="600" b="1">
                  <a:latin typeface="+mj-lt"/>
                </a:rPr>
                <a:t>(</a:t>
              </a:r>
              <a:r>
                <a:rPr lang="pl-PL" sz="600" b="1">
                  <a:latin typeface="+mj-lt"/>
                </a:rPr>
                <a:t>Q1)</a:t>
              </a:r>
            </a:p>
          </p:txBody>
        </p:sp>
        <p:sp>
          <p:nvSpPr>
            <p:cNvPr id="46" name="pole tekstowe 45"/>
            <p:cNvSpPr txBox="1"/>
            <p:nvPr/>
          </p:nvSpPr>
          <p:spPr>
            <a:xfrm>
              <a:off x="4583408" y="4788186"/>
              <a:ext cx="971791" cy="769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500" b="1">
                  <a:latin typeface="+mj-lt"/>
                </a:rPr>
                <a:t>Линзы 1 и 2</a:t>
              </a:r>
              <a:endParaRPr lang="pl-PL" sz="500" b="1">
                <a:latin typeface="+mj-lt"/>
              </a:endParaRPr>
            </a:p>
          </p:txBody>
        </p:sp>
        <p:sp>
          <p:nvSpPr>
            <p:cNvPr id="47" name="pole tekstowe 46"/>
            <p:cNvSpPr txBox="1"/>
            <p:nvPr/>
          </p:nvSpPr>
          <p:spPr>
            <a:xfrm>
              <a:off x="5472501" y="4788186"/>
              <a:ext cx="971791" cy="769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500" b="1">
                  <a:latin typeface="+mj-lt"/>
                </a:rPr>
                <a:t>Ячейка соударений</a:t>
              </a:r>
              <a:endParaRPr lang="pl-PL" sz="500" b="1">
                <a:latin typeface="+mj-lt"/>
              </a:endParaRPr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6360695" y="4724017"/>
              <a:ext cx="769448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500" b="1">
                  <a:latin typeface="+mj-lt"/>
                </a:rPr>
                <a:t>Квадруполь </a:t>
              </a:r>
              <a:r>
                <a:rPr lang="pl-PL" sz="500" b="1" smtClean="0">
                  <a:latin typeface="+mj-lt"/>
                </a:rPr>
                <a:t/>
              </a:r>
              <a:br>
                <a:rPr lang="pl-PL" sz="500" b="1" smtClean="0">
                  <a:latin typeface="+mj-lt"/>
                </a:rPr>
              </a:br>
              <a:r>
                <a:rPr lang="az-Cyrl-AZ" sz="500" b="1" smtClean="0">
                  <a:latin typeface="+mj-lt"/>
                </a:rPr>
                <a:t>с </a:t>
              </a:r>
              <a:r>
                <a:rPr lang="az-Cyrl-AZ" sz="500" b="1">
                  <a:latin typeface="+mj-lt"/>
                </a:rPr>
                <a:t>постоянными потенциалами</a:t>
              </a:r>
              <a:endParaRPr lang="pl-PL" sz="500" b="1">
                <a:latin typeface="+mj-lt"/>
              </a:endParaRPr>
            </a:p>
          </p:txBody>
        </p:sp>
        <p:sp>
          <p:nvSpPr>
            <p:cNvPr id="49" name="pole tekstowe 48"/>
            <p:cNvSpPr txBox="1"/>
            <p:nvPr/>
          </p:nvSpPr>
          <p:spPr>
            <a:xfrm>
              <a:off x="7894609" y="4447937"/>
              <a:ext cx="485895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az-Cyrl-AZ" sz="600" b="1">
                  <a:latin typeface="+mj-lt"/>
                </a:rPr>
                <a:t>Детектор</a:t>
              </a:r>
              <a:endParaRPr lang="pl-PL" sz="600" b="1">
                <a:latin typeface="+mj-lt"/>
              </a:endParaRPr>
            </a:p>
          </p:txBody>
        </p:sp>
        <p:sp>
          <p:nvSpPr>
            <p:cNvPr id="50" name="pole tekstowe 49"/>
            <p:cNvSpPr txBox="1"/>
            <p:nvPr/>
          </p:nvSpPr>
          <p:spPr>
            <a:xfrm>
              <a:off x="7718146" y="2956021"/>
              <a:ext cx="48589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>
                  <a:latin typeface="+mj-lt"/>
                </a:rPr>
                <a:t>Ионное зеркало</a:t>
              </a:r>
              <a:endParaRPr lang="pl-PL" sz="600" b="1">
                <a:latin typeface="+mj-lt"/>
              </a:endParaRPr>
            </a:p>
          </p:txBody>
        </p:sp>
        <p:sp>
          <p:nvSpPr>
            <p:cNvPr id="51" name="pole tekstowe 50"/>
            <p:cNvSpPr txBox="1"/>
            <p:nvPr/>
          </p:nvSpPr>
          <p:spPr>
            <a:xfrm>
              <a:off x="4099529" y="5229911"/>
              <a:ext cx="37934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 smtClean="0">
                  <a:latin typeface="+mj-lt"/>
                </a:rPr>
                <a:t>Форваку</a:t>
              </a:r>
              <a:r>
                <a:rPr lang="pl-PL" sz="600" b="1" smtClean="0">
                  <a:latin typeface="+mj-lt"/>
                </a:rPr>
                <a:t>-</a:t>
              </a:r>
              <a:r>
                <a:rPr lang="az-Cyrl-AZ" sz="600" b="1" smtClean="0">
                  <a:latin typeface="+mj-lt"/>
                </a:rPr>
                <a:t>умный </a:t>
              </a:r>
              <a:r>
                <a:rPr lang="az-Cyrl-AZ" sz="600" b="1">
                  <a:latin typeface="+mj-lt"/>
                </a:rPr>
                <a:t>насос</a:t>
              </a:r>
              <a:endParaRPr lang="pl-PL" sz="600" b="1">
                <a:latin typeface="+mj-lt"/>
              </a:endParaRPr>
            </a:p>
          </p:txBody>
        </p:sp>
        <p:sp>
          <p:nvSpPr>
            <p:cNvPr id="52" name="pole tekstowe 51"/>
            <p:cNvSpPr txBox="1"/>
            <p:nvPr/>
          </p:nvSpPr>
          <p:spPr>
            <a:xfrm>
              <a:off x="4503198" y="5229912"/>
              <a:ext cx="48589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 smtClean="0">
                  <a:latin typeface="+mj-lt"/>
                </a:rPr>
                <a:t>Турбомоле</a:t>
              </a:r>
              <a:r>
                <a:rPr lang="pl-PL" sz="600" b="1" smtClean="0">
                  <a:latin typeface="+mj-lt"/>
                </a:rPr>
                <a:t>-</a:t>
              </a:r>
              <a:r>
                <a:rPr lang="az-Cyrl-AZ" sz="600" b="1" smtClean="0">
                  <a:latin typeface="+mj-lt"/>
                </a:rPr>
                <a:t>кулярный </a:t>
              </a:r>
              <a:r>
                <a:rPr lang="az-Cyrl-AZ" sz="600" b="1">
                  <a:latin typeface="+mj-lt"/>
                </a:rPr>
                <a:t>насос</a:t>
              </a:r>
              <a:endParaRPr lang="pl-PL" sz="600" b="1">
                <a:latin typeface="+mj-lt"/>
              </a:endParaRPr>
            </a:p>
          </p:txBody>
        </p:sp>
        <p:sp>
          <p:nvSpPr>
            <p:cNvPr id="53" name="pole tekstowe 52"/>
            <p:cNvSpPr txBox="1"/>
            <p:nvPr/>
          </p:nvSpPr>
          <p:spPr>
            <a:xfrm>
              <a:off x="5013586" y="5229912"/>
              <a:ext cx="48589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 smtClean="0">
                  <a:latin typeface="+mj-lt"/>
                </a:rPr>
                <a:t>Турбомоле</a:t>
              </a:r>
              <a:r>
                <a:rPr lang="pl-PL" sz="600" b="1" smtClean="0">
                  <a:latin typeface="+mj-lt"/>
                </a:rPr>
                <a:t>-</a:t>
              </a:r>
              <a:r>
                <a:rPr lang="az-Cyrl-AZ" sz="600" b="1" smtClean="0">
                  <a:latin typeface="+mj-lt"/>
                </a:rPr>
                <a:t>кулярный </a:t>
              </a:r>
              <a:r>
                <a:rPr lang="az-Cyrl-AZ" sz="600" b="1">
                  <a:latin typeface="+mj-lt"/>
                </a:rPr>
                <a:t>насос</a:t>
              </a:r>
              <a:endParaRPr lang="pl-PL" sz="600" b="1">
                <a:latin typeface="+mj-lt"/>
              </a:endParaRPr>
            </a:p>
          </p:txBody>
        </p:sp>
        <p:sp>
          <p:nvSpPr>
            <p:cNvPr id="54" name="pole tekstowe 53"/>
            <p:cNvSpPr txBox="1"/>
            <p:nvPr/>
          </p:nvSpPr>
          <p:spPr>
            <a:xfrm>
              <a:off x="5608287" y="5229912"/>
              <a:ext cx="48589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 smtClean="0">
                  <a:latin typeface="+mj-lt"/>
                </a:rPr>
                <a:t>Турбомоле</a:t>
              </a:r>
              <a:r>
                <a:rPr lang="pl-PL" sz="600" b="1" smtClean="0">
                  <a:latin typeface="+mj-lt"/>
                </a:rPr>
                <a:t>-</a:t>
              </a:r>
              <a:r>
                <a:rPr lang="az-Cyrl-AZ" sz="600" b="1" smtClean="0">
                  <a:latin typeface="+mj-lt"/>
                </a:rPr>
                <a:t>кулярный </a:t>
              </a:r>
              <a:r>
                <a:rPr lang="az-Cyrl-AZ" sz="600" b="1">
                  <a:latin typeface="+mj-lt"/>
                </a:rPr>
                <a:t>насос</a:t>
              </a:r>
              <a:endParaRPr lang="pl-PL" sz="600" b="1">
                <a:latin typeface="+mj-lt"/>
              </a:endParaRPr>
            </a:p>
          </p:txBody>
        </p:sp>
        <p:sp>
          <p:nvSpPr>
            <p:cNvPr id="55" name="pole tekstowe 54"/>
            <p:cNvSpPr txBox="1"/>
            <p:nvPr/>
          </p:nvSpPr>
          <p:spPr>
            <a:xfrm>
              <a:off x="7581466" y="5229912"/>
              <a:ext cx="48589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600" b="1" smtClean="0">
                  <a:latin typeface="+mj-lt"/>
                </a:rPr>
                <a:t>Турбомоле</a:t>
              </a:r>
              <a:r>
                <a:rPr lang="pl-PL" sz="600" b="1" smtClean="0">
                  <a:latin typeface="+mj-lt"/>
                </a:rPr>
                <a:t>-</a:t>
              </a:r>
              <a:r>
                <a:rPr lang="az-Cyrl-AZ" sz="600" b="1" smtClean="0">
                  <a:latin typeface="+mj-lt"/>
                </a:rPr>
                <a:t>кулярный </a:t>
              </a:r>
              <a:r>
                <a:rPr lang="az-Cyrl-AZ" sz="600" b="1">
                  <a:latin typeface="+mj-lt"/>
                </a:rPr>
                <a:t>насос</a:t>
              </a:r>
              <a:endParaRPr lang="pl-PL" sz="600" b="1">
                <a:latin typeface="+mj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3700"/>
            <a:ext cx="8695944" cy="1143000"/>
          </a:xfrm>
        </p:spPr>
        <p:txBody>
          <a:bodyPr/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2400" dirty="0" smtClean="0"/>
              <a:t>Масс-анализатор</a:t>
            </a:r>
            <a:r>
              <a:rPr sz="2400" smtClean="0"/>
              <a:t> —</a:t>
            </a:r>
            <a:r>
              <a:rPr lang="pl-PL" sz="2400" smtClean="0"/>
              <a:t> </a:t>
            </a:r>
            <a:r>
              <a:rPr sz="2400" smtClean="0"/>
              <a:t>квадрупольно-времяпролетная </a:t>
            </a:r>
            <a:r>
              <a:rPr sz="2400" dirty="0" smtClean="0"/>
              <a:t>система (Q-TOF)</a:t>
            </a:r>
            <a:endParaRPr lang="ru-RU" sz="2400" b="0" dirty="0">
              <a:solidFill>
                <a:srgbClr val="000000"/>
              </a:solidFill>
            </a:endParaRPr>
          </a:p>
        </p:txBody>
      </p:sp>
      <p:sp>
        <p:nvSpPr>
          <p:cNvPr id="15" name="Rectangle 6"/>
          <p:cNvSpPr/>
          <p:nvPr/>
        </p:nvSpPr>
        <p:spPr>
          <a:xfrm>
            <a:off x="3705727" y="1898991"/>
            <a:ext cx="321586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FFFFFF"/>
                </a:solidFill>
              </a:rPr>
              <a:t>На этом рисунке представлена полная схема квадрупольно-времяпролетной системы ЖХ-МС Agilent 6520, включая источник ионизации с ионизацией распылением в электрическом поле с технологией термоградиентной фокусировки Agilent Jet Stream, систему ионной оптики, обеспечивающую транспорт ионов вдоль ионного тракта, систему ионной оптики, обеспечивающую фокусировку ионного пучка, устройство импульсного ввода ионов в масс-анализатор, времяпролетную трубу и детектор.</a:t>
            </a:r>
          </a:p>
        </p:txBody>
      </p:sp>
      <p:sp>
        <p:nvSpPr>
          <p:cNvPr id="16" name="Rectangle 2"/>
          <p:cNvSpPr/>
          <p:nvPr/>
        </p:nvSpPr>
        <p:spPr>
          <a:xfrm>
            <a:off x="568479" y="4178587"/>
            <a:ext cx="3910391" cy="1595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1" dirty="0"/>
              <a:t>Ключевые </a:t>
            </a:r>
            <a:r>
              <a:rPr lang="en-US" sz="1400" b="1"/>
              <a:t>области </a:t>
            </a:r>
            <a:r>
              <a:rPr lang="pl-PL" sz="1400" b="1" smtClean="0"/>
              <a:t/>
            </a:r>
            <a:br>
              <a:rPr lang="pl-PL" sz="1400" b="1" smtClean="0"/>
            </a:br>
            <a:r>
              <a:rPr lang="en-US" sz="1400" b="1" smtClean="0"/>
              <a:t>применения</a:t>
            </a:r>
            <a:r>
              <a:rPr lang="en-US" sz="1400" b="1" dirty="0"/>
              <a:t>: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1200" dirty="0"/>
              <a:t>• Скрининг природных веществ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1200" dirty="0"/>
              <a:t>• Исследования профиля соединений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1200" dirty="0"/>
              <a:t>• Анализ белков/пептидов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1200" dirty="0"/>
              <a:t>• Поиск биомаркеров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1200" dirty="0"/>
              <a:t>• Анализ состава примесей</a:t>
            </a:r>
            <a:endParaRPr lang="ru-RU" sz="1200" dirty="0"/>
          </a:p>
        </p:txBody>
      </p:sp>
      <p:grpSp>
        <p:nvGrpSpPr>
          <p:cNvPr id="11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2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81442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3700"/>
            <a:ext cx="8695944" cy="1143000"/>
          </a:xfrm>
        </p:spPr>
        <p:txBody>
          <a:bodyPr/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2400" dirty="0" smtClean="0"/>
              <a:t>Масс-анализатор — квадрупольно-времяпролетная система (Q-TOF)</a:t>
            </a:r>
            <a:endParaRPr lang="ru-RU" sz="2400" b="0" dirty="0">
              <a:solidFill>
                <a:srgbClr val="000000"/>
              </a:solidFill>
            </a:endParaRPr>
          </a:p>
        </p:txBody>
      </p:sp>
      <p:grpSp>
        <p:nvGrpSpPr>
          <p:cNvPr id="9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0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2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4" name="Grupa 13"/>
          <p:cNvGrpSpPr/>
          <p:nvPr/>
        </p:nvGrpSpPr>
        <p:grpSpPr>
          <a:xfrm>
            <a:off x="230400" y="1483000"/>
            <a:ext cx="8648700" cy="4343400"/>
            <a:chOff x="230400" y="1483000"/>
            <a:chExt cx="8648700" cy="4343400"/>
          </a:xfrm>
        </p:grpSpPr>
        <p:pic>
          <p:nvPicPr>
            <p:cNvPr id="15" name="Picture 2" descr="D:\projekty\NLG\2015\25798\grafiki\image29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00" y="1483000"/>
              <a:ext cx="8648700" cy="434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pole tekstowe 15"/>
            <p:cNvSpPr txBox="1"/>
            <p:nvPr/>
          </p:nvSpPr>
          <p:spPr>
            <a:xfrm>
              <a:off x="379803" y="1812930"/>
              <a:ext cx="73512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Ионный источник</a:t>
              </a:r>
              <a:endParaRPr lang="pl-PL" sz="11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7" name="pole tekstowe 16"/>
            <p:cNvSpPr txBox="1"/>
            <p:nvPr/>
          </p:nvSpPr>
          <p:spPr>
            <a:xfrm>
              <a:off x="2187144" y="1812930"/>
              <a:ext cx="1764630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Квадрупольный </a:t>
              </a:r>
              <a:r>
                <a:rPr lang="pl-PL" sz="1100" b="1" smtClean="0">
                  <a:solidFill>
                    <a:schemeClr val="bg1"/>
                  </a:solidFill>
                  <a:latin typeface="+mj-lt"/>
                </a:rPr>
                <a:t/>
              </a:r>
              <a:br>
                <a:rPr lang="pl-PL" sz="1100" b="1" smtClean="0">
                  <a:solidFill>
                    <a:schemeClr val="bg1"/>
                  </a:solidFill>
                  <a:latin typeface="+mj-lt"/>
                </a:rPr>
              </a:br>
              <a:r>
                <a:rPr lang="az-Cyrl-AZ" sz="1100" b="1" smtClean="0">
                  <a:solidFill>
                    <a:schemeClr val="bg1"/>
                  </a:solidFill>
                  <a:latin typeface="+mj-lt"/>
                </a:rPr>
                <a:t>масс-фильтр </a:t>
              </a:r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(</a:t>
              </a:r>
              <a:r>
                <a:rPr lang="pl-PL" sz="1100" b="1">
                  <a:solidFill>
                    <a:schemeClr val="bg1"/>
                  </a:solidFill>
                  <a:latin typeface="+mj-lt"/>
                </a:rPr>
                <a:t>Q1)</a:t>
              </a:r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3914380" y="1513519"/>
              <a:ext cx="1759212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1100" b="1">
                  <a:solidFill>
                    <a:schemeClr val="bg1"/>
                  </a:solidFill>
                  <a:latin typeface="+mj-lt"/>
                </a:rPr>
                <a:t>Ионная оптика для фокусировки </a:t>
              </a:r>
              <a:r>
                <a:rPr lang="pl-PL" sz="1100" b="1" smtClean="0">
                  <a:solidFill>
                    <a:schemeClr val="bg1"/>
                  </a:solidFill>
                  <a:latin typeface="+mj-lt"/>
                </a:rPr>
                <a:t/>
              </a:r>
              <a:br>
                <a:rPr lang="pl-PL" sz="1100" b="1" smtClean="0">
                  <a:solidFill>
                    <a:schemeClr val="bg1"/>
                  </a:solidFill>
                  <a:latin typeface="+mj-lt"/>
                </a:rPr>
              </a:br>
              <a:r>
                <a:rPr lang="ru-RU" sz="1100" b="1" smtClean="0">
                  <a:solidFill>
                    <a:schemeClr val="bg1"/>
                  </a:solidFill>
                  <a:latin typeface="+mj-lt"/>
                </a:rPr>
                <a:t>и </a:t>
              </a:r>
              <a:r>
                <a:rPr lang="ru-RU" sz="1100" b="1">
                  <a:solidFill>
                    <a:schemeClr val="bg1"/>
                  </a:solidFill>
                  <a:latin typeface="+mj-lt"/>
                </a:rPr>
                <a:t>снижения дисперсии ионного пучка</a:t>
              </a:r>
              <a:endParaRPr lang="pl-PL" sz="11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6513095" y="3377035"/>
              <a:ext cx="1187115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Времяпролетная труба</a:t>
              </a:r>
              <a:endParaRPr lang="pl-PL" sz="11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1350350" y="4251330"/>
              <a:ext cx="1031902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Технология ионных воронок (</a:t>
              </a:r>
              <a:r>
                <a:rPr lang="pl-PL" sz="1100" b="1">
                  <a:solidFill>
                    <a:schemeClr val="bg1"/>
                  </a:solidFill>
                  <a:latin typeface="+mj-lt"/>
                </a:rPr>
                <a:t>iFunnel)</a:t>
              </a: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3435823" y="4251330"/>
              <a:ext cx="103190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Ячейка соударений</a:t>
              </a:r>
              <a:endParaRPr lang="pl-PL" sz="11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4467725" y="4309717"/>
              <a:ext cx="1002633" cy="8463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1100" b="1">
                  <a:solidFill>
                    <a:schemeClr val="bg1"/>
                  </a:solidFill>
                  <a:latin typeface="+mj-lt"/>
                </a:rPr>
                <a:t>Устройство импульсного ввода ионов в масс-анализатор</a:t>
              </a:r>
              <a:endParaRPr lang="pl-PL" sz="11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pole tekstowe 27"/>
            <p:cNvSpPr txBox="1"/>
            <p:nvPr/>
          </p:nvSpPr>
          <p:spPr>
            <a:xfrm>
              <a:off x="5470358" y="4293675"/>
              <a:ext cx="652312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Детектор</a:t>
              </a:r>
              <a:endParaRPr lang="pl-PL" sz="11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pole tekstowe 28"/>
            <p:cNvSpPr txBox="1"/>
            <p:nvPr/>
          </p:nvSpPr>
          <p:spPr>
            <a:xfrm>
              <a:off x="6989149" y="2013810"/>
              <a:ext cx="711061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z-Cyrl-AZ" sz="1100" b="1">
                  <a:solidFill>
                    <a:schemeClr val="bg1"/>
                  </a:solidFill>
                  <a:latin typeface="+mj-lt"/>
                </a:rPr>
                <a:t>Ионное зеркало</a:t>
              </a:r>
              <a:endParaRPr lang="pl-PL" sz="1100" b="1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7112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3700"/>
            <a:ext cx="8695944" cy="954772"/>
          </a:xfrm>
        </p:spPr>
        <p:txBody>
          <a:bodyPr/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2400" dirty="0" smtClean="0"/>
              <a:t>Масс-анализатор — квадрупольно-времяпролетная система (Q-TOF)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endParaRPr lang="ru-R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20000"/>
            <a:ext cx="8686800" cy="4562856"/>
          </a:xfrm>
        </p:spPr>
        <p:txBody>
          <a:bodyPr>
            <a:normAutofit/>
          </a:bodyPr>
          <a:lstStyle/>
          <a:p>
            <a:r>
              <a:rPr sz="1600" b="1" dirty="0" smtClean="0"/>
              <a:t>ИАД — ионизация при атмосферном давлении — см. </a:t>
            </a:r>
            <a:r>
              <a:rPr lang="en-US" sz="1600" dirty="0">
                <a:hlinkClick r:id="rId3" action="ppaction://hlinksldjump"/>
              </a:rPr>
              <a:t>одноквадрупольная система</a:t>
            </a:r>
            <a:endParaRPr lang="ru-RU" sz="1600" dirty="0"/>
          </a:p>
          <a:p>
            <a:endParaRPr lang="ru-RU" sz="1600" b="1" dirty="0"/>
          </a:p>
          <a:p>
            <a:r>
              <a:rPr lang="en-US" sz="1600" b="1" dirty="0"/>
              <a:t>Транспорт и фрагментация ионов (квадрупольно-времяпролетная система)</a:t>
            </a:r>
            <a:endParaRPr lang="ru-RU" sz="16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Ионы проходят через системы ионной оптики и достигают </a:t>
            </a:r>
            <a:r>
              <a:rPr lang="en-US" sz="1400">
                <a:solidFill>
                  <a:schemeClr val="tx2"/>
                </a:solidFill>
              </a:rPr>
              <a:t>квадрупольного </a:t>
            </a:r>
            <a:r>
              <a:rPr lang="en-US" sz="1400" smtClean="0">
                <a:solidFill>
                  <a:schemeClr val="tx2"/>
                </a:solidFill>
              </a:rPr>
              <a:t>масс-анализатора</a:t>
            </a:r>
            <a:r>
              <a:rPr lang="pl-PL" sz="1400" smtClean="0">
                <a:solidFill>
                  <a:schemeClr val="tx2"/>
                </a:solidFill>
              </a:rPr>
              <a:t>.</a:t>
            </a:r>
            <a:endParaRPr lang="ru-RU" sz="14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2"/>
                </a:solidFill>
              </a:rPr>
              <a:t>Квадрупольный </a:t>
            </a:r>
            <a:r>
              <a:rPr lang="en-US" sz="1400" smtClean="0">
                <a:solidFill>
                  <a:schemeClr val="tx2"/>
                </a:solidFill>
              </a:rPr>
              <a:t>масс-анализатор состоит </a:t>
            </a:r>
            <a:r>
              <a:rPr lang="en-US" sz="1400" dirty="0">
                <a:solidFill>
                  <a:schemeClr val="tx2"/>
                </a:solidFill>
              </a:rPr>
              <a:t>из четырех параллельных стержней гиперболического сечения и обеспечивает прохождение лишь избранных ионов в зависимости от их отношения </a:t>
            </a:r>
            <a:r>
              <a:rPr lang="en-US" sz="1400" i="1" dirty="0">
                <a:solidFill>
                  <a:schemeClr val="tx2"/>
                </a:solidFill>
              </a:rPr>
              <a:t>массы </a:t>
            </a:r>
            <a:r>
              <a:rPr lang="en-US" sz="1400" i="1">
                <a:solidFill>
                  <a:schemeClr val="tx2"/>
                </a:solidFill>
              </a:rPr>
              <a:t>к </a:t>
            </a:r>
            <a:r>
              <a:rPr lang="en-US" sz="1400" i="1" smtClean="0">
                <a:solidFill>
                  <a:schemeClr val="tx2"/>
                </a:solidFill>
              </a:rPr>
              <a:t>заряду</a:t>
            </a:r>
            <a:r>
              <a:rPr lang="pl-PL" sz="1400" smtClean="0">
                <a:solidFill>
                  <a:schemeClr val="tx2"/>
                </a:solidFill>
              </a:rPr>
              <a:t>.</a:t>
            </a:r>
            <a:endParaRPr lang="ru-RU" sz="14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В гексапольной ячейке соударений ионы удерживаются и фрагментируются в результате соударений с инертными, нереакционноспособными газами (азотом или аргоном). </a:t>
            </a:r>
            <a:r>
              <a:rPr lang="en-US" sz="1400" dirty="0">
                <a:solidFill>
                  <a:schemeClr val="tx2"/>
                </a:solidFill>
              </a:rPr>
              <a:t>Конструкция ячейки подразумевает ускорение ионов в продольном направлении, чтобы обеспечить транспорт ионов сквозь газ для высокоскоростного анализа </a:t>
            </a:r>
            <a:r>
              <a:rPr lang="en-US" sz="1400">
                <a:solidFill>
                  <a:schemeClr val="tx2"/>
                </a:solidFill>
              </a:rPr>
              <a:t>методом </a:t>
            </a:r>
            <a:r>
              <a:rPr lang="en-US" sz="1400" smtClean="0">
                <a:solidFill>
                  <a:schemeClr val="tx2"/>
                </a:solidFill>
              </a:rPr>
              <a:t>МС-МС</a:t>
            </a:r>
            <a:r>
              <a:rPr lang="pl-PL" sz="1400" smtClean="0">
                <a:solidFill>
                  <a:schemeClr val="tx2"/>
                </a:solidFill>
              </a:rPr>
              <a:t>.</a:t>
            </a:r>
            <a:endParaRPr lang="ru-RU" sz="14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Фрагментные ионы, образовавшиеся в ячейке соударений, затем направляются во времяпролетную трубу, чтобы зарегистрировать дочерние ионы, соответствующие </a:t>
            </a:r>
            <a:r>
              <a:rPr lang="en-US" sz="1400">
                <a:solidFill>
                  <a:schemeClr val="tx2"/>
                </a:solidFill>
              </a:rPr>
              <a:t>данным </a:t>
            </a:r>
            <a:r>
              <a:rPr lang="en-US" sz="1400" smtClean="0">
                <a:solidFill>
                  <a:schemeClr val="tx2"/>
                </a:solidFill>
              </a:rPr>
              <a:t>ионам-предшественникам</a:t>
            </a:r>
            <a:r>
              <a:rPr lang="pl-PL" sz="1400" smtClean="0">
                <a:solidFill>
                  <a:schemeClr val="tx2"/>
                </a:solidFill>
              </a:rPr>
              <a:t>.</a:t>
            </a:r>
            <a:endParaRPr lang="ru-RU" sz="1400" dirty="0">
              <a:solidFill>
                <a:schemeClr val="tx2"/>
              </a:solidFill>
            </a:endParaRPr>
          </a:p>
        </p:txBody>
      </p:sp>
      <p:grpSp>
        <p:nvGrpSpPr>
          <p:cNvPr id="9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0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2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057594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0" rIns="0" bIns="0">
            <a:normAutofit fontScale="90000"/>
          </a:bodyPr>
          <a:lstStyle/>
          <a:p>
            <a:r>
              <a:rPr dirty="0" smtClean="0"/>
              <a:t>Устройство масс-спектрометра</a:t>
            </a:r>
            <a:r>
              <a:t/>
            </a:r>
            <a:br/>
            <a:r>
              <a:rPr sz="2700" dirty="0" smtClean="0"/>
              <a:t>Масс-анализатор — квадрупольно-времяпролетная система (Q-TOF)</a:t>
            </a:r>
            <a:endParaRPr lang="ru-RU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4470400" cy="4562856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sz="1700" b="1" dirty="0"/>
              <a:t>Времяпролетная труба</a:t>
            </a:r>
            <a:endParaRPr lang="ru-RU" sz="1700" b="1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dirty="0"/>
              <a:t>Устройство импульсного ввода ионов ускоряет ионы, которые затем пролетают через </a:t>
            </a:r>
            <a:r>
              <a:rPr lang="en-US" sz="1400" b="0"/>
              <a:t>времяпролетную </a:t>
            </a:r>
            <a:r>
              <a:rPr lang="en-US" sz="1400" b="0" smtClean="0"/>
              <a:t>трубу</a:t>
            </a:r>
            <a:r>
              <a:rPr lang="pl-PL" sz="1400" b="0" smtClean="0"/>
              <a:t>.</a:t>
            </a:r>
            <a:endParaRPr lang="ru-RU" sz="1400" b="0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dirty="0"/>
              <a:t>Ионное «зеркало» в противоположном конце времяпролетной трубы отражает </a:t>
            </a:r>
            <a:r>
              <a:rPr lang="en-US" sz="1400" b="0"/>
              <a:t>ионы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в </a:t>
            </a:r>
            <a:r>
              <a:rPr lang="en-US" sz="1400" b="0"/>
              <a:t>направлении </a:t>
            </a:r>
            <a:r>
              <a:rPr lang="en-US" sz="1400" b="0" smtClean="0"/>
              <a:t>детектора</a:t>
            </a:r>
            <a:r>
              <a:rPr lang="pl-PL" sz="1400" b="0" smtClean="0"/>
              <a:t>.</a:t>
            </a:r>
            <a:endParaRPr lang="ru-RU" sz="1400" b="0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/>
              <a:t>Ионное </a:t>
            </a:r>
            <a:r>
              <a:rPr lang="pl-PL" sz="1400" b="0" smtClean="0"/>
              <a:t>«</a:t>
            </a:r>
            <a:r>
              <a:rPr lang="en-US" sz="1400" b="0" smtClean="0"/>
              <a:t>зеркало</a:t>
            </a:r>
            <a:r>
              <a:rPr lang="pl-PL" sz="1400" b="0" smtClean="0"/>
              <a:t>»</a:t>
            </a:r>
            <a:r>
              <a:rPr lang="en-US" sz="1400" b="0" smtClean="0"/>
              <a:t> </a:t>
            </a:r>
            <a:r>
              <a:rPr lang="en-US" sz="1400" b="0" dirty="0"/>
              <a:t>увеличивает разрешающую способность прибора, фактически удваивая расстояние пролета на одном и том же пространстве и выполняя операцию дополнительной фокусировки</a:t>
            </a:r>
            <a:r>
              <a:rPr lang="en-US" sz="1400" b="0"/>
              <a:t>, </a:t>
            </a:r>
            <a:r>
              <a:rPr lang="en-US" sz="1400" b="0" smtClean="0"/>
              <a:t>чтобы </a:t>
            </a:r>
            <a:r>
              <a:rPr lang="en-US" sz="1400" b="0" dirty="0"/>
              <a:t>ионы, имеющие различные начальные скорости, достигали </a:t>
            </a:r>
            <a:r>
              <a:rPr lang="en-US" sz="1400" b="0"/>
              <a:t>детектора </a:t>
            </a:r>
            <a:r>
              <a:rPr lang="en-US" sz="1400" b="0" smtClean="0"/>
              <a:t>одновременно</a:t>
            </a:r>
            <a:r>
              <a:rPr lang="pl-PL" sz="1400" b="0" smtClean="0"/>
              <a:t>.</a:t>
            </a:r>
            <a:endParaRPr lang="ru-RU" sz="1400" b="0" dirty="0"/>
          </a:p>
          <a:p>
            <a:pPr>
              <a:spcAft>
                <a:spcPts val="0"/>
              </a:spcAft>
            </a:pPr>
            <a:r>
              <a:rPr lang="en-US" sz="1400" b="0" dirty="0"/>
              <a:t>Поскольку вычисление массы каждого иона зависит от его времени пролета, остаточное давление газа должно быть очень низким. Любые соударения ионов с остаточными </a:t>
            </a:r>
            <a:r>
              <a:rPr lang="en-US" sz="1400" b="0"/>
              <a:t>газами </a:t>
            </a:r>
            <a:r>
              <a:rPr lang="en-US" sz="1400" b="0" smtClean="0"/>
              <a:t>замедля</a:t>
            </a:r>
            <a:r>
              <a:rPr lang="az-Cyrl-AZ" sz="1400" smtClean="0"/>
              <a:t>ю</a:t>
            </a:r>
            <a:r>
              <a:rPr lang="en-US" sz="1400" b="0" smtClean="0"/>
              <a:t>т </a:t>
            </a:r>
            <a:r>
              <a:rPr lang="en-US" sz="1400" b="0" dirty="0"/>
              <a:t>их на </a:t>
            </a:r>
            <a:r>
              <a:rPr lang="en-US" sz="1400" b="0"/>
              <a:t>пути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к </a:t>
            </a:r>
            <a:r>
              <a:rPr lang="en-US" sz="1400" b="0" dirty="0"/>
              <a:t>детектору </a:t>
            </a:r>
            <a:r>
              <a:rPr lang="en-US" sz="1400" b="0"/>
              <a:t>и </a:t>
            </a:r>
            <a:r>
              <a:rPr lang="en-US" sz="1400" b="0" smtClean="0"/>
              <a:t>влия</a:t>
            </a:r>
            <a:r>
              <a:rPr lang="az-Cyrl-AZ" sz="1400" smtClean="0"/>
              <a:t>ю</a:t>
            </a:r>
            <a:r>
              <a:rPr lang="en-US" sz="1400" b="0" smtClean="0"/>
              <a:t>т </a:t>
            </a:r>
            <a:r>
              <a:rPr lang="en-US" sz="1400" b="0" dirty="0"/>
              <a:t>на точность определения массы.</a:t>
            </a:r>
            <a:endParaRPr lang="ru-RU" sz="1400" b="0" dirty="0"/>
          </a:p>
        </p:txBody>
      </p:sp>
      <p:sp>
        <p:nvSpPr>
          <p:cNvPr id="9" name="TextBox 8"/>
          <p:cNvSpPr txBox="1"/>
          <p:nvPr/>
        </p:nvSpPr>
        <p:spPr>
          <a:xfrm>
            <a:off x="4817493" y="4809632"/>
            <a:ext cx="4243044" cy="101566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Времяпролетный масс-анализ однозарядных 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ионов </a:t>
            </a:r>
            <a:r>
              <a:rPr lang="pl-PL" sz="120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с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различными массами. Для ясности и простоты показан времяпролетный масс-спектрометр, 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работающий </a:t>
            </a:r>
            <a:r>
              <a:rPr lang="pl-PL" sz="120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линейном режиме без 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ионного </a:t>
            </a:r>
            <a:r>
              <a:rPr lang="pl-PL" sz="120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зеркала</a:t>
            </a:r>
            <a:r>
              <a:rPr lang="pl-PL" sz="1200">
                <a:solidFill>
                  <a:schemeClr val="accent2">
                    <a:lumMod val="75000"/>
                  </a:schemeClr>
                </a:solidFill>
              </a:rPr>
              <a:t>»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Источник: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  <a:hlinkClick r:id="rId3"/>
              </a:rPr>
              <a:t>Времяпролетная масс-спектрометрия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6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7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4807267" y="1488766"/>
            <a:ext cx="4179600" cy="3236469"/>
            <a:chOff x="4807267" y="1488766"/>
            <a:chExt cx="4179600" cy="3236469"/>
          </a:xfrm>
        </p:grpSpPr>
        <p:pic>
          <p:nvPicPr>
            <p:cNvPr id="22" name="Picture 2" descr="D:\projekty\NLG\2015\25798\grafiki\image30.e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7267" y="1488766"/>
              <a:ext cx="4179600" cy="3236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86"/>
            <p:cNvSpPr>
              <a:spLocks noChangeArrowheads="1"/>
            </p:cNvSpPr>
            <p:nvPr/>
          </p:nvSpPr>
          <p:spPr bwMode="auto">
            <a:xfrm>
              <a:off x="5186074" y="2127386"/>
              <a:ext cx="10174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Ускоряющая энергия (</a:t>
              </a:r>
              <a:r>
                <a:rPr lang="en-US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E)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6713622" y="2346709"/>
              <a:ext cx="1852862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Дистанция пролета (</a:t>
              </a:r>
              <a:r>
                <a:rPr lang="en-US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d)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6617390" y="3272739"/>
              <a:ext cx="1550147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Времяпролетная труба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8127433" y="3480292"/>
              <a:ext cx="68489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Детектор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>
              <a:off x="4825515" y="2491923"/>
              <a:ext cx="622951" cy="69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ru-RU" altLang="pl-PL" sz="900" b="1" spc="-30">
                  <a:solidFill>
                    <a:srgbClr val="FEFEFE"/>
                  </a:solidFill>
                  <a:latin typeface="Arial Narrow" panose="020B0606020202030204" pitchFamily="34" charset="0"/>
                </a:rPr>
                <a:t>Устройство импульсного ввода ионов в </a:t>
              </a:r>
              <a:r>
                <a:rPr lang="ru-RU" altLang="pl-PL" sz="900" b="1" spc="-30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масс-анализатор</a:t>
              </a:r>
              <a:endParaRPr kumimoji="0" lang="pl-PL" altLang="pl-PL" sz="1200" b="0" i="0" u="none" strike="noStrike" cap="none" spc="-30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>
              <a:off x="4931702" y="3246659"/>
              <a:ext cx="50874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Ионная оптика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5912024" y="3521236"/>
              <a:ext cx="93599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Ионный источник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65808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2400"/>
            <a:ext cx="8686800" cy="996696"/>
          </a:xfrm>
        </p:spPr>
        <p:txBody>
          <a:bodyPr tIns="0" rIns="0" bIns="0">
            <a:normAutofit fontScale="90000"/>
          </a:bodyPr>
          <a:lstStyle/>
          <a:p>
            <a:r>
              <a:rPr sz="3800" dirty="0">
                <a:solidFill>
                  <a:schemeClr val="tx2"/>
                </a:solidFill>
              </a:rPr>
              <a:t>Устройство масс-спектрометра</a:t>
            </a:r>
            <a:r>
              <a:rPr sz="3800">
                <a:solidFill>
                  <a:schemeClr val="tx2"/>
                </a:solidFill>
              </a:rPr>
              <a:t/>
            </a:r>
            <a:br>
              <a:rPr sz="3800">
                <a:solidFill>
                  <a:schemeClr val="tx2"/>
                </a:solidFill>
              </a:rPr>
            </a:br>
            <a:r>
              <a:rPr sz="2700" dirty="0">
                <a:solidFill>
                  <a:srgbClr val="000000"/>
                </a:solidFill>
                <a:latin typeface="Arial Narrow"/>
                <a:cs typeface="Arial Narrow"/>
              </a:rPr>
              <a:t>Масс-анализатор — квадрупольно-времяпролетная система (Q-TOF)</a:t>
            </a:r>
            <a:endParaRPr lang="ru-RU" sz="2700" dirty="0">
              <a:solidFill>
                <a:srgbClr val="000000"/>
              </a:solidFill>
              <a:latin typeface="Arial Narrow"/>
              <a:cs typeface="Arial Narro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08400"/>
            <a:ext cx="4270248" cy="4562856"/>
          </a:xfrm>
        </p:spPr>
        <p:txBody>
          <a:bodyPr>
            <a:normAutofit/>
          </a:bodyPr>
          <a:lstStyle/>
          <a:p>
            <a:r>
              <a:rPr lang="en-US" sz="1600" dirty="0"/>
              <a:t>Настройка и калибровка</a:t>
            </a:r>
          </a:p>
          <a:p>
            <a:r>
              <a:rPr lang="en-US" sz="1200" dirty="0"/>
              <a:t>Настройка </a:t>
            </a:r>
            <a:r>
              <a:rPr lang="en-US" sz="1200" b="0" dirty="0"/>
              <a:t>представляет собой процесс регулировки параметров квадруполя (для квадрупольно-времяпролетной системы) и параметров времяпролетной системы, что позволяет достичь следующих целей: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Добиться максимальной интенсивности </a:t>
            </a:r>
            <a:r>
              <a:rPr lang="en-US" sz="1200" b="0"/>
              <a:t>сигнала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и </a:t>
            </a:r>
            <a:r>
              <a:rPr lang="en-US" sz="1200" b="0" dirty="0"/>
              <a:t>сохранить приемлемое разрешение или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Добиться максимального разрешения и сохранить приемлемую интенсивность сигнала</a:t>
            </a:r>
          </a:p>
          <a:p>
            <a:r>
              <a:rPr lang="en-US" sz="1200" dirty="0"/>
              <a:t>Калибровка </a:t>
            </a:r>
            <a:r>
              <a:rPr lang="en-US" sz="1200" b="0" dirty="0"/>
              <a:t>представляет собой процесс определения точных масс на основе известных масс соединений-стандартов, введенных либо ранее, либо во время анализа пробы.</a:t>
            </a:r>
          </a:p>
          <a:p>
            <a:r>
              <a:rPr lang="en-US" sz="1200" b="0" dirty="0"/>
              <a:t>Это очень важно, поскольку вычисление массы каждого иона зависит от его </a:t>
            </a:r>
            <a:r>
              <a:rPr lang="en-US" sz="1200" b="0"/>
              <a:t>времени </a:t>
            </a:r>
            <a:r>
              <a:rPr lang="en-US" sz="1200" b="0" smtClean="0"/>
              <a:t>пролета</a:t>
            </a:r>
            <a:r>
              <a:rPr lang="pl-PL" sz="1200" b="0"/>
              <a:t> (t)</a:t>
            </a:r>
            <a:r>
              <a:rPr lang="en-US" sz="1200" b="0" smtClean="0"/>
              <a:t>:</a:t>
            </a:r>
            <a:endParaRPr lang="en-US" sz="1200" b="0" dirty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 smtClean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904615177"/>
              </p:ext>
            </p:extLst>
          </p:nvPr>
        </p:nvGraphicFramePr>
        <p:xfrm>
          <a:off x="1283453" y="5045300"/>
          <a:ext cx="1586747" cy="378012"/>
        </p:xfrm>
        <a:graphic>
          <a:graphicData uri="http://schemas.openxmlformats.org/presentationml/2006/ole">
            <p:oleObj spid="_x0000_s2200" name="Formel" r:id="rId4" imgW="1079280" imgH="253800" progId="Equation.3">
              <p:embed/>
            </p:oleObj>
          </a:graphicData>
        </a:graphic>
      </p:graphicFrame>
      <p:grpSp>
        <p:nvGrpSpPr>
          <p:cNvPr id="18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9" name="Action Button: Custom 12">
              <a:hlinkClick r:id="rId5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2" name="TextBox 15">
              <a:hlinkClick r:id="rId5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3" name="Grupa 22"/>
          <p:cNvGrpSpPr/>
          <p:nvPr/>
        </p:nvGrpSpPr>
        <p:grpSpPr>
          <a:xfrm>
            <a:off x="4744373" y="1514523"/>
            <a:ext cx="4140992" cy="3248558"/>
            <a:chOff x="4744373" y="1514523"/>
            <a:chExt cx="4140992" cy="3248558"/>
          </a:xfrm>
        </p:grpSpPr>
        <p:pic>
          <p:nvPicPr>
            <p:cNvPr id="24" name="Picture 122" descr="D:\projekty\NLG\2015\25798\grafiki\image32.e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392" y="1514523"/>
              <a:ext cx="4132972" cy="3248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5627232" y="1614041"/>
              <a:ext cx="257830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1000">
                  <a:latin typeface="Arial Narrow" panose="020B0606020202030204" pitchFamily="34" charset="0"/>
                </a:rPr>
                <a:t>Калибровочная кривая для калибровки масс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 rot="16200000">
              <a:off x="3532164" y="2867843"/>
              <a:ext cx="257830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00">
                  <a:latin typeface="Arial Narrow" panose="020B0606020202030204" pitchFamily="34" charset="0"/>
                </a:rPr>
                <a:t>Ожидаемая масса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>
              <a:off x="4944899" y="4559436"/>
              <a:ext cx="394046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1000">
                  <a:latin typeface="Arial Narrow" panose="020B0606020202030204" pitchFamily="34" charset="0"/>
                </a:rPr>
                <a:t>Остаточная ошибка (ppm) в зависимости от ожидаемой массы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>
              <a:off x="4813295" y="1731686"/>
              <a:ext cx="383756" cy="2513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>
                <a:spcAft>
                  <a:spcPts val="1080"/>
                </a:spcAft>
              </a:pPr>
              <a:r>
                <a:rPr lang="pl-PL" altLang="pl-PL" sz="1000" smtClean="0">
                  <a:latin typeface="Arial Narrow" panose="020B0606020202030204" pitchFamily="34" charset="0"/>
                </a:rPr>
                <a:t>4 000</a:t>
              </a:r>
            </a:p>
            <a:p>
              <a:pPr lvl="0" algn="r">
                <a:spcAft>
                  <a:spcPts val="1080"/>
                </a:spcAft>
              </a:pPr>
              <a:r>
                <a:rPr kumimoji="0" lang="pl-PL" altLang="pl-PL" sz="100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3 500</a:t>
              </a:r>
            </a:p>
            <a:p>
              <a:pPr lvl="0" algn="r">
                <a:spcAft>
                  <a:spcPts val="1080"/>
                </a:spcAft>
              </a:pPr>
              <a:r>
                <a:rPr lang="pl-PL" altLang="pl-PL" sz="1000" smtClean="0">
                  <a:latin typeface="Arial Narrow" panose="020B0606020202030204" pitchFamily="34" charset="0"/>
                </a:rPr>
                <a:t>3 000</a:t>
              </a:r>
            </a:p>
            <a:p>
              <a:pPr lvl="0" algn="r">
                <a:spcAft>
                  <a:spcPts val="1080"/>
                </a:spcAft>
              </a:pPr>
              <a:r>
                <a:rPr kumimoji="0" lang="pl-PL" altLang="pl-PL" sz="100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2 500</a:t>
              </a:r>
            </a:p>
            <a:p>
              <a:pPr lvl="0" algn="r">
                <a:spcAft>
                  <a:spcPts val="1080"/>
                </a:spcAft>
              </a:pPr>
              <a:r>
                <a:rPr lang="pl-PL" altLang="pl-PL" sz="1000" smtClean="0">
                  <a:latin typeface="Arial Narrow" panose="020B0606020202030204" pitchFamily="34" charset="0"/>
                </a:rPr>
                <a:t>2 000</a:t>
              </a:r>
            </a:p>
            <a:p>
              <a:pPr lvl="0" algn="r">
                <a:spcAft>
                  <a:spcPts val="1080"/>
                </a:spcAft>
              </a:pPr>
              <a:r>
                <a:rPr kumimoji="0" lang="pl-PL" altLang="pl-PL" sz="100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1 500</a:t>
              </a:r>
            </a:p>
            <a:p>
              <a:pPr lvl="0" algn="r">
                <a:spcAft>
                  <a:spcPts val="1080"/>
                </a:spcAft>
              </a:pPr>
              <a:r>
                <a:rPr lang="pl-PL" altLang="pl-PL" sz="1000" smtClean="0">
                  <a:latin typeface="Arial Narrow" panose="020B0606020202030204" pitchFamily="34" charset="0"/>
                </a:rPr>
                <a:t>1 000</a:t>
              </a:r>
            </a:p>
            <a:p>
              <a:pPr lvl="0" algn="r">
                <a:spcAft>
                  <a:spcPts val="1080"/>
                </a:spcAft>
              </a:pPr>
              <a:r>
                <a:rPr kumimoji="0" lang="pl-PL" altLang="pl-PL" sz="100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500</a:t>
              </a:r>
            </a:p>
            <a:p>
              <a:pPr lvl="0" algn="r">
                <a:spcAft>
                  <a:spcPts val="1080"/>
                </a:spcAft>
              </a:pPr>
              <a:r>
                <a:rPr lang="pl-PL" altLang="pl-PL" sz="1000">
                  <a:latin typeface="Arial Narrow" panose="020B0606020202030204" pitchFamily="34" charset="0"/>
                </a:rPr>
                <a:t>0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5625979" y="4381485"/>
              <a:ext cx="257830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00">
                  <a:latin typeface="Arial Narrow" panose="020B0606020202030204" pitchFamily="34" charset="0"/>
                </a:rPr>
                <a:t>Время </a:t>
              </a:r>
              <a:r>
                <a:rPr lang="az-Cyrl-AZ" altLang="pl-PL" sz="1000" smtClean="0">
                  <a:latin typeface="Arial Narrow" panose="020B0606020202030204" pitchFamily="34" charset="0"/>
                </a:rPr>
                <a:t>(</a:t>
              </a:r>
              <a:r>
                <a:rPr lang="az-Cyrl-AZ" altLang="pl-PL" sz="1000" smtClean="0">
                  <a:latin typeface="Arial Narrow" panose="020B0606020202030204" pitchFamily="34" charset="0"/>
                  <a:sym typeface="Symbol"/>
                </a:rPr>
                <a:t>мк</a:t>
              </a:r>
              <a:r>
                <a:rPr lang="az-Cyrl-AZ" altLang="pl-PL" sz="1000" smtClean="0">
                  <a:latin typeface="Arial Narrow" panose="020B0606020202030204" pitchFamily="34" charset="0"/>
                </a:rPr>
                <a:t>с)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860000" y="4932000"/>
            <a:ext cx="4243044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Пример калибровочной </a:t>
            </a:r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кривой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на основе уравнения (слева)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200">
                <a:solidFill>
                  <a:srgbClr val="000000"/>
                </a:solidFill>
                <a:hlinkClick r:id="rId7"/>
              </a:rPr>
              <a:t>Руководство по основам систем ЖХ-МС с времяпролетным </a:t>
            </a:r>
            <a:r>
              <a:rPr lang="ru-RU" sz="1200" smtClean="0">
                <a:solidFill>
                  <a:srgbClr val="000000"/>
                </a:solidFill>
                <a:hlinkClick r:id="rId7"/>
              </a:rPr>
              <a:t>масс-спектрометром</a:t>
            </a:r>
            <a:r>
              <a:rPr lang="en-US" sz="1200" smtClean="0">
                <a:solidFill>
                  <a:srgbClr val="000000"/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Рис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31" name="TextBox 9"/>
          <p:cNvSpPr txBox="1"/>
          <p:nvPr/>
        </p:nvSpPr>
        <p:spPr>
          <a:xfrm>
            <a:off x="4592201" y="5968939"/>
            <a:ext cx="42931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i="1"/>
              <a:t>Для получения дополнительной информации см. примечания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xmlns="" val="317249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45224" y="4495992"/>
            <a:ext cx="4262919" cy="1712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732867" y="1533801"/>
            <a:ext cx="4454037" cy="484527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524000" algn="l"/>
              </a:tabLst>
            </a:pPr>
            <a:r>
              <a:rPr lang="en-US" sz="1600" dirty="0" smtClean="0"/>
              <a:t>Пример: резерпин</a:t>
            </a:r>
          </a:p>
          <a:p>
            <a:pPr>
              <a:tabLst>
                <a:tab pos="1524000" algn="l"/>
              </a:tabLst>
            </a:pPr>
            <a:r>
              <a:rPr lang="en-US" sz="1400" b="0" dirty="0" smtClean="0">
                <a:hlinkClick r:id="rId3"/>
              </a:rPr>
              <a:t>Резерпин</a:t>
            </a:r>
            <a:r>
              <a:rPr lang="en-US" sz="1400" b="0" dirty="0" smtClean="0"/>
              <a:t> C</a:t>
            </a:r>
            <a:r>
              <a:rPr lang="en-US" sz="1400" b="0" baseline="-25000" dirty="0" smtClean="0"/>
              <a:t>33</a:t>
            </a:r>
            <a:r>
              <a:rPr lang="en-US" sz="1400" b="0" dirty="0" smtClean="0"/>
              <a:t>H</a:t>
            </a:r>
            <a:r>
              <a:rPr lang="en-US" sz="1400" b="0" baseline="-25000" dirty="0" smtClean="0"/>
              <a:t>40</a:t>
            </a:r>
            <a:r>
              <a:rPr lang="en-US" sz="1400" b="0" dirty="0" smtClean="0"/>
              <a:t>N</a:t>
            </a:r>
            <a:r>
              <a:rPr lang="en-US" sz="1400" b="0" baseline="-25000" dirty="0" smtClean="0"/>
              <a:t>2</a:t>
            </a:r>
            <a:r>
              <a:rPr lang="en-US" sz="1400" b="0" dirty="0" smtClean="0"/>
              <a:t>O</a:t>
            </a:r>
            <a:r>
              <a:rPr lang="en-US" sz="1400" b="0" baseline="-25000" dirty="0" smtClean="0"/>
              <a:t>9</a:t>
            </a:r>
            <a:r>
              <a:rPr lang="en-US" sz="1400" b="0" dirty="0" smtClean="0"/>
              <a:t>	[M+H]</a:t>
            </a:r>
            <a:r>
              <a:rPr lang="en-US" sz="1400" b="0" baseline="30000" dirty="0" smtClean="0"/>
              <a:t>+</a:t>
            </a:r>
            <a:r>
              <a:rPr lang="en-US" sz="1400" b="0" dirty="0" smtClean="0"/>
              <a:t>: 609,28066 Да</a:t>
            </a:r>
          </a:p>
          <a:p>
            <a:pPr>
              <a:tabLst>
                <a:tab pos="1524000" algn="l"/>
              </a:tabLst>
            </a:pPr>
            <a:endParaRPr lang="ru-RU" sz="1400" b="0" dirty="0" smtClean="0"/>
          </a:p>
          <a:p>
            <a:pPr>
              <a:tabLst>
                <a:tab pos="1524000" algn="l"/>
              </a:tabLst>
            </a:pPr>
            <a:endParaRPr lang="ru-RU" sz="1400" b="0" dirty="0"/>
          </a:p>
          <a:p>
            <a:pPr>
              <a:tabLst>
                <a:tab pos="1524000" algn="l"/>
              </a:tabLst>
            </a:pPr>
            <a:endParaRPr lang="ru-RU" sz="1400" b="0" dirty="0" smtClean="0"/>
          </a:p>
          <a:p>
            <a:pPr>
              <a:tabLst>
                <a:tab pos="1524000" algn="l"/>
              </a:tabLst>
            </a:pPr>
            <a:endParaRPr lang="ru-RU" sz="500" b="0" smtClean="0"/>
          </a:p>
          <a:p>
            <a:pPr>
              <a:tabLst>
                <a:tab pos="1524000" algn="l"/>
              </a:tabLst>
            </a:pPr>
            <a:endParaRPr lang="ru-RU" sz="1400" b="0" dirty="0"/>
          </a:p>
          <a:p>
            <a:pPr>
              <a:tabLst>
                <a:tab pos="1524000" algn="l"/>
              </a:tabLst>
            </a:pPr>
            <a:r>
              <a:rPr sz="1200" b="0" dirty="0" smtClean="0"/>
              <a:t>Количество возможных химических </a:t>
            </a:r>
            <a:r>
              <a:rPr sz="1200" b="0" smtClean="0"/>
              <a:t>формул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sz="1200" b="0" smtClean="0"/>
              <a:t>с </a:t>
            </a:r>
            <a:r>
              <a:rPr sz="1200" b="0" dirty="0" smtClean="0"/>
              <a:t>использованием элементов </a:t>
            </a:r>
            <a:r>
              <a:rPr lang="en-US" sz="1200" b="0" dirty="0" smtClean="0"/>
              <a:t>C, H, O и N:</a:t>
            </a:r>
          </a:p>
          <a:p>
            <a:pPr lvl="0">
              <a:spcBef>
                <a:spcPts val="300"/>
              </a:spcBef>
              <a:spcAft>
                <a:spcPts val="0"/>
              </a:spcAft>
              <a:tabLst>
                <a:tab pos="1524000" algn="l"/>
              </a:tabLst>
            </a:pPr>
            <a:r>
              <a:rPr lang="en-US" sz="1050" smtClean="0"/>
              <a:t>Точность 	Количество возможных формул</a:t>
            </a:r>
            <a:r>
              <a:rPr lang="pl-PL" sz="1050" smtClean="0"/>
              <a:t/>
            </a:r>
            <a:br>
              <a:rPr lang="pl-PL" sz="1050" smtClean="0"/>
            </a:br>
            <a:r>
              <a:rPr lang="en-US" sz="1050"/>
              <a:t>определения массы</a:t>
            </a:r>
            <a:endParaRPr lang="en-US" sz="1050" dirty="0" smtClean="0"/>
          </a:p>
          <a:p>
            <a:pPr lvl="0">
              <a:spcBef>
                <a:spcPts val="300"/>
              </a:spcBef>
              <a:spcAft>
                <a:spcPts val="0"/>
              </a:spcAft>
              <a:tabLst>
                <a:tab pos="1524000" algn="l"/>
                <a:tab pos="1797050" algn="l"/>
                <a:tab pos="2062163" algn="l"/>
              </a:tabLst>
            </a:pPr>
            <a:r>
              <a:rPr sz="1050" b="0" dirty="0" smtClean="0"/>
              <a:t>165 ppm</a:t>
            </a:r>
            <a:r>
              <a:rPr lang="en-US" sz="1050" dirty="0" smtClean="0"/>
              <a:t>	</a:t>
            </a:r>
            <a:r>
              <a:rPr lang="en-US" sz="1050" b="0" dirty="0" smtClean="0"/>
              <a:t>209  </a:t>
            </a:r>
            <a:r>
              <a:rPr lang="en-US" sz="1050" b="0" dirty="0" smtClean="0">
                <a:sym typeface="Wingdings" panose="05000000000000000000" pitchFamily="2" charset="2"/>
              </a:rPr>
              <a:t> 	Точность определения </a:t>
            </a:r>
            <a:r>
              <a:rPr lang="en-US" sz="1050" b="0" smtClean="0">
                <a:sym typeface="Wingdings" panose="05000000000000000000" pitchFamily="2" charset="2"/>
              </a:rPr>
              <a:t>массы </a:t>
            </a:r>
            <a:r>
              <a:rPr lang="pl-PL" sz="1050" b="0" smtClean="0">
                <a:sym typeface="Wingdings" panose="05000000000000000000" pitchFamily="2" charset="2"/>
              </a:rPr>
              <a:t/>
            </a:r>
            <a:br>
              <a:rPr lang="pl-PL" sz="1050" b="0" smtClean="0">
                <a:sym typeface="Wingdings" panose="05000000000000000000" pitchFamily="2" charset="2"/>
              </a:rPr>
            </a:br>
            <a:r>
              <a:rPr lang="pl-PL" sz="1050" b="0" smtClean="0">
                <a:sym typeface="Wingdings" panose="05000000000000000000" pitchFamily="2" charset="2"/>
              </a:rPr>
              <a:t>			</a:t>
            </a:r>
            <a:r>
              <a:rPr lang="en-US" sz="1050" b="0" smtClean="0">
                <a:sym typeface="Wingdings" panose="05000000000000000000" pitchFamily="2" charset="2"/>
              </a:rPr>
              <a:t>на </a:t>
            </a:r>
            <a:r>
              <a:rPr lang="en-US" sz="1050" b="0" dirty="0" smtClean="0">
                <a:sym typeface="Wingdings" panose="05000000000000000000" pitchFamily="2" charset="2"/>
              </a:rPr>
              <a:t>одноквадрупольной системе</a:t>
            </a:r>
            <a:endParaRPr lang="ru-RU" sz="1050" b="0" dirty="0"/>
          </a:p>
          <a:p>
            <a:pPr lvl="0">
              <a:spcBef>
                <a:spcPts val="300"/>
              </a:spcBef>
              <a:spcAft>
                <a:spcPts val="0"/>
              </a:spcAft>
              <a:tabLst>
                <a:tab pos="1524000" algn="l"/>
                <a:tab pos="1797050" algn="l"/>
                <a:tab pos="2062163" algn="l"/>
              </a:tabLst>
            </a:pPr>
            <a:r>
              <a:rPr lang="en-US" sz="1050" b="0" dirty="0"/>
              <a:t>10 ppm	13</a:t>
            </a:r>
            <a:endParaRPr lang="ru-RU" sz="1050" b="0" dirty="0"/>
          </a:p>
          <a:p>
            <a:pPr lvl="0">
              <a:spcBef>
                <a:spcPts val="300"/>
              </a:spcBef>
              <a:spcAft>
                <a:spcPts val="0"/>
              </a:spcAft>
              <a:tabLst>
                <a:tab pos="1524000" algn="l"/>
                <a:tab pos="1797050" algn="l"/>
                <a:tab pos="2062163" algn="l"/>
              </a:tabLst>
            </a:pPr>
            <a:r>
              <a:rPr lang="en-US" sz="1050" b="0" dirty="0"/>
              <a:t>5 ppm	7</a:t>
            </a:r>
          </a:p>
          <a:p>
            <a:pPr lvl="0">
              <a:spcBef>
                <a:spcPts val="300"/>
              </a:spcBef>
              <a:spcAft>
                <a:spcPts val="0"/>
              </a:spcAft>
              <a:tabLst>
                <a:tab pos="1524000" algn="l"/>
                <a:tab pos="1797050" algn="l"/>
                <a:tab pos="2062163" algn="l"/>
              </a:tabLst>
            </a:pPr>
            <a:r>
              <a:rPr lang="en-US" sz="1050" b="0" dirty="0"/>
              <a:t>3 ppm	4</a:t>
            </a:r>
          </a:p>
          <a:p>
            <a:pPr lvl="0">
              <a:spcBef>
                <a:spcPts val="300"/>
              </a:spcBef>
              <a:spcAft>
                <a:spcPts val="0"/>
              </a:spcAft>
              <a:tabLst>
                <a:tab pos="1524000" algn="l"/>
                <a:tab pos="1797050" algn="l"/>
                <a:tab pos="2062163" algn="l"/>
              </a:tabLst>
            </a:pPr>
            <a:r>
              <a:rPr sz="1050" dirty="0">
                <a:solidFill>
                  <a:schemeClr val="accent1"/>
                </a:solidFill>
              </a:rPr>
              <a:t>2 ppm</a:t>
            </a:r>
            <a:r>
              <a:rPr lang="en-US" sz="1050" dirty="0" smtClean="0"/>
              <a:t>	</a:t>
            </a:r>
            <a:r>
              <a:rPr lang="en-US" sz="1050">
                <a:solidFill>
                  <a:schemeClr val="accent1"/>
                </a:solidFill>
              </a:rPr>
              <a:t>2  </a:t>
            </a:r>
            <a:r>
              <a:rPr lang="pl-PL" sz="1050" smtClean="0">
                <a:solidFill>
                  <a:schemeClr val="accent1"/>
                </a:solidFill>
              </a:rPr>
              <a:t>	</a:t>
            </a:r>
            <a:r>
              <a:rPr lang="en-US" sz="1050" smtClean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en-US" sz="1050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	Точность определения </a:t>
            </a:r>
            <a:r>
              <a:rPr lang="en-US" sz="1050" smtClean="0">
                <a:solidFill>
                  <a:schemeClr val="accent1"/>
                </a:solidFill>
                <a:sym typeface="Wingdings" panose="05000000000000000000" pitchFamily="2" charset="2"/>
              </a:rPr>
              <a:t>массы </a:t>
            </a:r>
            <a:r>
              <a:rPr lang="pl-PL" sz="1050" smtClean="0">
                <a:solidFill>
                  <a:schemeClr val="accent1"/>
                </a:solidFill>
                <a:sym typeface="Wingdings" panose="05000000000000000000" pitchFamily="2" charset="2"/>
              </a:rPr>
              <a:t/>
            </a:r>
            <a:br>
              <a:rPr lang="pl-PL" sz="1050" smtClean="0">
                <a:solidFill>
                  <a:schemeClr val="accent1"/>
                </a:solidFill>
                <a:sym typeface="Wingdings" panose="05000000000000000000" pitchFamily="2" charset="2"/>
              </a:rPr>
            </a:br>
            <a:r>
              <a:rPr lang="pl-PL" sz="1050" smtClean="0">
                <a:solidFill>
                  <a:schemeClr val="accent1"/>
                </a:solidFill>
                <a:sym typeface="Wingdings" panose="05000000000000000000" pitchFamily="2" charset="2"/>
              </a:rPr>
              <a:t>			</a:t>
            </a:r>
            <a:r>
              <a:rPr lang="en-US" sz="1050" smtClean="0">
                <a:solidFill>
                  <a:schemeClr val="accent1"/>
                </a:solidFill>
                <a:sym typeface="Wingdings" panose="05000000000000000000" pitchFamily="2" charset="2"/>
              </a:rPr>
              <a:t>на </a:t>
            </a:r>
            <a:r>
              <a:rPr lang="en-US" sz="1050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времяпролетной системе</a:t>
            </a:r>
            <a:endParaRPr lang="ru-RU" sz="1050" dirty="0">
              <a:solidFill>
                <a:schemeClr val="accent1"/>
              </a:solidFill>
            </a:endParaRPr>
          </a:p>
          <a:p>
            <a:pPr>
              <a:tabLst>
                <a:tab pos="1524000" algn="l"/>
              </a:tabLst>
            </a:pPr>
            <a:endParaRPr lang="ru-RU" sz="1050" b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>
                <a:solidFill>
                  <a:schemeClr val="tx2"/>
                </a:solidFill>
              </a:rPr>
              <a:t>Устройство масс-спектрометра</a:t>
            </a:r>
            <a:r>
              <a:rPr sz="3800">
                <a:solidFill>
                  <a:schemeClr val="tx2"/>
                </a:solidFill>
              </a:rPr>
              <a:t/>
            </a:r>
            <a:br>
              <a:rPr sz="3800">
                <a:solidFill>
                  <a:schemeClr val="tx2"/>
                </a:solidFill>
              </a:rPr>
            </a:br>
            <a:r>
              <a:rPr sz="2700" dirty="0">
                <a:solidFill>
                  <a:srgbClr val="000000"/>
                </a:solidFill>
              </a:rPr>
              <a:t>Масс-анализатор — квадрупольно-времяпролетная система (Q-TOF)</a:t>
            </a:r>
            <a:endParaRPr lang="ru-RU" sz="27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08400"/>
            <a:ext cx="4270248" cy="4562856"/>
          </a:xfrm>
        </p:spPr>
        <p:txBody>
          <a:bodyPr>
            <a:normAutofit/>
          </a:bodyPr>
          <a:lstStyle/>
          <a:p>
            <a:r>
              <a:rPr lang="en-US" sz="1600" b="1" dirty="0" smtClean="0"/>
              <a:t>В чем состоит преимущество точного определения массы?</a:t>
            </a:r>
          </a:p>
          <a:p>
            <a:r>
              <a:rPr lang="en-US" sz="1400" b="0" dirty="0"/>
              <a:t>Если ошибка определения массы </a:t>
            </a:r>
            <a:r>
              <a:rPr lang="en-US" sz="1400" b="0"/>
              <a:t>превышает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100 </a:t>
            </a:r>
            <a:r>
              <a:rPr lang="en-US" sz="1400" b="0" dirty="0"/>
              <a:t>ppm, как в случае </a:t>
            </a:r>
            <a:r>
              <a:rPr lang="en-US" sz="1400" b="0"/>
              <a:t>одноквадрупольных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масс-спектрометров</a:t>
            </a:r>
            <a:r>
              <a:rPr lang="en-US" sz="1400" b="0" dirty="0"/>
              <a:t>, то для идентификации соединения требуется дополнительная информация, такая как время удерживания. </a:t>
            </a:r>
          </a:p>
          <a:p>
            <a:r>
              <a:rPr lang="en-US" sz="1400" b="0" dirty="0" smtClean="0"/>
              <a:t>Но даже при низкой точности </a:t>
            </a:r>
            <a:r>
              <a:rPr lang="en-US" sz="1400" b="0" smtClean="0"/>
              <a:t>определения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массы </a:t>
            </a:r>
            <a:r>
              <a:rPr lang="en-US" sz="1400" b="0" dirty="0" smtClean="0"/>
              <a:t>идентификация соединений может быть выполнена с приемлемой достоверностью, если пользователь обладает знаниями об элементах, которые могут содержаться в соединении</a:t>
            </a:r>
            <a:r>
              <a:rPr lang="en-US" sz="1400" b="0" smtClean="0"/>
              <a:t>,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и </a:t>
            </a:r>
            <a:r>
              <a:rPr lang="en-US" sz="1400" b="0" dirty="0" smtClean="0"/>
              <a:t>предположениями о составе </a:t>
            </a:r>
            <a:r>
              <a:rPr lang="en-US" sz="1400" b="0" smtClean="0"/>
              <a:t>пробы. </a:t>
            </a:r>
            <a:endParaRPr lang="en-US" sz="1400" b="0" dirty="0" smtClean="0"/>
          </a:p>
          <a:p>
            <a:r>
              <a:rPr lang="en-US" sz="1400" b="0" dirty="0" smtClean="0"/>
              <a:t>Достоверная идентификация возможна при использовании тандемной </a:t>
            </a:r>
            <a:r>
              <a:rPr lang="en-US" sz="1400" b="0" smtClean="0"/>
              <a:t>масс-спектрометрии. </a:t>
            </a:r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</p:txBody>
      </p:sp>
      <p:pic>
        <p:nvPicPr>
          <p:cNvPr id="5" name="Bild 4" descr="Slide_26_formula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31758" y="2374900"/>
            <a:ext cx="2603500" cy="16002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8" name="Action Button: Custom 12">
              <a:hlinkClick r:id="rId5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15">
              <a:hlinkClick r:id="rId5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sp>
        <p:nvSpPr>
          <p:cNvPr id="22" name="Rectangle 86"/>
          <p:cNvSpPr>
            <a:spLocks noChangeArrowheads="1"/>
          </p:cNvSpPr>
          <p:nvPr/>
        </p:nvSpPr>
        <p:spPr bwMode="auto">
          <a:xfrm>
            <a:off x="5636031" y="3674466"/>
            <a:ext cx="2578305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/>
            <a:r>
              <a:rPr lang="az-Cyrl-AZ" altLang="pl-PL" sz="1400" b="1">
                <a:latin typeface="Arial Narrow" panose="020B0606020202030204" pitchFamily="34" charset="0"/>
              </a:rPr>
              <a:t>Резерпин</a:t>
            </a:r>
            <a:endParaRPr kumimoji="0" lang="pl-PL" altLang="pl-PL" sz="2400" b="1" i="0" u="none" strike="noStrike" cap="none" normalizeH="0" smtClean="0">
              <a:ln>
                <a:noFill/>
              </a:ln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2458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0800" y="1479600"/>
            <a:ext cx="3230563" cy="382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25486"/>
          </a:xfrm>
        </p:spPr>
        <p:txBody>
          <a:bodyPr>
            <a:normAutofit fontScale="90000"/>
          </a:bodyPr>
          <a:lstStyle/>
          <a:p>
            <a:r>
              <a:rPr sz="3800" dirty="0">
                <a:solidFill>
                  <a:schemeClr val="tx2"/>
                </a:solidFill>
              </a:rPr>
              <a:t>Устройство масс-спектрометра</a:t>
            </a:r>
            <a:r>
              <a:rPr sz="3800">
                <a:solidFill>
                  <a:schemeClr val="tx2"/>
                </a:solidFill>
              </a:rPr>
              <a:t/>
            </a:r>
            <a:br>
              <a:rPr sz="3800">
                <a:solidFill>
                  <a:schemeClr val="tx2"/>
                </a:solidFill>
              </a:rPr>
            </a:br>
            <a:r>
              <a:rPr sz="2700" dirty="0">
                <a:solidFill>
                  <a:srgbClr val="000000"/>
                </a:solidFill>
              </a:rPr>
              <a:t>Масс-анализатор — квадрупольно-времяпролетная система (Q-TOF)</a:t>
            </a:r>
            <a:endParaRPr lang="ru-RU" sz="27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08400"/>
            <a:ext cx="4270248" cy="4562856"/>
          </a:xfrm>
        </p:spPr>
        <p:txBody>
          <a:bodyPr>
            <a:noAutofit/>
          </a:bodyPr>
          <a:lstStyle/>
          <a:p>
            <a:pPr>
              <a:spcBef>
                <a:spcPts val="100"/>
              </a:spcBef>
            </a:pPr>
            <a:r>
              <a:rPr lang="en-US" sz="1400" dirty="0"/>
              <a:t>Детектор</a:t>
            </a: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sz="1200" b="0" dirty="0"/>
              <a:t>Детектор ионов оборудован микроканальной пластиной (МКП), представляющей собой тонкую </a:t>
            </a:r>
            <a:r>
              <a:rPr lang="en-US" sz="1200" b="0"/>
              <a:t>пластину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с </a:t>
            </a:r>
            <a:r>
              <a:rPr lang="en-US" sz="1200" b="0" dirty="0"/>
              <a:t>множеством микроскопических трубчатых каналов. Функция МКП состоит в усилении сигнала (~ в 10 раз): </a:t>
            </a:r>
            <a:endParaRPr lang="ru-RU" sz="1200" b="0" dirty="0" smtClean="0"/>
          </a:p>
          <a:p>
            <a:pPr marL="36000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100" b="0" dirty="0" smtClean="0"/>
              <a:t>Ион ударяется о переднюю поверхность МКП и </a:t>
            </a:r>
            <a:r>
              <a:rPr lang="en-US" sz="1100" b="0" smtClean="0"/>
              <a:t>выбивает электрон</a:t>
            </a:r>
            <a:r>
              <a:rPr lang="pl-PL" sz="1100" b="0" smtClean="0"/>
              <a:t>.</a:t>
            </a:r>
            <a:endParaRPr lang="en-US" sz="1100" b="0" dirty="0" smtClean="0"/>
          </a:p>
          <a:p>
            <a:pPr marL="360000" lvl="1">
              <a:spcBef>
                <a:spcPts val="300"/>
              </a:spcBef>
              <a:spcAft>
                <a:spcPts val="100"/>
              </a:spcAft>
            </a:pPr>
            <a:r>
              <a:rPr lang="en-US" sz="1100" dirty="0"/>
              <a:t>В результате соударений высвобожденных </a:t>
            </a:r>
            <a:r>
              <a:rPr lang="en-US" sz="1100"/>
              <a:t>электронов </a:t>
            </a:r>
            <a:r>
              <a:rPr lang="pl-PL" sz="1100" smtClean="0"/>
              <a:t/>
            </a:r>
            <a:br>
              <a:rPr lang="pl-PL" sz="1100" smtClean="0"/>
            </a:br>
            <a:r>
              <a:rPr lang="en-US" sz="1100" smtClean="0"/>
              <a:t>со </a:t>
            </a:r>
            <a:r>
              <a:rPr lang="en-US" sz="1100" dirty="0"/>
              <a:t>стенками микроскопических трубчатых каналов происходит высвобождение все большего числа электронов, что обеспечивает усиление </a:t>
            </a:r>
            <a:r>
              <a:rPr lang="en-US" sz="1100"/>
              <a:t>электрического </a:t>
            </a:r>
            <a:r>
              <a:rPr lang="en-US" sz="1100" smtClean="0"/>
              <a:t>сигнала</a:t>
            </a:r>
            <a:r>
              <a:rPr lang="pl-PL" sz="1100" smtClean="0"/>
              <a:t>.</a:t>
            </a:r>
            <a:endParaRPr lang="en-US" sz="1100" dirty="0"/>
          </a:p>
          <a:p>
            <a:pPr marL="360000" lvl="1">
              <a:spcBef>
                <a:spcPts val="300"/>
              </a:spcBef>
              <a:spcAft>
                <a:spcPts val="100"/>
              </a:spcAft>
            </a:pPr>
            <a:r>
              <a:rPr lang="en-US" sz="1100" dirty="0"/>
              <a:t>Непрестанно увеличивающийся каскад электронов движется в сторону задней </a:t>
            </a:r>
            <a:r>
              <a:rPr lang="en-US" sz="1100"/>
              <a:t>поверхности </a:t>
            </a:r>
            <a:r>
              <a:rPr lang="en-US" sz="1100" smtClean="0"/>
              <a:t>пластины</a:t>
            </a:r>
            <a:r>
              <a:rPr lang="pl-PL" sz="1100" smtClean="0"/>
              <a:t>.</a:t>
            </a:r>
            <a:r>
              <a:rPr sz="1600"/>
              <a:t/>
            </a:r>
            <a:br>
              <a:rPr sz="1600"/>
            </a:br>
            <a:endParaRPr lang="ru-RU" sz="11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b="0" dirty="0"/>
              <a:t>Эти электроны фокусируют на сцинтилляторе, который под воздействием бомбардировки электронами испускает вспышку света.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b="0" dirty="0"/>
              <a:t>Свет от сцинтиллятора </a:t>
            </a:r>
            <a:r>
              <a:rPr lang="en-US" sz="1200" b="0"/>
              <a:t>фокусируется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на </a:t>
            </a:r>
            <a:r>
              <a:rPr lang="en-US" sz="1200" b="0" dirty="0"/>
              <a:t>фотоэлектронном умножителе (ФЭУ). Получаемый электрический сигнал регистрируется системой </a:t>
            </a:r>
            <a:r>
              <a:rPr lang="en-US" sz="1200" b="0"/>
              <a:t>сбора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и </a:t>
            </a:r>
            <a:r>
              <a:rPr lang="en-US" sz="1200" b="0" dirty="0"/>
              <a:t>обработки данных. </a:t>
            </a:r>
          </a:p>
        </p:txBody>
      </p:sp>
      <p:grpSp>
        <p:nvGrpSpPr>
          <p:cNvPr id="15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6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sp>
        <p:nvSpPr>
          <p:cNvPr id="22" name="Rectangle 86"/>
          <p:cNvSpPr>
            <a:spLocks noChangeArrowheads="1"/>
          </p:cNvSpPr>
          <p:nvPr/>
        </p:nvSpPr>
        <p:spPr bwMode="auto">
          <a:xfrm>
            <a:off x="5421020" y="2207254"/>
            <a:ext cx="93599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-6,5 кВ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3" name="Rectangle 86"/>
          <p:cNvSpPr>
            <a:spLocks noChangeArrowheads="1"/>
          </p:cNvSpPr>
          <p:nvPr/>
        </p:nvSpPr>
        <p:spPr bwMode="auto">
          <a:xfrm>
            <a:off x="5387724" y="2642187"/>
            <a:ext cx="93599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pl-PL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D650</a:t>
            </a:r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В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Rectangle 86"/>
          <p:cNvSpPr>
            <a:spLocks noChangeArrowheads="1"/>
          </p:cNvSpPr>
          <p:nvPr/>
        </p:nvSpPr>
        <p:spPr bwMode="auto">
          <a:xfrm>
            <a:off x="5387724" y="3152268"/>
            <a:ext cx="93599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pl-PL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D6K</a:t>
            </a:r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В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Rectangle 86"/>
          <p:cNvSpPr>
            <a:spLocks noChangeArrowheads="1"/>
          </p:cNvSpPr>
          <p:nvPr/>
        </p:nvSpPr>
        <p:spPr bwMode="auto">
          <a:xfrm>
            <a:off x="5387724" y="3726620"/>
            <a:ext cx="93599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pl-PL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-700</a:t>
            </a:r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В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Rectangle 86"/>
          <p:cNvSpPr>
            <a:spLocks noChangeArrowheads="1"/>
          </p:cNvSpPr>
          <p:nvPr/>
        </p:nvSpPr>
        <p:spPr bwMode="auto">
          <a:xfrm>
            <a:off x="7657216" y="2157651"/>
            <a:ext cx="72555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Микрока</a:t>
            </a:r>
            <a:r>
              <a:rPr lang="pl-PL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-</a:t>
            </a:r>
            <a:r>
              <a:rPr lang="az-Cyrl-AZ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нальная </a:t>
            </a:r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пластина (МКП)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Rectangle 86"/>
          <p:cNvSpPr>
            <a:spLocks noChangeArrowheads="1"/>
          </p:cNvSpPr>
          <p:nvPr/>
        </p:nvSpPr>
        <p:spPr bwMode="auto">
          <a:xfrm>
            <a:off x="7657216" y="3264954"/>
            <a:ext cx="62414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Сцинтил</a:t>
            </a:r>
            <a:r>
              <a:rPr lang="pl-PL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-</a:t>
            </a:r>
            <a:br>
              <a:rPr lang="pl-PL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</a:br>
            <a:r>
              <a:rPr lang="az-Cyrl-AZ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лятор 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8" name="Rectangle 86"/>
          <p:cNvSpPr>
            <a:spLocks noChangeArrowheads="1"/>
          </p:cNvSpPr>
          <p:nvPr/>
        </p:nvSpPr>
        <p:spPr bwMode="auto">
          <a:xfrm>
            <a:off x="7054578" y="3803564"/>
            <a:ext cx="120527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Оптическая линза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9" name="Rectangle 86"/>
          <p:cNvSpPr>
            <a:spLocks noChangeArrowheads="1"/>
          </p:cNvSpPr>
          <p:nvPr/>
        </p:nvSpPr>
        <p:spPr bwMode="auto">
          <a:xfrm>
            <a:off x="7133747" y="4321840"/>
            <a:ext cx="1325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Фотоэлектронный умножитель (ФЭУ)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Rectangle 86"/>
          <p:cNvSpPr>
            <a:spLocks noChangeArrowheads="1"/>
          </p:cNvSpPr>
          <p:nvPr/>
        </p:nvSpPr>
        <p:spPr bwMode="auto">
          <a:xfrm>
            <a:off x="5421020" y="4475735"/>
            <a:ext cx="120527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Заземление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Rectangle 86"/>
          <p:cNvSpPr>
            <a:spLocks noChangeArrowheads="1"/>
          </p:cNvSpPr>
          <p:nvPr/>
        </p:nvSpPr>
        <p:spPr bwMode="auto">
          <a:xfrm>
            <a:off x="5031218" y="4136334"/>
            <a:ext cx="146043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/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Общее усиление </a:t>
            </a:r>
            <a:r>
              <a:rPr lang="pl-PL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 ~ 2x10</a:t>
            </a:r>
            <a:r>
              <a:rPr lang="pl-PL" altLang="pl-PL" sz="1000" b="1" baseline="30000" smtClean="0">
                <a:solidFill>
                  <a:srgbClr val="FEFEFE"/>
                </a:solidFill>
                <a:latin typeface="Arial Narrow" panose="020B0606020202030204" pitchFamily="34" charset="0"/>
              </a:rPr>
              <a:t>6</a:t>
            </a:r>
            <a:endParaRPr kumimoji="0" lang="pl-PL" altLang="pl-PL" sz="1400" b="0" i="0" u="none" strike="noStrike" cap="none" normalizeH="0" baseline="3000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Rectangle 86"/>
          <p:cNvSpPr>
            <a:spLocks noChangeArrowheads="1"/>
          </p:cNvSpPr>
          <p:nvPr/>
        </p:nvSpPr>
        <p:spPr bwMode="auto">
          <a:xfrm>
            <a:off x="6780056" y="3618239"/>
            <a:ext cx="120527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0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Кванты </a:t>
            </a:r>
            <a:r>
              <a:rPr lang="az-Cyrl-AZ" altLang="pl-PL" sz="1000" b="1">
                <a:solidFill>
                  <a:srgbClr val="FEFEFE"/>
                </a:solidFill>
                <a:latin typeface="Arial Narrow" panose="020B0606020202030204" pitchFamily="34" charset="0"/>
              </a:rPr>
              <a:t>света</a:t>
            </a:r>
            <a:endParaRPr kumimoji="0" lang="pl-PL" altLang="pl-PL" sz="1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5011200" y="5292000"/>
            <a:ext cx="4132800" cy="101566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1200">
                <a:solidFill>
                  <a:schemeClr val="accent2">
                    <a:lumMod val="75000"/>
                  </a:schemeClr>
                </a:solidFill>
              </a:rPr>
              <a:t>Детектор времяпролетного масс-спектрометра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200" smtClean="0">
                <a:solidFill>
                  <a:schemeClr val="accent2">
                    <a:lumMod val="75000"/>
                  </a:schemeClr>
                </a:solidFill>
              </a:rPr>
              <a:t>с </a:t>
            </a:r>
            <a:r>
              <a:rPr lang="ru-RU" sz="1200">
                <a:solidFill>
                  <a:schemeClr val="accent2">
                    <a:lumMod val="75000"/>
                  </a:schemeClr>
                </a:solidFill>
              </a:rPr>
              <a:t>потенциалами, соответствующими режиму положительных ионов</a:t>
            </a:r>
          </a:p>
          <a:p>
            <a:r>
              <a:rPr lang="ru-RU" sz="120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ru-RU" sz="120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bg-BG" sz="1200">
                <a:solidFill>
                  <a:srgbClr val="000000"/>
                </a:solidFill>
                <a:hlinkClick r:id="rId5"/>
              </a:rPr>
              <a:t>Детектор времяпролетной системы </a:t>
            </a:r>
            <a:r>
              <a:rPr lang="bg-BG" sz="1200" smtClean="0">
                <a:solidFill>
                  <a:srgbClr val="000000"/>
                </a:solidFill>
                <a:hlinkClick r:id="rId5"/>
              </a:rPr>
              <a:t>ЖХ-МС</a:t>
            </a:r>
            <a:r>
              <a:rPr lang="en-US" sz="1200" smtClean="0">
                <a:solidFill>
                  <a:srgbClr val="000000"/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Рис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4973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800" dirty="0">
                <a:solidFill>
                  <a:schemeClr val="tx2"/>
                </a:solidFill>
              </a:rPr>
              <a:t>Устройство масс-спектрометра</a:t>
            </a:r>
            <a:r>
              <a:rPr sz="3800">
                <a:solidFill>
                  <a:schemeClr val="tx2"/>
                </a:solidFill>
              </a:rPr>
              <a:t/>
            </a:r>
            <a:br>
              <a:rPr sz="3800">
                <a:solidFill>
                  <a:schemeClr val="tx2"/>
                </a:solidFill>
              </a:rPr>
            </a:br>
            <a:r>
              <a:rPr sz="3100" dirty="0">
                <a:solidFill>
                  <a:srgbClr val="000000"/>
                </a:solidFill>
              </a:rPr>
              <a:t>Система сбора и обработки данных</a:t>
            </a:r>
            <a:endParaRPr lang="ru-RU" sz="31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08400"/>
            <a:ext cx="4270248" cy="4562856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1400" dirty="0"/>
              <a:t>Система сбора и обработки данных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1200" b="0" dirty="0" smtClean="0"/>
              <a:t>Хотя каждый из ионов ударяется о </a:t>
            </a:r>
            <a:r>
              <a:rPr lang="en-US" sz="1200" b="0" smtClean="0"/>
              <a:t>детектор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в </a:t>
            </a:r>
            <a:r>
              <a:rPr lang="en-US" sz="1200" b="0" dirty="0" smtClean="0"/>
              <a:t>определенный момент времени, эти данные сложно преобразовать в цифровой вид. В квадрупольно-времяпролетных системах Agilent используется аналогово-цифровой преобразователь (АЦП). </a:t>
            </a:r>
            <a:endParaRPr lang="ru-RU" sz="1200" b="0" dirty="0" smtClean="0"/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1200" b="0" dirty="0" smtClean="0"/>
              <a:t>Функция АЦП состоит в цифровом представлении сигнала, исходящего от детектора ионов. Во время каждого цикла интенсивность выходного сигнала детектора преобразуется в цифровое значение.</a:t>
            </a:r>
            <a:r>
              <a:rPr lang="en-US" sz="1200" dirty="0" smtClean="0"/>
              <a:t>			</a:t>
            </a:r>
            <a:endParaRPr lang="ru-RU" sz="1200" dirty="0" smtClean="0"/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1200" b="0" dirty="0"/>
              <a:t>Зарегистрированные и преобразованные сигналы отображаются в пользовательском интерфейсе в виде масс-спектра.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1200" b="0" dirty="0" smtClean="0"/>
              <a:t>В зависимости от особенностей анализа, для ускорения анализа данных доступны автоматизированные рабочие процессы и специализированные программные пакеты, включая библиотеки данных </a:t>
            </a:r>
            <a:r>
              <a:rPr lang="en-US" sz="1200" b="0" smtClean="0"/>
              <a:t>тандемной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масс-спектрометрии </a:t>
            </a:r>
            <a:r>
              <a:rPr lang="en-US" sz="1200" b="0" dirty="0" smtClean="0"/>
              <a:t>и базы данных соединений.</a:t>
            </a:r>
          </a:p>
          <a:p>
            <a:r>
              <a:rPr sz="1800" dirty="0" smtClean="0"/>
              <a:t> </a:t>
            </a:r>
            <a:r>
              <a:rPr lang="en-US" sz="1800" dirty="0" smtClean="0"/>
              <a:t>			</a:t>
            </a:r>
            <a:endParaRPr lang="ru-RU" sz="1200" b="0" dirty="0" smtClean="0"/>
          </a:p>
        </p:txBody>
      </p:sp>
      <p:grpSp>
        <p:nvGrpSpPr>
          <p:cNvPr id="15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6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4577780" y="1503717"/>
            <a:ext cx="4414992" cy="3916284"/>
            <a:chOff x="4577780" y="1503717"/>
            <a:chExt cx="4414992" cy="3916284"/>
          </a:xfrm>
        </p:grpSpPr>
        <p:pic>
          <p:nvPicPr>
            <p:cNvPr id="21" name="Picture 2" descr="D:\projekty\NLG\2015\25798\grafiki\image35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7780" y="1503717"/>
              <a:ext cx="4414992" cy="3916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86"/>
            <p:cNvSpPr>
              <a:spLocks noChangeArrowheads="1"/>
            </p:cNvSpPr>
            <p:nvPr/>
          </p:nvSpPr>
          <p:spPr bwMode="auto">
            <a:xfrm>
              <a:off x="5851822" y="1854672"/>
              <a:ext cx="257830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00" b="1">
                  <a:latin typeface="Arial Narrow" panose="020B0606020202030204" pitchFamily="34" charset="0"/>
                </a:rPr>
                <a:t>Пик массы</a:t>
              </a:r>
              <a:endParaRPr kumimoji="0" lang="pl-PL" altLang="pl-PL" sz="1400" b="1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3" name="Rectangle 86"/>
            <p:cNvSpPr>
              <a:spLocks noChangeArrowheads="1"/>
            </p:cNvSpPr>
            <p:nvPr/>
          </p:nvSpPr>
          <p:spPr bwMode="auto">
            <a:xfrm rot="16200000">
              <a:off x="3231369" y="3272748"/>
              <a:ext cx="30126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1000" b="1">
                  <a:latin typeface="Arial Narrow" panose="020B0606020202030204" pitchFamily="34" charset="0"/>
                </a:rPr>
                <a:t>Интенсивность (количество ионов, зарегистрированных в соответствующее время прибытия)</a:t>
              </a:r>
              <a:endParaRPr kumimoji="0" lang="pl-PL" altLang="pl-PL" sz="1400" b="1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5635253" y="5204317"/>
              <a:ext cx="257830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00" b="1">
                  <a:latin typeface="Arial Narrow" panose="020B0606020202030204" pitchFamily="34" charset="0"/>
                </a:rPr>
                <a:t>Время прибытия иона</a:t>
              </a:r>
              <a:endParaRPr kumimoji="0" lang="pl-PL" altLang="pl-PL" sz="1400" b="1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5484693" y="2948798"/>
              <a:ext cx="257830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000" b="1">
                  <a:latin typeface="Arial Narrow" panose="020B0606020202030204" pitchFamily="34" charset="0"/>
                </a:rPr>
                <a:t>Сбор данных АЦП</a:t>
              </a:r>
              <a:endParaRPr kumimoji="0" lang="pl-PL" altLang="pl-PL" sz="1400" b="1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  <p:sp>
        <p:nvSpPr>
          <p:cNvPr id="26" name="TextBox 8"/>
          <p:cNvSpPr txBox="1"/>
          <p:nvPr/>
        </p:nvSpPr>
        <p:spPr>
          <a:xfrm>
            <a:off x="4968000" y="5436000"/>
            <a:ext cx="4243044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1200">
                <a:solidFill>
                  <a:schemeClr val="accent2">
                    <a:lumMod val="75000"/>
                  </a:schemeClr>
                </a:solidFill>
              </a:rPr>
              <a:t>АЦП может регистрировать многие ионы за один рабочий цикл, благодаря чему он отслеживает интенсивность сигнала ионов с хорошей точностью.</a:t>
            </a:r>
          </a:p>
          <a:p>
            <a:r>
              <a:rPr lang="ru-RU" sz="120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ru-RU" sz="120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1200" smtClean="0">
                <a:solidFill>
                  <a:srgbClr val="000000"/>
                </a:solidFill>
              </a:rPr>
              <a:t> </a:t>
            </a:r>
            <a:r>
              <a:rPr lang="bg-BG" sz="1200">
                <a:solidFill>
                  <a:srgbClr val="000000"/>
                </a:solidFill>
                <a:hlinkClick r:id="rId5"/>
              </a:rPr>
              <a:t>Времяпролетная </a:t>
            </a:r>
            <a:r>
              <a:rPr lang="bg-BG" sz="1200" smtClean="0">
                <a:solidFill>
                  <a:srgbClr val="000000"/>
                </a:solidFill>
                <a:hlinkClick r:id="rId5"/>
              </a:rPr>
              <a:t>масс-спектрометрия</a:t>
            </a:r>
            <a:r>
              <a:rPr lang="en-US" sz="1200" smtClean="0">
                <a:solidFill>
                  <a:srgbClr val="000000"/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Рис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05369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a 21"/>
          <p:cNvGrpSpPr/>
          <p:nvPr/>
        </p:nvGrpSpPr>
        <p:grpSpPr>
          <a:xfrm>
            <a:off x="29758" y="1165142"/>
            <a:ext cx="8904548" cy="4976662"/>
            <a:chOff x="29758" y="1165142"/>
            <a:chExt cx="8904548" cy="4976662"/>
          </a:xfrm>
        </p:grpSpPr>
        <p:pic>
          <p:nvPicPr>
            <p:cNvPr id="23" name="Picture 3" descr="D:\projekty\NLG\2015\25798\grafiki\image37.e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977" y="1165142"/>
              <a:ext cx="4371065" cy="4976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D:\projekty\NLG\2015\25798\grafiki\image36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9243" y="1355530"/>
              <a:ext cx="4145063" cy="4778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 rot="16200000">
              <a:off x="2953001" y="4963862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281,0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29758" y="2539888"/>
              <a:ext cx="584607" cy="2593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>
                <a:spcAft>
                  <a:spcPts val="1900"/>
                </a:spcAft>
              </a:pPr>
              <a:r>
                <a:rPr lang="pl-PL" altLang="pl-PL" sz="1050" smtClean="0">
                  <a:latin typeface="Arial Narrow" panose="020B0606020202030204" pitchFamily="34" charset="0"/>
                </a:rPr>
                <a:t>350 000</a:t>
              </a:r>
            </a:p>
            <a:p>
              <a:pPr lvl="0" algn="r">
                <a:spcAft>
                  <a:spcPts val="1900"/>
                </a:spcAft>
              </a:pPr>
              <a:r>
                <a:rPr kumimoji="0" lang="pl-PL" altLang="pl-PL" sz="105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300 000</a:t>
              </a:r>
            </a:p>
            <a:p>
              <a:pPr lvl="0" algn="r">
                <a:spcAft>
                  <a:spcPts val="1900"/>
                </a:spcAft>
              </a:pPr>
              <a:r>
                <a:rPr lang="pl-PL" altLang="pl-PL" sz="1050" smtClean="0">
                  <a:latin typeface="Arial Narrow" panose="020B0606020202030204" pitchFamily="34" charset="0"/>
                </a:rPr>
                <a:t>250 000</a:t>
              </a:r>
            </a:p>
            <a:p>
              <a:pPr lvl="0" algn="r">
                <a:spcAft>
                  <a:spcPts val="1900"/>
                </a:spcAft>
              </a:pPr>
              <a:r>
                <a:rPr kumimoji="0" lang="pl-PL" altLang="pl-PL" sz="105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200 000</a:t>
              </a:r>
            </a:p>
            <a:p>
              <a:pPr lvl="0" algn="r">
                <a:spcAft>
                  <a:spcPts val="1900"/>
                </a:spcAft>
              </a:pPr>
              <a:r>
                <a:rPr lang="pl-PL" altLang="pl-PL" sz="1050" smtClean="0">
                  <a:latin typeface="Arial Narrow" panose="020B0606020202030204" pitchFamily="34" charset="0"/>
                </a:rPr>
                <a:t>150 000</a:t>
              </a:r>
            </a:p>
            <a:p>
              <a:pPr lvl="0" algn="r">
                <a:spcAft>
                  <a:spcPts val="1900"/>
                </a:spcAft>
              </a:pPr>
              <a:r>
                <a:rPr kumimoji="0" lang="pl-PL" altLang="pl-PL" sz="105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100 000</a:t>
              </a:r>
            </a:p>
            <a:p>
              <a:pPr lvl="0" algn="r">
                <a:spcAft>
                  <a:spcPts val="1900"/>
                </a:spcAft>
              </a:pPr>
              <a:r>
                <a:rPr lang="pl-PL" altLang="pl-PL" sz="1050" smtClean="0">
                  <a:latin typeface="Arial Narrow" panose="020B0606020202030204" pitchFamily="34" charset="0"/>
                </a:rPr>
                <a:t>50 000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 rot="16200000">
              <a:off x="3098543" y="4931777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301,0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 rot="16200000">
              <a:off x="2936960" y="4628152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280,0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 rot="16200000">
              <a:off x="2808042" y="2092911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279,1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0" name="Rectangle 86"/>
            <p:cNvSpPr>
              <a:spLocks noChangeArrowheads="1"/>
            </p:cNvSpPr>
            <p:nvPr/>
          </p:nvSpPr>
          <p:spPr bwMode="auto">
            <a:xfrm>
              <a:off x="4727746" y="2967986"/>
              <a:ext cx="383756" cy="1992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>
                <a:spcAft>
                  <a:spcPts val="3500"/>
                </a:spcAft>
              </a:pPr>
              <a:r>
                <a:rPr lang="pl-PL" altLang="pl-PL" sz="1050" smtClean="0">
                  <a:latin typeface="Arial Narrow" panose="020B0606020202030204" pitchFamily="34" charset="0"/>
                </a:rPr>
                <a:t>80 000</a:t>
              </a:r>
            </a:p>
            <a:p>
              <a:pPr lvl="0" algn="r">
                <a:spcAft>
                  <a:spcPts val="3500"/>
                </a:spcAft>
              </a:pPr>
              <a:r>
                <a:rPr kumimoji="0" lang="pl-PL" altLang="pl-PL" sz="105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60 000</a:t>
              </a:r>
            </a:p>
            <a:p>
              <a:pPr lvl="0" algn="r">
                <a:spcAft>
                  <a:spcPts val="3500"/>
                </a:spcAft>
              </a:pPr>
              <a:r>
                <a:rPr lang="pl-PL" altLang="pl-PL" sz="1050" smtClean="0">
                  <a:latin typeface="Arial Narrow" panose="020B0606020202030204" pitchFamily="34" charset="0"/>
                </a:rPr>
                <a:t>40 000</a:t>
              </a:r>
            </a:p>
            <a:p>
              <a:pPr lvl="0" algn="r">
                <a:spcAft>
                  <a:spcPts val="3500"/>
                </a:spcAft>
              </a:pPr>
              <a:r>
                <a:rPr kumimoji="0" lang="pl-PL" altLang="pl-PL" sz="105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20 000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86"/>
            <p:cNvSpPr>
              <a:spLocks noChangeArrowheads="1"/>
            </p:cNvSpPr>
            <p:nvPr/>
          </p:nvSpPr>
          <p:spPr bwMode="auto">
            <a:xfrm rot="16200000">
              <a:off x="5446969" y="2339368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124,1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2" name="Rectangle 86"/>
            <p:cNvSpPr>
              <a:spLocks noChangeArrowheads="1"/>
            </p:cNvSpPr>
            <p:nvPr/>
          </p:nvSpPr>
          <p:spPr bwMode="auto">
            <a:xfrm rot="16200000">
              <a:off x="5270185" y="4129544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108,2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3" name="Rectangle 86"/>
            <p:cNvSpPr>
              <a:spLocks noChangeArrowheads="1"/>
            </p:cNvSpPr>
            <p:nvPr/>
          </p:nvSpPr>
          <p:spPr bwMode="auto">
            <a:xfrm rot="16200000">
              <a:off x="5197415" y="4755901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107,1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4" name="Rectangle 86"/>
            <p:cNvSpPr>
              <a:spLocks noChangeArrowheads="1"/>
            </p:cNvSpPr>
            <p:nvPr/>
          </p:nvSpPr>
          <p:spPr bwMode="auto">
            <a:xfrm rot="16200000">
              <a:off x="5568215" y="4915734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125,1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5" name="Rectangle 86"/>
            <p:cNvSpPr>
              <a:spLocks noChangeArrowheads="1"/>
            </p:cNvSpPr>
            <p:nvPr/>
          </p:nvSpPr>
          <p:spPr bwMode="auto">
            <a:xfrm rot="16200000">
              <a:off x="5823406" y="3529049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156,1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6" name="Rectangle 86"/>
            <p:cNvSpPr>
              <a:spLocks noChangeArrowheads="1"/>
            </p:cNvSpPr>
            <p:nvPr/>
          </p:nvSpPr>
          <p:spPr bwMode="auto">
            <a:xfrm rot="16200000">
              <a:off x="5944652" y="5028030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157,1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7" name="Rectangle 86"/>
            <p:cNvSpPr>
              <a:spLocks noChangeArrowheads="1"/>
            </p:cNvSpPr>
            <p:nvPr/>
          </p:nvSpPr>
          <p:spPr bwMode="auto">
            <a:xfrm rot="16200000">
              <a:off x="6298204" y="4955841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187,0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8" name="Rectangle 86"/>
            <p:cNvSpPr>
              <a:spLocks noChangeArrowheads="1"/>
            </p:cNvSpPr>
            <p:nvPr/>
          </p:nvSpPr>
          <p:spPr bwMode="auto">
            <a:xfrm rot="16200000">
              <a:off x="6490127" y="4668258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213,2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9" name="Rectangle 86"/>
            <p:cNvSpPr>
              <a:spLocks noChangeArrowheads="1"/>
            </p:cNvSpPr>
            <p:nvPr/>
          </p:nvSpPr>
          <p:spPr bwMode="auto">
            <a:xfrm rot="16200000">
              <a:off x="7365004" y="4876239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280,1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0" name="Rectangle 86"/>
            <p:cNvSpPr>
              <a:spLocks noChangeArrowheads="1"/>
            </p:cNvSpPr>
            <p:nvPr/>
          </p:nvSpPr>
          <p:spPr bwMode="auto">
            <a:xfrm rot="16200000">
              <a:off x="7260150" y="3203373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279,1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1" name="Rectangle 86"/>
            <p:cNvSpPr>
              <a:spLocks noChangeArrowheads="1"/>
            </p:cNvSpPr>
            <p:nvPr/>
          </p:nvSpPr>
          <p:spPr bwMode="auto">
            <a:xfrm rot="16200000">
              <a:off x="7511054" y="4372654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301,0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2" name="Rectangle 86"/>
            <p:cNvSpPr>
              <a:spLocks noChangeArrowheads="1"/>
            </p:cNvSpPr>
            <p:nvPr/>
          </p:nvSpPr>
          <p:spPr bwMode="auto">
            <a:xfrm rot="16200000">
              <a:off x="7783770" y="4660235"/>
              <a:ext cx="319666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050" smtClean="0">
                  <a:latin typeface="Arial Narrow" panose="020B0606020202030204" pitchFamily="34" charset="0"/>
                </a:rPr>
                <a:t>323,0</a:t>
              </a:r>
              <a:endParaRPr kumimoji="0" lang="pl-PL" altLang="pl-PL" sz="16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Примеры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28600" y="1508400"/>
            <a:ext cx="4270248" cy="639762"/>
          </a:xfrm>
        </p:spPr>
        <p:txBody>
          <a:bodyPr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sz="1200" b="0" dirty="0" smtClean="0"/>
              <a:t>Масс-спектр (одноквадрупольная система</a:t>
            </a:r>
            <a:r>
              <a:rPr sz="1200" b="0" smtClean="0"/>
              <a:t>) </a:t>
            </a:r>
            <a:r>
              <a:rPr lang="en-US" sz="1200" b="0" smtClean="0">
                <a:hlinkClick r:id="rId5"/>
              </a:rPr>
              <a:t>сульфаметазина</a:t>
            </a:r>
            <a:r>
              <a:rPr lang="pl-PL" sz="1200" b="0"/>
              <a:t>, </a:t>
            </a:r>
            <a:r>
              <a:rPr sz="1200" b="0"/>
              <a:t>н</a:t>
            </a:r>
            <a:r>
              <a:rPr sz="1200" b="0" smtClean="0"/>
              <a:t>изкий </a:t>
            </a:r>
            <a:r>
              <a:rPr sz="1200" b="0" dirty="0" smtClean="0"/>
              <a:t>потенциал на фрагменторе</a:t>
            </a:r>
            <a:r>
              <a:rPr lang="en-US" sz="1200" b="0" dirty="0" smtClean="0"/>
              <a:t> </a:t>
            </a:r>
            <a:endParaRPr lang="ru-RU" sz="1200" b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798800" y="1508400"/>
            <a:ext cx="4270248" cy="639762"/>
          </a:xfrm>
        </p:spPr>
        <p:txBody>
          <a:bodyPr anchor="t" anchorCtr="0">
            <a:normAutofit/>
          </a:bodyPr>
          <a:lstStyle/>
          <a:p>
            <a:pPr>
              <a:spcAft>
                <a:spcPts val="0"/>
              </a:spcAft>
            </a:pPr>
            <a:r>
              <a:rPr sz="1200" b="0" dirty="0" smtClean="0"/>
              <a:t>Масс-спектр (одноквадрупольная система</a:t>
            </a:r>
            <a:r>
              <a:rPr sz="1200" b="0" smtClean="0"/>
              <a:t>) </a:t>
            </a:r>
            <a:r>
              <a:rPr lang="en-US" sz="1200" b="0">
                <a:hlinkClick r:id="rId5"/>
              </a:rPr>
              <a:t>сульфаметазина</a:t>
            </a:r>
            <a:r>
              <a:rPr lang="pl-PL" sz="1200" b="0" smtClean="0"/>
              <a:t>, </a:t>
            </a:r>
            <a:r>
              <a:rPr lang="az-Cyrl-AZ" sz="1200" b="0" smtClean="0"/>
              <a:t>в</a:t>
            </a:r>
            <a:r>
              <a:rPr sz="1200" b="0" smtClean="0"/>
              <a:t>ысокий </a:t>
            </a:r>
            <a:r>
              <a:rPr sz="1200" b="0" dirty="0" smtClean="0"/>
              <a:t>потенциал на фрагменторе (режим столкновительной фрагментации)</a:t>
            </a:r>
            <a:endParaRPr lang="ru-RU" sz="1200" b="0" dirty="0"/>
          </a:p>
        </p:txBody>
      </p:sp>
      <p:grpSp>
        <p:nvGrpSpPr>
          <p:cNvPr id="12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8" name="Action Button: Custom 12">
              <a:hlinkClick r:id="rId6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TextBox 15">
              <a:hlinkClick r:id="rId6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sp>
        <p:nvSpPr>
          <p:cNvPr id="43" name="TextBox 11"/>
          <p:cNvSpPr txBox="1"/>
          <p:nvPr/>
        </p:nvSpPr>
        <p:spPr>
          <a:xfrm>
            <a:off x="1620253" y="5800378"/>
            <a:ext cx="6054175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1200">
                <a:solidFill>
                  <a:schemeClr val="accent2">
                    <a:lumMod val="75000"/>
                  </a:schemeClr>
                </a:solidFill>
              </a:rPr>
              <a:t>Масс-спектр сульфаметазина при низком и высоком потенциале на фрагменторе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200" smtClean="0">
                <a:solidFill>
                  <a:schemeClr val="accent2">
                    <a:lumMod val="75000"/>
                  </a:schemeClr>
                </a:solidFill>
              </a:rPr>
              <a:t>Источник:</a:t>
            </a:r>
            <a:r>
              <a:rPr lang="en-US" sz="1200" smtClean="0">
                <a:solidFill>
                  <a:srgbClr val="000000"/>
                </a:solidFill>
              </a:rPr>
              <a:t> </a:t>
            </a:r>
            <a:r>
              <a:rPr lang="ru-RU" sz="1200">
                <a:solidFill>
                  <a:srgbClr val="000000"/>
                </a:solidFill>
                <a:hlinkClick r:id="rId7"/>
              </a:rPr>
              <a:t>Квадрупольная система ЖХ-МС Agilent серии </a:t>
            </a:r>
            <a:r>
              <a:rPr lang="ru-RU" sz="1200" smtClean="0">
                <a:solidFill>
                  <a:srgbClr val="000000"/>
                </a:solidFill>
                <a:hlinkClick r:id="rId7"/>
              </a:rPr>
              <a:t>6100</a:t>
            </a:r>
            <a:r>
              <a:rPr lang="en-US" sz="1200" smtClean="0">
                <a:solidFill>
                  <a:srgbClr val="000000"/>
                </a:solidFill>
              </a:rPr>
              <a:t> </a:t>
            </a:r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(Рис. 6 и 7)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3691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Примеры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28600" y="1410259"/>
            <a:ext cx="4270248" cy="639762"/>
          </a:xfrm>
        </p:spPr>
        <p:txBody>
          <a:bodyPr anchor="ctr">
            <a:noAutofit/>
          </a:bodyPr>
          <a:lstStyle/>
          <a:p>
            <a:pPr>
              <a:spcAft>
                <a:spcPts val="300"/>
              </a:spcAft>
            </a:pPr>
            <a:r>
              <a:rPr sz="1200" b="0" dirty="0" smtClean="0"/>
              <a:t>Полученные в режиме мониторинга множественных реакций (трехквадрупольная система) хроматограммы для средних уровней содержания калибранта для метаболитов </a:t>
            </a:r>
            <a:r>
              <a:rPr lang="en-US" sz="1200" b="0" dirty="0">
                <a:hlinkClick r:id="rId3"/>
              </a:rPr>
              <a:t>кокаина</a:t>
            </a:r>
            <a:r>
              <a:rPr sz="1200" b="0" dirty="0" smtClean="0"/>
              <a:t>. </a:t>
            </a:r>
            <a:endParaRPr lang="ru-RU" sz="1200" b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798800" y="1410259"/>
            <a:ext cx="4270248" cy="639762"/>
          </a:xfrm>
        </p:spPr>
        <p:txBody>
          <a:bodyPr anchor="t">
            <a:normAutofit/>
          </a:bodyPr>
          <a:lstStyle/>
          <a:p>
            <a:r>
              <a:rPr lang="en-US" sz="1200" b="0" dirty="0"/>
              <a:t>Калибровочная кривая для кокаина</a:t>
            </a:r>
            <a:endParaRPr lang="ru-RU" sz="1200" b="0" dirty="0"/>
          </a:p>
        </p:txBody>
      </p:sp>
      <p:sp>
        <p:nvSpPr>
          <p:cNvPr id="20" name="TextBox 19"/>
          <p:cNvSpPr txBox="1"/>
          <p:nvPr/>
        </p:nvSpPr>
        <p:spPr>
          <a:xfrm>
            <a:off x="4814751" y="5125856"/>
            <a:ext cx="437628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Сравнение нескольких методик ЖХ-МС для 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применения </a:t>
            </a:r>
            <a:r>
              <a:rPr lang="pl-PL" sz="120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токсикологии</a:t>
            </a:r>
          </a:p>
          <a:p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Техническая 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  <a:hlinkClick r:id="rId4"/>
              </a:rPr>
              <a:t>информация 5990-3450</a:t>
            </a:r>
            <a:r>
              <a:rPr lang="pl-PL" sz="1200">
                <a:solidFill>
                  <a:schemeClr val="accent2">
                    <a:lumMod val="75000"/>
                  </a:schemeClr>
                </a:solidFill>
                <a:hlinkClick r:id="rId4"/>
              </a:rPr>
              <a:t>RU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Bild 4" descr="Slide_30a.ep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2086" y="2055586"/>
            <a:ext cx="2263106" cy="4040414"/>
          </a:xfrm>
          <a:prstGeom prst="rect">
            <a:avLst/>
          </a:prstGeom>
        </p:spPr>
      </p:pic>
      <p:pic>
        <p:nvPicPr>
          <p:cNvPr id="8" name="Bild 7" descr="Slide_30b.eps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8800" y="2050021"/>
            <a:ext cx="4019510" cy="2983230"/>
          </a:xfrm>
          <a:prstGeom prst="rect">
            <a:avLst/>
          </a:prstGeom>
        </p:spPr>
      </p:pic>
      <p:grpSp>
        <p:nvGrpSpPr>
          <p:cNvPr id="13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4" name="Action Button: Custom 12">
              <a:hlinkClick r:id="rId7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TextBox 15">
              <a:hlinkClick r:id="rId7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sp>
        <p:nvSpPr>
          <p:cNvPr id="24" name="Rectangle 86"/>
          <p:cNvSpPr>
            <a:spLocks noChangeArrowheads="1"/>
          </p:cNvSpPr>
          <p:nvPr/>
        </p:nvSpPr>
        <p:spPr bwMode="auto">
          <a:xfrm>
            <a:off x="6070231" y="3417872"/>
            <a:ext cx="698219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400" b="1">
                <a:latin typeface="Arial Narrow" panose="020B0606020202030204" pitchFamily="34" charset="0"/>
              </a:rPr>
              <a:t>Кокаин</a:t>
            </a:r>
            <a:endParaRPr kumimoji="0" lang="pl-PL" altLang="pl-PL" sz="2400" b="1" i="0" u="none" strike="noStrike" cap="none" normalizeH="0" smtClean="0">
              <a:ln>
                <a:noFill/>
              </a:ln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4750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Примеры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228600" y="1508400"/>
            <a:ext cx="4270248" cy="4562856"/>
          </a:xfrm>
        </p:spPr>
        <p:txBody>
          <a:bodyPr tIns="0" rIns="0" bIns="0" anchor="t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b="0" dirty="0"/>
              <a:t>Фракция 1, режим положительных ионов, </a:t>
            </a:r>
            <a:r>
              <a:rPr lang="en-US" sz="1200" b="0"/>
              <a:t>триглицериды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и </a:t>
            </a:r>
            <a:r>
              <a:rPr lang="en-US" sz="1200" b="0" dirty="0"/>
              <a:t>сложные эфиры холестерина в плазме крови. Триглицериды (</a:t>
            </a:r>
            <a:r>
              <a:rPr lang="en-US" sz="1200" b="0"/>
              <a:t>ТГ</a:t>
            </a:r>
            <a:r>
              <a:rPr lang="en-US" sz="1200" b="0" smtClean="0"/>
              <a:t>)</a:t>
            </a:r>
            <a:r>
              <a:rPr lang="pl-PL" sz="1200" b="0" smtClean="0"/>
              <a:t> </a:t>
            </a:r>
            <a:r>
              <a:rPr lang="en-US" sz="1200" b="0" smtClean="0"/>
              <a:t>и </a:t>
            </a:r>
            <a:r>
              <a:rPr lang="en-US" sz="1200" b="0" dirty="0"/>
              <a:t>сложные эфиры холестерина (ЭХ) представляют собой наиболее неполярные липиды</a:t>
            </a:r>
            <a:r>
              <a:rPr lang="en-US" sz="1200" b="0"/>
              <a:t>.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Обе </a:t>
            </a:r>
            <a:r>
              <a:rPr lang="en-US" sz="1200" b="0" dirty="0"/>
              <a:t>группы соединений детектируют в виде аммиачных аддуктов в режиме положительных ионов при ионизации методом ИРЭП.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91516" y="5407370"/>
            <a:ext cx="4376283" cy="86177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000" dirty="0">
                <a:solidFill>
                  <a:schemeClr val="accent2">
                    <a:lumMod val="75000"/>
                  </a:schemeClr>
                </a:solidFill>
              </a:rPr>
              <a:t>Откройте для себя сложность состава липидных </a:t>
            </a:r>
            <a:r>
              <a:rPr lang="en-US" sz="1000">
                <a:solidFill>
                  <a:schemeClr val="accent2">
                    <a:lumMod val="75000"/>
                  </a:schemeClr>
                </a:solidFill>
              </a:rPr>
              <a:t>метаболитов </a:t>
            </a:r>
            <a:r>
              <a:rPr lang="pl-PL" sz="100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00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000">
                <a:solidFill>
                  <a:schemeClr val="accent2">
                    <a:lumMod val="75000"/>
                  </a:schemeClr>
                </a:solidFill>
              </a:rPr>
              <a:t>с </a:t>
            </a:r>
            <a:r>
              <a:rPr lang="en-US" sz="1000" dirty="0">
                <a:solidFill>
                  <a:schemeClr val="accent2">
                    <a:lumMod val="75000"/>
                  </a:schemeClr>
                </a:solidFill>
              </a:rPr>
              <a:t>помощью метода многократного переноса </a:t>
            </a:r>
            <a:r>
              <a:rPr lang="en-US" sz="1000">
                <a:solidFill>
                  <a:schemeClr val="accent2">
                    <a:lumMod val="75000"/>
                  </a:schemeClr>
                </a:solidFill>
              </a:rPr>
              <a:t>пиков </a:t>
            </a:r>
            <a:r>
              <a:rPr lang="en-US" sz="1000" smtClean="0">
                <a:solidFill>
                  <a:schemeClr val="accent2">
                    <a:lumMod val="75000"/>
                  </a:schemeClr>
                </a:solidFill>
              </a:rPr>
              <a:t>с </a:t>
            </a:r>
            <a:r>
              <a:rPr lang="en-US" sz="1000" dirty="0">
                <a:solidFill>
                  <a:schemeClr val="accent2">
                    <a:lumMod val="75000"/>
                  </a:schemeClr>
                </a:solidFill>
              </a:rPr>
              <a:t>использованием квадрупольно-времяпролетной </a:t>
            </a:r>
            <a:r>
              <a:rPr lang="en-US" sz="1000">
                <a:solidFill>
                  <a:schemeClr val="accent2">
                    <a:lumMod val="75000"/>
                  </a:schemeClr>
                </a:solidFill>
              </a:rPr>
              <a:t>системы </a:t>
            </a:r>
            <a:r>
              <a:rPr lang="en-US" sz="1000" smtClean="0">
                <a:solidFill>
                  <a:schemeClr val="accent2">
                    <a:lumMod val="75000"/>
                  </a:schemeClr>
                </a:solidFill>
              </a:rPr>
              <a:t>ЖХ-МС </a:t>
            </a:r>
            <a:r>
              <a:rPr lang="en-US" sz="1000" dirty="0">
                <a:solidFill>
                  <a:schemeClr val="accent2">
                    <a:lumMod val="75000"/>
                  </a:schemeClr>
                </a:solidFill>
              </a:rPr>
              <a:t>с решениями для двумерной жидкостной хроматографии Agilent 1290 Infinity</a:t>
            </a:r>
            <a:r>
              <a:rPr lang="en-US" sz="1000">
                <a:solidFill>
                  <a:schemeClr val="accent2">
                    <a:lumMod val="75000"/>
                  </a:schemeClr>
                </a:solidFill>
              </a:rPr>
              <a:t>. </a:t>
            </a:r>
            <a:endParaRPr lang="pl-PL" sz="100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00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pl-PL" sz="100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en-US" sz="100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Техническая </a:t>
            </a:r>
            <a:r>
              <a:rPr lang="en-US" sz="1000">
                <a:solidFill>
                  <a:schemeClr val="accent2">
                    <a:lumMod val="75000"/>
                  </a:schemeClr>
                </a:solidFill>
                <a:hlinkClick r:id="rId3"/>
              </a:rPr>
              <a:t>информация 5991-5532</a:t>
            </a:r>
            <a:r>
              <a:rPr lang="pl-PL" sz="1000">
                <a:solidFill>
                  <a:schemeClr val="accent2">
                    <a:lumMod val="75000"/>
                  </a:schemeClr>
                </a:solidFill>
                <a:hlinkClick r:id="rId3"/>
              </a:rPr>
              <a:t>RU</a:t>
            </a:r>
            <a:endParaRPr lang="ru-RU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23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24" name="Action Button: Custom 12">
              <a:hlinkClick r:id="rId4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6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TextBox 15">
              <a:hlinkClick r:id="rId4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8" name="Grupa 27"/>
          <p:cNvGrpSpPr/>
          <p:nvPr/>
        </p:nvGrpSpPr>
        <p:grpSpPr>
          <a:xfrm>
            <a:off x="4777000" y="1383398"/>
            <a:ext cx="3677058" cy="4174085"/>
            <a:chOff x="4777000" y="1383398"/>
            <a:chExt cx="3677058" cy="4174085"/>
          </a:xfrm>
        </p:grpSpPr>
        <p:pic>
          <p:nvPicPr>
            <p:cNvPr id="29" name="Picture 2" descr="D:\projekty\NLG\2015\25798\grafiki\image40.e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7000" y="1383398"/>
              <a:ext cx="3677058" cy="4174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86"/>
            <p:cNvSpPr>
              <a:spLocks noChangeArrowheads="1"/>
            </p:cNvSpPr>
            <p:nvPr/>
          </p:nvSpPr>
          <p:spPr bwMode="auto">
            <a:xfrm>
              <a:off x="7098633" y="1453942"/>
              <a:ext cx="89033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00" smtClean="0">
                  <a:latin typeface="Arial Narrow" panose="020B0606020202030204" pitchFamily="34" charset="0"/>
                </a:rPr>
                <a:t>Фракция</a:t>
              </a:r>
              <a:r>
                <a:rPr lang="pl-PL" altLang="pl-PL" sz="1000" smtClean="0">
                  <a:latin typeface="Arial Narrow" panose="020B0606020202030204" pitchFamily="34" charset="0"/>
                </a:rPr>
                <a:t> 1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86"/>
            <p:cNvSpPr>
              <a:spLocks noChangeArrowheads="1"/>
            </p:cNvSpPr>
            <p:nvPr/>
          </p:nvSpPr>
          <p:spPr bwMode="auto">
            <a:xfrm rot="16200000">
              <a:off x="4408776" y="2126169"/>
              <a:ext cx="89033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00">
                  <a:latin typeface="Arial Narrow" panose="020B0606020202030204" pitchFamily="34" charset="0"/>
                </a:rPr>
                <a:t>Число отсчетов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2" name="Rectangle 86"/>
            <p:cNvSpPr>
              <a:spLocks noChangeArrowheads="1"/>
            </p:cNvSpPr>
            <p:nvPr/>
          </p:nvSpPr>
          <p:spPr bwMode="auto">
            <a:xfrm rot="16200000">
              <a:off x="4408777" y="3960057"/>
              <a:ext cx="89033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00">
                  <a:latin typeface="Arial Narrow" panose="020B0606020202030204" pitchFamily="34" charset="0"/>
                </a:rPr>
                <a:t>Число отсчетов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3" name="Rectangle 86"/>
            <p:cNvSpPr>
              <a:spLocks noChangeArrowheads="1"/>
            </p:cNvSpPr>
            <p:nvPr/>
          </p:nvSpPr>
          <p:spPr bwMode="auto">
            <a:xfrm>
              <a:off x="5574633" y="5304666"/>
              <a:ext cx="233412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00">
                  <a:latin typeface="Arial Narrow" panose="020B0606020202030204" pitchFamily="34" charset="0"/>
                </a:rPr>
                <a:t>Время регистрации сигнала (мин)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4" name="Rectangle 86"/>
            <p:cNvSpPr>
              <a:spLocks noChangeArrowheads="1"/>
            </p:cNvSpPr>
            <p:nvPr/>
          </p:nvSpPr>
          <p:spPr bwMode="auto">
            <a:xfrm>
              <a:off x="5233739" y="3405860"/>
              <a:ext cx="1451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000">
                  <a:latin typeface="Arial Narrow" panose="020B0606020202030204" pitchFamily="34" charset="0"/>
                </a:rPr>
                <a:t>Извлеченные </a:t>
              </a:r>
              <a:r>
                <a:rPr lang="pl-PL" altLang="pl-PL" sz="1000" smtClean="0">
                  <a:latin typeface="Arial Narrow" panose="020B0606020202030204" pitchFamily="34" charset="0"/>
                </a:rPr>
                <a:t/>
              </a:r>
              <a:br>
                <a:rPr lang="pl-PL" altLang="pl-PL" sz="1000" smtClean="0">
                  <a:latin typeface="Arial Narrow" panose="020B0606020202030204" pitchFamily="34" charset="0"/>
                </a:rPr>
              </a:br>
              <a:r>
                <a:rPr lang="az-Cyrl-AZ" altLang="pl-PL" sz="1000" smtClean="0">
                  <a:latin typeface="Arial Narrow" panose="020B0606020202030204" pitchFamily="34" charset="0"/>
                </a:rPr>
                <a:t>компоненты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5" name="Rectangle 86"/>
            <p:cNvSpPr>
              <a:spLocks noChangeArrowheads="1"/>
            </p:cNvSpPr>
            <p:nvPr/>
          </p:nvSpPr>
          <p:spPr bwMode="auto">
            <a:xfrm>
              <a:off x="5233739" y="1784120"/>
              <a:ext cx="145180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en-US" altLang="pl-PL" sz="1000">
                  <a:latin typeface="Arial Narrow" panose="020B0606020202030204" pitchFamily="34" charset="0"/>
                </a:rPr>
                <a:t>BPC(+) </a:t>
              </a:r>
              <a:r>
                <a:rPr lang="az-Cyrl-AZ" altLang="pl-PL" sz="1000">
                  <a:latin typeface="Arial Narrow" panose="020B0606020202030204" pitchFamily="34" charset="0"/>
                </a:rPr>
                <a:t>Фракция 1</a:t>
              </a:r>
              <a:endParaRPr kumimoji="0" lang="pl-PL" altLang="pl-PL" sz="140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  <p:grpSp>
        <p:nvGrpSpPr>
          <p:cNvPr id="36" name="Grupa 35"/>
          <p:cNvGrpSpPr/>
          <p:nvPr/>
        </p:nvGrpSpPr>
        <p:grpSpPr>
          <a:xfrm>
            <a:off x="352486" y="3047345"/>
            <a:ext cx="3700463" cy="2133684"/>
            <a:chOff x="352486" y="3047345"/>
            <a:chExt cx="3700463" cy="2133684"/>
          </a:xfrm>
        </p:grpSpPr>
        <p:pic>
          <p:nvPicPr>
            <p:cNvPr id="37" name="Picture 2" descr="D:\projekty\NLG\2015\25798\grafiki\image41.e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86" y="3055366"/>
              <a:ext cx="3700463" cy="2125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Rectangle 86"/>
            <p:cNvSpPr>
              <a:spLocks noChangeArrowheads="1"/>
            </p:cNvSpPr>
            <p:nvPr/>
          </p:nvSpPr>
          <p:spPr bwMode="auto">
            <a:xfrm>
              <a:off x="392592" y="3047345"/>
              <a:ext cx="6100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>
                  <a:solidFill>
                    <a:schemeClr val="bg1"/>
                  </a:solidFill>
                  <a:latin typeface="Arial Narrow" panose="020B0606020202030204" pitchFamily="34" charset="0"/>
                </a:rPr>
                <a:t>Компонент </a:t>
              </a:r>
              <a:endParaRPr kumimoji="0" lang="pl-PL" altLang="pl-PL" sz="2000" i="0" u="none" strike="noStrike" cap="none" normalizeH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9" name="Rectangle 86"/>
            <p:cNvSpPr>
              <a:spLocks noChangeArrowheads="1"/>
            </p:cNvSpPr>
            <p:nvPr/>
          </p:nvSpPr>
          <p:spPr bwMode="auto">
            <a:xfrm>
              <a:off x="1026695" y="3047345"/>
              <a:ext cx="61004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>
                  <a:solidFill>
                    <a:schemeClr val="bg1"/>
                  </a:solidFill>
                  <a:latin typeface="Arial Narrow" panose="020B0606020202030204" pitchFamily="34" charset="0"/>
                </a:rPr>
                <a:t>Формула</a:t>
              </a:r>
              <a:endParaRPr kumimoji="0" lang="pl-PL" altLang="pl-PL" sz="2000" i="0" u="none" strike="noStrike" cap="none" normalizeH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0" name="Rectangle 86"/>
            <p:cNvSpPr>
              <a:spLocks noChangeArrowheads="1"/>
            </p:cNvSpPr>
            <p:nvPr/>
          </p:nvSpPr>
          <p:spPr bwMode="auto">
            <a:xfrm>
              <a:off x="1740568" y="3047345"/>
              <a:ext cx="74639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700">
                  <a:solidFill>
                    <a:schemeClr val="bg1"/>
                  </a:solidFill>
                  <a:latin typeface="Arial Narrow" panose="020B0606020202030204" pitchFamily="34" charset="0"/>
                </a:rPr>
                <a:t>Время удерживания (</a:t>
              </a:r>
              <a:r>
                <a:rPr lang="pl-PL" altLang="pl-PL" sz="700">
                  <a:solidFill>
                    <a:schemeClr val="bg1"/>
                  </a:solidFill>
                  <a:latin typeface="Arial Narrow" panose="020B0606020202030204" pitchFamily="34" charset="0"/>
                </a:rPr>
                <a:t>t</a:t>
              </a:r>
              <a:r>
                <a:rPr lang="pl-PL" altLang="pl-PL" sz="700" baseline="-25000">
                  <a:solidFill>
                    <a:schemeClr val="bg1"/>
                  </a:solidFill>
                  <a:latin typeface="Arial Narrow" panose="020B0606020202030204" pitchFamily="34" charset="0"/>
                </a:rPr>
                <a:t>R</a:t>
              </a:r>
              <a:r>
                <a:rPr lang="pl-PL" altLang="pl-PL" sz="700" baseline="-2500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, </a:t>
              </a:r>
              <a:r>
                <a:rPr lang="az-Cyrl-AZ" altLang="pl-PL" sz="700" baseline="-2500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мин</a:t>
              </a:r>
              <a:r>
                <a:rPr lang="az-Cyrl-AZ" altLang="pl-PL" sz="700">
                  <a:solidFill>
                    <a:schemeClr val="bg1"/>
                  </a:solidFill>
                  <a:latin typeface="Arial Narrow" panose="020B0606020202030204" pitchFamily="34" charset="0"/>
                </a:rPr>
                <a:t>)</a:t>
              </a:r>
              <a:endParaRPr kumimoji="0" lang="pl-PL" altLang="pl-PL" sz="1050" i="0" u="none" strike="noStrike" cap="none" normalizeH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1" name="Rectangle 86"/>
            <p:cNvSpPr>
              <a:spLocks noChangeArrowheads="1"/>
            </p:cNvSpPr>
            <p:nvPr/>
          </p:nvSpPr>
          <p:spPr bwMode="auto">
            <a:xfrm>
              <a:off x="2503008" y="3047345"/>
              <a:ext cx="61004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l-PL" altLang="pl-PL" sz="1200" i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m / z</a:t>
              </a:r>
              <a:endParaRPr kumimoji="0" lang="pl-PL" altLang="pl-PL" sz="2000" i="1" u="none" strike="noStrike" cap="none" normalizeH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2" name="Rectangle 86"/>
            <p:cNvSpPr>
              <a:spLocks noChangeArrowheads="1"/>
            </p:cNvSpPr>
            <p:nvPr/>
          </p:nvSpPr>
          <p:spPr bwMode="auto">
            <a:xfrm>
              <a:off x="3248526" y="3047345"/>
              <a:ext cx="61004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>
                  <a:solidFill>
                    <a:schemeClr val="bg1"/>
                  </a:solidFill>
                  <a:latin typeface="Arial Narrow" panose="020B0606020202030204" pitchFamily="34" charset="0"/>
                </a:rPr>
                <a:t>Состав</a:t>
              </a:r>
              <a:endParaRPr kumimoji="0" lang="pl-PL" altLang="pl-PL" sz="2000" i="0" u="none" strike="noStrike" cap="none" normalizeH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67082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Дополнительная информация</a:t>
            </a:r>
            <a:endParaRPr lang="ru-RU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30400" y="1101600"/>
            <a:ext cx="8991603" cy="4562856"/>
          </a:xfrm>
        </p:spPr>
        <p:txBody>
          <a:bodyPr tIns="0" bIns="0">
            <a:normAutofit/>
          </a:bodyPr>
          <a:lstStyle/>
          <a:p>
            <a:r>
              <a:rPr lang="en-US" sz="1400" dirty="0"/>
              <a:t>Более подробную информацию о продукции Agilent см. на сайте </a:t>
            </a:r>
            <a:r>
              <a:rPr lang="en-US" sz="1400">
                <a:hlinkClick r:id="rId3"/>
              </a:rPr>
              <a:t>www.agilent.com</a:t>
            </a:r>
            <a:r>
              <a:rPr sz="1800" smtClean="0"/>
              <a:t>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lang="en-US" sz="1400" smtClean="0"/>
              <a:t>или </a:t>
            </a:r>
            <a:r>
              <a:rPr lang="en-US" sz="1400" dirty="0">
                <a:hlinkClick r:id="rId4"/>
              </a:rPr>
              <a:t>www.agilent.com/chem/academia</a:t>
            </a:r>
            <a:endParaRPr lang="ru-RU" sz="1400" dirty="0"/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sz="1100" dirty="0" smtClean="0"/>
              <a:t>Чтобы задать вопросы и внести предложения по презентации, свяжитесь с нами по электронной </a:t>
            </a:r>
            <a:r>
              <a:rPr sz="1100" smtClean="0"/>
              <a:t>почте </a:t>
            </a:r>
            <a:r>
              <a:rPr lang="en-US" sz="1100" smtClean="0">
                <a:hlinkClick r:id="rId5"/>
              </a:rPr>
              <a:t>academia.team@agilent.com</a:t>
            </a:r>
            <a:r>
              <a:rPr lang="pl-PL" sz="1100" smtClean="0"/>
              <a:t> </a:t>
            </a:r>
            <a:endParaRPr lang="ru-RU" sz="1100" dirty="0"/>
          </a:p>
          <a:p>
            <a:r>
              <a:rPr sz="1100" dirty="0" smtClean="0"/>
              <a:t> </a:t>
            </a:r>
            <a:endParaRPr lang="ru-RU" sz="1100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01569645"/>
              </p:ext>
            </p:extLst>
          </p:nvPr>
        </p:nvGraphicFramePr>
        <p:xfrm>
          <a:off x="198120" y="1932661"/>
          <a:ext cx="8722473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3691"/>
                <a:gridCol w="6408821"/>
                <a:gridCol w="1059961"/>
              </a:tblGrid>
              <a:tr h="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Публикация</a:t>
                      </a:r>
                      <a:endParaRPr lang="ru-RU" sz="1100" dirty="0"/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Название</a:t>
                      </a:r>
                      <a:endParaRPr lang="ru-RU" sz="1100" b="1" i="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Номер пуб.</a:t>
                      </a:r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Применения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hlinkClick r:id="rId6"/>
                        </a:rPr>
                        <a:t>Сравнение нескольких методик ЖХ-МС для применения в токсикологии </a:t>
                      </a:r>
                      <a:endParaRPr lang="ru-RU" sz="1100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5990-3450RU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Руководство пользователя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2"/>
                          </a:solidFill>
                          <a:hlinkClick r:id="rId7"/>
                        </a:rPr>
                        <a:t>Трехквадрупольные системы ГХ-МС Agilent </a:t>
                      </a:r>
                      <a:r>
                        <a:rPr lang="en-US" sz="1100" smtClean="0">
                          <a:solidFill>
                            <a:schemeClr val="tx2"/>
                          </a:solidFill>
                          <a:hlinkClick r:id="rId7"/>
                        </a:rPr>
                        <a:t>серии 7000</a:t>
                      </a:r>
                      <a:r>
                        <a:rPr lang="pl-PL" sz="1100" smtClean="0">
                          <a:solidFill>
                            <a:schemeClr val="tx2"/>
                          </a:solidFill>
                          <a:hlinkClick r:id="rId7"/>
                        </a:rPr>
                        <a:t>:</a:t>
                      </a:r>
                      <a:r>
                        <a:rPr lang="en-US" sz="1100" smtClean="0">
                          <a:solidFill>
                            <a:schemeClr val="tx2"/>
                          </a:solidFill>
                          <a:hlinkClick r:id="rId7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2"/>
                          </a:solidFill>
                          <a:hlinkClick r:id="rId7"/>
                        </a:rPr>
                        <a:t>Руководство по эксплуатации</a:t>
                      </a:r>
                      <a:endParaRPr lang="ru-RU" sz="1100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G7000-90044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Руководство 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2"/>
                          </a:solidFill>
                          <a:hlinkClick r:id="rId8"/>
                        </a:rPr>
                        <a:t>Квадрупольная система ЖХ-МС Agilent серии 6100 — Базовые сведения</a:t>
                      </a:r>
                      <a:endParaRPr lang="ru-RU" sz="1100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G1960-90083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Руководство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hlinkClick r:id="rId9"/>
                        </a:rPr>
                        <a:t>Руководство по системе ЖХ-МС с времяпролетным масс-спектрометром Agilent G3250AA — Базовые сведения</a:t>
                      </a:r>
                      <a:endParaRPr lang="ru-RU" sz="1100" b="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G3300-90012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Технический обзор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10"/>
                        </a:rPr>
                        <a:t>Времяпролетная масс-спектрометрия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smtClean="0">
                          <a:solidFill>
                            <a:schemeClr val="tx2"/>
                          </a:solidFill>
                        </a:rPr>
                        <a:t>5990-9207RU</a:t>
                      </a:r>
                      <a:r>
                        <a:rPr sz="1100" smtClean="0"/>
                        <a:t> </a:t>
                      </a:r>
                      <a:endParaRPr sz="110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Применения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2"/>
                          </a:solidFill>
                          <a:hlinkClick r:id="rId11"/>
                        </a:rPr>
                        <a:t>Откройте для себя сложность состава липидных метаболитов с помощью метода многократного переноса </a:t>
                      </a:r>
                      <a:r>
                        <a:rPr lang="en-US" sz="1100" smtClean="0">
                          <a:solidFill>
                            <a:schemeClr val="tx2"/>
                          </a:solidFill>
                          <a:hlinkClick r:id="rId11"/>
                        </a:rPr>
                        <a:t>пиков с </a:t>
                      </a:r>
                      <a:r>
                        <a:rPr lang="en-US" sz="1100" dirty="0" smtClean="0">
                          <a:solidFill>
                            <a:schemeClr val="tx2"/>
                          </a:solidFill>
                          <a:hlinkClick r:id="rId11"/>
                        </a:rPr>
                        <a:t>использованием квадрупольно-времяпролетной системы ЖХ-МС с решениями для двумерной жидкостной хроматографии Agilent 1290 Infinity.</a:t>
                      </a:r>
                      <a:endParaRPr lang="ru-RU" sz="1100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5991-5532RU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bg-BG" sz="1100" smtClean="0">
                          <a:solidFill>
                            <a:srgbClr val="4D4D4D"/>
                          </a:solidFill>
                        </a:rPr>
                        <a:t>Видео</a:t>
                      </a:r>
                      <a:endParaRPr lang="en-US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12"/>
                        </a:rPr>
                        <a:t>www.agilent.com/chem/teachingresources</a:t>
                      </a: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 </a:t>
                      </a:r>
                      <a:endParaRPr lang="en-US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bg-BG" sz="1100" smtClean="0">
                          <a:solidFill>
                            <a:srgbClr val="4D4D4D"/>
                          </a:solidFill>
                        </a:rPr>
                        <a:t>Фотографии </a:t>
                      </a:r>
                      <a:r>
                        <a:rPr lang="pl-PL" sz="1100" smtClean="0">
                          <a:solidFill>
                            <a:srgbClr val="4D4D4D"/>
                          </a:solidFill>
                        </a:rPr>
                        <a:t/>
                      </a:r>
                      <a:br>
                        <a:rPr lang="pl-PL" sz="1100" smtClean="0">
                          <a:solidFill>
                            <a:srgbClr val="4D4D4D"/>
                          </a:solidFill>
                        </a:rPr>
                      </a:br>
                      <a:r>
                        <a:rPr lang="bg-BG" sz="1100" smtClean="0">
                          <a:solidFill>
                            <a:srgbClr val="4D4D4D"/>
                          </a:solidFill>
                        </a:rPr>
                        <a:t>и схемы</a:t>
                      </a:r>
                      <a:endParaRPr lang="en-US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12"/>
                        </a:rPr>
                        <a:t>www.agilent.com/chem/teachingresources</a:t>
                      </a:r>
                      <a:endParaRPr lang="en-US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Сетевой ресурс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"/>
                        </a:rPr>
                        <a:t>CHROMacademy</a:t>
                      </a: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 — бесплатный доступ к онлайн-курсам для студентов и преподавателей университетов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Сетевой ресурс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4"/>
                        </a:rPr>
                        <a:t>Интернет-страницы обучающих материалов Agilent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22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23" name="Action Button: Custom 12">
              <a:hlinkClick r:id="rId1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TextBox 15">
              <a:hlinkClick r:id="rId1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899295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Сокращения</a:t>
            </a:r>
            <a:endParaRPr lang="ru-RU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71016520"/>
              </p:ext>
            </p:extLst>
          </p:nvPr>
        </p:nvGraphicFramePr>
        <p:xfrm>
          <a:off x="228600" y="1177876"/>
          <a:ext cx="43434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2531"/>
                <a:gridCol w="3110869"/>
              </a:tblGrid>
              <a:tr h="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Сокращение</a:t>
                      </a:r>
                      <a:endParaRPr lang="ru-RU" sz="11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2"/>
                          </a:solidFill>
                        </a:rPr>
                        <a:t>Определение</a:t>
                      </a:r>
                      <a:endParaRPr lang="ru-RU" sz="11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CID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Столкновительная диссоциация (фрагментация)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50" i="0" dirty="0" smtClean="0">
                          <a:solidFill>
                            <a:schemeClr val="tx2"/>
                          </a:solidFill>
                        </a:rPr>
                        <a:t>Da</a:t>
                      </a:r>
                      <a:endParaRPr lang="en-US" sz="1050" i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bg-BG" sz="1050" smtClean="0">
                          <a:solidFill>
                            <a:schemeClr val="tx2"/>
                          </a:solidFill>
                        </a:rPr>
                        <a:t>Дальтон</a:t>
                      </a:r>
                      <a:endParaRPr lang="en-US" sz="105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i="0" dirty="0" smtClean="0">
                          <a:solidFill>
                            <a:schemeClr val="tx2"/>
                          </a:solidFill>
                        </a:rPr>
                        <a:t>DMPK</a:t>
                      </a:r>
                      <a:endParaRPr lang="ru-RU" sz="1000" i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Метаболизм и фармакокинетика лекарственных веществ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HBSS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Сбалансированная солевая среда Хэнка</a:t>
                      </a:r>
                      <a:endParaRPr lang="ru-RU" sz="10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IVD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Диагностика в лабораторных условиях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m/z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Отношение массы к заряду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MMI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Многорежимная ионизация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MRM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Мониторинг множественных реакций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aseline="0" dirty="0" smtClean="0">
                          <a:solidFill>
                            <a:schemeClr val="tx2"/>
                          </a:solidFill>
                        </a:rPr>
                        <a:t>QQQ</a:t>
                      </a:r>
                      <a:endParaRPr lang="ru-RU" sz="1000" baseline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Трехквадрупольный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SIM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Мониторинг выбранного иона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SQ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az-Cyrl-AZ" sz="1000" kern="1200" baseline="0" smtClean="0">
                          <a:solidFill>
                            <a:schemeClr val="tx2"/>
                          </a:solidFill>
                          <a:latin typeface="+mn-lt"/>
                        </a:rPr>
                        <a:t>Одноквадрупольный масс-спектрометр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SRM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Мониторинг выбранных реакций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endParaRPr lang="en-US" sz="105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bg-BG" sz="1050" kern="1200" baseline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Элемент (блок)</a:t>
                      </a:r>
                      <a:endParaRPr lang="en-US" sz="105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(Q) - TOF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(</a:t>
                      </a:r>
                      <a:r>
                        <a:rPr lang="en-US" sz="1000" kern="1200" baseline="0" smtClean="0">
                          <a:solidFill>
                            <a:schemeClr val="tx2"/>
                          </a:solidFill>
                          <a:latin typeface="+mn-lt"/>
                        </a:rPr>
                        <a:t>Квадрупольно)-времяпролетная </a:t>
                      </a:r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система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2"/>
                          </a:solidFill>
                        </a:rPr>
                        <a:t>АЦП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Аналогово-цифровой преобразователь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ГХ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Газовая хроматография</a:t>
                      </a:r>
                      <a:endParaRPr lang="ru-RU" sz="10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ГХ-МС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Газовая хромато-масс-спектрометрия</a:t>
                      </a:r>
                      <a:endParaRPr lang="ru-RU" sz="10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47270306"/>
              </p:ext>
            </p:extLst>
          </p:nvPr>
        </p:nvGraphicFramePr>
        <p:xfrm>
          <a:off x="4701600" y="1177881"/>
          <a:ext cx="4094057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4657"/>
                <a:gridCol w="2819400"/>
              </a:tblGrid>
              <a:tr h="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Сокращение</a:t>
                      </a:r>
                      <a:endParaRPr lang="ru-RU" sz="11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Определение</a:t>
                      </a:r>
                      <a:endParaRPr lang="ru-RU" sz="11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ЖХ-МС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Жидкостная хромато-масс-спектрометрия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ИРЭП</a:t>
                      </a:r>
                      <a:endParaRPr lang="ru-RU" sz="10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Ионизация распылением в электрическом поле</a:t>
                      </a:r>
                      <a:endParaRPr lang="ru-RU" sz="10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ИСП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smtClean="0">
                          <a:solidFill>
                            <a:schemeClr val="tx2"/>
                          </a:solidFill>
                        </a:rPr>
                        <a:t>Индуктивно</a:t>
                      </a:r>
                      <a:r>
                        <a:rPr lang="pl-PL" sz="100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000" smtClean="0">
                          <a:solidFill>
                            <a:schemeClr val="tx2"/>
                          </a:solidFill>
                        </a:rPr>
                        <a:t>связанная плазма 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КЭ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Капиллярный электрофорез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МАЛДИ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000"/>
                        <a:t>Матрично-активированная лазерная десорбция/ионизация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МКП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Микроканальная пластина 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МС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Масс-спектрометрия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ПАУ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Полициклический ароматический углеводород 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ТФУК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Трифторуксусная кислота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kern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ТЭА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Триэтаноламин</a:t>
                      </a:r>
                      <a:endParaRPr lang="ru-RU" sz="10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2"/>
                          </a:solidFill>
                          <a:latin typeface="+mn-lt"/>
                        </a:rPr>
                        <a:t>ФИАД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Фотоионизация при атмосферном давлении </a:t>
                      </a:r>
                      <a:endParaRPr lang="ru-RU" sz="1000" b="0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ХИ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Химическая ионизация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2"/>
                          </a:solidFill>
                        </a:rPr>
                        <a:t>ХИАД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Химическая ионизация при атмосферном давлении 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ЭИ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2"/>
                          </a:solidFill>
                        </a:rPr>
                        <a:t>Электронный удар</a:t>
                      </a:r>
                      <a:endParaRPr lang="ru-RU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0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1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4708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1" y="6085641"/>
            <a:ext cx="1147011" cy="246221"/>
            <a:chOff x="1689097" y="6028267"/>
            <a:chExt cx="2015821" cy="246221"/>
          </a:xfrm>
        </p:grpSpPr>
        <p:sp>
          <p:nvSpPr>
            <p:cNvPr id="13" name="Action Button: Custom 12">
              <a:hlinkClick r:id="rId3" action="ppaction://hlinksldjump"/>
            </p:cNvPr>
            <p:cNvSpPr/>
            <p:nvPr/>
          </p:nvSpPr>
          <p:spPr>
            <a:xfrm>
              <a:off x="1689097" y="6045200"/>
              <a:ext cx="1917143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Chevron 13">
              <a:hlinkClick r:id="" action="ppaction://noaction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Chevron 14">
              <a:hlinkClick r:id="" action="ppaction://noaction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3" action="ppaction://hlinksldjump"/>
            </p:cNvPr>
            <p:cNvSpPr txBox="1"/>
            <p:nvPr/>
          </p:nvSpPr>
          <p:spPr>
            <a:xfrm>
              <a:off x="1811880" y="6028267"/>
              <a:ext cx="1893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656666" y="2607738"/>
            <a:ext cx="362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b="1" dirty="0" smtClean="0">
                <a:solidFill>
                  <a:srgbClr val="FFD700"/>
                </a:solidFill>
                <a:latin typeface="Arial Narrow"/>
              </a:rPr>
              <a:t>Спасибо </a:t>
            </a:r>
            <a:r>
              <a:rPr lang="en-US" sz="5200" b="1" dirty="0" smtClean="0">
                <a:solidFill>
                  <a:schemeClr val="bg2"/>
                </a:solidFill>
                <a:latin typeface="Arial Narrow"/>
              </a:rPr>
              <a:t>за внимание</a:t>
            </a:r>
            <a:endParaRPr lang="ru-RU" sz="5200" b="1" dirty="0">
              <a:solidFill>
                <a:schemeClr val="bg2"/>
              </a:solidFill>
              <a:latin typeface="Arial Narrow"/>
              <a:cs typeface="Arial Narrow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66126" y="6010479"/>
            <a:ext cx="3026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Номер публикации 5991-5858RU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9" name="Picture 8" descr="qr_for_pdf_cr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15873" y="142580"/>
            <a:ext cx="3413152" cy="21846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ILENT PPT 2007">
  <a:themeElements>
    <a:clrScheme name="AGILENT COLORS 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9CC"/>
      </a:accent1>
      <a:accent2>
        <a:srgbClr val="FF9900"/>
      </a:accent2>
      <a:accent3>
        <a:srgbClr val="669933"/>
      </a:accent3>
      <a:accent4>
        <a:srgbClr val="FFCC00"/>
      </a:accent4>
      <a:accent5>
        <a:srgbClr val="003366"/>
      </a:accent5>
      <a:accent6>
        <a:srgbClr val="990000"/>
      </a:accent6>
      <a:hlink>
        <a:srgbClr val="0099CC"/>
      </a:hlink>
      <a:folHlink>
        <a:srgbClr val="990066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gilent 4x3 Format" id="{7E0A56F3-5ECE-4B8C-883C-94C3C797F538}" vid="{F11656C5-A8B7-4EAF-BF89-CE52C6756000}"/>
    </a:ext>
  </a:extLst>
</a:theme>
</file>

<file path=ppt/theme/theme3.xml><?xml version="1.0" encoding="utf-8"?>
<a:theme xmlns:a="http://schemas.openxmlformats.org/drawingml/2006/main" name="1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gilent 4x3 Format" id="{7E0A56F3-5ECE-4B8C-883C-94C3C797F538}" vid="{F11656C5-A8B7-4EAF-BF89-CE52C6756000}"/>
    </a:ext>
  </a:extLst>
</a:theme>
</file>

<file path=ppt/theme/theme4.xml><?xml version="1.0" encoding="utf-8"?>
<a:theme xmlns:a="http://schemas.openxmlformats.org/drawingml/2006/main" name="2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gilent 4x3 Format" id="{7E0A56F3-5ECE-4B8C-883C-94C3C797F538}" vid="{F11656C5-A8B7-4EAF-BF89-CE52C6756000}"/>
    </a:ext>
  </a:extLst>
</a:theme>
</file>

<file path=ppt/theme/theme5.xml><?xml version="1.0" encoding="utf-8"?>
<a:theme xmlns:a="http://schemas.openxmlformats.org/drawingml/2006/main" name="3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gilent 4x3 Format" id="{7E0A56F3-5ECE-4B8C-883C-94C3C797F538}" vid="{F11656C5-A8B7-4EAF-BF89-CE52C6756000}"/>
    </a:ext>
  </a:extLst>
</a:theme>
</file>

<file path=ppt/theme/theme6.xml><?xml version="1.0" encoding="utf-8"?>
<a:theme xmlns:a="http://schemas.openxmlformats.org/drawingml/2006/main" name="4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gilent 4x3 Format" id="{7E0A56F3-5ECE-4B8C-883C-94C3C797F538}" vid="{F11656C5-A8B7-4EAF-BF89-CE52C6756000}"/>
    </a:ext>
  </a:extLst>
</a:theme>
</file>

<file path=ppt/theme/theme7.xml><?xml version="1.0" encoding="utf-8"?>
<a:theme xmlns:a="http://schemas.openxmlformats.org/drawingml/2006/main" name="5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gilent 4x3 Format" id="{7E0A56F3-5ECE-4B8C-883C-94C3C797F538}" vid="{F11656C5-A8B7-4EAF-BF89-CE52C6756000}"/>
    </a:ext>
  </a:extLst>
</a:theme>
</file>

<file path=ppt/theme/theme8.xml><?xml version="1.0" encoding="utf-8"?>
<a:theme xmlns:a="http://schemas.openxmlformats.org/drawingml/2006/main" name="6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gilent 4x3 Format" id="{7E0A56F3-5ECE-4B8C-883C-94C3C797F538}" vid="{F11656C5-A8B7-4EAF-BF89-CE52C6756000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Slide Presentation" ma:contentTypeID="0x0101009F5C14F1CF5847C7BBBADA9A8637DEAB01490025C4D09E8EDF2F4499EF87CF83106678" ma:contentTypeVersion="30" ma:contentTypeDescription="" ma:contentTypeScope="" ma:versionID="7361b516735061a46306cfb0af78b094">
  <xsd:schema xmlns:xsd="http://www.w3.org/2001/XMLSchema" xmlns:p="http://schemas.microsoft.com/office/2006/metadata/properties" xmlns:ns1="http://schemas.microsoft.com/sharepoint/v3" xmlns:ns2="605ef339-11c8-4854-9cce-0c69944ca908" xmlns:ns3="3a52aef6-3c65-41ed-96e3-cac50d1c25cd" targetNamespace="http://schemas.microsoft.com/office/2006/metadata/properties" ma:root="true" ma:fieldsID="20d8228474ad062f8d077bddf7df6ab0" ns1:_="" ns2:_="" ns3:_="">
    <xsd:import namespace="http://schemas.microsoft.com/sharepoint/v3"/>
    <xsd:import namespace="605ef339-11c8-4854-9cce-0c69944ca908"/>
    <xsd:import namespace="3a52aef6-3c65-41ed-96e3-cac50d1c25cd"/>
    <xsd:element name="properties">
      <xsd:complexType>
        <xsd:sequence>
          <xsd:element name="documentManagement">
            <xsd:complexType>
              <xsd:all>
                <xsd:element ref="ns2:WHID"/>
                <xsd:element ref="ns2:WorkspaceUrl" minOccurs="0"/>
                <xsd:element ref="ns2:LibraryUrl" minOccurs="0"/>
                <xsd:element ref="ns3:Abstract"/>
                <xsd:element ref="ns2:WebPageDescription"/>
                <xsd:element ref="ns2:PubContact"/>
                <xsd:element ref="ns1:Language"/>
                <xsd:element ref="ns2:Country" minOccurs="0"/>
                <xsd:element ref="ns2:ReleaseDate" minOccurs="0"/>
                <xsd:element ref="ns2:ExpirationDate"/>
                <xsd:element ref="ns2:PartNumber" minOccurs="0"/>
                <xsd:element ref="ns2:RelatedPartNumber" minOccurs="0"/>
                <xsd:element ref="ns2:ExtraPartNumber" minOccurs="0"/>
                <xsd:element ref="ns2:LotNumber" minOccurs="0"/>
                <xsd:element ref="ns2:Geography" minOccurs="0"/>
                <xsd:element ref="ns2:ProductType" minOccurs="0"/>
                <xsd:element ref="ns2:PageCount" minOccurs="0"/>
                <xsd:element ref="ns2:NativeApplication" minOccurs="0"/>
                <xsd:element ref="ns2:LimitedUse" minOccurs="0"/>
                <xsd:element ref="ns2:ProductLine" minOccurs="0"/>
                <xsd:element ref="ns2:ProductGroup" minOccurs="0"/>
                <xsd:element ref="ns2:Product" minOccurs="0"/>
                <xsd:element ref="ns2:IndustryGroup" minOccurs="0"/>
                <xsd:element ref="ns2:IndustryType" minOccurs="0"/>
                <xsd:element ref="ns2:Industry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Language" ma:index="10" ma:displayName="Language" ma:default="English" ma:format="Dropdown" ma:internalName="Language" ma:readOnly="false">
      <xsd:simpleType>
        <xsd:restriction base="dms:Choice">
          <xsd:enumeration value="Chinese (Simplified)"/>
          <xsd:enumeration value="Chinese (Traditional)"/>
          <xsd:enumeration value="Danish"/>
          <xsd:enumeration value="Dutch"/>
          <xsd:enumeration value="English"/>
          <xsd:enumeration value="French"/>
          <xsd:enumeration value="German"/>
          <xsd:enumeration value="Italian"/>
          <xsd:enumeration value="Japanese"/>
          <xsd:enumeration value="Korean"/>
          <xsd:enumeration value="Portuguese"/>
          <xsd:enumeration value="Russian"/>
          <xsd:enumeration value="Spanish"/>
          <xsd:enumeration value="Swedish"/>
        </xsd:restriction>
      </xsd:simpleType>
    </xsd:element>
  </xsd:schema>
  <xsd:schema xmlns:xsd="http://www.w3.org/2001/XMLSchema" xmlns:dms="http://schemas.microsoft.com/office/2006/documentManagement/types" targetNamespace="605ef339-11c8-4854-9cce-0c69944ca908" elementFormDefault="qualified">
    <xsd:import namespace="http://schemas.microsoft.com/office/2006/documentManagement/types"/>
    <xsd:element name="WHID" ma:index="2" ma:displayName="Warehouse ID" ma:hidden="true" ma:internalName="WHID">
      <xsd:simpleType>
        <xsd:restriction base="dms:Text"/>
      </xsd:simpleType>
    </xsd:element>
    <xsd:element name="WorkspaceUrl" ma:index="3" nillable="true" ma:displayName="Workspace URL" ma:hidden="true" ma:internalName="Workspace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braryUrl" ma:index="4" nillable="true" ma:displayName="Library URL" ma:hidden="true" ma:internalName="Library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WebPageDescription" ma:index="6" ma:displayName="Web Page Description" ma:description="Description of document limited to 175 characters. Will be used on public site." ma:internalName="WebPageDescription" ma:readOnly="false">
      <xsd:simpleType>
        <xsd:restriction base="dms:Text">
          <xsd:maxLength value="175"/>
        </xsd:restriction>
      </xsd:simpleType>
    </xsd:element>
    <xsd:element name="PubContact" ma:index="8" ma:displayName="Publication Contact" ma:description="Agilent individual who manages the review of this content." ma:list="UserInfo" ma:internalName="PubContact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untry" ma:index="11" nillable="true" ma:displayName="Country" ma:default="UNITED STATES" ma:format="Dropdown" ma:internalName="Country" ma:readOnly="false">
      <xsd:simpleType>
        <xsd:restriction base="dms:Choice">
          <xsd:enumeration value="AFGHANISTAN"/>
          <xsd:enumeration value="ALBANIA"/>
          <xsd:enumeration value="ALGERIA"/>
          <xsd:enumeration value="AMERICAN SAMOA"/>
          <xsd:enumeration value="ANDORRA"/>
          <xsd:enumeration value="ANGOLA"/>
          <xsd:enumeration value="ANGUILLA"/>
          <xsd:enumeration value="ANTARCTICA"/>
          <xsd:enumeration value="ANTIGUA AND BARBUDA"/>
          <xsd:enumeration value="ARGENTINA"/>
          <xsd:enumeration value="ARMENIA"/>
          <xsd:enumeration value="ARUBA"/>
          <xsd:enumeration value="AUSTRALIA"/>
          <xsd:enumeration value="AUSTRIA"/>
          <xsd:enumeration value="AZERBAIJAN"/>
          <xsd:enumeration value="BAHAMAS"/>
          <xsd:enumeration value="BAHRAIN"/>
          <xsd:enumeration value="BANGLADESH"/>
          <xsd:enumeration value="BARBADOS"/>
          <xsd:enumeration value="BELARUS"/>
          <xsd:enumeration value="BELGIUM"/>
          <xsd:enumeration value="BELIZE"/>
          <xsd:enumeration value="BENIN"/>
          <xsd:enumeration value="BERMUDA"/>
          <xsd:enumeration value="BHUTAN"/>
          <xsd:enumeration value="BOLIVIA"/>
          <xsd:enumeration value="BOSNIA-HERCEGOVINA"/>
          <xsd:enumeration value="BOTSWANA"/>
          <xsd:enumeration value="BOUVET ISLAND"/>
          <xsd:enumeration value="BRAZIL"/>
          <xsd:enumeration value="BRITISH INDIAN OCEAN TERRITORY"/>
          <xsd:enumeration value="BRUNEI"/>
          <xsd:enumeration value="BULGARIA"/>
          <xsd:enumeration value="BURKINA FASO"/>
          <xsd:enumeration value="BURUNDI"/>
          <xsd:enumeration value="CAMBODIA"/>
          <xsd:enumeration value="CAMEROON"/>
          <xsd:enumeration value="CANADA"/>
          <xsd:enumeration value="CAPE VERDE ISLANDS"/>
          <xsd:enumeration value="CAYMAN ISLANDS"/>
          <xsd:enumeration value="CENTRAL AFRICAN REPUBLIC"/>
          <xsd:enumeration value="CHAD"/>
          <xsd:enumeration value="CHILE"/>
          <xsd:enumeration value="CHINA"/>
          <xsd:enumeration value="CHRISTMAS ISLAND"/>
          <xsd:enumeration value="COCOS (KEELING) ISLANDS"/>
          <xsd:enumeration value="COLOMBIA"/>
          <xsd:enumeration value="COMOROS"/>
          <xsd:enumeration value="CONGO"/>
          <xsd:enumeration value="COOK ISLANDS"/>
          <xsd:enumeration value="COSTA RICA"/>
          <xsd:enumeration value="COTE D`IVOIRE"/>
          <xsd:enumeration value="CROATIA"/>
          <xsd:enumeration value="CYPRUS"/>
          <xsd:enumeration value="CZECH REPUBLIC"/>
          <xsd:enumeration value="DENMARK"/>
          <xsd:enumeration value="DJIBOUTI"/>
          <xsd:enumeration value="DOMINICA"/>
          <xsd:enumeration value="DOMINICAN REPUBLIC"/>
          <xsd:enumeration value="EAST TIMOR"/>
          <xsd:enumeration value="ECUADOR"/>
          <xsd:enumeration value="EGYPT"/>
          <xsd:enumeration value="EL SALVADOR"/>
          <xsd:enumeration value="EQUATORIAL GUINEA"/>
          <xsd:enumeration value="ERITREA"/>
          <xsd:enumeration value="ESTONIA"/>
          <xsd:enumeration value="ETHIOPIA"/>
          <xsd:enumeration value="FALKLAND/MALVINAS"/>
          <xsd:enumeration value="FAROE ISLANDS"/>
          <xsd:enumeration value="FED. STATES OF MICRONESIA"/>
          <xsd:enumeration value="FIJI"/>
          <xsd:enumeration value="FINLAND"/>
          <xsd:enumeration value="FRANCE"/>
          <xsd:enumeration value="FRENCH GUIANA"/>
          <xsd:enumeration value="FRENCH POLYNESIA"/>
          <xsd:enumeration value="FRENCH SOUTHERN TERRITORIES"/>
          <xsd:enumeration value="GABON"/>
          <xsd:enumeration value="GAMBIA"/>
          <xsd:enumeration value="GEORGIA"/>
          <xsd:enumeration value="GERMANY"/>
          <xsd:enumeration value="GHANA"/>
          <xsd:enumeration value="GIBRALTAR"/>
          <xsd:enumeration value="GREECE"/>
          <xsd:enumeration value="GREENLAND"/>
          <xsd:enumeration value="GRENADA"/>
          <xsd:enumeration value="GUADELOUPE"/>
          <xsd:enumeration value="GUAM"/>
          <xsd:enumeration value="GUATEMALA"/>
          <xsd:enumeration value="GUINEA"/>
          <xsd:enumeration value="GUINEA-BISSAU"/>
          <xsd:enumeration value="GUYANA"/>
          <xsd:enumeration value="HAITI"/>
          <xsd:enumeration value="HEARD AND MCDONALD ISLANDS"/>
          <xsd:enumeration value="HONDURAS"/>
          <xsd:enumeration value="HONG KONG"/>
          <xsd:enumeration value="HUNGARY"/>
          <xsd:enumeration value="ICELAND"/>
          <xsd:enumeration value="INDIA"/>
          <xsd:enumeration value="INDONESIA"/>
          <xsd:enumeration value="IRAQ"/>
          <xsd:enumeration value="IRELAND"/>
          <xsd:enumeration value="ISRAEL"/>
          <xsd:enumeration value="ITALY"/>
          <xsd:enumeration value="JAMAICA"/>
          <xsd:enumeration value="JAPAN"/>
          <xsd:enumeration value="JORDAN"/>
          <xsd:enumeration value="KAZAKHSTAN"/>
          <xsd:enumeration value="KENYA"/>
          <xsd:enumeration value="KIRIBATI"/>
          <xsd:enumeration value="KUWAIT"/>
          <xsd:enumeration value="KYRGYZSTAN"/>
          <xsd:enumeration value="LAOS"/>
          <xsd:enumeration value="LATVIA"/>
          <xsd:enumeration value="LEBANON"/>
          <xsd:enumeration value="LESOTHO"/>
          <xsd:enumeration value="LIBERIA"/>
          <xsd:enumeration value="LIECHTENSTEIN"/>
          <xsd:enumeration value="LITHUANIA"/>
          <xsd:enumeration value="LUXEMBOURG"/>
          <xsd:enumeration value="MACAO"/>
          <xsd:enumeration value="MACEDONIA"/>
          <xsd:enumeration value="MADAGASCAR"/>
          <xsd:enumeration value="MALAWI"/>
          <xsd:enumeration value="MALAYSIA"/>
          <xsd:enumeration value="MALDIVES"/>
          <xsd:enumeration value="MALI"/>
          <xsd:enumeration value="MALTA"/>
          <xsd:enumeration value="MARSHALL ISLANDS"/>
          <xsd:enumeration value="MARTINIQUE"/>
          <xsd:enumeration value="MAURITANIA"/>
          <xsd:enumeration value="MAURITIUS"/>
          <xsd:enumeration value="MAYOTTE"/>
          <xsd:enumeration value="MEXICO"/>
          <xsd:enumeration value="MOLDOVA"/>
          <xsd:enumeration value="MONACO"/>
          <xsd:enumeration value="MONGOLIA"/>
          <xsd:enumeration value="MONTENEGRO AND SERBIA"/>
          <xsd:enumeration value="MONTSERRAT"/>
          <xsd:enumeration value="MOROCCO"/>
          <xsd:enumeration value="MOZAMBIQUE"/>
          <xsd:enumeration value="MYANMAR"/>
          <xsd:enumeration value="NAMIBIA"/>
          <xsd:enumeration value="NAURU"/>
          <xsd:enumeration value="NEPAL"/>
          <xsd:enumeration value="NETHERLANDS"/>
          <xsd:enumeration value="NETHERLANDS ANTILLES"/>
          <xsd:enumeration value="NEW CALEDONIA"/>
          <xsd:enumeration value="NEW ZEALAND"/>
          <xsd:enumeration value="NICARAGUA"/>
          <xsd:enumeration value="NIGER"/>
          <xsd:enumeration value="NIGERIA"/>
          <xsd:enumeration value="NIUE"/>
          <xsd:enumeration value="NORFOLK ISLAND"/>
          <xsd:enumeration value="NORTHERN MARIANA ISLANDS"/>
          <xsd:enumeration value="NORWAY"/>
          <xsd:enumeration value="OMAN"/>
          <xsd:enumeration value="OTHER"/>
          <xsd:enumeration value="PAKISTAN"/>
          <xsd:enumeration value="PALAU"/>
          <xsd:enumeration value="PANAMA"/>
          <xsd:enumeration value="PAPUA NEW GUINEA"/>
          <xsd:enumeration value="PARAGUAY"/>
          <xsd:enumeration value="PERU"/>
          <xsd:enumeration value="PHILIPPINES"/>
          <xsd:enumeration value="PITCAIRN ISLANDS"/>
          <xsd:enumeration value="POLAND"/>
          <xsd:enumeration value="PORTUGAL"/>
          <xsd:enumeration value="PUERTO RICO"/>
          <xsd:enumeration value="QATAR"/>
          <xsd:enumeration value="REUNION"/>
          <xsd:enumeration value="ROMANIA"/>
          <xsd:enumeration value="RUSSIA"/>
          <xsd:enumeration value="RWANDA"/>
          <xsd:enumeration value="SAN MARINO"/>
          <xsd:enumeration value="SAO TOME AND PRINCIPE"/>
          <xsd:enumeration value="SAUDI ARABIA"/>
          <xsd:enumeration value="SENEGAL"/>
          <xsd:enumeration value="SERBIA"/>
          <xsd:enumeration value="SEYCHELLES"/>
          <xsd:enumeration value="SIERRA LEONE"/>
          <xsd:enumeration value="SINGAPORE"/>
          <xsd:enumeration value="SLOVAK REPUBLIC"/>
          <xsd:enumeration value="SLOVENIA"/>
          <xsd:enumeration value="SOLOMON ISLANDS"/>
          <xsd:enumeration value="SOMALIA"/>
          <xsd:enumeration value="SOUTH AFRICA"/>
          <xsd:enumeration value="SOUTH KOREA"/>
          <xsd:enumeration value="SPAIN"/>
          <xsd:enumeration value="SRI LANKA"/>
          <xsd:enumeration value="ST. HELENA"/>
          <xsd:enumeration value="ST. KITTS AND NEVIS"/>
          <xsd:enumeration value="ST. LUCIA"/>
          <xsd:enumeration value="ST. PIERRE AND MIQUELON"/>
          <xsd:enumeration value="ST. VINCENT AND THE GRENADINES"/>
          <xsd:enumeration value="SURINAME"/>
          <xsd:enumeration value="SVALBARD AND JAN MAYEN ISLANDS"/>
          <xsd:enumeration value="SWAZILAND"/>
          <xsd:enumeration value="SWEDEN"/>
          <xsd:enumeration value="SWITZERLAND"/>
          <xsd:enumeration value="TAIWAN"/>
          <xsd:enumeration value="TAJIKISTAN"/>
          <xsd:enumeration value="TANZANIA"/>
          <xsd:enumeration value="THAILAND"/>
          <xsd:enumeration value="TOGO"/>
          <xsd:enumeration value="TOKELAU"/>
          <xsd:enumeration value="TONGA"/>
          <xsd:enumeration value="TRINIDAD AND TOBAGO"/>
          <xsd:enumeration value="TUNISIA"/>
          <xsd:enumeration value="TURKEY"/>
          <xsd:enumeration value="TURKMENISTAN"/>
          <xsd:enumeration value="TURKS AND CAICOS ISLANDS"/>
          <xsd:enumeration value="TUVALU"/>
          <xsd:enumeration value="UGANDA"/>
          <xsd:enumeration value="UKRAINE"/>
          <xsd:enumeration value="UNITED ARAB EMIRATES"/>
          <xsd:enumeration value="UNITED KINGDOM"/>
          <xsd:enumeration value="UNITED STATES"/>
          <xsd:enumeration value="URUGUAY"/>
          <xsd:enumeration value="US MINOR OUTLYING ISLANDS"/>
          <xsd:enumeration value="UZBEKISTAN"/>
          <xsd:enumeration value="VANUATU"/>
          <xsd:enumeration value="VATICAN CITY STATE"/>
          <xsd:enumeration value="VENEZUELA"/>
          <xsd:enumeration value="VIETNAM"/>
          <xsd:enumeration value="VIRGIN ISLANDS (BRITISH)"/>
          <xsd:enumeration value="VIRGIN ISLANDS (U.S.)"/>
          <xsd:enumeration value="WALLIS AND FUTUNA ISLANDS"/>
          <xsd:enumeration value="WESTERN SAHARA"/>
          <xsd:enumeration value="WESTERN SAMOA"/>
          <xsd:enumeration value="YEMEN"/>
          <xsd:enumeration value="YUGOSLAVIA"/>
          <xsd:enumeration value="ZAIRE"/>
          <xsd:enumeration value="ZAMBIA"/>
          <xsd:enumeration value="ZIMBABWE"/>
        </xsd:restriction>
      </xsd:simpleType>
    </xsd:element>
    <xsd:element name="ReleaseDate" ma:index="12" nillable="true" ma:displayName="Release Date" ma:format="DateTime" ma:internalName="ReleaseDate">
      <xsd:simpleType>
        <xsd:restriction base="dms:DateTime"/>
      </xsd:simpleType>
    </xsd:element>
    <xsd:element name="ExpirationDate" ma:index="13" ma:displayName="Expiration Date" ma:description="Date this item will be reviewed." ma:internalName="ExpirationDate" ma:readOnly="false">
      <xsd:simpleType>
        <xsd:restriction base="dms:DateTime"/>
      </xsd:simpleType>
    </xsd:element>
    <xsd:element name="PartNumber" ma:index="14" nillable="true" ma:displayName="Publication Part Number" ma:description="Enter the LitStation generated number used for ordering hardcopies of this item." ma:internalName="PartNumber" ma:readOnly="false">
      <xsd:simpleType>
        <xsd:restriction base="dms:Text">
          <xsd:maxLength value="255"/>
        </xsd:restriction>
      </xsd:simpleType>
    </xsd:element>
    <xsd:element name="RelatedPartNumber" ma:index="15" nillable="true" ma:displayName="Agilent Part Number" ma:description="Internal Agilent SAP part number that is the primary focus of this publication (g12345). Do not include model numbers (7890), these should be selected from the product listing below. " ma:internalName="RelatedPartNumber" ma:readOnly="false">
      <xsd:simpleType>
        <xsd:restriction base="dms:Text"/>
      </xsd:simpleType>
    </xsd:element>
    <xsd:element name="ExtraPartNumber" ma:index="16" nillable="true" ma:displayName="Extra Part Number" ma:description="Internal Agilent part number (e.g. CAG-03-139-00024076). Do not include Agilent Part (SAP) or model (7890) numbers." ma:internalName="ExtraPartNumber" ma:readOnly="false">
      <xsd:simpleType>
        <xsd:restriction base="dms:Text">
          <xsd:maxLength value="255"/>
        </xsd:restriction>
      </xsd:simpleType>
    </xsd:element>
    <xsd:element name="LotNumber" ma:index="17" nillable="true" ma:displayName="Lot Number" ma:internalName="LotNumber">
      <xsd:simpleType>
        <xsd:restriction base="dms:Text"/>
      </xsd:simpleType>
    </xsd:element>
    <xsd:element name="Geography" ma:index="18" nillable="true" ma:displayName="Geography" ma:internalName="Geography">
      <xsd:simpleType>
        <xsd:restriction base="dms:Choice">
          <xsd:enumeration value="Americas/Asia Pacific;Non European"/>
          <xsd:enumeration value="Americas: US, Canada, Latin America"/>
          <xsd:enumeration value="Argentina"/>
          <xsd:enumeration value="Asian Countries"/>
          <xsd:enumeration value="Asian Pacific"/>
          <xsd:enumeration value="Australia"/>
          <xsd:enumeration value="Austria"/>
          <xsd:enumeration value="Belgium"/>
          <xsd:enumeration value="Brazil"/>
          <xsd:enumeration value="Canada"/>
          <xsd:enumeration value="Croatia"/>
          <xsd:enumeration value="Czechoslovakia"/>
          <xsd:enumeration value="Denmark"/>
          <xsd:enumeration value="Europe"/>
          <xsd:enumeration value="Finland"/>
          <xsd:enumeration value="France"/>
          <xsd:enumeration value="Germany"/>
          <xsd:enumeration value="Greece"/>
          <xsd:enumeration value="Hong Kong"/>
          <xsd:enumeration value="Hungary"/>
          <xsd:enumeration value="India"/>
          <xsd:enumeration value="Intercon"/>
          <xsd:enumeration value="Ireland"/>
          <xsd:enumeration value="Italy"/>
          <xsd:enumeration value="Japan"/>
          <xsd:enumeration value="Latin America"/>
          <xsd:enumeration value="Malaysia"/>
          <xsd:enumeration value="Mexico"/>
          <xsd:enumeration value="Netherlands"/>
          <xsd:enumeration value="New Zealand"/>
          <xsd:enumeration value="Non-U.S. (Universal foreign)"/>
          <xsd:enumeration value="Norway"/>
          <xsd:enumeration value="People's Republic of China"/>
          <xsd:enumeration value="Poland"/>
          <xsd:enumeration value="Republic of China (Taiwan)"/>
          <xsd:enumeration value="Republic of Korea"/>
          <xsd:enumeration value="Russia"/>
          <xsd:enumeration value="Singapore"/>
          <xsd:enumeration value="Slovenia"/>
          <xsd:enumeration value="Socialist Countries"/>
          <xsd:enumeration value="South Africa"/>
          <xsd:enumeration value="Spain"/>
          <xsd:enumeration value="Sweden"/>
          <xsd:enumeration value="Switzerland"/>
          <xsd:enumeration value="Turkey"/>
          <xsd:enumeration value="United Kingdom"/>
          <xsd:enumeration value="United States"/>
          <xsd:enumeration value="United States/Canada"/>
          <xsd:enumeration value="Universal"/>
        </xsd:restriction>
      </xsd:simpleType>
    </xsd:element>
    <xsd:element name="ProductType" ma:index="19" nillable="true" ma:displayName="Product Type" ma:description="Select only the Product Type that is the primary focus of this publication.  " ma:hidden="true" ma:internalName="Product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6850"/>
                    <xsd:enumeration value="6890"/>
                    <xsd:enumeration value="7683"/>
                    <xsd:enumeration value="Analytical WorkStations"/>
                    <xsd:enumeration value="Chemical Sensors"/>
                    <xsd:enumeration value="Chromatography Data Systems"/>
                    <xsd:enumeration value="Columns"/>
                    <xsd:enumeration value="Compliance Services"/>
                    <xsd:enumeration value="Content Management"/>
                    <xsd:enumeration value="General Chromatography"/>
                    <xsd:enumeration value="Instrument Services"/>
                    <xsd:enumeration value="Lab Informatics Framework"/>
                    <xsd:enumeration value="Lab Information Management (LIMS)"/>
                    <xsd:enumeration value="Laboratory Resource Management"/>
                    <xsd:enumeration value="Life Sciences Informatics"/>
                    <xsd:enumeration value="Lifecycle Services"/>
                    <xsd:enumeration value="Reagents"/>
                    <xsd:enumeration value="Sample Preparation"/>
                    <xsd:enumeration value="Software Services"/>
                    <xsd:enumeration value="Specialized Services"/>
                  </xsd:restriction>
                </xsd:simpleType>
              </xsd:element>
            </xsd:sequence>
          </xsd:extension>
        </xsd:complexContent>
      </xsd:complexType>
    </xsd:element>
    <xsd:element name="PageCount" ma:index="20" nillable="true" ma:displayName="Page Count" ma:decimals="0" ma:internalName="PageCount">
      <xsd:simpleType>
        <xsd:restriction base="dms:Number">
          <xsd:minInclusive value="0"/>
        </xsd:restriction>
      </xsd:simpleType>
    </xsd:element>
    <xsd:element name="NativeApplication" ma:index="21" nillable="true" ma:displayName="Native Application" ma:internalName="NativeApplication">
      <xsd:simpleType>
        <xsd:restriction base="dms:Choice">
          <xsd:enumeration value="AmiPro"/>
          <xsd:enumeration value="CorelDraw"/>
          <xsd:enumeration value="Designer"/>
          <xsd:enumeration value="Excel"/>
          <xsd:enumeration value="FrameMaker"/>
          <xsd:enumeration value="Freehand"/>
          <xsd:enumeration value="Illustrator"/>
          <xsd:enumeration value="Interleaf"/>
          <xsd:enumeration value="Lectora"/>
          <xsd:enumeration value="Lotus123"/>
          <xsd:enumeration value="Microsoft Word"/>
          <xsd:enumeration value="MS Office"/>
          <xsd:enumeration value="MS Windows Media Player"/>
          <xsd:enumeration value="Not applicable"/>
          <xsd:enumeration value="PageMaker"/>
          <xsd:enumeration value="PCL"/>
          <xsd:enumeration value="PDF"/>
          <xsd:enumeration value="Photoshop"/>
          <xsd:enumeration value="Picture Publisher"/>
          <xsd:enumeration value="PowerPoint"/>
          <xsd:enumeration value="Quark"/>
          <xsd:enumeration value="Schema"/>
        </xsd:restriction>
      </xsd:simpleType>
    </xsd:element>
    <xsd:element name="LimitedUse" ma:index="22" nillable="true" ma:displayName="Limited Use" ma:internalName="LimitedUse">
      <xsd:simpleType>
        <xsd:restriction base="dms:Boolean"/>
      </xsd:simpleType>
    </xsd:element>
    <xsd:element name="ProductLine" ma:index="23" nillable="true" ma:displayName="Product Line" ma:description="Select only the Product Line that is the primary focus of this publication.  " ma:internalName="ProductLin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nalytical Local Products"/>
                    <xsd:enumeration value="Analytical Parts"/>
                    <xsd:enumeration value="Analytical Supplies"/>
                    <xsd:enumeration value="Bioscience"/>
                    <xsd:enumeration value="CAG Miscellaneous Program Activities"/>
                    <xsd:enumeration value="Data Systems"/>
                    <xsd:enumeration value="Gas Phase Plus"/>
                    <xsd:enumeration value="GC Columns"/>
                    <xsd:enumeration value="ICP-MS"/>
                    <xsd:enumeration value="IIM Professional Services Organization"/>
                    <xsd:enumeration value="Informatics"/>
                    <xsd:enumeration value="J&amp;W Products"/>
                    <xsd:enumeration value="Lab-on-a-Chip Products"/>
                    <xsd:enumeration value="LC Columns"/>
                    <xsd:enumeration value="Liquid Phase Analysis"/>
                    <xsd:enumeration value="Mass Spectrometry/Sequencers"/>
                    <xsd:enumeration value="Proprietary Instrument Supplies"/>
                    <xsd:enumeration value="Support Services"/>
                    <xsd:enumeration value="Versatest"/>
                    <xsd:enumeration value="Zorbax Columns"/>
                  </xsd:restriction>
                </xsd:simpleType>
              </xsd:element>
            </xsd:sequence>
          </xsd:extension>
        </xsd:complexContent>
      </xsd:complexType>
    </xsd:element>
    <xsd:element name="ProductGroup" ma:index="24" nillable="true" ma:displayName="Product Group" ma:description="Select only the Product Group that is the primary focus of this publication.  " ma:hidden="true" ma:internalName="ProductGroup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apillary Electrophoresis"/>
                    <xsd:enumeration value="Consumables &amp; Parts"/>
                    <xsd:enumeration value="DNA Microarrays"/>
                    <xsd:enumeration value="Emerging Technologies"/>
                    <xsd:enumeration value="Gas Chromatography"/>
                    <xsd:enumeration value="ICP-MS"/>
                    <xsd:enumeration value="Informatics &amp; Software"/>
                    <xsd:enumeration value="Lab-on-a-Chip"/>
                    <xsd:enumeration value="Liquid Chromatography"/>
                    <xsd:enumeration value="Mass Spectrometry"/>
                    <xsd:enumeration value="Offgel Electrophoresis"/>
                    <xsd:enumeration value="Protein Sequencing"/>
                    <xsd:enumeration value="Sales Partners"/>
                    <xsd:enumeration value="Services"/>
                    <xsd:enumeration value="UV-Vis"/>
                  </xsd:restriction>
                </xsd:simpleType>
              </xsd:element>
            </xsd:sequence>
          </xsd:extension>
        </xsd:complexContent>
      </xsd:complexType>
    </xsd:element>
    <xsd:element name="Product" ma:index="25" nillable="true" ma:displayName="Product" ma:description="Select only the Product that is the primary focus of this publication.  " ma:hidden="true" ma:internalName="Produc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G2912A"/>
                    <xsd:enumeration value="G2613A"/>
                    <xsd:enumeration value="G2614A"/>
                    <xsd:enumeration value="G2630A"/>
                    <xsd:enumeration value="G2630B"/>
                    <xsd:enumeration value="G2855B"/>
                    <xsd:enumeration value="G2888A"/>
                    <xsd:enumeration value="G2913A"/>
                    <xsd:enumeration value="G2916A"/>
                  </xsd:restriction>
                </xsd:simpleType>
              </xsd:element>
            </xsd:sequence>
          </xsd:extension>
        </xsd:complexContent>
      </xsd:complexType>
    </xsd:element>
    <xsd:element name="IndustryGroup" ma:index="26" nillable="true" ma:displayName="Industry Group" ma:description="Select only the Industry Group that is the primary focus of this publication.  " ma:hidden="true" ma:internalName="IndustryGroup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asic Research"/>
                    <xsd:enumeration value="Bioscience"/>
                    <xsd:enumeration value="Chemical Analysis"/>
                    <xsd:enumeration value="Gene Expression"/>
                    <xsd:enumeration value="Genotyping"/>
                    <xsd:enumeration value="Life Sciences"/>
                    <xsd:enumeration value="Metabolomics"/>
                    <xsd:enumeration value="Pharmaceuticals"/>
                  </xsd:restriction>
                </xsd:simpleType>
              </xsd:element>
            </xsd:sequence>
          </xsd:extension>
        </xsd:complexContent>
      </xsd:complexType>
    </xsd:element>
    <xsd:element name="IndustryType" ma:index="28" nillable="true" ma:displayName="Industry Type" ma:description="Select only the Industry Type that is the primary focus of this publication.  " ma:hidden="true" ma:internalName="Industry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Chem"/>
                    <xsd:enumeration value="Agriculture"/>
                    <xsd:enumeration value="Consumer Products"/>
                    <xsd:enumeration value="Disease Discovery"/>
                    <xsd:enumeration value="Drug Development"/>
                    <xsd:enumeration value="Drug Discovery"/>
                    <xsd:enumeration value="Drug Manufacturing/QA/QC"/>
                    <xsd:enumeration value="Drug Testing"/>
                    <xsd:enumeration value="Environmental"/>
                    <xsd:enumeration value="Foods &amp; Flavors"/>
                    <xsd:enumeration value="Forensics"/>
                    <xsd:enumeration value="Fuel Cells"/>
                    <xsd:enumeration value="Genomics"/>
                    <xsd:enumeration value="Homeland Security"/>
                    <xsd:enumeration value="Hydrocarbon Processing"/>
                    <xsd:enumeration value="Nucleic Acid Analysis"/>
                    <xsd:enumeration value="Production-QA/QC"/>
                    <xsd:enumeration value="Proteomics"/>
                    <xsd:enumeration value="Semiconductor"/>
                    <xsd:enumeration value="Specialty Chemical"/>
                  </xsd:restriction>
                </xsd:simpleType>
              </xsd:element>
            </xsd:sequence>
          </xsd:extension>
        </xsd:complexContent>
      </xsd:complexType>
    </xsd:element>
    <xsd:element name="Industry" ma:index="29" nillable="true" ma:displayName="Industry" ma:description="Select only the Industry Type that is the primary focus of this publication.  " ma:hidden="true" ma:internalName="Indust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ir"/>
                    <xsd:enumeration value="Analysis of Process Chemicals"/>
                    <xsd:enumeration value="Antibacterial Drug Residues"/>
                    <xsd:enumeration value="Bioanalysis"/>
                    <xsd:enumeration value="Biological Warfare Agents (BWA)"/>
                    <xsd:enumeration value="Chemical Warfare Agents (CWA)"/>
                    <xsd:enumeration value="Components Analysis"/>
                    <xsd:enumeration value="Contamination Control"/>
                    <xsd:enumeration value="Environmental Monitoring"/>
                    <xsd:enumeration value="Flavors"/>
                    <xsd:enumeration value="Food"/>
                    <xsd:enumeration value="Fragrances"/>
                    <xsd:enumeration value="Natural Compounds &amp; Additives"/>
                    <xsd:enumeration value="Pesticides &amp; Residues"/>
                    <xsd:enumeration value="Silicon Wafer Analysis for Organic Contaminants"/>
                    <xsd:enumeration value="Soil &amp; Sediment"/>
                    <xsd:enumeration value="Toxic Industrial Chemicals (TIC)"/>
                    <xsd:enumeration value="Ultra-pure Water Analysis"/>
                    <xsd:enumeration value="Water, Soil &amp; Sediment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dms="http://schemas.microsoft.com/office/2006/documentManagement/types" targetNamespace="3a52aef6-3c65-41ed-96e3-cac50d1c25cd" elementFormDefault="qualified">
    <xsd:import namespace="http://schemas.microsoft.com/office/2006/documentManagement/types"/>
    <xsd:element name="Abstract" ma:index="5" ma:displayName="Abstract" ma:description="A summary of publication's most important points, presented in paragraph form." ma:internalName="Abstract" ma:readOnly="fals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axOccurs="1" ma:index="9" ma:displayName="Author"/>
        <xsd:element ref="dcterms:created" minOccurs="0" maxOccurs="1"/>
        <xsd:element ref="dc:identifier" minOccurs="0" maxOccurs="1"/>
        <xsd:element name="contentType" minOccurs="0" maxOccurs="1" type="xsd:string" ma:index="30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7" ma:displayName="Keywords">
          <xsd:simpleType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LimitedUse xmlns="605ef339-11c8-4854-9cce-0c69944ca908">false</LimitedUse>
    <ExtraPartNumber xmlns="605ef339-11c8-4854-9cce-0c69944ca908" xsi:nil="true"/>
    <Abstract xmlns="3a52aef6-3c65-41ed-96e3-cac50d1c25cd">Agilent Technologies is committed to the academia educational community and is willing to provide access to company-owned material. This slide set is created by Agilent Technologies and explains typical Mass Spectrometer hardware. The usage of the slides is limited to teaching purpose only.</Abstract>
    <Language xmlns="http://schemas.microsoft.com/sharepoint/v3">Russian</Language>
    <RelatedPartNumber xmlns="605ef339-11c8-4854-9cce-0c69944ca908" xsi:nil="true"/>
    <Geography xmlns="605ef339-11c8-4854-9cce-0c69944ca908" xsi:nil="true"/>
    <NativeApplication xmlns="605ef339-11c8-4854-9cce-0c69944ca908" xsi:nil="true"/>
    <PubContact xmlns="605ef339-11c8-4854-9cce-0c69944ca908">
      <UserInfo>
        <DisplayName>KURYSHEVA,NATALYA (Non-A-Russia,ex1)</DisplayName>
        <AccountId>3142</AccountId>
        <AccountType/>
      </UserInfo>
    </PubContact>
    <Country xmlns="605ef339-11c8-4854-9cce-0c69944ca908">RUSSIA</Country>
    <WebPageDescription xmlns="605ef339-11c8-4854-9cce-0c69944ca908">Teaching slide set on mass spectrometer hardware  </WebPageDescription>
    <IndustryType xmlns="605ef339-11c8-4854-9cce-0c69944ca908"/>
    <PageCount xmlns="605ef339-11c8-4854-9cce-0c69944ca908" xsi:nil="true"/>
    <ExpirationDate xmlns="605ef339-11c8-4854-9cce-0c69944ca908">2016-08-19T06:00:00+00:00</ExpirationDate>
    <Product xmlns="605ef339-11c8-4854-9cce-0c69944ca908">
      <Value>6200 Series Accurate-Mass Time-of-Flight (TOF) LC/MS</Value>
      <Value>6210 Time-of-Flight</Value>
      <Value>6400 Series Triple Quadrupole LC/MS</Value>
      <Value>6410 Triple Quadrupole</Value>
      <Value>6500 Series Accurate-Mass Quadrupole Time-of-Flight (Q-TOF) LC/MS</Value>
      <Value>6510 Quadrupole Time-of-Flight</Value>
    </Product>
    <Industry xmlns="605ef339-11c8-4854-9cce-0c69944ca908"/>
    <ProductType xmlns="605ef339-11c8-4854-9cce-0c69944ca908">
      <Value>FTMS</Value>
      <Value>GC/MS Analyzers &amp; Application Kits</Value>
      <Value>GC/MS Systems</Value>
      <Value>LC/MS Analyzers &amp; Application Kits</Value>
      <Value>LC/MS Instruments</Value>
      <Value>LC/MS Ion Sources</Value>
      <Value>RapidFire High-throughput MS Systems</Value>
      <Value>RapidFire Services</Value>
    </ProductType>
    <LotNumber xmlns="605ef339-11c8-4854-9cce-0c69944ca908" xsi:nil="true"/>
    <ProductLine xmlns="605ef339-11c8-4854-9cce-0c69944ca908">
      <Value>Mass Spectrometry/Sequencers</Value>
    </ProductLine>
    <ProductGroup xmlns="605ef339-11c8-4854-9cce-0c69944ca908">
      <Value>Mass Spectrometry</Value>
    </ProductGroup>
    <ReleaseDate xmlns="605ef339-11c8-4854-9cce-0c69944ca908" xsi:nil="true"/>
    <PartNumber xmlns="605ef339-11c8-4854-9cce-0c69944ca908">5991-5858RU</PartNumber>
    <IndustryGroup xmlns="605ef339-11c8-4854-9cce-0c69944ca908"/>
    <LibraryUrl xmlns="605ef339-11c8-4854-9cce-0c69944ca908">
      <Url>http://intranet.chem.agilent.com/Library/SlidePresentation/Public</Url>
      <Description>http://intranet.chem.agilent.com/Library/SlidePresentation/Public</Description>
    </LibraryUrl>
    <WHID xmlns="605ef339-11c8-4854-9cce-0c69944ca908">96859</WHID>
    <WorkspaceUrl xmlns="605ef339-11c8-4854-9cce-0c69944ca908">
      <Url>http://intranet.chem.agilent.com/Workspaces/SlidePresentation/Public/096859</Url>
      <Description>http://intranet.chem.agilent.com/Workspaces/SlidePresentation/Public/096859</Description>
    </WorkspaceUrl>
  </documentManagement>
</p:properties>
</file>

<file path=customXml/item3.xml><?xml version="1.0" encoding="utf-8"?>
<?mso-contentType ?>
<FormTemplates xmlns="http://schemas.microsoft.com/sharepoint/v3/contenttype/forms">
  <Edit>PublicationForm</Edit>
  <New>PublicationForm</New>
</FormTemplates>
</file>

<file path=customXml/item4.xml><?xml version="1.0" encoding="utf-8"?>
<?mso-contentType ?>
<spe:Receivers xmlns:spe="http://schemas.microsoft.com/sharepoint/events">
  <Receiver>
    <Name/>
    <Type>10001</Type>
    <SequenceNumber>10100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2</Type>
    <SequenceNumber>10101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10002</Type>
    <SequenceNumber>10102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3</Type>
    <SequenceNumber>10103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4</Type>
    <SequenceNumber>10104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10004</Type>
    <SequenceNumber>10105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5</Type>
    <SequenceNumber>10106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10005</Type>
    <SequenceNumber>10107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6</Type>
    <SequenceNumber>10108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10006</Type>
    <SequenceNumber>10109</SequenceNumber>
    <Assembly>Bluethread.SharePoint.StoragePoint.EventReceivers, Version=2.0.0.0, Culture=neutral, PublicKeyToken=141fe4b547d7494f</Assembly>
    <Class>Bluethread.SharePoint.StoragePoint.EBS.EventReceivers</Class>
    <Data/>
    <Filter/>
  </Receiver>
</spe:Receivers>
</file>

<file path=customXml/itemProps1.xml><?xml version="1.0" encoding="utf-8"?>
<ds:datastoreItem xmlns:ds="http://schemas.openxmlformats.org/officeDocument/2006/customXml" ds:itemID="{06B8E681-2B84-46A9-AC41-ED91CA462A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05ef339-11c8-4854-9cce-0c69944ca908"/>
    <ds:schemaRef ds:uri="3a52aef6-3c65-41ed-96e3-cac50d1c25cd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A2BD40C8-42D8-4F80-B87F-9556DC8C76F2}">
  <ds:schemaRefs>
    <ds:schemaRef ds:uri="http://schemas.microsoft.com/office/2006/metadata/properties"/>
    <ds:schemaRef ds:uri="605ef339-11c8-4854-9cce-0c69944ca908"/>
    <ds:schemaRef ds:uri="3a52aef6-3c65-41ed-96e3-cac50d1c25cd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AE0E9A73-4BF5-4A4C-B8EA-D72D1233FFD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7EBDE42-45D0-4088-956A-F184C32CB66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AGILENT PPT</Template>
  <TotalTime>700</TotalTime>
  <Words>2033</Words>
  <Application>Microsoft Office PowerPoint</Application>
  <PresentationFormat>On-screen Show (4:3)</PresentationFormat>
  <Paragraphs>657</Paragraphs>
  <Slides>35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AGILENT PPT 2007</vt:lpstr>
      <vt:lpstr>Agilent 4x3 Format</vt:lpstr>
      <vt:lpstr>1_Agilent 4x3 Format</vt:lpstr>
      <vt:lpstr>2_Agilent 4x3 Format</vt:lpstr>
      <vt:lpstr>3_Agilent 4x3 Format</vt:lpstr>
      <vt:lpstr>4_Agilent 4x3 Format</vt:lpstr>
      <vt:lpstr>5_Agilent 4x3 Format</vt:lpstr>
      <vt:lpstr>6_Agilent 4x3 Format</vt:lpstr>
      <vt:lpstr>Formel</vt:lpstr>
      <vt:lpstr>Slide 1</vt:lpstr>
      <vt:lpstr>Slide 2</vt:lpstr>
      <vt:lpstr>Содержание</vt:lpstr>
      <vt:lpstr>Введение</vt:lpstr>
      <vt:lpstr>Введение Для чего используется масс-спектрометрия?</vt:lpstr>
      <vt:lpstr>Введение Как выглядит масс-спектр?</vt:lpstr>
      <vt:lpstr>Введение Компоненты масс-спектрометра</vt:lpstr>
      <vt:lpstr>Устройство масс-спектрометра Источник ионов</vt:lpstr>
      <vt:lpstr>Устройство масс-спектрометра Источник ионов — химическая ионизация </vt:lpstr>
      <vt:lpstr>Устройство масс-спектрометра Источник ионов — ионизация распылением в электрическом поле  </vt:lpstr>
      <vt:lpstr>Устройство масс-спектрометра Источник ионов — общие соображения для систем ЖХ-МС</vt:lpstr>
      <vt:lpstr>Устройство масс-спектрометра Источник ионов — общие соображения о выборе подвижной фазы</vt:lpstr>
      <vt:lpstr>Устройство масс-спектрометра Источник ионов — общие соображения о выборе подвижной фазы</vt:lpstr>
      <vt:lpstr>Устройство масс-спектрометра Влияние концентрации летучего буферного вещества на сигнал </vt:lpstr>
      <vt:lpstr>Устройство масс-спектрометра Источник ионов — общие соображения об особенностях проб для систем ЖХ-МС</vt:lpstr>
      <vt:lpstr>Устройство масс-спектрометра Масс-анализатор — одноквадрупольная система</vt:lpstr>
      <vt:lpstr>Устройство масс-спектрометра Масс-анализатор — одноквадрупольная система (SQ)</vt:lpstr>
      <vt:lpstr>Устройство масс-спектрометра Масс-анализатор — одноквадрупольная система (SQ)</vt:lpstr>
      <vt:lpstr>Устройство масс-спектрометра Масс-анализатор — трехквадрупольная система (QQQ) </vt:lpstr>
      <vt:lpstr>Устройство масс-спектрометра Масс-анализатор — трехквадрупольная система (QQQ)</vt:lpstr>
      <vt:lpstr>Устройство масс-спектрометра Масс-анализатор — трехквадрупольная система (QQQ) </vt:lpstr>
      <vt:lpstr>Устройство масс-спектрометра Масс-анализатор — квадрупольно-времяпролетная система (Q-TOF)</vt:lpstr>
      <vt:lpstr>Устройство масс-спектрометра Масс-анализатор — квадрупольно-времяпролетная система (Q-TOF)</vt:lpstr>
      <vt:lpstr>Устройство масс-спектрометра Масс-анализатор — квадрупольно-времяпролетная система (Q-TOF) </vt:lpstr>
      <vt:lpstr>Устройство масс-спектрометра Масс-анализатор — квадрупольно-времяпролетная система (Q-TOF)</vt:lpstr>
      <vt:lpstr>Устройство масс-спектрометра Масс-анализатор — квадрупольно-времяпролетная система (Q-TOF)</vt:lpstr>
      <vt:lpstr>Устройство масс-спектрометра Масс-анализатор — квадрупольно-времяпролетная система (Q-TOF)</vt:lpstr>
      <vt:lpstr>Устройство масс-спектрометра Масс-анализатор — квадрупольно-времяпролетная система (Q-TOF)</vt:lpstr>
      <vt:lpstr>Устройство масс-спектрометра Система сбора и обработки данных</vt:lpstr>
      <vt:lpstr>Примеры</vt:lpstr>
      <vt:lpstr>Примеры</vt:lpstr>
      <vt:lpstr>Примеры</vt:lpstr>
      <vt:lpstr>Дополнительная информация</vt:lpstr>
      <vt:lpstr>Сокращения</vt:lpstr>
      <vt:lpstr>Slide 35</vt:lpstr>
    </vt:vector>
  </TitlesOfParts>
  <Company>Agilent Technologies,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Russian version - Teaching Tools: Fundamentals of Mass Spectrometry Hardware</dc:title>
  <dc:creator>Andrea Zenker</dc:creator>
  <cp:keywords>mass spectrometer, electrospray, chemical ionization, single quad, triple quad, _x000d_
time-of-flight, academia</cp:keywords>
  <cp:lastModifiedBy>Denis Yanovich</cp:lastModifiedBy>
  <cp:revision>696</cp:revision>
  <cp:lastPrinted>2015-06-18T14:49:58Z</cp:lastPrinted>
  <dcterms:created xsi:type="dcterms:W3CDTF">2014-10-27T19:20:34Z</dcterms:created>
  <dcterms:modified xsi:type="dcterms:W3CDTF">2016-02-04T22:43:55Z</dcterms:modified>
  <cp:contentType>Slide Presentation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0x0101009F5C14F1CF5847C7BBBADA9A8637DEAB01490025C4D09E8EDF2F4499EF87CF83106678</vt:lpwstr>
  </property>
</Properties>
</file>