
<file path=[Content_Types].xml><?xml version="1.0" encoding="utf-8"?>
<Types xmlns="http://schemas.openxmlformats.org/package/2006/content-types">
  <Override PartName="/ppt/notesSlides/notesSlide2.xml" ContentType="application/vnd.openxmlformats-officedocument.presentationml.notesSlide+xml"/>
  <Override PartName="/customXml/itemProps1.xml" ContentType="application/vnd.openxmlformats-officedocument.customXmlProperties+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docProps/custom.xml" ContentType="application/vnd.openxmlformats-officedocument.custom-properties+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customXml/itemProps4.xml" ContentType="application/vnd.openxmlformats-officedocument.customXmlPropertie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customXml/itemProps2.xml" ContentType="application/vnd.openxmlformats-officedocument.customXml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vml" ContentType="application/vnd.openxmlformats-officedocument.vmlDrawing"/>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2" r:id="rId5"/>
    <p:sldMasterId id="2147483680" r:id="rId6"/>
  </p:sldMasterIdLst>
  <p:notesMasterIdLst>
    <p:notesMasterId r:id="rId35"/>
  </p:notesMasterIdLst>
  <p:handoutMasterIdLst>
    <p:handoutMasterId r:id="rId36"/>
  </p:handoutMasterIdLst>
  <p:sldIdLst>
    <p:sldId id="318" r:id="rId7"/>
    <p:sldId id="319" r:id="rId8"/>
    <p:sldId id="303" r:id="rId9"/>
    <p:sldId id="377" r:id="rId10"/>
    <p:sldId id="384" r:id="rId11"/>
    <p:sldId id="400" r:id="rId12"/>
    <p:sldId id="388" r:id="rId13"/>
    <p:sldId id="389" r:id="rId14"/>
    <p:sldId id="391" r:id="rId15"/>
    <p:sldId id="392" r:id="rId16"/>
    <p:sldId id="300" r:id="rId17"/>
    <p:sldId id="265" r:id="rId18"/>
    <p:sldId id="301" r:id="rId19"/>
    <p:sldId id="268" r:id="rId20"/>
    <p:sldId id="320" r:id="rId21"/>
    <p:sldId id="321" r:id="rId22"/>
    <p:sldId id="393" r:id="rId23"/>
    <p:sldId id="394" r:id="rId24"/>
    <p:sldId id="395" r:id="rId25"/>
    <p:sldId id="396" r:id="rId26"/>
    <p:sldId id="357" r:id="rId27"/>
    <p:sldId id="397" r:id="rId28"/>
    <p:sldId id="403" r:id="rId29"/>
    <p:sldId id="356" r:id="rId30"/>
    <p:sldId id="399" r:id="rId31"/>
    <p:sldId id="378" r:id="rId32"/>
    <p:sldId id="305" r:id="rId33"/>
    <p:sldId id="311"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5" name="Author" initials="A" lastIdx="0"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4D4D4D"/>
    <a:srgbClr val="777777"/>
    <a:srgbClr val="0085D5"/>
    <a:srgbClr val="FF9900"/>
    <a:srgbClr val="BDBDBD"/>
    <a:srgbClr val="D9D9D9"/>
    <a:srgbClr val="F8F8F8"/>
    <a:srgbClr val="CDCDCD"/>
    <a:srgbClr val="B21811"/>
    <a:srgbClr val="7EAC28"/>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25584" autoAdjust="0"/>
    <p:restoredTop sz="96090" autoAdjust="0"/>
  </p:normalViewPr>
  <p:slideViewPr>
    <p:cSldViewPr snapToGrid="0">
      <p:cViewPr varScale="1">
        <p:scale>
          <a:sx n="116" d="100"/>
          <a:sy n="116" d="100"/>
        </p:scale>
        <p:origin x="-2226" y="-102"/>
      </p:cViewPr>
      <p:guideLst>
        <p:guide orient="horz" pos="2160"/>
        <p:guide pos="2880"/>
      </p:guideLst>
    </p:cSldViewPr>
  </p:slideViewPr>
  <p:notesTextViewPr>
    <p:cViewPr>
      <p:scale>
        <a:sx n="1" d="1"/>
        <a:sy n="1" d="1"/>
      </p:scale>
      <p:origin x="0" y="0"/>
    </p:cViewPr>
  </p:notesTextViewPr>
  <p:sorterViewPr>
    <p:cViewPr varScale="1">
      <p:scale>
        <a:sx n="1" d="1"/>
        <a:sy n="1" d="1"/>
      </p:scale>
      <p:origin x="0" y="0"/>
    </p:cViewPr>
  </p:sorterViewPr>
  <p:notesViewPr>
    <p:cSldViewPr snapToGrid="0" showGuides="1">
      <p:cViewPr>
        <p:scale>
          <a:sx n="140" d="100"/>
          <a:sy n="140" d="100"/>
        </p:scale>
        <p:origin x="-1243" y="-5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slide" Target="slides/slide28.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handoutMaster" Target="handoutMasters/handout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6.wmf"/><Relationship Id="rId1" Type="http://schemas.openxmlformats.org/officeDocument/2006/relationships/image" Target="../media/image25.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image" Target="../media/image33.wmf"/><Relationship Id="rId1" Type="http://schemas.openxmlformats.org/officeDocument/2006/relationships/image" Target="../media/image32.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5.wmf"/></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571500" y="229395"/>
            <a:ext cx="2647950" cy="458788"/>
          </a:xfrm>
          <a:prstGeom prst="rect">
            <a:avLst/>
          </a:prstGeom>
        </p:spPr>
        <p:txBody>
          <a:bodyPr vert="horz" lIns="0" tIns="0" rIns="0" bIns="91440" rtlCol="0"/>
          <a:lstStyle>
            <a:lvl1pPr algn="l">
              <a:defRPr sz="1200"/>
            </a:lvl1pPr>
          </a:lstStyle>
          <a:p>
            <a:r>
              <a:rPr dirty="0" smtClean="0"/>
              <a:t>Название презентации</a:t>
            </a:r>
            <a:endParaRPr lang="ru-RU"/>
          </a:p>
        </p:txBody>
      </p:sp>
      <p:sp>
        <p:nvSpPr>
          <p:cNvPr id="3" name="Date Placeholder 2"/>
          <p:cNvSpPr>
            <a:spLocks noGrp="1"/>
          </p:cNvSpPr>
          <p:nvPr>
            <p:ph type="dt" sz="quarter" idx="1"/>
          </p:nvPr>
        </p:nvSpPr>
        <p:spPr>
          <a:xfrm>
            <a:off x="5551797" y="406404"/>
            <a:ext cx="762000" cy="159979"/>
          </a:xfrm>
          <a:prstGeom prst="rect">
            <a:avLst/>
          </a:prstGeom>
        </p:spPr>
        <p:txBody>
          <a:bodyPr vert="horz" lIns="0" tIns="0" rIns="0" bIns="0" rtlCol="0" anchor="t" anchorCtr="0"/>
          <a:lstStyle>
            <a:lvl1pPr algn="r">
              <a:defRPr sz="1200"/>
            </a:lvl1pPr>
          </a:lstStyle>
          <a:p>
            <a:fld id="{03988A20-EF06-4D4E-89A2-E3A1D129ED6E}" type="datetime1">
              <a:rPr lang="en-US" sz="800" smtClean="0"/>
              <a:pPr/>
              <a:t>2/5/2016</a:t>
            </a:fld>
            <a:endParaRPr lang="ru-RU" sz="800" dirty="0"/>
          </a:p>
        </p:txBody>
      </p:sp>
      <p:sp>
        <p:nvSpPr>
          <p:cNvPr id="4" name="Footer Placeholder 3"/>
          <p:cNvSpPr>
            <a:spLocks noGrp="1"/>
          </p:cNvSpPr>
          <p:nvPr>
            <p:ph type="ftr" sz="quarter" idx="2"/>
          </p:nvPr>
        </p:nvSpPr>
        <p:spPr>
          <a:xfrm>
            <a:off x="3630305" y="581461"/>
            <a:ext cx="2683492" cy="160528"/>
          </a:xfrm>
          <a:prstGeom prst="rect">
            <a:avLst/>
          </a:prstGeom>
        </p:spPr>
        <p:txBody>
          <a:bodyPr vert="horz" lIns="0" tIns="0" rIns="0" bIns="0" rtlCol="0" anchor="t" anchorCtr="0"/>
          <a:lstStyle>
            <a:lvl1pPr algn="l">
              <a:defRPr sz="1200"/>
            </a:lvl1pPr>
          </a:lstStyle>
          <a:p>
            <a:pPr algn="r"/>
            <a:r>
              <a:rPr lang="en-US" sz="800" dirty="0" smtClean="0"/>
              <a:t>Метка конфиденциальности</a:t>
            </a:r>
            <a:endParaRPr lang="ru-RU" sz="800" dirty="0"/>
          </a:p>
        </p:txBody>
      </p:sp>
      <p:sp>
        <p:nvSpPr>
          <p:cNvPr id="5" name="Slide Number Placeholder 4"/>
          <p:cNvSpPr>
            <a:spLocks noGrp="1"/>
          </p:cNvSpPr>
          <p:nvPr>
            <p:ph type="sldNum" sz="quarter" idx="3"/>
          </p:nvPr>
        </p:nvSpPr>
        <p:spPr>
          <a:xfrm>
            <a:off x="5551797" y="229394"/>
            <a:ext cx="762000" cy="161930"/>
          </a:xfrm>
          <a:prstGeom prst="rect">
            <a:avLst/>
          </a:prstGeom>
        </p:spPr>
        <p:txBody>
          <a:bodyPr vert="horz" lIns="0" tIns="0" rIns="0" bIns="0" rtlCol="0" anchor="t" anchorCtr="0"/>
          <a:lstStyle>
            <a:lvl1pPr algn="r">
              <a:defRPr sz="1200"/>
            </a:lvl1pPr>
          </a:lstStyle>
          <a:p>
            <a:fld id="{63D7F7B9-5276-48BD-8702-84F780AA6454}" type="slidenum">
              <a:rPr lang="en-US" sz="800" smtClean="0"/>
              <a:pPr/>
              <a:t>‹#›</a:t>
            </a:fld>
            <a:endParaRPr lang="ru-RU" sz="800"/>
          </a:p>
        </p:txBody>
      </p:sp>
      <p:pic>
        <p:nvPicPr>
          <p:cNvPr id="6" name="Picture 5"/>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219450" y="8641023"/>
            <a:ext cx="2268000" cy="438968"/>
          </a:xfrm>
          <a:prstGeom prst="rect">
            <a:avLst/>
          </a:prstGeom>
        </p:spPr>
      </p:pic>
    </p:spTree>
    <p:extLst>
      <p:ext uri="{BB962C8B-B14F-4D97-AF65-F5344CB8AC3E}">
        <p14:creationId xmlns:p14="http://schemas.microsoft.com/office/powerpoint/2010/main" xmlns="" val="457194751"/>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457201" y="457200"/>
            <a:ext cx="3534508" cy="388452"/>
          </a:xfrm>
          <a:prstGeom prst="rect">
            <a:avLst/>
          </a:prstGeom>
        </p:spPr>
        <p:txBody>
          <a:bodyPr vert="horz" lIns="0" tIns="0" rIns="0" bIns="45720" rtlCol="0" anchor="t" anchorCtr="0"/>
          <a:lstStyle>
            <a:lvl1pPr algn="l">
              <a:defRPr sz="1200"/>
            </a:lvl1pPr>
          </a:lstStyle>
          <a:p>
            <a:r>
              <a:rPr dirty="0" smtClean="0"/>
              <a:t>Название презентации</a:t>
            </a:r>
            <a:endParaRPr lang="ru-RU" dirty="0"/>
          </a:p>
        </p:txBody>
      </p:sp>
      <p:sp>
        <p:nvSpPr>
          <p:cNvPr id="4" name="Slide Image Placeholder 3"/>
          <p:cNvSpPr>
            <a:spLocks noGrp="1" noRot="1" noChangeAspect="1"/>
          </p:cNvSpPr>
          <p:nvPr>
            <p:ph type="sldImg" idx="2"/>
          </p:nvPr>
        </p:nvSpPr>
        <p:spPr>
          <a:xfrm>
            <a:off x="457200" y="931863"/>
            <a:ext cx="2973388" cy="223043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457201" y="3248635"/>
            <a:ext cx="5978769" cy="4863924"/>
          </a:xfrm>
          <a:prstGeom prst="rect">
            <a:avLst/>
          </a:prstGeom>
        </p:spPr>
        <p:txBody>
          <a:bodyPr vert="horz" lIns="91440" tIns="45720" rIns="91440" bIns="45720"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Date Placeholder 2"/>
          <p:cNvSpPr>
            <a:spLocks noGrp="1"/>
          </p:cNvSpPr>
          <p:nvPr>
            <p:ph type="dt" idx="1"/>
          </p:nvPr>
        </p:nvSpPr>
        <p:spPr>
          <a:xfrm>
            <a:off x="5698541" y="606409"/>
            <a:ext cx="737428" cy="133066"/>
          </a:xfrm>
          <a:prstGeom prst="rect">
            <a:avLst/>
          </a:prstGeom>
        </p:spPr>
        <p:txBody>
          <a:bodyPr vert="horz" lIns="0" tIns="0" rIns="0" bIns="0" rtlCol="0" anchor="t" anchorCtr="0"/>
          <a:lstStyle>
            <a:lvl1pPr algn="r">
              <a:defRPr sz="800"/>
            </a:lvl1pPr>
          </a:lstStyle>
          <a:p>
            <a:fld id="{74F2F392-6618-4FB2-BB41-91534959C136}" type="datetime1">
              <a:rPr lang="en-US" smtClean="0"/>
              <a:pPr/>
              <a:t>2/5/2016</a:t>
            </a:fld>
            <a:endParaRPr lang="ru-RU"/>
          </a:p>
        </p:txBody>
      </p:sp>
      <p:sp>
        <p:nvSpPr>
          <p:cNvPr id="9" name="Footer Placeholder 5"/>
          <p:cNvSpPr>
            <a:spLocks noGrp="1"/>
          </p:cNvSpPr>
          <p:nvPr>
            <p:ph type="ftr" sz="quarter" idx="4"/>
          </p:nvPr>
        </p:nvSpPr>
        <p:spPr>
          <a:xfrm>
            <a:off x="4421335" y="754676"/>
            <a:ext cx="2014634" cy="142266"/>
          </a:xfrm>
          <a:prstGeom prst="rect">
            <a:avLst/>
          </a:prstGeom>
        </p:spPr>
        <p:txBody>
          <a:bodyPr vert="horz" lIns="0" tIns="0" rIns="0" bIns="0" rtlCol="0" anchor="t" anchorCtr="0"/>
          <a:lstStyle>
            <a:lvl1pPr algn="r">
              <a:defRPr sz="800"/>
            </a:lvl1pPr>
          </a:lstStyle>
          <a:p>
            <a:r>
              <a:rPr dirty="0" smtClean="0"/>
              <a:t>Метка конфиденциальности</a:t>
            </a:r>
            <a:endParaRPr lang="ru-RU"/>
          </a:p>
        </p:txBody>
      </p:sp>
      <p:sp>
        <p:nvSpPr>
          <p:cNvPr id="10" name="Slide Number Placeholder 6"/>
          <p:cNvSpPr>
            <a:spLocks noGrp="1"/>
          </p:cNvSpPr>
          <p:nvPr>
            <p:ph type="sldNum" sz="quarter" idx="5"/>
          </p:nvPr>
        </p:nvSpPr>
        <p:spPr>
          <a:xfrm>
            <a:off x="5929851" y="457200"/>
            <a:ext cx="506119" cy="129408"/>
          </a:xfrm>
          <a:prstGeom prst="rect">
            <a:avLst/>
          </a:prstGeom>
        </p:spPr>
        <p:txBody>
          <a:bodyPr vert="horz" lIns="0" tIns="0" rIns="0" bIns="0" rtlCol="0" anchor="t" anchorCtr="0"/>
          <a:lstStyle>
            <a:lvl1pPr algn="r">
              <a:defRPr sz="800"/>
            </a:lvl1pPr>
          </a:lstStyle>
          <a:p>
            <a:fld id="{57788AFD-C26B-478C-B2D8-3A933D69C95F}" type="slidenum">
              <a:rPr lang="en-US" smtClean="0"/>
              <a:pPr/>
              <a:t>‹#›</a:t>
            </a:fld>
            <a:endParaRPr lang="ru-RU"/>
          </a:p>
        </p:txBody>
      </p:sp>
      <p:pic>
        <p:nvPicPr>
          <p:cNvPr id="12" name="Picture 1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3222367" y="8645185"/>
            <a:ext cx="2268000" cy="438968"/>
          </a:xfrm>
          <a:prstGeom prst="rect">
            <a:avLst/>
          </a:prstGeom>
        </p:spPr>
      </p:pic>
    </p:spTree>
    <p:extLst>
      <p:ext uri="{BB962C8B-B14F-4D97-AF65-F5344CB8AC3E}">
        <p14:creationId xmlns:p14="http://schemas.microsoft.com/office/powerpoint/2010/main" xmlns="" val="1676851268"/>
      </p:ext>
    </p:extLst>
  </p:cSld>
  <p:clrMap bg1="lt1" tx1="dk1" bg2="lt2" tx2="dk2" accent1="accent1" accent2="accent2" accent3="accent3" accent4="accent4" accent5="accent5" accent6="accent6" hlink="hlink" folHlink="folHlink"/>
  <p:hf/>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8" Type="http://schemas.openxmlformats.org/officeDocument/2006/relationships/hyperlink" Target="https://en.wikipedia.org/wiki/Emission_spectrum%20(https:/ru.wikipedia.org/wiki/&#1069;&#1084;&#1080;&#1089;&#1089;&#1080;&#1086;&#1085;&#1085;&#1099;&#1081;_&#1089;&#1087;&#1077;&#1082;&#1090;&#1088;)" TargetMode="External"/><Relationship Id="rId13" Type="http://schemas.openxmlformats.org/officeDocument/2006/relationships/hyperlink" Target="https://en.wikipedia.org/wiki/Earth's_atmosphere%20(https:/ru.wikipedia.org/wiki/&#1040;&#1090;&#1084;&#1086;&#1089;&#1092;&#1077;&#1088;&#1072;_&#1047;&#1077;&#1084;&#1083;&#1080;)" TargetMode="External"/><Relationship Id="rId3" Type="http://schemas.openxmlformats.org/officeDocument/2006/relationships/hyperlink" Target="https://en.wikipedia.org/wiki/William_Hyde_Wollaston%20(https:/ru.wikipedia.org/wiki/&#1042;&#1086;&#1083;&#1083;&#1072;&#1089;&#1090;&#1086;&#1085;,_&#1059;&#1080;&#1083;&#1100;&#1103;&#1084;_&#1061;&#1072;&#1081;&#1076;)" TargetMode="External"/><Relationship Id="rId7" Type="http://schemas.openxmlformats.org/officeDocument/2006/relationships/hyperlink" Target="https://en.wikipedia.org/wiki/Robert_Bunsen%20(https:/ru.wikipedia.org/wiki/&#1041;&#1091;&#1085;&#1079;&#1077;&#1085;,_&#1056;&#1086;&#1073;&#1077;&#1088;&#1090;_&#1042;&#1080;&#1083;&#1100;&#1075;&#1077;&#1083;&#1100;&#1084;)" TargetMode="External"/><Relationship Id="rId12" Type="http://schemas.openxmlformats.org/officeDocument/2006/relationships/hyperlink" Target="https://en.wikipedia.org/wiki/Oxygen%20(https:/ru.wikipedia.org/wiki/&#1050;&#1080;&#1089;&#1083;&#1086;&#1088;&#1086;&#1076;)" TargetMode="External"/><Relationship Id="rId2" Type="http://schemas.openxmlformats.org/officeDocument/2006/relationships/slide" Target="../slides/slide7.xml"/><Relationship Id="rId1" Type="http://schemas.openxmlformats.org/officeDocument/2006/relationships/notesMaster" Target="../notesMasters/notesMaster1.xml"/><Relationship Id="rId6" Type="http://schemas.openxmlformats.org/officeDocument/2006/relationships/hyperlink" Target="https://en.wikipedia.org/wiki/Gustav_Kirchhoff%20(https:/ru.wikipedia.org/wiki/&#1050;&#1080;&#1088;&#1093;&#1075;&#1086;&#1092;,_&#1043;&#1091;&#1089;&#1090;&#1072;&#1074;)" TargetMode="External"/><Relationship Id="rId11" Type="http://schemas.openxmlformats.org/officeDocument/2006/relationships/hyperlink" Target="https://en.wikipedia.org/wiki/Telluric_contamination" TargetMode="External"/><Relationship Id="rId5" Type="http://schemas.openxmlformats.org/officeDocument/2006/relationships/hyperlink" Target="https://en.wikipedia.org/wiki/Sunlight%20(https:/ru.wikipedia.org/wiki/&#1057;&#1086;&#1083;&#1085;&#1077;&#1095;&#1085;&#1072;&#1103;_&#1088;&#1072;&#1076;&#1080;&#1072;&#1094;&#1080;&#1103;)" TargetMode="External"/><Relationship Id="rId10" Type="http://schemas.openxmlformats.org/officeDocument/2006/relationships/hyperlink" Target="https://en.wikipedia.org/wiki/Chemical_elements%20(https:/ru.wikipedia.org/wiki/&#1061;&#1080;&#1084;&#1080;&#1095;&#1077;&#1089;&#1082;&#1080;&#1081;_&#1101;&#1083;&#1077;&#1084;&#1077;&#1085;&#1090;)" TargetMode="External"/><Relationship Id="rId4" Type="http://schemas.openxmlformats.org/officeDocument/2006/relationships/hyperlink" Target="https://en.wikipedia.org/wiki/Wavelength%20(https:/ru.wikipedia.org/wiki/&#1044;&#1083;&#1080;&#1085;&#1072;_&#1074;&#1086;&#1083;&#1085;&#1099;)" TargetMode="External"/><Relationship Id="rId9" Type="http://schemas.openxmlformats.org/officeDocument/2006/relationships/hyperlink" Target="https://en.wikipedia.org/wiki/Absorption_(optics)%20(https:/ru.wikipedia.org/wiki/&#1055;&#1086;&#1075;&#1083;&#1086;&#1097;&#1077;&#1085;&#1080;&#1077;_&#1101;&#1083;&#1077;&#1082;&#1090;&#1088;&#1086;&#1084;&#1072;&#1075;&#1085;&#1080;&#1090;&#1085;&#1086;&#1075;&#1086;_&#1080;&#1079;&#1083;&#1091;&#1095;&#1077;&#1085;&#1080;&#1103;)"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dirty="0" smtClean="0"/>
              <a:t>Название презентации</a:t>
            </a:r>
            <a:endParaRPr lang="ru-RU" dirty="0"/>
          </a:p>
        </p:txBody>
      </p:sp>
      <p:sp>
        <p:nvSpPr>
          <p:cNvPr id="5" name="Date Placeholder 4"/>
          <p:cNvSpPr>
            <a:spLocks noGrp="1"/>
          </p:cNvSpPr>
          <p:nvPr>
            <p:ph type="dt" idx="11"/>
          </p:nvPr>
        </p:nvSpPr>
        <p:spPr/>
        <p:txBody>
          <a:bodyPr/>
          <a:lstStyle/>
          <a:p>
            <a:fld id="{74F2F392-6618-4FB2-BB41-91534959C136}" type="datetime1">
              <a:rPr lang="en-US" smtClean="0"/>
              <a:pPr/>
              <a:t>2/5/2016</a:t>
            </a:fld>
            <a:endParaRPr lang="ru-RU" dirty="0"/>
          </a:p>
        </p:txBody>
      </p:sp>
      <p:sp>
        <p:nvSpPr>
          <p:cNvPr id="6" name="Footer Placeholder 5"/>
          <p:cNvSpPr>
            <a:spLocks noGrp="1"/>
          </p:cNvSpPr>
          <p:nvPr>
            <p:ph type="ftr" sz="quarter" idx="12"/>
          </p:nvPr>
        </p:nvSpPr>
        <p:spPr/>
        <p:txBody>
          <a:bodyPr/>
          <a:lstStyle/>
          <a:p>
            <a:r>
              <a:rPr dirty="0" smtClean="0"/>
              <a:t>Метка конфиденциальности</a:t>
            </a:r>
            <a:endParaRPr lang="ru-RU" dirty="0"/>
          </a:p>
        </p:txBody>
      </p:sp>
      <p:sp>
        <p:nvSpPr>
          <p:cNvPr id="7" name="Slide Number Placeholder 6"/>
          <p:cNvSpPr>
            <a:spLocks noGrp="1"/>
          </p:cNvSpPr>
          <p:nvPr>
            <p:ph type="sldNum" sz="quarter" idx="13"/>
          </p:nvPr>
        </p:nvSpPr>
        <p:spPr/>
        <p:txBody>
          <a:bodyPr/>
          <a:lstStyle/>
          <a:p>
            <a:fld id="{57788AFD-C26B-478C-B2D8-3A933D69C95F}" type="slidenum">
              <a:rPr lang="en-US" smtClean="0"/>
              <a:pPr/>
              <a:t>1</a:t>
            </a:fld>
            <a:endParaRPr lang="ru-RU" dirty="0"/>
          </a:p>
        </p:txBody>
      </p:sp>
    </p:spTree>
    <p:extLst>
      <p:ext uri="{BB962C8B-B14F-4D97-AF65-F5344CB8AC3E}">
        <p14:creationId xmlns:p14="http://schemas.microsoft.com/office/powerpoint/2010/main" xmlns="" val="2723001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dirty="0" smtClean="0"/>
              <a:t>Название презентации</a:t>
            </a:r>
            <a:endParaRPr lang="ru-RU" dirty="0"/>
          </a:p>
        </p:txBody>
      </p:sp>
      <p:sp>
        <p:nvSpPr>
          <p:cNvPr id="5" name="Date Placeholder 4"/>
          <p:cNvSpPr>
            <a:spLocks noGrp="1"/>
          </p:cNvSpPr>
          <p:nvPr>
            <p:ph type="dt" idx="11"/>
          </p:nvPr>
        </p:nvSpPr>
        <p:spPr/>
        <p:txBody>
          <a:bodyPr/>
          <a:lstStyle/>
          <a:p>
            <a:fld id="{74F2F392-6618-4FB2-BB41-91534959C136}" type="datetime1">
              <a:rPr lang="en-US" smtClean="0"/>
              <a:pPr/>
              <a:t>2/5/2016</a:t>
            </a:fld>
            <a:endParaRPr lang="ru-RU" dirty="0"/>
          </a:p>
        </p:txBody>
      </p:sp>
      <p:sp>
        <p:nvSpPr>
          <p:cNvPr id="6" name="Footer Placeholder 5"/>
          <p:cNvSpPr>
            <a:spLocks noGrp="1"/>
          </p:cNvSpPr>
          <p:nvPr>
            <p:ph type="ftr" sz="quarter" idx="12"/>
          </p:nvPr>
        </p:nvSpPr>
        <p:spPr/>
        <p:txBody>
          <a:bodyPr/>
          <a:lstStyle/>
          <a:p>
            <a:r>
              <a:rPr dirty="0" smtClean="0"/>
              <a:t>Метка конфиденциальности</a:t>
            </a:r>
            <a:endParaRPr lang="ru-RU" dirty="0"/>
          </a:p>
        </p:txBody>
      </p:sp>
      <p:sp>
        <p:nvSpPr>
          <p:cNvPr id="7" name="Slide Number Placeholder 6"/>
          <p:cNvSpPr>
            <a:spLocks noGrp="1"/>
          </p:cNvSpPr>
          <p:nvPr>
            <p:ph type="sldNum" sz="quarter" idx="13"/>
          </p:nvPr>
        </p:nvSpPr>
        <p:spPr/>
        <p:txBody>
          <a:bodyPr/>
          <a:lstStyle/>
          <a:p>
            <a:fld id="{57788AFD-C26B-478C-B2D8-3A933D69C95F}" type="slidenum">
              <a:rPr lang="en-US" smtClean="0"/>
              <a:pPr/>
              <a:t>2</a:t>
            </a:fld>
            <a:endParaRPr lang="ru-RU" dirty="0"/>
          </a:p>
        </p:txBody>
      </p:sp>
    </p:spTree>
    <p:extLst>
      <p:ext uri="{BB962C8B-B14F-4D97-AF65-F5344CB8AC3E}">
        <p14:creationId xmlns:p14="http://schemas.microsoft.com/office/powerpoint/2010/main" xmlns="" val="23849187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dirty="0" smtClean="0"/>
              <a:t>Название презентации</a:t>
            </a:r>
            <a:endParaRPr lang="ru-RU" dirty="0"/>
          </a:p>
        </p:txBody>
      </p:sp>
      <p:sp>
        <p:nvSpPr>
          <p:cNvPr id="5" name="Date Placeholder 4"/>
          <p:cNvSpPr>
            <a:spLocks noGrp="1"/>
          </p:cNvSpPr>
          <p:nvPr>
            <p:ph type="dt" idx="11"/>
          </p:nvPr>
        </p:nvSpPr>
        <p:spPr/>
        <p:txBody>
          <a:bodyPr/>
          <a:lstStyle/>
          <a:p>
            <a:fld id="{74F2F392-6618-4FB2-BB41-91534959C136}" type="datetime1">
              <a:rPr lang="en-US" smtClean="0"/>
              <a:pPr/>
              <a:t>2/5/2016</a:t>
            </a:fld>
            <a:endParaRPr lang="ru-RU" dirty="0"/>
          </a:p>
        </p:txBody>
      </p:sp>
      <p:sp>
        <p:nvSpPr>
          <p:cNvPr id="6" name="Footer Placeholder 5"/>
          <p:cNvSpPr>
            <a:spLocks noGrp="1"/>
          </p:cNvSpPr>
          <p:nvPr>
            <p:ph type="ftr" sz="quarter" idx="12"/>
          </p:nvPr>
        </p:nvSpPr>
        <p:spPr/>
        <p:txBody>
          <a:bodyPr/>
          <a:lstStyle/>
          <a:p>
            <a:r>
              <a:rPr dirty="0" smtClean="0"/>
              <a:t>Метка конфиденциальности</a:t>
            </a:r>
            <a:endParaRPr lang="ru-RU" dirty="0"/>
          </a:p>
        </p:txBody>
      </p:sp>
      <p:sp>
        <p:nvSpPr>
          <p:cNvPr id="7" name="Slide Number Placeholder 6"/>
          <p:cNvSpPr>
            <a:spLocks noGrp="1"/>
          </p:cNvSpPr>
          <p:nvPr>
            <p:ph type="sldNum" sz="quarter" idx="13"/>
          </p:nvPr>
        </p:nvSpPr>
        <p:spPr/>
        <p:txBody>
          <a:bodyPr/>
          <a:lstStyle/>
          <a:p>
            <a:fld id="{57788AFD-C26B-478C-B2D8-3A933D69C95F}" type="slidenum">
              <a:rPr lang="en-US" smtClean="0"/>
              <a:pPr/>
              <a:t>3</a:t>
            </a:fld>
            <a:endParaRPr lang="ru-RU" dirty="0"/>
          </a:p>
        </p:txBody>
      </p:sp>
    </p:spTree>
    <p:extLst>
      <p:ext uri="{BB962C8B-B14F-4D97-AF65-F5344CB8AC3E}">
        <p14:creationId xmlns:p14="http://schemas.microsoft.com/office/powerpoint/2010/main" xmlns="" val="11423536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dirty="0">
                <a:solidFill>
                  <a:prstClr val="black"/>
                </a:solidFill>
                <a:latin typeface="Calibri"/>
              </a:rPr>
              <a:t>Название презентации</a:t>
            </a:r>
          </a:p>
        </p:txBody>
      </p:sp>
      <p:sp>
        <p:nvSpPr>
          <p:cNvPr id="5" name="Date Placeholder 4"/>
          <p:cNvSpPr>
            <a:spLocks noGrp="1"/>
          </p:cNvSpPr>
          <p:nvPr>
            <p:ph type="dt" idx="11"/>
          </p:nvPr>
        </p:nvSpPr>
        <p:spPr/>
        <p:txBody>
          <a:bodyPr/>
          <a:lstStyle/>
          <a:p>
            <a:fld id="{74F2F392-6618-4FB2-BB41-91534959C136}" type="datetime1">
              <a:rPr lang="en-US">
                <a:solidFill>
                  <a:prstClr val="black"/>
                </a:solidFill>
                <a:latin typeface="Calibri"/>
              </a:rPr>
              <a:pPr/>
              <a:t>2/5/2016</a:t>
            </a:fld>
            <a:endParaRPr lang="ru-RU" dirty="0">
              <a:solidFill>
                <a:prstClr val="black"/>
              </a:solidFill>
              <a:latin typeface="Calibri"/>
            </a:endParaRPr>
          </a:p>
        </p:txBody>
      </p:sp>
      <p:sp>
        <p:nvSpPr>
          <p:cNvPr id="6" name="Footer Placeholder 5"/>
          <p:cNvSpPr>
            <a:spLocks noGrp="1"/>
          </p:cNvSpPr>
          <p:nvPr>
            <p:ph type="ftr" sz="quarter" idx="12"/>
          </p:nvPr>
        </p:nvSpPr>
        <p:spPr/>
        <p:txBody>
          <a:bodyPr/>
          <a:lstStyle/>
          <a:p>
            <a:r>
              <a:rPr lang="en-US" dirty="0">
                <a:solidFill>
                  <a:prstClr val="black"/>
                </a:solidFill>
                <a:latin typeface="Calibri"/>
              </a:rPr>
              <a:t>Метка конфиденциальности</a:t>
            </a:r>
          </a:p>
        </p:txBody>
      </p:sp>
      <p:sp>
        <p:nvSpPr>
          <p:cNvPr id="7" name="Slide Number Placeholder 6"/>
          <p:cNvSpPr>
            <a:spLocks noGrp="1"/>
          </p:cNvSpPr>
          <p:nvPr>
            <p:ph type="sldNum" sz="quarter" idx="13"/>
          </p:nvPr>
        </p:nvSpPr>
        <p:spPr/>
        <p:txBody>
          <a:bodyPr/>
          <a:lstStyle/>
          <a:p>
            <a:fld id="{57788AFD-C26B-478C-B2D8-3A933D69C95F}" type="slidenum">
              <a:rPr lang="en-US">
                <a:solidFill>
                  <a:prstClr val="black"/>
                </a:solidFill>
                <a:latin typeface="Calibri"/>
              </a:rPr>
              <a:pPr/>
              <a:t>4</a:t>
            </a:fld>
            <a:endParaRPr lang="ru-RU" dirty="0">
              <a:solidFill>
                <a:prstClr val="black"/>
              </a:solidFill>
              <a:latin typeface="Calibri"/>
            </a:endParaRPr>
          </a:p>
        </p:txBody>
      </p:sp>
    </p:spTree>
    <p:extLst>
      <p:ext uri="{BB962C8B-B14F-4D97-AF65-F5344CB8AC3E}">
        <p14:creationId xmlns:p14="http://schemas.microsoft.com/office/powerpoint/2010/main" xmlns="" val="381114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3C96944-299D-426A-850B-3D3D19489849}" type="slidenum">
              <a:rPr lang="en-US">
                <a:solidFill>
                  <a:prstClr val="black"/>
                </a:solidFill>
                <a:latin typeface="Calibri"/>
              </a:rPr>
              <a:pPr/>
              <a:t>5</a:t>
            </a:fld>
            <a:endParaRPr lang="ru-RU" dirty="0">
              <a:solidFill>
                <a:prstClr val="black"/>
              </a:solidFill>
              <a:latin typeface="Calibri"/>
            </a:endParaRPr>
          </a:p>
        </p:txBody>
      </p:sp>
      <p:sp>
        <p:nvSpPr>
          <p:cNvPr id="32770" name="Rectangle 2"/>
          <p:cNvSpPr>
            <a:spLocks noGrp="1" noRot="1" noChangeAspect="1" noChangeArrowheads="1" noTextEdit="1"/>
          </p:cNvSpPr>
          <p:nvPr>
            <p:ph type="sldImg"/>
          </p:nvPr>
        </p:nvSpPr>
        <p:spPr>
          <a:xfrm>
            <a:off x="457200" y="931863"/>
            <a:ext cx="2973388" cy="2230437"/>
          </a:xfrm>
          <a:ln/>
        </p:spPr>
      </p:sp>
      <p:sp>
        <p:nvSpPr>
          <p:cNvPr id="32771" name="Rectangle 3"/>
          <p:cNvSpPr>
            <a:spLocks noGrp="1" noChangeArrowheads="1"/>
          </p:cNvSpPr>
          <p:nvPr>
            <p:ph type="body" idx="1"/>
          </p:nvPr>
        </p:nvSpPr>
        <p:spPr>
          <a:xfrm>
            <a:off x="912814" y="4343400"/>
            <a:ext cx="5032375" cy="4114800"/>
          </a:xfrm>
        </p:spPr>
        <p:txBody>
          <a:bodyPr/>
          <a:lstStyle/>
          <a:p>
            <a:endParaRPr lang="en-US" dirty="0"/>
          </a:p>
        </p:txBody>
      </p:sp>
    </p:spTree>
    <p:extLst>
      <p:ext uri="{BB962C8B-B14F-4D97-AF65-F5344CB8AC3E}">
        <p14:creationId xmlns:p14="http://schemas.microsoft.com/office/powerpoint/2010/main" xmlns="" val="35948264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3C96944-299D-426A-850B-3D3D19489849}" type="slidenum">
              <a:rPr lang="en-US">
                <a:solidFill>
                  <a:prstClr val="black"/>
                </a:solidFill>
                <a:latin typeface="Calibri"/>
              </a:rPr>
              <a:pPr/>
              <a:t>6</a:t>
            </a:fld>
            <a:endParaRPr lang="ru-RU" dirty="0">
              <a:solidFill>
                <a:prstClr val="black"/>
              </a:solidFill>
              <a:latin typeface="Calibri"/>
            </a:endParaRPr>
          </a:p>
        </p:txBody>
      </p:sp>
      <p:sp>
        <p:nvSpPr>
          <p:cNvPr id="32770" name="Rectangle 2"/>
          <p:cNvSpPr>
            <a:spLocks noGrp="1" noRot="1" noChangeAspect="1" noChangeArrowheads="1" noTextEdit="1"/>
          </p:cNvSpPr>
          <p:nvPr>
            <p:ph type="sldImg"/>
          </p:nvPr>
        </p:nvSpPr>
        <p:spPr>
          <a:xfrm>
            <a:off x="457200" y="931863"/>
            <a:ext cx="2973388" cy="2230437"/>
          </a:xfrm>
          <a:ln/>
        </p:spPr>
      </p:sp>
      <p:sp>
        <p:nvSpPr>
          <p:cNvPr id="32771" name="Rectangle 3"/>
          <p:cNvSpPr>
            <a:spLocks noGrp="1" noChangeArrowheads="1"/>
          </p:cNvSpPr>
          <p:nvPr>
            <p:ph type="body" idx="1"/>
          </p:nvPr>
        </p:nvSpPr>
        <p:spPr>
          <a:xfrm>
            <a:off x="912814" y="4343400"/>
            <a:ext cx="5032375" cy="4114800"/>
          </a:xfrm>
        </p:spPr>
        <p:txBody>
          <a:bodyPr/>
          <a:lstStyle/>
          <a:p>
            <a:endParaRPr lang="en-US" dirty="0"/>
          </a:p>
        </p:txBody>
      </p:sp>
    </p:spTree>
    <p:extLst>
      <p:ext uri="{BB962C8B-B14F-4D97-AF65-F5344CB8AC3E}">
        <p14:creationId xmlns:p14="http://schemas.microsoft.com/office/powerpoint/2010/main" xmlns="" val="32894559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3C96944-299D-426A-850B-3D3D19489849}" type="slidenum">
              <a:rPr lang="en-US">
                <a:solidFill>
                  <a:prstClr val="black"/>
                </a:solidFill>
                <a:latin typeface="Calibri"/>
              </a:rPr>
              <a:pPr/>
              <a:t>7</a:t>
            </a:fld>
            <a:endParaRPr lang="ru-RU" dirty="0">
              <a:solidFill>
                <a:prstClr val="black"/>
              </a:solidFill>
              <a:latin typeface="Calibri"/>
            </a:endParaRPr>
          </a:p>
        </p:txBody>
      </p:sp>
      <p:sp>
        <p:nvSpPr>
          <p:cNvPr id="32770" name="Rectangle 2"/>
          <p:cNvSpPr>
            <a:spLocks noGrp="1" noRot="1" noChangeAspect="1" noChangeArrowheads="1" noTextEdit="1"/>
          </p:cNvSpPr>
          <p:nvPr>
            <p:ph type="sldImg"/>
          </p:nvPr>
        </p:nvSpPr>
        <p:spPr>
          <a:xfrm>
            <a:off x="457200" y="931863"/>
            <a:ext cx="2973388" cy="2230437"/>
          </a:xfrm>
          <a:ln/>
        </p:spPr>
      </p:sp>
      <p:sp>
        <p:nvSpPr>
          <p:cNvPr id="32771" name="Rectangle 3"/>
          <p:cNvSpPr>
            <a:spLocks noGrp="1" noChangeArrowheads="1"/>
          </p:cNvSpPr>
          <p:nvPr>
            <p:ph type="body" idx="1"/>
          </p:nvPr>
        </p:nvSpPr>
        <p:spPr>
          <a:xfrm>
            <a:off x="912814" y="4343400"/>
            <a:ext cx="5032375" cy="4114800"/>
          </a:xfrm>
        </p:spPr>
        <p:txBody>
          <a:bodyPr/>
          <a:lstStyle/>
          <a:p>
            <a:r>
              <a:rPr lang="en-GB" dirty="0">
                <a:solidFill>
                  <a:schemeClr val="tx2"/>
                </a:solidFill>
              </a:rPr>
              <a:t>В 1802 году английский химик </a:t>
            </a:r>
            <a:r>
              <a:rPr lang="en-GB" dirty="0">
                <a:solidFill>
                  <a:schemeClr val="tx2"/>
                </a:solidFill>
                <a:hlinkClick r:id="rId3" action="ppaction://hlinkfile" tooltip="Уильям Хайд Волластон"/>
              </a:rPr>
              <a:t>Уильям Хайд Волластон</a:t>
            </a:r>
            <a:r>
              <a:rPr lang="en-GB" dirty="0" smtClean="0">
                <a:solidFill>
                  <a:schemeClr val="tx2"/>
                </a:solidFill>
              </a:rPr>
              <a:t> стал первым ученым, обратившим внимание на несколько темных линий в солнечном спектре. В 1814 году независимо от него Фраунгофер заново открыл эти линии и начал систематическое исследование и аккуратное измерение их </a:t>
            </a:r>
            <a:r>
              <a:rPr lang="en-GB" dirty="0">
                <a:solidFill>
                  <a:schemeClr val="tx2"/>
                </a:solidFill>
                <a:hlinkClick r:id="rId4" action="ppaction://hlinkfile" tooltip="Длина волны"/>
              </a:rPr>
              <a:t>длин волн</a:t>
            </a:r>
            <a:r>
              <a:rPr lang="en-GB" dirty="0">
                <a:solidFill>
                  <a:schemeClr val="tx2"/>
                </a:solidFill>
              </a:rPr>
              <a:t>. В общей сложности он обнаружил более 570 линий и присвоил основным линиям обозначения от A до K, а более слабым — другие буквенные обозначения.</a:t>
            </a:r>
            <a:r>
              <a:rPr dirty="0" smtClean="0"/>
              <a:t> </a:t>
            </a:r>
            <a:r>
              <a:rPr lang="en-GB" dirty="0" smtClean="0">
                <a:solidFill>
                  <a:schemeClr val="tx2"/>
                </a:solidFill>
              </a:rPr>
              <a:t>В наши дни наблюдения </a:t>
            </a:r>
            <a:r>
              <a:rPr lang="en-GB" dirty="0">
                <a:solidFill>
                  <a:schemeClr val="tx2"/>
                </a:solidFill>
                <a:hlinkClick r:id="rId5" action="ppaction://hlinkfile" tooltip="Солнечная радиация"/>
              </a:rPr>
              <a:t>солнечной радиации</a:t>
            </a:r>
            <a:r>
              <a:rPr dirty="0" smtClean="0"/>
              <a:t> </a:t>
            </a:r>
            <a:r>
              <a:rPr lang="en-GB" dirty="0">
                <a:solidFill>
                  <a:schemeClr val="tx2"/>
                </a:solidFill>
              </a:rPr>
              <a:t>позволяют обнаружить тысячи линий.</a:t>
            </a:r>
          </a:p>
          <a:p>
            <a:r>
              <a:rPr lang="en-GB" dirty="0">
                <a:solidFill>
                  <a:schemeClr val="tx2"/>
                </a:solidFill>
              </a:rPr>
              <a:t>Примерно 45 годами позднее </a:t>
            </a:r>
            <a:r>
              <a:rPr lang="en-GB" dirty="0">
                <a:solidFill>
                  <a:schemeClr val="tx2"/>
                </a:solidFill>
                <a:hlinkClick r:id="rId6" action="ppaction://hlinkfile" tooltip="Густав Кирхгоф"/>
              </a:rPr>
              <a:t>Кирхгоф</a:t>
            </a:r>
            <a:r>
              <a:rPr dirty="0" smtClean="0"/>
              <a:t> и </a:t>
            </a:r>
            <a:r>
              <a:rPr lang="en-GB" dirty="0" smtClean="0">
                <a:solidFill>
                  <a:schemeClr val="tx2"/>
                </a:solidFill>
                <a:hlinkClick r:id="rId7" action="ppaction://hlinkfile" tooltip="Роберт Бунзен"/>
              </a:rPr>
              <a:t>Бунзен</a:t>
            </a:r>
            <a:r>
              <a:rPr lang="en-GB" dirty="0">
                <a:solidFill>
                  <a:schemeClr val="tx2"/>
                </a:solidFill>
              </a:rPr>
              <a:t> заметили, что несколько фраунгоферовых линий совпадают с </a:t>
            </a:r>
            <a:r>
              <a:rPr lang="en-GB" dirty="0">
                <a:solidFill>
                  <a:schemeClr val="tx2"/>
                </a:solidFill>
                <a:hlinkClick r:id="rId8" action="ppaction://hlinkfile" tooltip="Эмиссионный спектр (спектр испускания)"/>
              </a:rPr>
              <a:t>характеристическими линиями испускания</a:t>
            </a:r>
            <a:r>
              <a:rPr dirty="0" smtClean="0"/>
              <a:t>,</a:t>
            </a:r>
            <a:r>
              <a:rPr lang="en-GB" dirty="0">
                <a:solidFill>
                  <a:schemeClr val="tx2"/>
                </a:solidFill>
              </a:rPr>
              <a:t> обнаруженными в спектрах нагретых элементов. Они сделали верные выводы о том, что темные линии в солнечном спектре связаны с </a:t>
            </a:r>
            <a:r>
              <a:rPr lang="en-GB" dirty="0">
                <a:solidFill>
                  <a:schemeClr val="tx2"/>
                </a:solidFill>
                <a:hlinkClick r:id="rId9" action="ppaction://hlinkfile" tooltip="Поглощение (оптическое)"/>
              </a:rPr>
              <a:t>поглощением</a:t>
            </a:r>
            <a:r>
              <a:rPr lang="en-GB" dirty="0">
                <a:solidFill>
                  <a:schemeClr val="tx2"/>
                </a:solidFill>
              </a:rPr>
              <a:t> </a:t>
            </a:r>
            <a:r>
              <a:rPr lang="en-GB" dirty="0">
                <a:solidFill>
                  <a:schemeClr val="tx2"/>
                </a:solidFill>
                <a:hlinkClick r:id="rId10" action="ppaction://hlinkfile" tooltip="Химические элементы"/>
              </a:rPr>
              <a:t>химическими элементами</a:t>
            </a:r>
            <a:r>
              <a:rPr lang="en-GB" dirty="0">
                <a:solidFill>
                  <a:schemeClr val="tx2"/>
                </a:solidFill>
              </a:rPr>
              <a:t> в солнечной атмосфере. Некоторые из наблюдаемых линий оказались </a:t>
            </a:r>
            <a:r>
              <a:rPr lang="en-GB" dirty="0">
                <a:solidFill>
                  <a:schemeClr val="tx2"/>
                </a:solidFill>
                <a:hlinkClick r:id="rId11" action="ppaction://hlinkfile" tooltip="Загрязнение спектра теллурическими линиями"/>
              </a:rPr>
              <a:t>теллурическими линиями</a:t>
            </a:r>
            <a:r>
              <a:rPr dirty="0" smtClean="0"/>
              <a:t>, </a:t>
            </a:r>
            <a:r>
              <a:rPr lang="en-GB" dirty="0">
                <a:solidFill>
                  <a:schemeClr val="tx2"/>
                </a:solidFill>
              </a:rPr>
              <a:t>возникающими вследствие поглощения молекулами</a:t>
            </a:r>
            <a:r>
              <a:rPr dirty="0" smtClean="0"/>
              <a:t> </a:t>
            </a:r>
            <a:r>
              <a:rPr lang="en-GB" dirty="0">
                <a:solidFill>
                  <a:schemeClr val="tx2"/>
                </a:solidFill>
                <a:hlinkClick r:id="rId12" action="ppaction://hlinkfile" tooltip="Кислород"/>
              </a:rPr>
              <a:t>кислорода</a:t>
            </a:r>
            <a:r>
              <a:rPr dirty="0" smtClean="0"/>
              <a:t> </a:t>
            </a:r>
            <a:r>
              <a:rPr lang="en-GB" dirty="0">
                <a:solidFill>
                  <a:schemeClr val="tx2"/>
                </a:solidFill>
              </a:rPr>
              <a:t> в </a:t>
            </a:r>
            <a:r>
              <a:rPr lang="en-GB" dirty="0" smtClean="0">
                <a:solidFill>
                  <a:schemeClr val="tx2"/>
                </a:solidFill>
                <a:hlinkClick r:id="rId13" action="ppaction://hlinkfile" tooltip="Земная атмосфера"/>
              </a:rPr>
              <a:t>земной атмосфере</a:t>
            </a:r>
            <a:r>
              <a:rPr lang="en-GB" dirty="0" smtClean="0">
                <a:solidFill>
                  <a:schemeClr val="tx2"/>
                </a:solidFill>
              </a:rPr>
              <a:t>.</a:t>
            </a:r>
          </a:p>
          <a:p>
            <a:endParaRPr lang="ru-RU" dirty="0" smtClean="0"/>
          </a:p>
          <a:p>
            <a:r>
              <a:rPr dirty="0" smtClean="0"/>
              <a:t>Источник: Wikipedia</a:t>
            </a:r>
            <a:endParaRPr lang="ru-RU" dirty="0"/>
          </a:p>
        </p:txBody>
      </p:sp>
    </p:spTree>
    <p:extLst>
      <p:ext uri="{BB962C8B-B14F-4D97-AF65-F5344CB8AC3E}">
        <p14:creationId xmlns:p14="http://schemas.microsoft.com/office/powerpoint/2010/main" xmlns="" val="15203198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3C96944-299D-426A-850B-3D3D19489849}" type="slidenum">
              <a:rPr lang="en-US">
                <a:solidFill>
                  <a:prstClr val="black"/>
                </a:solidFill>
                <a:latin typeface="Calibri"/>
              </a:rPr>
              <a:pPr/>
              <a:t>8</a:t>
            </a:fld>
            <a:endParaRPr lang="ru-RU" dirty="0">
              <a:solidFill>
                <a:prstClr val="black"/>
              </a:solidFill>
              <a:latin typeface="Calibri"/>
            </a:endParaRPr>
          </a:p>
        </p:txBody>
      </p:sp>
      <p:sp>
        <p:nvSpPr>
          <p:cNvPr id="32770" name="Rectangle 2"/>
          <p:cNvSpPr>
            <a:spLocks noGrp="1" noRot="1" noChangeAspect="1" noChangeArrowheads="1" noTextEdit="1"/>
          </p:cNvSpPr>
          <p:nvPr>
            <p:ph type="sldImg"/>
          </p:nvPr>
        </p:nvSpPr>
        <p:spPr>
          <a:xfrm>
            <a:off x="457200" y="931863"/>
            <a:ext cx="2973388" cy="2230437"/>
          </a:xfrm>
          <a:ln/>
        </p:spPr>
      </p:sp>
      <p:sp>
        <p:nvSpPr>
          <p:cNvPr id="32771" name="Rectangle 3"/>
          <p:cNvSpPr>
            <a:spLocks noGrp="1" noChangeArrowheads="1"/>
          </p:cNvSpPr>
          <p:nvPr>
            <p:ph type="body" idx="1"/>
          </p:nvPr>
        </p:nvSpPr>
        <p:spPr>
          <a:xfrm>
            <a:off x="912814" y="4343400"/>
            <a:ext cx="5032375" cy="4114800"/>
          </a:xfrm>
        </p:spPr>
        <p:txBody>
          <a:bodyPr/>
          <a:lstStyle/>
          <a:p>
            <a:endParaRPr lang="en-US" dirty="0"/>
          </a:p>
        </p:txBody>
      </p:sp>
    </p:spTree>
    <p:extLst>
      <p:ext uri="{BB962C8B-B14F-4D97-AF65-F5344CB8AC3E}">
        <p14:creationId xmlns:p14="http://schemas.microsoft.com/office/powerpoint/2010/main" xmlns="" val="28231810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3C96944-299D-426A-850B-3D3D19489849}" type="slidenum">
              <a:rPr lang="en-US">
                <a:solidFill>
                  <a:prstClr val="black"/>
                </a:solidFill>
                <a:latin typeface="Calibri"/>
              </a:rPr>
              <a:pPr/>
              <a:t>9</a:t>
            </a:fld>
            <a:endParaRPr lang="ru-RU" dirty="0">
              <a:solidFill>
                <a:prstClr val="black"/>
              </a:solidFill>
              <a:latin typeface="Calibri"/>
            </a:endParaRPr>
          </a:p>
        </p:txBody>
      </p:sp>
      <p:sp>
        <p:nvSpPr>
          <p:cNvPr id="32770" name="Rectangle 2"/>
          <p:cNvSpPr>
            <a:spLocks noGrp="1" noRot="1" noChangeAspect="1" noChangeArrowheads="1" noTextEdit="1"/>
          </p:cNvSpPr>
          <p:nvPr>
            <p:ph type="sldImg"/>
          </p:nvPr>
        </p:nvSpPr>
        <p:spPr>
          <a:xfrm>
            <a:off x="457200" y="931863"/>
            <a:ext cx="2973388" cy="2230437"/>
          </a:xfrm>
          <a:ln/>
        </p:spPr>
      </p:sp>
      <p:sp>
        <p:nvSpPr>
          <p:cNvPr id="32771" name="Rectangle 3"/>
          <p:cNvSpPr>
            <a:spLocks noGrp="1" noChangeArrowheads="1"/>
          </p:cNvSpPr>
          <p:nvPr>
            <p:ph type="body" idx="1"/>
          </p:nvPr>
        </p:nvSpPr>
        <p:spPr>
          <a:xfrm>
            <a:off x="912814" y="4343400"/>
            <a:ext cx="5032375" cy="4114800"/>
          </a:xfrm>
        </p:spPr>
        <p:txBody>
          <a:bodyPr/>
          <a:lstStyle/>
          <a:p>
            <a:endParaRPr lang="en-US" dirty="0"/>
          </a:p>
        </p:txBody>
      </p:sp>
    </p:spTree>
    <p:extLst>
      <p:ext uri="{BB962C8B-B14F-4D97-AF65-F5344CB8AC3E}">
        <p14:creationId xmlns:p14="http://schemas.microsoft.com/office/powerpoint/2010/main" xmlns="" val="15112038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dirty="0" smtClean="0"/>
              <a:t>Название презентации</a:t>
            </a:r>
            <a:endParaRPr lang="ru-RU" dirty="0"/>
          </a:p>
        </p:txBody>
      </p:sp>
      <p:sp>
        <p:nvSpPr>
          <p:cNvPr id="5" name="Date Placeholder 4"/>
          <p:cNvSpPr>
            <a:spLocks noGrp="1"/>
          </p:cNvSpPr>
          <p:nvPr>
            <p:ph type="dt" idx="11"/>
          </p:nvPr>
        </p:nvSpPr>
        <p:spPr/>
        <p:txBody>
          <a:bodyPr/>
          <a:lstStyle/>
          <a:p>
            <a:fld id="{74F2F392-6618-4FB2-BB41-91534959C136}" type="datetime1">
              <a:rPr lang="en-US" smtClean="0"/>
              <a:pPr/>
              <a:t>2/5/2016</a:t>
            </a:fld>
            <a:endParaRPr lang="ru-RU" dirty="0"/>
          </a:p>
        </p:txBody>
      </p:sp>
      <p:sp>
        <p:nvSpPr>
          <p:cNvPr id="6" name="Footer Placeholder 5"/>
          <p:cNvSpPr>
            <a:spLocks noGrp="1"/>
          </p:cNvSpPr>
          <p:nvPr>
            <p:ph type="ftr" sz="quarter" idx="12"/>
          </p:nvPr>
        </p:nvSpPr>
        <p:spPr/>
        <p:txBody>
          <a:bodyPr/>
          <a:lstStyle/>
          <a:p>
            <a:r>
              <a:rPr dirty="0" smtClean="0"/>
              <a:t>Метка конфиденциальности</a:t>
            </a:r>
            <a:endParaRPr lang="ru-RU" dirty="0"/>
          </a:p>
        </p:txBody>
      </p:sp>
      <p:sp>
        <p:nvSpPr>
          <p:cNvPr id="7" name="Slide Number Placeholder 6"/>
          <p:cNvSpPr>
            <a:spLocks noGrp="1"/>
          </p:cNvSpPr>
          <p:nvPr>
            <p:ph type="sldNum" sz="quarter" idx="13"/>
          </p:nvPr>
        </p:nvSpPr>
        <p:spPr/>
        <p:txBody>
          <a:bodyPr/>
          <a:lstStyle/>
          <a:p>
            <a:fld id="{57788AFD-C26B-478C-B2D8-3A933D69C95F}" type="slidenum">
              <a:rPr lang="en-US" smtClean="0"/>
              <a:pPr/>
              <a:t>10</a:t>
            </a:fld>
            <a:endParaRPr lang="ru-RU" dirty="0"/>
          </a:p>
        </p:txBody>
      </p:sp>
    </p:spTree>
    <p:extLst>
      <p:ext uri="{BB962C8B-B14F-4D97-AF65-F5344CB8AC3E}">
        <p14:creationId xmlns:p14="http://schemas.microsoft.com/office/powerpoint/2010/main" xmlns="" val="36994884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dirty="0" smtClean="0"/>
              <a:t>Название презентации</a:t>
            </a:r>
            <a:endParaRPr lang="ru-RU" dirty="0"/>
          </a:p>
        </p:txBody>
      </p:sp>
      <p:sp>
        <p:nvSpPr>
          <p:cNvPr id="5" name="Date Placeholder 4"/>
          <p:cNvSpPr>
            <a:spLocks noGrp="1"/>
          </p:cNvSpPr>
          <p:nvPr>
            <p:ph type="dt" idx="11"/>
          </p:nvPr>
        </p:nvSpPr>
        <p:spPr/>
        <p:txBody>
          <a:bodyPr/>
          <a:lstStyle/>
          <a:p>
            <a:fld id="{74F2F392-6618-4FB2-BB41-91534959C136}" type="datetime1">
              <a:rPr lang="en-US" smtClean="0"/>
              <a:pPr/>
              <a:t>2/5/2016</a:t>
            </a:fld>
            <a:endParaRPr lang="ru-RU" dirty="0"/>
          </a:p>
        </p:txBody>
      </p:sp>
      <p:sp>
        <p:nvSpPr>
          <p:cNvPr id="6" name="Footer Placeholder 5"/>
          <p:cNvSpPr>
            <a:spLocks noGrp="1"/>
          </p:cNvSpPr>
          <p:nvPr>
            <p:ph type="ftr" sz="quarter" idx="12"/>
          </p:nvPr>
        </p:nvSpPr>
        <p:spPr/>
        <p:txBody>
          <a:bodyPr/>
          <a:lstStyle/>
          <a:p>
            <a:r>
              <a:rPr dirty="0" smtClean="0"/>
              <a:t>Метка конфиденциальности</a:t>
            </a:r>
            <a:endParaRPr lang="ru-RU" dirty="0"/>
          </a:p>
        </p:txBody>
      </p:sp>
      <p:sp>
        <p:nvSpPr>
          <p:cNvPr id="7" name="Slide Number Placeholder 6"/>
          <p:cNvSpPr>
            <a:spLocks noGrp="1"/>
          </p:cNvSpPr>
          <p:nvPr>
            <p:ph type="sldNum" sz="quarter" idx="13"/>
          </p:nvPr>
        </p:nvSpPr>
        <p:spPr/>
        <p:txBody>
          <a:bodyPr/>
          <a:lstStyle/>
          <a:p>
            <a:fld id="{57788AFD-C26B-478C-B2D8-3A933D69C95F}" type="slidenum">
              <a:rPr lang="en-US" smtClean="0"/>
              <a:pPr/>
              <a:t>11</a:t>
            </a:fld>
            <a:endParaRPr lang="ru-RU" dirty="0"/>
          </a:p>
        </p:txBody>
      </p:sp>
    </p:spTree>
    <p:extLst>
      <p:ext uri="{BB962C8B-B14F-4D97-AF65-F5344CB8AC3E}">
        <p14:creationId xmlns:p14="http://schemas.microsoft.com/office/powerpoint/2010/main" xmlns="" val="22214145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dirty="0" smtClean="0"/>
              <a:t>Название презентации</a:t>
            </a:r>
            <a:endParaRPr lang="ru-RU" dirty="0"/>
          </a:p>
        </p:txBody>
      </p:sp>
      <p:sp>
        <p:nvSpPr>
          <p:cNvPr id="5" name="Date Placeholder 4"/>
          <p:cNvSpPr>
            <a:spLocks noGrp="1"/>
          </p:cNvSpPr>
          <p:nvPr>
            <p:ph type="dt" idx="11"/>
          </p:nvPr>
        </p:nvSpPr>
        <p:spPr/>
        <p:txBody>
          <a:bodyPr/>
          <a:lstStyle/>
          <a:p>
            <a:fld id="{74F2F392-6618-4FB2-BB41-91534959C136}" type="datetime1">
              <a:rPr lang="en-US" smtClean="0"/>
              <a:pPr/>
              <a:t>2/5/2016</a:t>
            </a:fld>
            <a:endParaRPr lang="ru-RU" dirty="0"/>
          </a:p>
        </p:txBody>
      </p:sp>
      <p:sp>
        <p:nvSpPr>
          <p:cNvPr id="6" name="Footer Placeholder 5"/>
          <p:cNvSpPr>
            <a:spLocks noGrp="1"/>
          </p:cNvSpPr>
          <p:nvPr>
            <p:ph type="ftr" sz="quarter" idx="12"/>
          </p:nvPr>
        </p:nvSpPr>
        <p:spPr/>
        <p:txBody>
          <a:bodyPr/>
          <a:lstStyle/>
          <a:p>
            <a:r>
              <a:rPr dirty="0" smtClean="0"/>
              <a:t>Метка конфиденциальности</a:t>
            </a:r>
            <a:endParaRPr lang="ru-RU" dirty="0"/>
          </a:p>
        </p:txBody>
      </p:sp>
      <p:sp>
        <p:nvSpPr>
          <p:cNvPr id="7" name="Slide Number Placeholder 6"/>
          <p:cNvSpPr>
            <a:spLocks noGrp="1"/>
          </p:cNvSpPr>
          <p:nvPr>
            <p:ph type="sldNum" sz="quarter" idx="13"/>
          </p:nvPr>
        </p:nvSpPr>
        <p:spPr/>
        <p:txBody>
          <a:bodyPr/>
          <a:lstStyle/>
          <a:p>
            <a:fld id="{57788AFD-C26B-478C-B2D8-3A933D69C95F}" type="slidenum">
              <a:rPr lang="en-US" smtClean="0"/>
              <a:pPr/>
              <a:t>12</a:t>
            </a:fld>
            <a:endParaRPr lang="ru-RU" dirty="0"/>
          </a:p>
        </p:txBody>
      </p:sp>
    </p:spTree>
    <p:extLst>
      <p:ext uri="{BB962C8B-B14F-4D97-AF65-F5344CB8AC3E}">
        <p14:creationId xmlns:p14="http://schemas.microsoft.com/office/powerpoint/2010/main" xmlns="" val="16435586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dirty="0" smtClean="0"/>
              <a:t>Название презентации</a:t>
            </a:r>
            <a:endParaRPr lang="ru-RU" dirty="0"/>
          </a:p>
        </p:txBody>
      </p:sp>
      <p:sp>
        <p:nvSpPr>
          <p:cNvPr id="5" name="Date Placeholder 4"/>
          <p:cNvSpPr>
            <a:spLocks noGrp="1"/>
          </p:cNvSpPr>
          <p:nvPr>
            <p:ph type="dt" idx="11"/>
          </p:nvPr>
        </p:nvSpPr>
        <p:spPr/>
        <p:txBody>
          <a:bodyPr/>
          <a:lstStyle/>
          <a:p>
            <a:fld id="{74F2F392-6618-4FB2-BB41-91534959C136}" type="datetime1">
              <a:rPr lang="en-US" smtClean="0"/>
              <a:pPr/>
              <a:t>2/5/2016</a:t>
            </a:fld>
            <a:endParaRPr lang="ru-RU" dirty="0"/>
          </a:p>
        </p:txBody>
      </p:sp>
      <p:sp>
        <p:nvSpPr>
          <p:cNvPr id="6" name="Footer Placeholder 5"/>
          <p:cNvSpPr>
            <a:spLocks noGrp="1"/>
          </p:cNvSpPr>
          <p:nvPr>
            <p:ph type="ftr" sz="quarter" idx="12"/>
          </p:nvPr>
        </p:nvSpPr>
        <p:spPr/>
        <p:txBody>
          <a:bodyPr/>
          <a:lstStyle/>
          <a:p>
            <a:r>
              <a:rPr dirty="0" smtClean="0"/>
              <a:t>Метка конфиденциальности</a:t>
            </a:r>
            <a:endParaRPr lang="ru-RU" dirty="0"/>
          </a:p>
        </p:txBody>
      </p:sp>
      <p:sp>
        <p:nvSpPr>
          <p:cNvPr id="7" name="Slide Number Placeholder 6"/>
          <p:cNvSpPr>
            <a:spLocks noGrp="1"/>
          </p:cNvSpPr>
          <p:nvPr>
            <p:ph type="sldNum" sz="quarter" idx="13"/>
          </p:nvPr>
        </p:nvSpPr>
        <p:spPr/>
        <p:txBody>
          <a:bodyPr/>
          <a:lstStyle/>
          <a:p>
            <a:fld id="{57788AFD-C26B-478C-B2D8-3A933D69C95F}" type="slidenum">
              <a:rPr lang="en-US" smtClean="0"/>
              <a:pPr/>
              <a:t>13</a:t>
            </a:fld>
            <a:endParaRPr lang="ru-RU" dirty="0"/>
          </a:p>
        </p:txBody>
      </p:sp>
    </p:spTree>
    <p:extLst>
      <p:ext uri="{BB962C8B-B14F-4D97-AF65-F5344CB8AC3E}">
        <p14:creationId xmlns:p14="http://schemas.microsoft.com/office/powerpoint/2010/main" xmlns="" val="17866363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dirty="0" smtClean="0"/>
              <a:t>Название презентации</a:t>
            </a:r>
            <a:endParaRPr lang="ru-RU" dirty="0"/>
          </a:p>
        </p:txBody>
      </p:sp>
      <p:sp>
        <p:nvSpPr>
          <p:cNvPr id="5" name="Date Placeholder 4"/>
          <p:cNvSpPr>
            <a:spLocks noGrp="1"/>
          </p:cNvSpPr>
          <p:nvPr>
            <p:ph type="dt" idx="11"/>
          </p:nvPr>
        </p:nvSpPr>
        <p:spPr/>
        <p:txBody>
          <a:bodyPr/>
          <a:lstStyle/>
          <a:p>
            <a:fld id="{74F2F392-6618-4FB2-BB41-91534959C136}" type="datetime1">
              <a:rPr lang="en-US" smtClean="0"/>
              <a:pPr/>
              <a:t>2/5/2016</a:t>
            </a:fld>
            <a:endParaRPr lang="ru-RU" dirty="0"/>
          </a:p>
        </p:txBody>
      </p:sp>
      <p:sp>
        <p:nvSpPr>
          <p:cNvPr id="6" name="Footer Placeholder 5"/>
          <p:cNvSpPr>
            <a:spLocks noGrp="1"/>
          </p:cNvSpPr>
          <p:nvPr>
            <p:ph type="ftr" sz="quarter" idx="12"/>
          </p:nvPr>
        </p:nvSpPr>
        <p:spPr/>
        <p:txBody>
          <a:bodyPr/>
          <a:lstStyle/>
          <a:p>
            <a:r>
              <a:rPr dirty="0" smtClean="0"/>
              <a:t>Метка конфиденциальности</a:t>
            </a:r>
            <a:endParaRPr lang="ru-RU" dirty="0"/>
          </a:p>
        </p:txBody>
      </p:sp>
      <p:sp>
        <p:nvSpPr>
          <p:cNvPr id="7" name="Slide Number Placeholder 6"/>
          <p:cNvSpPr>
            <a:spLocks noGrp="1"/>
          </p:cNvSpPr>
          <p:nvPr>
            <p:ph type="sldNum" sz="quarter" idx="13"/>
          </p:nvPr>
        </p:nvSpPr>
        <p:spPr/>
        <p:txBody>
          <a:bodyPr/>
          <a:lstStyle/>
          <a:p>
            <a:fld id="{57788AFD-C26B-478C-B2D8-3A933D69C95F}" type="slidenum">
              <a:rPr lang="en-US" smtClean="0"/>
              <a:pPr/>
              <a:t>14</a:t>
            </a:fld>
            <a:endParaRPr lang="ru-RU" dirty="0"/>
          </a:p>
        </p:txBody>
      </p:sp>
    </p:spTree>
    <p:extLst>
      <p:ext uri="{BB962C8B-B14F-4D97-AF65-F5344CB8AC3E}">
        <p14:creationId xmlns:p14="http://schemas.microsoft.com/office/powerpoint/2010/main" xmlns="" val="32661323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dirty="0" smtClean="0"/>
              <a:t>Название презентации</a:t>
            </a:r>
            <a:endParaRPr lang="ru-RU" dirty="0"/>
          </a:p>
        </p:txBody>
      </p:sp>
      <p:sp>
        <p:nvSpPr>
          <p:cNvPr id="5" name="Date Placeholder 4"/>
          <p:cNvSpPr>
            <a:spLocks noGrp="1"/>
          </p:cNvSpPr>
          <p:nvPr>
            <p:ph type="dt" idx="11"/>
          </p:nvPr>
        </p:nvSpPr>
        <p:spPr/>
        <p:txBody>
          <a:bodyPr/>
          <a:lstStyle/>
          <a:p>
            <a:fld id="{74F2F392-6618-4FB2-BB41-91534959C136}" type="datetime1">
              <a:rPr lang="en-US" smtClean="0"/>
              <a:pPr/>
              <a:t>2/5/2016</a:t>
            </a:fld>
            <a:endParaRPr lang="ru-RU" dirty="0"/>
          </a:p>
        </p:txBody>
      </p:sp>
      <p:sp>
        <p:nvSpPr>
          <p:cNvPr id="6" name="Footer Placeholder 5"/>
          <p:cNvSpPr>
            <a:spLocks noGrp="1"/>
          </p:cNvSpPr>
          <p:nvPr>
            <p:ph type="ftr" sz="quarter" idx="12"/>
          </p:nvPr>
        </p:nvSpPr>
        <p:spPr/>
        <p:txBody>
          <a:bodyPr/>
          <a:lstStyle/>
          <a:p>
            <a:r>
              <a:rPr dirty="0" smtClean="0"/>
              <a:t>Метка конфиденциальности</a:t>
            </a:r>
            <a:endParaRPr lang="ru-RU" dirty="0"/>
          </a:p>
        </p:txBody>
      </p:sp>
      <p:sp>
        <p:nvSpPr>
          <p:cNvPr id="7" name="Slide Number Placeholder 6"/>
          <p:cNvSpPr>
            <a:spLocks noGrp="1"/>
          </p:cNvSpPr>
          <p:nvPr>
            <p:ph type="sldNum" sz="quarter" idx="13"/>
          </p:nvPr>
        </p:nvSpPr>
        <p:spPr/>
        <p:txBody>
          <a:bodyPr/>
          <a:lstStyle/>
          <a:p>
            <a:fld id="{57788AFD-C26B-478C-B2D8-3A933D69C95F}" type="slidenum">
              <a:rPr lang="en-US" smtClean="0"/>
              <a:pPr/>
              <a:t>15</a:t>
            </a:fld>
            <a:endParaRPr lang="ru-RU" dirty="0"/>
          </a:p>
        </p:txBody>
      </p:sp>
    </p:spTree>
    <p:extLst>
      <p:ext uri="{BB962C8B-B14F-4D97-AF65-F5344CB8AC3E}">
        <p14:creationId xmlns:p14="http://schemas.microsoft.com/office/powerpoint/2010/main" xmlns="" val="32835722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dirty="0" smtClean="0"/>
              <a:t>Название презентации</a:t>
            </a:r>
            <a:endParaRPr lang="ru-RU" dirty="0"/>
          </a:p>
        </p:txBody>
      </p:sp>
      <p:sp>
        <p:nvSpPr>
          <p:cNvPr id="5" name="Date Placeholder 4"/>
          <p:cNvSpPr>
            <a:spLocks noGrp="1"/>
          </p:cNvSpPr>
          <p:nvPr>
            <p:ph type="dt" idx="11"/>
          </p:nvPr>
        </p:nvSpPr>
        <p:spPr/>
        <p:txBody>
          <a:bodyPr/>
          <a:lstStyle/>
          <a:p>
            <a:fld id="{74F2F392-6618-4FB2-BB41-91534959C136}" type="datetime1">
              <a:rPr lang="en-US" smtClean="0"/>
              <a:pPr/>
              <a:t>2/5/2016</a:t>
            </a:fld>
            <a:endParaRPr lang="ru-RU" dirty="0"/>
          </a:p>
        </p:txBody>
      </p:sp>
      <p:sp>
        <p:nvSpPr>
          <p:cNvPr id="6" name="Footer Placeholder 5"/>
          <p:cNvSpPr>
            <a:spLocks noGrp="1"/>
          </p:cNvSpPr>
          <p:nvPr>
            <p:ph type="ftr" sz="quarter" idx="12"/>
          </p:nvPr>
        </p:nvSpPr>
        <p:spPr/>
        <p:txBody>
          <a:bodyPr/>
          <a:lstStyle/>
          <a:p>
            <a:r>
              <a:rPr dirty="0" smtClean="0"/>
              <a:t>Метка конфиденциальности</a:t>
            </a:r>
            <a:endParaRPr lang="ru-RU" dirty="0"/>
          </a:p>
        </p:txBody>
      </p:sp>
      <p:sp>
        <p:nvSpPr>
          <p:cNvPr id="7" name="Slide Number Placeholder 6"/>
          <p:cNvSpPr>
            <a:spLocks noGrp="1"/>
          </p:cNvSpPr>
          <p:nvPr>
            <p:ph type="sldNum" sz="quarter" idx="13"/>
          </p:nvPr>
        </p:nvSpPr>
        <p:spPr/>
        <p:txBody>
          <a:bodyPr/>
          <a:lstStyle/>
          <a:p>
            <a:fld id="{57788AFD-C26B-478C-B2D8-3A933D69C95F}" type="slidenum">
              <a:rPr lang="en-US" smtClean="0"/>
              <a:pPr/>
              <a:t>16</a:t>
            </a:fld>
            <a:endParaRPr lang="ru-RU" dirty="0"/>
          </a:p>
        </p:txBody>
      </p:sp>
    </p:spTree>
    <p:extLst>
      <p:ext uri="{BB962C8B-B14F-4D97-AF65-F5344CB8AC3E}">
        <p14:creationId xmlns:p14="http://schemas.microsoft.com/office/powerpoint/2010/main" xmlns="" val="39137032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dirty="0" smtClean="0"/>
              <a:t>Название презентации</a:t>
            </a:r>
            <a:endParaRPr lang="ru-RU" dirty="0"/>
          </a:p>
        </p:txBody>
      </p:sp>
      <p:sp>
        <p:nvSpPr>
          <p:cNvPr id="5" name="Date Placeholder 4"/>
          <p:cNvSpPr>
            <a:spLocks noGrp="1"/>
          </p:cNvSpPr>
          <p:nvPr>
            <p:ph type="dt" idx="11"/>
          </p:nvPr>
        </p:nvSpPr>
        <p:spPr/>
        <p:txBody>
          <a:bodyPr/>
          <a:lstStyle/>
          <a:p>
            <a:fld id="{74F2F392-6618-4FB2-BB41-91534959C136}" type="datetime1">
              <a:rPr lang="en-US" smtClean="0"/>
              <a:pPr/>
              <a:t>2/5/2016</a:t>
            </a:fld>
            <a:endParaRPr lang="ru-RU" dirty="0"/>
          </a:p>
        </p:txBody>
      </p:sp>
      <p:sp>
        <p:nvSpPr>
          <p:cNvPr id="6" name="Footer Placeholder 5"/>
          <p:cNvSpPr>
            <a:spLocks noGrp="1"/>
          </p:cNvSpPr>
          <p:nvPr>
            <p:ph type="ftr" sz="quarter" idx="12"/>
          </p:nvPr>
        </p:nvSpPr>
        <p:spPr/>
        <p:txBody>
          <a:bodyPr/>
          <a:lstStyle/>
          <a:p>
            <a:r>
              <a:rPr dirty="0" smtClean="0"/>
              <a:t>Метка конфиденциальности</a:t>
            </a:r>
            <a:endParaRPr lang="ru-RU" dirty="0"/>
          </a:p>
        </p:txBody>
      </p:sp>
      <p:sp>
        <p:nvSpPr>
          <p:cNvPr id="7" name="Slide Number Placeholder 6"/>
          <p:cNvSpPr>
            <a:spLocks noGrp="1"/>
          </p:cNvSpPr>
          <p:nvPr>
            <p:ph type="sldNum" sz="quarter" idx="13"/>
          </p:nvPr>
        </p:nvSpPr>
        <p:spPr/>
        <p:txBody>
          <a:bodyPr/>
          <a:lstStyle/>
          <a:p>
            <a:fld id="{57788AFD-C26B-478C-B2D8-3A933D69C95F}" type="slidenum">
              <a:rPr lang="en-US" smtClean="0"/>
              <a:pPr/>
              <a:t>17</a:t>
            </a:fld>
            <a:endParaRPr lang="ru-RU" dirty="0"/>
          </a:p>
        </p:txBody>
      </p:sp>
    </p:spTree>
    <p:extLst>
      <p:ext uri="{BB962C8B-B14F-4D97-AF65-F5344CB8AC3E}">
        <p14:creationId xmlns:p14="http://schemas.microsoft.com/office/powerpoint/2010/main" xmlns="" val="39850025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dirty="0" smtClean="0"/>
              <a:t>Название презентации</a:t>
            </a:r>
            <a:endParaRPr lang="ru-RU" dirty="0"/>
          </a:p>
        </p:txBody>
      </p:sp>
      <p:sp>
        <p:nvSpPr>
          <p:cNvPr id="5" name="Date Placeholder 4"/>
          <p:cNvSpPr>
            <a:spLocks noGrp="1"/>
          </p:cNvSpPr>
          <p:nvPr>
            <p:ph type="dt" idx="11"/>
          </p:nvPr>
        </p:nvSpPr>
        <p:spPr/>
        <p:txBody>
          <a:bodyPr/>
          <a:lstStyle/>
          <a:p>
            <a:fld id="{74F2F392-6618-4FB2-BB41-91534959C136}" type="datetime1">
              <a:rPr lang="en-US" smtClean="0"/>
              <a:pPr/>
              <a:t>2/5/2016</a:t>
            </a:fld>
            <a:endParaRPr lang="ru-RU" dirty="0"/>
          </a:p>
        </p:txBody>
      </p:sp>
      <p:sp>
        <p:nvSpPr>
          <p:cNvPr id="6" name="Footer Placeholder 5"/>
          <p:cNvSpPr>
            <a:spLocks noGrp="1"/>
          </p:cNvSpPr>
          <p:nvPr>
            <p:ph type="ftr" sz="quarter" idx="12"/>
          </p:nvPr>
        </p:nvSpPr>
        <p:spPr/>
        <p:txBody>
          <a:bodyPr/>
          <a:lstStyle/>
          <a:p>
            <a:r>
              <a:rPr dirty="0" smtClean="0"/>
              <a:t>Метка конфиденциальности</a:t>
            </a:r>
            <a:endParaRPr lang="ru-RU" dirty="0"/>
          </a:p>
        </p:txBody>
      </p:sp>
      <p:sp>
        <p:nvSpPr>
          <p:cNvPr id="7" name="Slide Number Placeholder 6"/>
          <p:cNvSpPr>
            <a:spLocks noGrp="1"/>
          </p:cNvSpPr>
          <p:nvPr>
            <p:ph type="sldNum" sz="quarter" idx="13"/>
          </p:nvPr>
        </p:nvSpPr>
        <p:spPr/>
        <p:txBody>
          <a:bodyPr/>
          <a:lstStyle/>
          <a:p>
            <a:fld id="{57788AFD-C26B-478C-B2D8-3A933D69C95F}" type="slidenum">
              <a:rPr lang="en-US" smtClean="0"/>
              <a:pPr/>
              <a:t>18</a:t>
            </a:fld>
            <a:endParaRPr lang="ru-RU" dirty="0"/>
          </a:p>
        </p:txBody>
      </p:sp>
    </p:spTree>
    <p:extLst>
      <p:ext uri="{BB962C8B-B14F-4D97-AF65-F5344CB8AC3E}">
        <p14:creationId xmlns:p14="http://schemas.microsoft.com/office/powerpoint/2010/main" xmlns="" val="14812831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dirty="0" smtClean="0"/>
              <a:t>Название презентации</a:t>
            </a:r>
            <a:endParaRPr lang="ru-RU" dirty="0"/>
          </a:p>
        </p:txBody>
      </p:sp>
      <p:sp>
        <p:nvSpPr>
          <p:cNvPr id="5" name="Date Placeholder 4"/>
          <p:cNvSpPr>
            <a:spLocks noGrp="1"/>
          </p:cNvSpPr>
          <p:nvPr>
            <p:ph type="dt" idx="11"/>
          </p:nvPr>
        </p:nvSpPr>
        <p:spPr/>
        <p:txBody>
          <a:bodyPr/>
          <a:lstStyle/>
          <a:p>
            <a:fld id="{74F2F392-6618-4FB2-BB41-91534959C136}" type="datetime1">
              <a:rPr lang="en-US" smtClean="0"/>
              <a:pPr/>
              <a:t>2/5/2016</a:t>
            </a:fld>
            <a:endParaRPr lang="ru-RU" dirty="0"/>
          </a:p>
        </p:txBody>
      </p:sp>
      <p:sp>
        <p:nvSpPr>
          <p:cNvPr id="6" name="Footer Placeholder 5"/>
          <p:cNvSpPr>
            <a:spLocks noGrp="1"/>
          </p:cNvSpPr>
          <p:nvPr>
            <p:ph type="ftr" sz="quarter" idx="12"/>
          </p:nvPr>
        </p:nvSpPr>
        <p:spPr/>
        <p:txBody>
          <a:bodyPr/>
          <a:lstStyle/>
          <a:p>
            <a:r>
              <a:rPr dirty="0" smtClean="0"/>
              <a:t>Метка конфиденциальности</a:t>
            </a:r>
            <a:endParaRPr lang="ru-RU" dirty="0"/>
          </a:p>
        </p:txBody>
      </p:sp>
      <p:sp>
        <p:nvSpPr>
          <p:cNvPr id="7" name="Slide Number Placeholder 6"/>
          <p:cNvSpPr>
            <a:spLocks noGrp="1"/>
          </p:cNvSpPr>
          <p:nvPr>
            <p:ph type="sldNum" sz="quarter" idx="13"/>
          </p:nvPr>
        </p:nvSpPr>
        <p:spPr/>
        <p:txBody>
          <a:bodyPr/>
          <a:lstStyle/>
          <a:p>
            <a:fld id="{57788AFD-C26B-478C-B2D8-3A933D69C95F}" type="slidenum">
              <a:rPr lang="en-US" smtClean="0"/>
              <a:pPr/>
              <a:t>19</a:t>
            </a:fld>
            <a:endParaRPr lang="ru-RU" dirty="0"/>
          </a:p>
        </p:txBody>
      </p:sp>
    </p:spTree>
    <p:extLst>
      <p:ext uri="{BB962C8B-B14F-4D97-AF65-F5344CB8AC3E}">
        <p14:creationId xmlns:p14="http://schemas.microsoft.com/office/powerpoint/2010/main" xmlns="" val="5580552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dirty="0" smtClean="0"/>
              <a:t>Название презентации</a:t>
            </a:r>
            <a:endParaRPr lang="ru-RU" dirty="0"/>
          </a:p>
        </p:txBody>
      </p:sp>
      <p:sp>
        <p:nvSpPr>
          <p:cNvPr id="5" name="Date Placeholder 4"/>
          <p:cNvSpPr>
            <a:spLocks noGrp="1"/>
          </p:cNvSpPr>
          <p:nvPr>
            <p:ph type="dt" idx="11"/>
          </p:nvPr>
        </p:nvSpPr>
        <p:spPr/>
        <p:txBody>
          <a:bodyPr/>
          <a:lstStyle/>
          <a:p>
            <a:fld id="{74F2F392-6618-4FB2-BB41-91534959C136}" type="datetime1">
              <a:rPr lang="en-US" smtClean="0"/>
              <a:pPr/>
              <a:t>2/5/2016</a:t>
            </a:fld>
            <a:endParaRPr lang="ru-RU" dirty="0"/>
          </a:p>
        </p:txBody>
      </p:sp>
      <p:sp>
        <p:nvSpPr>
          <p:cNvPr id="6" name="Footer Placeholder 5"/>
          <p:cNvSpPr>
            <a:spLocks noGrp="1"/>
          </p:cNvSpPr>
          <p:nvPr>
            <p:ph type="ftr" sz="quarter" idx="12"/>
          </p:nvPr>
        </p:nvSpPr>
        <p:spPr/>
        <p:txBody>
          <a:bodyPr/>
          <a:lstStyle/>
          <a:p>
            <a:r>
              <a:rPr dirty="0" smtClean="0"/>
              <a:t>Метка конфиденциальности</a:t>
            </a:r>
            <a:endParaRPr lang="ru-RU" dirty="0"/>
          </a:p>
        </p:txBody>
      </p:sp>
      <p:sp>
        <p:nvSpPr>
          <p:cNvPr id="7" name="Slide Number Placeholder 6"/>
          <p:cNvSpPr>
            <a:spLocks noGrp="1"/>
          </p:cNvSpPr>
          <p:nvPr>
            <p:ph type="sldNum" sz="quarter" idx="13"/>
          </p:nvPr>
        </p:nvSpPr>
        <p:spPr/>
        <p:txBody>
          <a:bodyPr/>
          <a:lstStyle/>
          <a:p>
            <a:fld id="{57788AFD-C26B-478C-B2D8-3A933D69C95F}" type="slidenum">
              <a:rPr lang="en-US" smtClean="0"/>
              <a:pPr/>
              <a:t>20</a:t>
            </a:fld>
            <a:endParaRPr lang="ru-RU" dirty="0"/>
          </a:p>
        </p:txBody>
      </p:sp>
    </p:spTree>
    <p:extLst>
      <p:ext uri="{BB962C8B-B14F-4D97-AF65-F5344CB8AC3E}">
        <p14:creationId xmlns:p14="http://schemas.microsoft.com/office/powerpoint/2010/main" xmlns="" val="41069215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dirty="0" smtClean="0"/>
              <a:t>Название презентации</a:t>
            </a:r>
            <a:endParaRPr lang="ru-RU" dirty="0"/>
          </a:p>
        </p:txBody>
      </p:sp>
      <p:sp>
        <p:nvSpPr>
          <p:cNvPr id="5" name="Date Placeholder 4"/>
          <p:cNvSpPr>
            <a:spLocks noGrp="1"/>
          </p:cNvSpPr>
          <p:nvPr>
            <p:ph type="dt" idx="11"/>
          </p:nvPr>
        </p:nvSpPr>
        <p:spPr/>
        <p:txBody>
          <a:bodyPr/>
          <a:lstStyle/>
          <a:p>
            <a:fld id="{74F2F392-6618-4FB2-BB41-91534959C136}" type="datetime1">
              <a:rPr lang="en-US" smtClean="0"/>
              <a:pPr/>
              <a:t>2/5/2016</a:t>
            </a:fld>
            <a:endParaRPr lang="ru-RU" dirty="0"/>
          </a:p>
        </p:txBody>
      </p:sp>
      <p:sp>
        <p:nvSpPr>
          <p:cNvPr id="6" name="Footer Placeholder 5"/>
          <p:cNvSpPr>
            <a:spLocks noGrp="1"/>
          </p:cNvSpPr>
          <p:nvPr>
            <p:ph type="ftr" sz="quarter" idx="12"/>
          </p:nvPr>
        </p:nvSpPr>
        <p:spPr/>
        <p:txBody>
          <a:bodyPr/>
          <a:lstStyle/>
          <a:p>
            <a:r>
              <a:rPr dirty="0" smtClean="0"/>
              <a:t>Метка конфиденциальности</a:t>
            </a:r>
            <a:endParaRPr lang="ru-RU" dirty="0"/>
          </a:p>
        </p:txBody>
      </p:sp>
      <p:sp>
        <p:nvSpPr>
          <p:cNvPr id="7" name="Slide Number Placeholder 6"/>
          <p:cNvSpPr>
            <a:spLocks noGrp="1"/>
          </p:cNvSpPr>
          <p:nvPr>
            <p:ph type="sldNum" sz="quarter" idx="13"/>
          </p:nvPr>
        </p:nvSpPr>
        <p:spPr/>
        <p:txBody>
          <a:bodyPr/>
          <a:lstStyle/>
          <a:p>
            <a:fld id="{57788AFD-C26B-478C-B2D8-3A933D69C95F}" type="slidenum">
              <a:rPr lang="en-US" smtClean="0"/>
              <a:pPr/>
              <a:t>21</a:t>
            </a:fld>
            <a:endParaRPr lang="ru-RU" dirty="0"/>
          </a:p>
        </p:txBody>
      </p:sp>
    </p:spTree>
    <p:extLst>
      <p:ext uri="{BB962C8B-B14F-4D97-AF65-F5344CB8AC3E}">
        <p14:creationId xmlns:p14="http://schemas.microsoft.com/office/powerpoint/2010/main" xmlns="" val="29433264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dirty="0" smtClean="0"/>
              <a:t>Название презентации</a:t>
            </a:r>
            <a:endParaRPr lang="ru-RU" dirty="0"/>
          </a:p>
        </p:txBody>
      </p:sp>
      <p:sp>
        <p:nvSpPr>
          <p:cNvPr id="5" name="Date Placeholder 4"/>
          <p:cNvSpPr>
            <a:spLocks noGrp="1"/>
          </p:cNvSpPr>
          <p:nvPr>
            <p:ph type="dt" idx="11"/>
          </p:nvPr>
        </p:nvSpPr>
        <p:spPr/>
        <p:txBody>
          <a:bodyPr/>
          <a:lstStyle/>
          <a:p>
            <a:fld id="{74F2F392-6618-4FB2-BB41-91534959C136}" type="datetime1">
              <a:rPr lang="en-US" smtClean="0"/>
              <a:pPr/>
              <a:t>2/5/2016</a:t>
            </a:fld>
            <a:endParaRPr lang="ru-RU" dirty="0"/>
          </a:p>
        </p:txBody>
      </p:sp>
      <p:sp>
        <p:nvSpPr>
          <p:cNvPr id="6" name="Footer Placeholder 5"/>
          <p:cNvSpPr>
            <a:spLocks noGrp="1"/>
          </p:cNvSpPr>
          <p:nvPr>
            <p:ph type="ftr" sz="quarter" idx="12"/>
          </p:nvPr>
        </p:nvSpPr>
        <p:spPr/>
        <p:txBody>
          <a:bodyPr/>
          <a:lstStyle/>
          <a:p>
            <a:r>
              <a:rPr dirty="0" smtClean="0"/>
              <a:t>Метка конфиденциальности</a:t>
            </a:r>
            <a:endParaRPr lang="ru-RU" dirty="0"/>
          </a:p>
        </p:txBody>
      </p:sp>
      <p:sp>
        <p:nvSpPr>
          <p:cNvPr id="7" name="Slide Number Placeholder 6"/>
          <p:cNvSpPr>
            <a:spLocks noGrp="1"/>
          </p:cNvSpPr>
          <p:nvPr>
            <p:ph type="sldNum" sz="quarter" idx="13"/>
          </p:nvPr>
        </p:nvSpPr>
        <p:spPr/>
        <p:txBody>
          <a:bodyPr/>
          <a:lstStyle/>
          <a:p>
            <a:fld id="{57788AFD-C26B-478C-B2D8-3A933D69C95F}" type="slidenum">
              <a:rPr lang="en-US" smtClean="0"/>
              <a:pPr/>
              <a:t>22</a:t>
            </a:fld>
            <a:endParaRPr lang="ru-RU" dirty="0"/>
          </a:p>
        </p:txBody>
      </p:sp>
    </p:spTree>
    <p:extLst>
      <p:ext uri="{BB962C8B-B14F-4D97-AF65-F5344CB8AC3E}">
        <p14:creationId xmlns:p14="http://schemas.microsoft.com/office/powerpoint/2010/main" xmlns="" val="27336345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3C96944-299D-426A-850B-3D3D19489849}" type="slidenum">
              <a:rPr lang="en-US"/>
              <a:pPr/>
              <a:t>23</a:t>
            </a:fld>
            <a:endParaRPr lang="ru-RU" dirty="0"/>
          </a:p>
        </p:txBody>
      </p:sp>
      <p:sp>
        <p:nvSpPr>
          <p:cNvPr id="32770" name="Rectangle 2"/>
          <p:cNvSpPr>
            <a:spLocks noGrp="1" noRot="1" noChangeAspect="1" noChangeArrowheads="1" noTextEdit="1"/>
          </p:cNvSpPr>
          <p:nvPr>
            <p:ph type="sldImg"/>
          </p:nvPr>
        </p:nvSpPr>
        <p:spPr>
          <a:xfrm>
            <a:off x="457200" y="931863"/>
            <a:ext cx="2973388" cy="2230437"/>
          </a:xfrm>
          <a:ln/>
        </p:spPr>
      </p:sp>
      <p:sp>
        <p:nvSpPr>
          <p:cNvPr id="32771" name="Rectangle 3"/>
          <p:cNvSpPr>
            <a:spLocks noGrp="1" noChangeArrowheads="1"/>
          </p:cNvSpPr>
          <p:nvPr>
            <p:ph type="body" idx="1"/>
          </p:nvPr>
        </p:nvSpPr>
        <p:spPr>
          <a:xfrm>
            <a:off x="912814" y="4343400"/>
            <a:ext cx="5032375" cy="4114800"/>
          </a:xfrm>
        </p:spPr>
        <p:txBody>
          <a:bodyPr/>
          <a:lstStyle/>
          <a:p>
            <a:endParaRPr lang="en-US" dirty="0"/>
          </a:p>
        </p:txBody>
      </p:sp>
    </p:spTree>
    <p:extLst>
      <p:ext uri="{BB962C8B-B14F-4D97-AF65-F5344CB8AC3E}">
        <p14:creationId xmlns:p14="http://schemas.microsoft.com/office/powerpoint/2010/main" xmlns="" val="34833276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3C96944-299D-426A-850B-3D3D19489849}" type="slidenum">
              <a:rPr lang="en-US"/>
              <a:pPr/>
              <a:t>24</a:t>
            </a:fld>
            <a:endParaRPr lang="ru-RU" dirty="0"/>
          </a:p>
        </p:txBody>
      </p:sp>
      <p:sp>
        <p:nvSpPr>
          <p:cNvPr id="32770" name="Rectangle 2"/>
          <p:cNvSpPr>
            <a:spLocks noGrp="1" noRot="1" noChangeAspect="1" noChangeArrowheads="1" noTextEdit="1"/>
          </p:cNvSpPr>
          <p:nvPr>
            <p:ph type="sldImg"/>
          </p:nvPr>
        </p:nvSpPr>
        <p:spPr>
          <a:xfrm>
            <a:off x="457200" y="931863"/>
            <a:ext cx="2973388" cy="2230437"/>
          </a:xfrm>
          <a:ln/>
        </p:spPr>
      </p:sp>
      <p:sp>
        <p:nvSpPr>
          <p:cNvPr id="32771" name="Rectangle 3"/>
          <p:cNvSpPr>
            <a:spLocks noGrp="1" noChangeArrowheads="1"/>
          </p:cNvSpPr>
          <p:nvPr>
            <p:ph type="body" idx="1"/>
          </p:nvPr>
        </p:nvSpPr>
        <p:spPr>
          <a:xfrm>
            <a:off x="912814" y="4343400"/>
            <a:ext cx="5032375" cy="4114800"/>
          </a:xfrm>
        </p:spPr>
        <p:txBody>
          <a:bodyPr/>
          <a:lstStyle/>
          <a:p>
            <a:endParaRPr lang="en-US" dirty="0"/>
          </a:p>
        </p:txBody>
      </p:sp>
    </p:spTree>
    <p:extLst>
      <p:ext uri="{BB962C8B-B14F-4D97-AF65-F5344CB8AC3E}">
        <p14:creationId xmlns:p14="http://schemas.microsoft.com/office/powerpoint/2010/main" xmlns="" val="35948264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smtClean="0"/>
              <a:t>Для построения калибровочной кривой необходимо измерить спектры не менее чем трех стандартных растворов аналита.</a:t>
            </a:r>
          </a:p>
          <a:p>
            <a:r>
              <a:rPr dirty="0" smtClean="0"/>
              <a:t>В диапазон концентраций стандартных растворов должен входить ожидаемый диапазон концентраций анализируемых проб. В идеале все результаты для измеряемых стандартных образцов должны лежать на одной прямой, но на практике всегда имеет место некоторый разброс. Для наилучшей аппроксимации данных калибровочной кривой данного вида и, на последующей стадии, выбора вида калибровочной кривой, обеспечивающей наилучшую аппроксимацию, необходимо использовать статистические методы. Наиболее часто используемым статистическим методом является линейная регрессия, также известная как</a:t>
            </a:r>
          </a:p>
          <a:p>
            <a:r>
              <a:rPr dirty="0" smtClean="0"/>
              <a:t>метод наименьших квадратов.</a:t>
            </a:r>
          </a:p>
          <a:p>
            <a:endParaRPr lang="ru-RU" dirty="0"/>
          </a:p>
        </p:txBody>
      </p:sp>
      <p:sp>
        <p:nvSpPr>
          <p:cNvPr id="4" name="Header Placeholder 3"/>
          <p:cNvSpPr>
            <a:spLocks noGrp="1"/>
          </p:cNvSpPr>
          <p:nvPr>
            <p:ph type="hdr" sz="quarter" idx="10"/>
          </p:nvPr>
        </p:nvSpPr>
        <p:spPr/>
        <p:txBody>
          <a:bodyPr/>
          <a:lstStyle/>
          <a:p>
            <a:r>
              <a:rPr dirty="0" smtClean="0"/>
              <a:t>Название презентации</a:t>
            </a:r>
            <a:endParaRPr lang="ru-RU" dirty="0"/>
          </a:p>
        </p:txBody>
      </p:sp>
      <p:sp>
        <p:nvSpPr>
          <p:cNvPr id="5" name="Date Placeholder 4"/>
          <p:cNvSpPr>
            <a:spLocks noGrp="1"/>
          </p:cNvSpPr>
          <p:nvPr>
            <p:ph type="dt" idx="11"/>
          </p:nvPr>
        </p:nvSpPr>
        <p:spPr/>
        <p:txBody>
          <a:bodyPr/>
          <a:lstStyle/>
          <a:p>
            <a:fld id="{74F2F392-6618-4FB2-BB41-91534959C136}" type="datetime1">
              <a:rPr lang="en-US" smtClean="0"/>
              <a:pPr/>
              <a:t>2/5/2016</a:t>
            </a:fld>
            <a:endParaRPr lang="ru-RU"/>
          </a:p>
        </p:txBody>
      </p:sp>
      <p:sp>
        <p:nvSpPr>
          <p:cNvPr id="6" name="Footer Placeholder 5"/>
          <p:cNvSpPr>
            <a:spLocks noGrp="1"/>
          </p:cNvSpPr>
          <p:nvPr>
            <p:ph type="ftr" sz="quarter" idx="12"/>
          </p:nvPr>
        </p:nvSpPr>
        <p:spPr/>
        <p:txBody>
          <a:bodyPr/>
          <a:lstStyle/>
          <a:p>
            <a:r>
              <a:rPr dirty="0" smtClean="0"/>
              <a:t>Метка конфиденциальности</a:t>
            </a:r>
            <a:endParaRPr lang="ru-RU"/>
          </a:p>
        </p:txBody>
      </p:sp>
      <p:sp>
        <p:nvSpPr>
          <p:cNvPr id="7" name="Slide Number Placeholder 6"/>
          <p:cNvSpPr>
            <a:spLocks noGrp="1"/>
          </p:cNvSpPr>
          <p:nvPr>
            <p:ph type="sldNum" sz="quarter" idx="13"/>
          </p:nvPr>
        </p:nvSpPr>
        <p:spPr/>
        <p:txBody>
          <a:bodyPr/>
          <a:lstStyle/>
          <a:p>
            <a:fld id="{57788AFD-C26B-478C-B2D8-3A933D69C95F}" type="slidenum">
              <a:rPr lang="en-US" smtClean="0"/>
              <a:pPr/>
              <a:t>25</a:t>
            </a:fld>
            <a:endParaRPr lang="ru-RU"/>
          </a:p>
        </p:txBody>
      </p:sp>
    </p:spTree>
    <p:extLst>
      <p:ext uri="{BB962C8B-B14F-4D97-AF65-F5344CB8AC3E}">
        <p14:creationId xmlns:p14="http://schemas.microsoft.com/office/powerpoint/2010/main" xmlns="" val="39492074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dirty="0" smtClean="0"/>
              <a:t>Название презентации</a:t>
            </a:r>
            <a:endParaRPr lang="ru-RU" dirty="0"/>
          </a:p>
        </p:txBody>
      </p:sp>
      <p:sp>
        <p:nvSpPr>
          <p:cNvPr id="5" name="Date Placeholder 4"/>
          <p:cNvSpPr>
            <a:spLocks noGrp="1"/>
          </p:cNvSpPr>
          <p:nvPr>
            <p:ph type="dt" idx="11"/>
          </p:nvPr>
        </p:nvSpPr>
        <p:spPr/>
        <p:txBody>
          <a:bodyPr/>
          <a:lstStyle/>
          <a:p>
            <a:fld id="{74F2F392-6618-4FB2-BB41-91534959C136}" type="datetime1">
              <a:rPr lang="en-US" smtClean="0"/>
              <a:pPr/>
              <a:t>2/5/2016</a:t>
            </a:fld>
            <a:endParaRPr lang="ru-RU"/>
          </a:p>
        </p:txBody>
      </p:sp>
      <p:sp>
        <p:nvSpPr>
          <p:cNvPr id="6" name="Footer Placeholder 5"/>
          <p:cNvSpPr>
            <a:spLocks noGrp="1"/>
          </p:cNvSpPr>
          <p:nvPr>
            <p:ph type="ftr" sz="quarter" idx="12"/>
          </p:nvPr>
        </p:nvSpPr>
        <p:spPr/>
        <p:txBody>
          <a:bodyPr/>
          <a:lstStyle/>
          <a:p>
            <a:r>
              <a:rPr dirty="0" smtClean="0"/>
              <a:t>Метка конфиденциальности</a:t>
            </a:r>
            <a:endParaRPr lang="ru-RU"/>
          </a:p>
        </p:txBody>
      </p:sp>
      <p:sp>
        <p:nvSpPr>
          <p:cNvPr id="7" name="Slide Number Placeholder 6"/>
          <p:cNvSpPr>
            <a:spLocks noGrp="1"/>
          </p:cNvSpPr>
          <p:nvPr>
            <p:ph type="sldNum" sz="quarter" idx="13"/>
          </p:nvPr>
        </p:nvSpPr>
        <p:spPr/>
        <p:txBody>
          <a:bodyPr/>
          <a:lstStyle/>
          <a:p>
            <a:fld id="{57788AFD-C26B-478C-B2D8-3A933D69C95F}" type="slidenum">
              <a:rPr lang="en-US" smtClean="0"/>
              <a:pPr/>
              <a:t>26</a:t>
            </a:fld>
            <a:endParaRPr lang="ru-RU"/>
          </a:p>
        </p:txBody>
      </p:sp>
    </p:spTree>
    <p:extLst>
      <p:ext uri="{BB962C8B-B14F-4D97-AF65-F5344CB8AC3E}">
        <p14:creationId xmlns:p14="http://schemas.microsoft.com/office/powerpoint/2010/main" xmlns="" val="2008648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dirty="0" smtClean="0"/>
              <a:t>Название презентации</a:t>
            </a:r>
            <a:endParaRPr lang="ru-RU" dirty="0"/>
          </a:p>
        </p:txBody>
      </p:sp>
      <p:sp>
        <p:nvSpPr>
          <p:cNvPr id="5" name="Date Placeholder 4"/>
          <p:cNvSpPr>
            <a:spLocks noGrp="1"/>
          </p:cNvSpPr>
          <p:nvPr>
            <p:ph type="dt" idx="11"/>
          </p:nvPr>
        </p:nvSpPr>
        <p:spPr/>
        <p:txBody>
          <a:bodyPr/>
          <a:lstStyle/>
          <a:p>
            <a:fld id="{74F2F392-6618-4FB2-BB41-91534959C136}" type="datetime1">
              <a:rPr lang="en-US" smtClean="0"/>
              <a:pPr/>
              <a:t>2/5/2016</a:t>
            </a:fld>
            <a:endParaRPr lang="ru-RU"/>
          </a:p>
        </p:txBody>
      </p:sp>
      <p:sp>
        <p:nvSpPr>
          <p:cNvPr id="6" name="Footer Placeholder 5"/>
          <p:cNvSpPr>
            <a:spLocks noGrp="1"/>
          </p:cNvSpPr>
          <p:nvPr>
            <p:ph type="ftr" sz="quarter" idx="12"/>
          </p:nvPr>
        </p:nvSpPr>
        <p:spPr/>
        <p:txBody>
          <a:bodyPr/>
          <a:lstStyle/>
          <a:p>
            <a:r>
              <a:rPr dirty="0" smtClean="0"/>
              <a:t>Метка конфиденциальности</a:t>
            </a:r>
            <a:endParaRPr lang="ru-RU"/>
          </a:p>
        </p:txBody>
      </p:sp>
      <p:sp>
        <p:nvSpPr>
          <p:cNvPr id="7" name="Slide Number Placeholder 6"/>
          <p:cNvSpPr>
            <a:spLocks noGrp="1"/>
          </p:cNvSpPr>
          <p:nvPr>
            <p:ph type="sldNum" sz="quarter" idx="13"/>
          </p:nvPr>
        </p:nvSpPr>
        <p:spPr/>
        <p:txBody>
          <a:bodyPr/>
          <a:lstStyle/>
          <a:p>
            <a:fld id="{57788AFD-C26B-478C-B2D8-3A933D69C95F}" type="slidenum">
              <a:rPr lang="en-US" smtClean="0"/>
              <a:pPr/>
              <a:t>27</a:t>
            </a:fld>
            <a:endParaRPr lang="ru-RU"/>
          </a:p>
        </p:txBody>
      </p:sp>
    </p:spTree>
    <p:extLst>
      <p:ext uri="{BB962C8B-B14F-4D97-AF65-F5344CB8AC3E}">
        <p14:creationId xmlns:p14="http://schemas.microsoft.com/office/powerpoint/2010/main" xmlns="" val="30610280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dirty="0" smtClean="0"/>
              <a:t>Название презентации</a:t>
            </a:r>
            <a:endParaRPr lang="ru-RU" dirty="0"/>
          </a:p>
        </p:txBody>
      </p:sp>
      <p:sp>
        <p:nvSpPr>
          <p:cNvPr id="5" name="Date Placeholder 4"/>
          <p:cNvSpPr>
            <a:spLocks noGrp="1"/>
          </p:cNvSpPr>
          <p:nvPr>
            <p:ph type="dt" idx="11"/>
          </p:nvPr>
        </p:nvSpPr>
        <p:spPr/>
        <p:txBody>
          <a:bodyPr/>
          <a:lstStyle/>
          <a:p>
            <a:fld id="{74F2F392-6618-4FB2-BB41-91534959C136}" type="datetime1">
              <a:rPr lang="en-US" smtClean="0"/>
              <a:pPr/>
              <a:t>2/5/2016</a:t>
            </a:fld>
            <a:endParaRPr lang="ru-RU"/>
          </a:p>
        </p:txBody>
      </p:sp>
      <p:sp>
        <p:nvSpPr>
          <p:cNvPr id="6" name="Footer Placeholder 5"/>
          <p:cNvSpPr>
            <a:spLocks noGrp="1"/>
          </p:cNvSpPr>
          <p:nvPr>
            <p:ph type="ftr" sz="quarter" idx="12"/>
          </p:nvPr>
        </p:nvSpPr>
        <p:spPr/>
        <p:txBody>
          <a:bodyPr/>
          <a:lstStyle/>
          <a:p>
            <a:r>
              <a:rPr dirty="0" smtClean="0"/>
              <a:t>Метка конфиденциальности</a:t>
            </a:r>
            <a:endParaRPr lang="ru-RU"/>
          </a:p>
        </p:txBody>
      </p:sp>
      <p:sp>
        <p:nvSpPr>
          <p:cNvPr id="7" name="Slide Number Placeholder 6"/>
          <p:cNvSpPr>
            <a:spLocks noGrp="1"/>
          </p:cNvSpPr>
          <p:nvPr>
            <p:ph type="sldNum" sz="quarter" idx="13"/>
          </p:nvPr>
        </p:nvSpPr>
        <p:spPr/>
        <p:txBody>
          <a:bodyPr/>
          <a:lstStyle/>
          <a:p>
            <a:fld id="{57788AFD-C26B-478C-B2D8-3A933D69C95F}" type="slidenum">
              <a:rPr lang="en-US" smtClean="0"/>
              <a:pPr/>
              <a:t>28</a:t>
            </a:fld>
            <a:endParaRPr lang="ru-RU"/>
          </a:p>
        </p:txBody>
      </p:sp>
    </p:spTree>
    <p:extLst>
      <p:ext uri="{BB962C8B-B14F-4D97-AF65-F5344CB8AC3E}">
        <p14:creationId xmlns:p14="http://schemas.microsoft.com/office/powerpoint/2010/main" xmlns="" val="867080327"/>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6.png"/><Relationship Id="rId7" Type="http://schemas.openxmlformats.org/officeDocument/2006/relationships/image" Target="../media/image7.png"/><Relationship Id="rId2" Type="http://schemas.openxmlformats.org/officeDocument/2006/relationships/image" Target="../media/image5.jpe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6.png"/><Relationship Id="rId7" Type="http://schemas.openxmlformats.org/officeDocument/2006/relationships/image" Target="../media/image7.png"/><Relationship Id="rId2" Type="http://schemas.openxmlformats.org/officeDocument/2006/relationships/image" Target="../media/image5.jpeg"/><Relationship Id="rId1" Type="http://schemas.openxmlformats.org/officeDocument/2006/relationships/slideMaster" Target="../slideMasters/slideMaster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Agilent 4x3 Title Slide w/ Speaker Photo">
    <p:spTree>
      <p:nvGrpSpPr>
        <p:cNvPr id="1" name=""/>
        <p:cNvGrpSpPr/>
        <p:nvPr/>
      </p:nvGrpSpPr>
      <p:grpSpPr>
        <a:xfrm>
          <a:off x="0" y="0"/>
          <a:ext cx="0" cy="0"/>
          <a:chOff x="0" y="0"/>
          <a:chExt cx="0" cy="0"/>
        </a:xfrm>
      </p:grpSpPr>
      <p:pic>
        <p:nvPicPr>
          <p:cNvPr id="9" name="Picture 8" descr="MoC_Bkgd_RGB_PPT_Full_Crpd2.jpg"/>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0" y="-1"/>
            <a:ext cx="9162288" cy="6881168"/>
          </a:xfrm>
          <a:prstGeom prst="rect">
            <a:avLst/>
          </a:prstGeom>
        </p:spPr>
      </p:pic>
      <p:pic>
        <p:nvPicPr>
          <p:cNvPr id="22" name="Picture 21" descr="academia_wheel_nu.png"/>
          <p:cNvPicPr>
            <a:picLocks noChangeAspect="1"/>
          </p:cNvPicPr>
          <p:nvPr userDrawn="1"/>
        </p:nvPicPr>
        <p:blipFill>
          <a:blip r:embed="rId3" cstate="screen">
            <a:alphaModFix amt="75000"/>
            <a:extLst>
              <a:ext uri="{28A0092B-C50C-407E-A947-70E740481C1C}">
                <a14:useLocalDpi xmlns:a14="http://schemas.microsoft.com/office/drawing/2010/main" xmlns=""/>
              </a:ext>
            </a:extLst>
          </a:blip>
          <a:srcRect b="20909"/>
          <a:stretch>
            <a:fillRect/>
          </a:stretch>
        </p:blipFill>
        <p:spPr>
          <a:xfrm>
            <a:off x="0" y="0"/>
            <a:ext cx="5674409" cy="6858000"/>
          </a:xfrm>
          <a:prstGeom prst="rect">
            <a:avLst/>
          </a:prstGeom>
        </p:spPr>
      </p:pic>
      <p:pic>
        <p:nvPicPr>
          <p:cNvPr id="12" name="Picture 11"/>
          <p:cNvPicPr>
            <a:picLocks noChangeAspect="1"/>
          </p:cNvPicPr>
          <p:nvPr userDrawn="1"/>
        </p:nvPicPr>
        <p:blipFill>
          <a:blip r:embed="rId4" cstate="print">
            <a:extLst>
              <a:ext uri="{28A0092B-C50C-407E-A947-70E740481C1C}">
                <a14:useLocalDpi xmlns:a14="http://schemas.microsoft.com/office/drawing/2010/main" xmlns="" val="0"/>
              </a:ext>
            </a:extLst>
          </a:blip>
          <a:stretch>
            <a:fillRect/>
          </a:stretch>
        </p:blipFill>
        <p:spPr>
          <a:xfrm>
            <a:off x="0" y="6356911"/>
            <a:ext cx="9144000" cy="524256"/>
          </a:xfrm>
          <a:prstGeom prst="rect">
            <a:avLst/>
          </a:prstGeom>
          <a:solidFill>
            <a:srgbClr val="0B63C4"/>
          </a:solidFill>
        </p:spPr>
      </p:pic>
      <p:pic>
        <p:nvPicPr>
          <p:cNvPr id="10" name="Picture 9" descr="FooterWheelCropped.png"/>
          <p:cNvPicPr>
            <a:picLocks noChangeAspect="1"/>
          </p:cNvPicPr>
          <p:nvPr userDrawn="1"/>
        </p:nvPicPr>
        <p:blipFill rotWithShape="1">
          <a:blip r:embed="rId5" cstate="print">
            <a:extLst>
              <a:ext uri="{28A0092B-C50C-407E-A947-70E740481C1C}">
                <a14:useLocalDpi xmlns:a14="http://schemas.microsoft.com/office/drawing/2010/main" xmlns="" val="0"/>
              </a:ext>
            </a:extLst>
          </a:blip>
          <a:srcRect r="14346"/>
          <a:stretch/>
        </p:blipFill>
        <p:spPr>
          <a:xfrm>
            <a:off x="7356590" y="6281518"/>
            <a:ext cx="1787410" cy="599649"/>
          </a:xfrm>
          <a:prstGeom prst="rect">
            <a:avLst/>
          </a:prstGeom>
        </p:spPr>
      </p:pic>
      <p:pic>
        <p:nvPicPr>
          <p:cNvPr id="13" name="Picture 12" descr="academic_block.png"/>
          <p:cNvPicPr>
            <a:picLocks noChangeAspect="1"/>
          </p:cNvPicPr>
          <p:nvPr userDrawn="1"/>
        </p:nvPicPr>
        <p:blipFill>
          <a:blip r:embed="rId6" cstate="print"/>
          <a:stretch>
            <a:fillRect/>
          </a:stretch>
        </p:blipFill>
        <p:spPr>
          <a:xfrm>
            <a:off x="8207865" y="6411015"/>
            <a:ext cx="652229" cy="359640"/>
          </a:xfrm>
          <a:prstGeom prst="rect">
            <a:avLst/>
          </a:prstGeom>
        </p:spPr>
      </p:pic>
      <p:sp>
        <p:nvSpPr>
          <p:cNvPr id="15" name="Footer Placeholder 4"/>
          <p:cNvSpPr>
            <a:spLocks noGrp="1"/>
          </p:cNvSpPr>
          <p:nvPr userDrawn="1"/>
        </p:nvSpPr>
        <p:spPr bwMode="white">
          <a:xfrm>
            <a:off x="228600" y="6417514"/>
            <a:ext cx="2057400" cy="118872"/>
          </a:xfrm>
          <a:prstGeom prst="rect">
            <a:avLst/>
          </a:prstGeom>
        </p:spPr>
        <p:txBody>
          <a:bodyPr vert="horz" lIns="0" tIns="0" rIns="0" bIns="0" rtlCol="0" anchor="ctr"/>
          <a:lstStyle>
            <a:defPPr>
              <a:defRPr lang="en-US"/>
            </a:defPPr>
            <a:lvl1pPr marL="0" algn="r" defTabSz="914400" rtl="0" eaLnBrk="1" latinLnBrk="0" hangingPunct="1">
              <a:defRPr sz="600" kern="1200">
                <a:solidFill>
                  <a:srgbClr val="BFE0F4"/>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de-AT" sz="600" kern="1200" dirty="0" smtClean="0">
                <a:solidFill>
                  <a:srgbClr val="BFE0F4"/>
                </a:solidFill>
                <a:effectLst/>
                <a:latin typeface="+mn-lt"/>
              </a:rPr>
              <a:t>Предназначено исключительно для учебных целей </a:t>
            </a:r>
            <a:endParaRPr lang="ru-RU" dirty="0"/>
          </a:p>
        </p:txBody>
      </p:sp>
      <p:sp>
        <p:nvSpPr>
          <p:cNvPr id="16" name="Date Placeholder 3"/>
          <p:cNvSpPr>
            <a:spLocks noGrp="1"/>
          </p:cNvSpPr>
          <p:nvPr userDrawn="1"/>
        </p:nvSpPr>
        <p:spPr bwMode="white">
          <a:xfrm>
            <a:off x="228600" y="6558860"/>
            <a:ext cx="1371600" cy="118872"/>
          </a:xfrm>
          <a:prstGeom prst="rect">
            <a:avLst/>
          </a:prstGeom>
        </p:spPr>
        <p:txBody>
          <a:bodyPr vert="horz" lIns="0" tIns="0" rIns="0" bIns="0" rtlCol="0" anchor="ctr"/>
          <a:lstStyle>
            <a:defPPr>
              <a:defRPr lang="en-US"/>
            </a:defPPr>
            <a:lvl1pPr marL="0" algn="r" defTabSz="685800" rtl="0" eaLnBrk="1" latinLnBrk="0" hangingPunct="1">
              <a:defRPr lang="en-US" sz="600" kern="1200" smtClean="0">
                <a:solidFill>
                  <a:srgbClr val="BFE0F4"/>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873E9FF6-3B60-48A6-AA12-C7A3F7B349EE}" type="datetime4">
              <a:rPr lang="en-US" smtClean="0"/>
              <a:pPr algn="l"/>
              <a:t>February 5, 2016</a:t>
            </a:fld>
            <a:endParaRPr lang="ru-RU" dirty="0"/>
          </a:p>
        </p:txBody>
      </p:sp>
      <p:sp>
        <p:nvSpPr>
          <p:cNvPr id="17" name="Slide Number Placeholder 5"/>
          <p:cNvSpPr>
            <a:spLocks noGrp="1"/>
          </p:cNvSpPr>
          <p:nvPr userDrawn="1"/>
        </p:nvSpPr>
        <p:spPr bwMode="white">
          <a:xfrm>
            <a:off x="228600" y="6711219"/>
            <a:ext cx="459486" cy="118872"/>
          </a:xfrm>
          <a:prstGeom prst="rect">
            <a:avLst/>
          </a:prstGeom>
        </p:spPr>
        <p:txBody>
          <a:bodyPr vert="horz" lIns="0" tIns="0" rIns="0" bIns="0" rtlCol="0" anchor="ctr"/>
          <a:lstStyle>
            <a:defPPr>
              <a:defRPr lang="en-US"/>
            </a:defPPr>
            <a:lvl1pPr marL="0" algn="r" defTabSz="685800" rtl="0" eaLnBrk="1" latinLnBrk="0" hangingPunct="1">
              <a:defRPr lang="en-US" sz="600" kern="1200" smtClean="0">
                <a:solidFill>
                  <a:srgbClr val="BFE0F4"/>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CBD803B2-A378-42BD-B5EC-F7748F169FE0}" type="slidenum">
              <a:rPr lang="en-US" smtClean="0"/>
              <a:pPr algn="l"/>
              <a:t>‹#›</a:t>
            </a:fld>
            <a:endParaRPr lang="ru-RU" dirty="0"/>
          </a:p>
        </p:txBody>
      </p:sp>
      <p:pic>
        <p:nvPicPr>
          <p:cNvPr id="14" name="Picture 13"/>
          <p:cNvPicPr>
            <a:picLocks noChangeAspect="1"/>
          </p:cNvPicPr>
          <p:nvPr userDrawn="1"/>
        </p:nvPicPr>
        <p:blipFill>
          <a:blip r:embed="rId7" cstate="print">
            <a:extLst>
              <a:ext uri="{28A0092B-C50C-407E-A947-70E740481C1C}">
                <a14:useLocalDpi xmlns:a14="http://schemas.microsoft.com/office/drawing/2010/main" xmlns=""/>
              </a:ext>
            </a:extLst>
          </a:blip>
          <a:stretch>
            <a:fillRect/>
          </a:stretch>
        </p:blipFill>
        <p:spPr>
          <a:xfrm>
            <a:off x="0" y="1260346"/>
            <a:ext cx="7998434" cy="4337307"/>
          </a:xfrm>
          <a:prstGeom prst="rect">
            <a:avLst/>
          </a:prstGeom>
          <a:effectLst>
            <a:outerShdw blurRad="292100" dist="38100" dir="4980000" algn="tl" rotWithShape="0">
              <a:prstClr val="black">
                <a:alpha val="40000"/>
              </a:prstClr>
            </a:outerShdw>
          </a:effectLst>
        </p:spPr>
      </p:pic>
      <p:pic>
        <p:nvPicPr>
          <p:cNvPr id="19" name="Picture 18" descr="academia_wheel_nu.png"/>
          <p:cNvPicPr>
            <a:picLocks noChangeAspect="1"/>
          </p:cNvPicPr>
          <p:nvPr userDrawn="1"/>
        </p:nvPicPr>
        <p:blipFill>
          <a:blip r:embed="rId8" cstate="email">
            <a:alphaModFix amt="12000"/>
            <a:extLst>
              <a:ext uri="{28A0092B-C50C-407E-A947-70E740481C1C}">
                <a14:useLocalDpi xmlns:a14="http://schemas.microsoft.com/office/drawing/2010/main" xmlns=""/>
              </a:ext>
            </a:extLst>
          </a:blip>
          <a:srcRect/>
          <a:stretch>
            <a:fillRect/>
          </a:stretch>
        </p:blipFill>
        <p:spPr>
          <a:xfrm>
            <a:off x="0" y="1257300"/>
            <a:ext cx="5674409" cy="4330700"/>
          </a:xfrm>
          <a:prstGeom prst="rect">
            <a:avLst/>
          </a:prstGeom>
        </p:spPr>
      </p:pic>
      <p:sp>
        <p:nvSpPr>
          <p:cNvPr id="23" name="Title 1"/>
          <p:cNvSpPr txBox="1">
            <a:spLocks/>
          </p:cNvSpPr>
          <p:nvPr userDrawn="1"/>
        </p:nvSpPr>
        <p:spPr bwMode="white">
          <a:xfrm>
            <a:off x="4568913" y="3466158"/>
            <a:ext cx="3253766" cy="1947672"/>
          </a:xfrm>
          <a:prstGeom prst="rect">
            <a:avLst/>
          </a:prstGeom>
        </p:spPr>
        <p:txBody>
          <a:bodyPr vert="horz" lIns="0" tIns="0" rIns="0" bIns="0" rtlCol="0" anchor="ctr">
            <a:normAutofit/>
          </a:bodyPr>
          <a:lstStyle>
            <a:lvl1pPr algn="l">
              <a:defRPr sz="3200" b="0">
                <a:solidFill>
                  <a:schemeClr val="bg2"/>
                </a:solidFill>
                <a:latin typeface="+mn-lt"/>
              </a:defRPr>
            </a:lvl1pPr>
          </a:lstStyle>
          <a:p>
            <a:pPr lvl="0">
              <a:lnSpc>
                <a:spcPct val="90000"/>
              </a:lnSpc>
              <a:spcBef>
                <a:spcPct val="0"/>
              </a:spcBef>
            </a:pPr>
            <a:endParaRPr kumimoji="0" lang="en-US" sz="1400" u="none" strike="noStrike" kern="1200" cap="all" spc="0" normalizeH="0" baseline="0" noProof="0" dirty="0">
              <a:ln>
                <a:noFill/>
              </a:ln>
              <a:solidFill>
                <a:srgbClr val="FFD700"/>
              </a:solidFill>
              <a:effectLst/>
              <a:uLnTx/>
              <a:uFillTx/>
              <a:latin typeface="Arial Narrow"/>
              <a:ea typeface="+mj-ea"/>
              <a:cs typeface="Arial Narrow"/>
            </a:endParaRPr>
          </a:p>
        </p:txBody>
      </p:sp>
      <p:sp>
        <p:nvSpPr>
          <p:cNvPr id="24" name="Text Placeholder 19"/>
          <p:cNvSpPr txBox="1">
            <a:spLocks/>
          </p:cNvSpPr>
          <p:nvPr userDrawn="1"/>
        </p:nvSpPr>
        <p:spPr>
          <a:xfrm>
            <a:off x="4569434" y="1371600"/>
            <a:ext cx="3202966" cy="1947672"/>
          </a:xfrm>
          <a:prstGeom prst="rect">
            <a:avLst/>
          </a:prstGeom>
        </p:spPr>
        <p:txBody>
          <a:bodyPr vert="horz" lIns="0" tIns="45720" rIns="91440" bIns="45720" rtlCol="0" anchor="ctr">
            <a:normAutofit/>
          </a:bodyPr>
          <a:lstStyle>
            <a:lvl1pPr marL="0" marR="0" indent="0" algn="l" defTabSz="914400" rtl="0" eaLnBrk="1" fontAlgn="auto" latinLnBrk="0" hangingPunct="1">
              <a:lnSpc>
                <a:spcPct val="100000"/>
              </a:lnSpc>
              <a:spcBef>
                <a:spcPct val="0"/>
              </a:spcBef>
              <a:spcAft>
                <a:spcPts val="300"/>
              </a:spcAft>
              <a:buClrTx/>
              <a:buSzTx/>
              <a:buFontTx/>
              <a:buNone/>
              <a:tabLst/>
              <a:defRPr kumimoji="0" lang="en-US" sz="2400" b="0" i="0" u="none" strike="noStrike" kern="1200" cap="none" spc="0" normalizeH="0" baseline="0" noProof="0">
                <a:ln>
                  <a:noFill/>
                </a:ln>
                <a:solidFill>
                  <a:schemeClr val="bg2"/>
                </a:solidFill>
                <a:effectLst/>
                <a:uLnTx/>
                <a:uFillTx/>
              </a:defRPr>
            </a:lvl1pPr>
          </a:lstStyle>
          <a:p>
            <a:pPr lvl="0">
              <a:lnSpc>
                <a:spcPct val="110000"/>
              </a:lnSpc>
              <a:spcAft>
                <a:spcPts val="600"/>
              </a:spcAft>
            </a:pPr>
            <a:r>
              <a:rPr lang="en-US" sz="3200" b="1" dirty="0" smtClean="0"/>
              <a:t> </a:t>
            </a:r>
            <a:endParaRPr lang="ru-RU" sz="900" dirty="0">
              <a:latin typeface="Arial Narrow"/>
              <a:cs typeface="Arial Narrow"/>
            </a:endParaRPr>
          </a:p>
        </p:txBody>
      </p:sp>
      <p:sp>
        <p:nvSpPr>
          <p:cNvPr id="30" name="Text Placeholder 29"/>
          <p:cNvSpPr>
            <a:spLocks noGrp="1"/>
          </p:cNvSpPr>
          <p:nvPr>
            <p:ph type="body" sz="quarter" idx="10"/>
          </p:nvPr>
        </p:nvSpPr>
        <p:spPr>
          <a:xfrm>
            <a:off x="4570413" y="1376363"/>
            <a:ext cx="3097212" cy="1959159"/>
          </a:xfrm>
        </p:spPr>
        <p:txBody>
          <a:bodyPr anchor="ctr">
            <a:noAutofit/>
          </a:bodyPr>
          <a:lstStyle>
            <a:lvl1pPr>
              <a:defRPr sz="3200">
                <a:solidFill>
                  <a:schemeClr val="bg2"/>
                </a:solidFill>
                <a:latin typeface="+mj-lt"/>
              </a:defRPr>
            </a:lvl1pPr>
            <a:lvl2pPr>
              <a:defRPr sz="3200">
                <a:latin typeface="+mj-lt"/>
              </a:defRPr>
            </a:lvl2pPr>
            <a:lvl3pPr>
              <a:defRPr sz="3200">
                <a:latin typeface="+mj-lt"/>
              </a:defRPr>
            </a:lvl3pPr>
            <a:lvl4pPr>
              <a:defRPr sz="3200">
                <a:latin typeface="+mj-lt"/>
              </a:defRPr>
            </a:lvl4pPr>
            <a:lvl5pPr>
              <a:defRPr sz="3200">
                <a:latin typeface="+mj-lt"/>
              </a:defRPr>
            </a:lvl5pPr>
          </a:lstStyle>
          <a:p>
            <a:pPr lvl="0"/>
            <a:r>
              <a:rPr lang="en-US" dirty="0" smtClean="0"/>
              <a:t>Click to edit Master text styles</a:t>
            </a:r>
          </a:p>
        </p:txBody>
      </p:sp>
      <p:sp>
        <p:nvSpPr>
          <p:cNvPr id="31" name="Text Placeholder 29"/>
          <p:cNvSpPr>
            <a:spLocks noGrp="1"/>
          </p:cNvSpPr>
          <p:nvPr>
            <p:ph type="body" sz="quarter" idx="11" hasCustomPrompt="1"/>
          </p:nvPr>
        </p:nvSpPr>
        <p:spPr>
          <a:xfrm>
            <a:off x="4568509" y="3427993"/>
            <a:ext cx="3097212" cy="2041525"/>
          </a:xfrm>
        </p:spPr>
        <p:txBody>
          <a:bodyPr anchor="ctr">
            <a:noAutofit/>
          </a:bodyPr>
          <a:lstStyle>
            <a:lvl1pPr>
              <a:defRPr kumimoji="0" lang="en-US" sz="3200" u="none" strike="noStrike" kern="1200" cap="all" spc="0" normalizeH="0" baseline="0" noProof="0" dirty="0">
                <a:ln>
                  <a:noFill/>
                </a:ln>
                <a:solidFill>
                  <a:srgbClr val="FFD700"/>
                </a:solidFill>
                <a:effectLst/>
                <a:uLnTx/>
                <a:uFillTx/>
                <a:latin typeface="Arial Narrow"/>
                <a:cs typeface="Arial Narrow"/>
              </a:defRPr>
            </a:lvl1pPr>
            <a:lvl2pPr>
              <a:defRPr sz="3200">
                <a:latin typeface="+mj-lt"/>
              </a:defRPr>
            </a:lvl2pPr>
            <a:lvl3pPr>
              <a:defRPr sz="3200">
                <a:latin typeface="+mj-lt"/>
              </a:defRPr>
            </a:lvl3pPr>
            <a:lvl4pPr>
              <a:defRPr sz="3200">
                <a:latin typeface="+mj-lt"/>
              </a:defRPr>
            </a:lvl4pPr>
            <a:lvl5pPr>
              <a:defRPr sz="3200">
                <a:latin typeface="+mj-lt"/>
              </a:defRPr>
            </a:lvl5pPr>
          </a:lstStyle>
          <a:p>
            <a:pPr lvl="0">
              <a:lnSpc>
                <a:spcPct val="90000"/>
              </a:lnSpc>
              <a:spcBef>
                <a:spcPct val="0"/>
              </a:spcBef>
            </a:pPr>
            <a:r>
              <a:rPr lang="en-US" sz="3400" b="1" cap="all" dirty="0" smtClean="0">
                <a:solidFill>
                  <a:srgbClr val="FFD700"/>
                </a:solidFill>
                <a:latin typeface="Arial Narrow"/>
                <a:cs typeface="Arial Narrow"/>
              </a:rPr>
              <a:t>Building</a:t>
            </a:r>
          </a:p>
          <a:p>
            <a:pPr lvl="0">
              <a:lnSpc>
                <a:spcPct val="80000"/>
              </a:lnSpc>
              <a:spcBef>
                <a:spcPct val="0"/>
              </a:spcBef>
              <a:spcAft>
                <a:spcPts val="1200"/>
              </a:spcAft>
            </a:pPr>
            <a:r>
              <a:rPr kumimoji="0" lang="en-US" sz="1900" u="none" strike="noStrike" kern="1200" cap="all" spc="0" normalizeH="0" baseline="0" noProof="0" dirty="0" smtClean="0">
                <a:ln>
                  <a:noFill/>
                </a:ln>
                <a:solidFill>
                  <a:schemeClr val="bg1"/>
                </a:solidFill>
                <a:effectLst/>
                <a:uLnTx/>
                <a:uFillTx/>
                <a:latin typeface="Arial Narrow"/>
                <a:ea typeface="+mj-ea"/>
                <a:cs typeface="Arial Narrow"/>
              </a:rPr>
              <a:t>Better</a:t>
            </a:r>
            <a:r>
              <a:rPr kumimoji="0" lang="en-US" sz="1900" u="none" strike="noStrike" kern="1200" cap="all" spc="0" normalizeH="0" noProof="0" dirty="0" smtClean="0">
                <a:ln>
                  <a:noFill/>
                </a:ln>
                <a:solidFill>
                  <a:schemeClr val="bg1"/>
                </a:solidFill>
                <a:effectLst/>
                <a:uLnTx/>
                <a:uFillTx/>
                <a:latin typeface="Arial Narrow"/>
                <a:ea typeface="+mj-ea"/>
                <a:cs typeface="Arial Narrow"/>
              </a:rPr>
              <a:t> Science</a:t>
            </a:r>
          </a:p>
          <a:p>
            <a:pPr lvl="0">
              <a:lnSpc>
                <a:spcPct val="90000"/>
              </a:lnSpc>
              <a:spcBef>
                <a:spcPct val="0"/>
              </a:spcBef>
            </a:pPr>
            <a:r>
              <a:rPr lang="en-US" sz="1400" cap="all" baseline="0" dirty="0" smtClean="0">
                <a:solidFill>
                  <a:srgbClr val="FFD700"/>
                </a:solidFill>
                <a:latin typeface="Arial Narrow"/>
                <a:ea typeface="+mj-ea"/>
                <a:cs typeface="Arial Narrow"/>
              </a:rPr>
              <a:t>Agilent</a:t>
            </a:r>
            <a:r>
              <a:rPr lang="en-US" sz="1400" cap="all" dirty="0" smtClean="0">
                <a:solidFill>
                  <a:srgbClr val="FFD700"/>
                </a:solidFill>
                <a:latin typeface="Arial Narrow"/>
                <a:ea typeface="+mj-ea"/>
                <a:cs typeface="Arial Narrow"/>
              </a:rPr>
              <a:t> and You</a:t>
            </a:r>
            <a:endParaRPr kumimoji="0" lang="en-US" sz="1400" u="none" strike="noStrike" kern="1200" cap="all" spc="0" normalizeH="0" baseline="0" noProof="0" dirty="0">
              <a:ln>
                <a:noFill/>
              </a:ln>
              <a:solidFill>
                <a:srgbClr val="FFD700"/>
              </a:solidFill>
              <a:effectLst/>
              <a:uLnTx/>
              <a:uFillTx/>
              <a:latin typeface="Arial Narrow"/>
              <a:ea typeface="+mj-ea"/>
              <a:cs typeface="Arial Narrow"/>
            </a:endParaRPr>
          </a:p>
        </p:txBody>
      </p:sp>
    </p:spTree>
    <p:extLst>
      <p:ext uri="{BB962C8B-B14F-4D97-AF65-F5344CB8AC3E}">
        <p14:creationId xmlns:p14="http://schemas.microsoft.com/office/powerpoint/2010/main" xmlns="" val="3562772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2_Agilent 4x3 Title Slide w/ Speaker Photo">
    <p:spTree>
      <p:nvGrpSpPr>
        <p:cNvPr id="1" name=""/>
        <p:cNvGrpSpPr/>
        <p:nvPr/>
      </p:nvGrpSpPr>
      <p:grpSpPr>
        <a:xfrm>
          <a:off x="0" y="0"/>
          <a:ext cx="0" cy="0"/>
          <a:chOff x="0" y="0"/>
          <a:chExt cx="0" cy="0"/>
        </a:xfrm>
      </p:grpSpPr>
      <p:pic>
        <p:nvPicPr>
          <p:cNvPr id="9" name="Picture 8" descr="MoC_Bkgd_RGB_PPT_Full_Crpd2.jpg"/>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0" y="-1"/>
            <a:ext cx="9162288" cy="6881168"/>
          </a:xfrm>
          <a:prstGeom prst="rect">
            <a:avLst/>
          </a:prstGeom>
        </p:spPr>
      </p:pic>
      <p:pic>
        <p:nvPicPr>
          <p:cNvPr id="11" name="Picture 10" descr="academia_wheel_nu.png"/>
          <p:cNvPicPr>
            <a:picLocks noChangeAspect="1"/>
          </p:cNvPicPr>
          <p:nvPr userDrawn="1"/>
        </p:nvPicPr>
        <p:blipFill>
          <a:blip r:embed="rId3" cstate="screen">
            <a:alphaModFix amt="75000"/>
            <a:extLst>
              <a:ext uri="{28A0092B-C50C-407E-A947-70E740481C1C}">
                <a14:useLocalDpi xmlns:a14="http://schemas.microsoft.com/office/drawing/2010/main" xmlns=""/>
              </a:ext>
            </a:extLst>
          </a:blip>
          <a:srcRect/>
          <a:stretch>
            <a:fillRect/>
          </a:stretch>
        </p:blipFill>
        <p:spPr>
          <a:xfrm>
            <a:off x="0" y="0"/>
            <a:ext cx="4521200" cy="6908800"/>
          </a:xfrm>
          <a:prstGeom prst="rect">
            <a:avLst/>
          </a:prstGeom>
        </p:spPr>
      </p:pic>
      <p:pic>
        <p:nvPicPr>
          <p:cNvPr id="12" name="Picture 11"/>
          <p:cNvPicPr>
            <a:picLocks noChangeAspect="1"/>
          </p:cNvPicPr>
          <p:nvPr userDrawn="1"/>
        </p:nvPicPr>
        <p:blipFill>
          <a:blip r:embed="rId4" cstate="print">
            <a:extLst>
              <a:ext uri="{28A0092B-C50C-407E-A947-70E740481C1C}">
                <a14:useLocalDpi xmlns:a14="http://schemas.microsoft.com/office/drawing/2010/main" xmlns="" val="0"/>
              </a:ext>
            </a:extLst>
          </a:blip>
          <a:stretch>
            <a:fillRect/>
          </a:stretch>
        </p:blipFill>
        <p:spPr>
          <a:xfrm>
            <a:off x="0" y="6333744"/>
            <a:ext cx="9144000" cy="524256"/>
          </a:xfrm>
          <a:prstGeom prst="rect">
            <a:avLst/>
          </a:prstGeom>
          <a:solidFill>
            <a:srgbClr val="0B63C4"/>
          </a:solidFill>
        </p:spPr>
      </p:pic>
      <p:pic>
        <p:nvPicPr>
          <p:cNvPr id="10" name="Picture 9" descr="FooterWheelCropped.png"/>
          <p:cNvPicPr>
            <a:picLocks noChangeAspect="1"/>
          </p:cNvPicPr>
          <p:nvPr userDrawn="1"/>
        </p:nvPicPr>
        <p:blipFill rotWithShape="1">
          <a:blip r:embed="rId5" cstate="print">
            <a:extLst>
              <a:ext uri="{28A0092B-C50C-407E-A947-70E740481C1C}">
                <a14:useLocalDpi xmlns:a14="http://schemas.microsoft.com/office/drawing/2010/main" xmlns="" val="0"/>
              </a:ext>
            </a:extLst>
          </a:blip>
          <a:srcRect r="14346"/>
          <a:stretch/>
        </p:blipFill>
        <p:spPr>
          <a:xfrm>
            <a:off x="7356590" y="6268818"/>
            <a:ext cx="1787410" cy="599649"/>
          </a:xfrm>
          <a:prstGeom prst="rect">
            <a:avLst/>
          </a:prstGeom>
        </p:spPr>
      </p:pic>
      <p:pic>
        <p:nvPicPr>
          <p:cNvPr id="13" name="Picture 12" descr="academic_block.png"/>
          <p:cNvPicPr>
            <a:picLocks noChangeAspect="1"/>
          </p:cNvPicPr>
          <p:nvPr userDrawn="1"/>
        </p:nvPicPr>
        <p:blipFill>
          <a:blip r:embed="rId6" cstate="print"/>
          <a:stretch>
            <a:fillRect/>
          </a:stretch>
        </p:blipFill>
        <p:spPr>
          <a:xfrm>
            <a:off x="8207865" y="6411015"/>
            <a:ext cx="652229" cy="359640"/>
          </a:xfrm>
          <a:prstGeom prst="rect">
            <a:avLst/>
          </a:prstGeom>
        </p:spPr>
      </p:pic>
      <p:sp>
        <p:nvSpPr>
          <p:cNvPr id="15" name="Footer Placeholder 4"/>
          <p:cNvSpPr>
            <a:spLocks noGrp="1"/>
          </p:cNvSpPr>
          <p:nvPr userDrawn="1"/>
        </p:nvSpPr>
        <p:spPr bwMode="white">
          <a:xfrm>
            <a:off x="228600" y="6417514"/>
            <a:ext cx="2057400" cy="118872"/>
          </a:xfrm>
          <a:prstGeom prst="rect">
            <a:avLst/>
          </a:prstGeom>
        </p:spPr>
        <p:txBody>
          <a:bodyPr vert="horz" lIns="0" tIns="0" rIns="0" bIns="0" rtlCol="0" anchor="ctr"/>
          <a:lstStyle>
            <a:defPPr>
              <a:defRPr lang="en-US"/>
            </a:defPPr>
            <a:lvl1pPr marL="0" algn="r" defTabSz="914400" rtl="0" eaLnBrk="1" latinLnBrk="0" hangingPunct="1">
              <a:defRPr sz="600" kern="1200">
                <a:solidFill>
                  <a:srgbClr val="BFE0F4"/>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de-AT" sz="600" kern="1200" dirty="0" smtClean="0">
                <a:solidFill>
                  <a:srgbClr val="BFE0F4"/>
                </a:solidFill>
                <a:effectLst/>
                <a:latin typeface="+mn-lt"/>
              </a:rPr>
              <a:t>Предназначено исключительно для учебных целей </a:t>
            </a:r>
            <a:endParaRPr lang="ru-RU" dirty="0"/>
          </a:p>
        </p:txBody>
      </p:sp>
      <p:sp>
        <p:nvSpPr>
          <p:cNvPr id="16" name="Date Placeholder 3"/>
          <p:cNvSpPr>
            <a:spLocks noGrp="1"/>
          </p:cNvSpPr>
          <p:nvPr userDrawn="1"/>
        </p:nvSpPr>
        <p:spPr bwMode="white">
          <a:xfrm>
            <a:off x="228600" y="6558860"/>
            <a:ext cx="1371600" cy="118872"/>
          </a:xfrm>
          <a:prstGeom prst="rect">
            <a:avLst/>
          </a:prstGeom>
        </p:spPr>
        <p:txBody>
          <a:bodyPr vert="horz" lIns="0" tIns="0" rIns="0" bIns="0" rtlCol="0" anchor="ctr"/>
          <a:lstStyle>
            <a:defPPr>
              <a:defRPr lang="en-US"/>
            </a:defPPr>
            <a:lvl1pPr marL="0" algn="r" defTabSz="685800" rtl="0" eaLnBrk="1" latinLnBrk="0" hangingPunct="1">
              <a:defRPr lang="en-US" sz="600" kern="1200" smtClean="0">
                <a:solidFill>
                  <a:srgbClr val="BFE0F4"/>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873E9FF6-3B60-48A6-AA12-C7A3F7B349EE}" type="datetime4">
              <a:rPr lang="en-US" smtClean="0"/>
              <a:pPr algn="l"/>
              <a:t>February 5, 2016</a:t>
            </a:fld>
            <a:endParaRPr lang="ru-RU" dirty="0"/>
          </a:p>
        </p:txBody>
      </p:sp>
      <p:sp>
        <p:nvSpPr>
          <p:cNvPr id="17" name="Slide Number Placeholder 5"/>
          <p:cNvSpPr>
            <a:spLocks noGrp="1"/>
          </p:cNvSpPr>
          <p:nvPr userDrawn="1"/>
        </p:nvSpPr>
        <p:spPr bwMode="white">
          <a:xfrm>
            <a:off x="228600" y="6711219"/>
            <a:ext cx="459486" cy="118872"/>
          </a:xfrm>
          <a:prstGeom prst="rect">
            <a:avLst/>
          </a:prstGeom>
        </p:spPr>
        <p:txBody>
          <a:bodyPr vert="horz" lIns="0" tIns="0" rIns="0" bIns="0" rtlCol="0" anchor="ctr"/>
          <a:lstStyle>
            <a:defPPr>
              <a:defRPr lang="en-US"/>
            </a:defPPr>
            <a:lvl1pPr marL="0" algn="r" defTabSz="685800" rtl="0" eaLnBrk="1" latinLnBrk="0" hangingPunct="1">
              <a:defRPr lang="en-US" sz="600" kern="1200" smtClean="0">
                <a:solidFill>
                  <a:srgbClr val="BFE0F4"/>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CBD803B2-A378-42BD-B5EC-F7748F169FE0}" type="slidenum">
              <a:rPr lang="en-US" smtClean="0"/>
              <a:pPr algn="l"/>
              <a:t>‹#›</a:t>
            </a:fld>
            <a:endParaRPr lang="ru-RU" dirty="0"/>
          </a:p>
        </p:txBody>
      </p:sp>
    </p:spTree>
    <p:extLst>
      <p:ext uri="{BB962C8B-B14F-4D97-AF65-F5344CB8AC3E}">
        <p14:creationId xmlns:p14="http://schemas.microsoft.com/office/powerpoint/2010/main" xmlns="" val="35627723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ilent 4x3 Title and 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228600" y="344085"/>
            <a:ext cx="8686800" cy="996696"/>
          </a:xfrm>
        </p:spPr>
        <p:txBody>
          <a:bodyPr/>
          <a:lstStyle>
            <a:lvl1pPr>
              <a:defRPr>
                <a:latin typeface="Arial Narrow"/>
                <a:cs typeface="Arial Narrow"/>
              </a:defRPr>
            </a:lvl1pPr>
          </a:lstStyle>
          <a:p>
            <a:r>
              <a:rPr lang="en-US" dirty="0" smtClean="0"/>
              <a:t>Click to edit Master title style</a:t>
            </a:r>
            <a:endParaRPr lang="en-US" dirty="0"/>
          </a:p>
        </p:txBody>
      </p:sp>
      <p:sp>
        <p:nvSpPr>
          <p:cNvPr id="3" name="Content Placeholder 2"/>
          <p:cNvSpPr>
            <a:spLocks noGrp="1"/>
          </p:cNvSpPr>
          <p:nvPr>
            <p:ph idx="1"/>
          </p:nvPr>
        </p:nvSpPr>
        <p:spPr>
          <a:xfrm>
            <a:off x="228600" y="1391243"/>
            <a:ext cx="8686800" cy="4562856"/>
          </a:xfrm>
        </p:spPr>
        <p:txBody>
          <a:bodyPr/>
          <a:lstStyle>
            <a:lvl1pPr>
              <a:defRPr>
                <a:latin typeface="+mn-lt"/>
              </a:defRPr>
            </a:lvl1pPr>
            <a:lvl2pPr marL="228600" indent="-228600">
              <a:defRPr>
                <a:latin typeface="+mn-lt"/>
              </a:defRPr>
            </a:lvl2pPr>
            <a:lvl3pPr marL="457200" indent="-228600">
              <a:defRPr>
                <a:latin typeface="+mn-lt"/>
              </a:defRPr>
            </a:lvl3pPr>
            <a:lvl4pPr marL="685800" indent="-228600">
              <a:defRPr>
                <a:latin typeface="+mn-lt"/>
              </a:defRPr>
            </a:lvl4pPr>
            <a:lvl5pPr marL="914400" indent="-228600">
              <a:defRPr>
                <a:latin typeface="+mn-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xmlns="" val="1093372516"/>
      </p:ext>
    </p:extLst>
  </p:cSld>
  <p:clrMapOvr>
    <a:masterClrMapping/>
  </p:clrMapOvr>
  <p:extLst mod="1">
    <p:ext uri="{DCECCB84-F9BA-43D5-87BE-67443E8EF086}">
      <p15:sldGuideLst xmlns:p15="http://schemas.microsoft.com/office/powerpoint/2012/main" xmlns="">
        <p15:guide id="1" orient="horz" pos="2160" userDrawn="1">
          <p15:clr>
            <a:srgbClr val="FBAE40"/>
          </p15:clr>
        </p15:guide>
        <p15:guide id="2" pos="288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Agilent 4x3 Title Only">
    <p:spTree>
      <p:nvGrpSpPr>
        <p:cNvPr id="1" name=""/>
        <p:cNvGrpSpPr/>
        <p:nvPr/>
      </p:nvGrpSpPr>
      <p:grpSpPr>
        <a:xfrm>
          <a:off x="0" y="0"/>
          <a:ext cx="0" cy="0"/>
          <a:chOff x="0" y="0"/>
          <a:chExt cx="0" cy="0"/>
        </a:xfrm>
      </p:grpSpPr>
      <p:sp>
        <p:nvSpPr>
          <p:cNvPr id="2" name="Title 1"/>
          <p:cNvSpPr>
            <a:spLocks noGrp="1"/>
          </p:cNvSpPr>
          <p:nvPr>
            <p:ph type="title"/>
          </p:nvPr>
        </p:nvSpPr>
        <p:spPr>
          <a:xfrm>
            <a:off x="228600" y="344085"/>
            <a:ext cx="8686800" cy="996696"/>
          </a:xfrm>
        </p:spPr>
        <p:txBody>
          <a:bodyPr/>
          <a:lstStyle>
            <a:lvl1pPr>
              <a:defRPr>
                <a:latin typeface="Arial Narrow"/>
                <a:cs typeface="Arial Narrow"/>
              </a:defRPr>
            </a:lvl1pPr>
          </a:lstStyle>
          <a:p>
            <a:r>
              <a:rPr lang="en-US" dirty="0" smtClean="0"/>
              <a:t>Click to edit Master title style</a:t>
            </a:r>
            <a:endParaRPr lang="en-US" dirty="0"/>
          </a:p>
        </p:txBody>
      </p:sp>
    </p:spTree>
    <p:extLst>
      <p:ext uri="{BB962C8B-B14F-4D97-AF65-F5344CB8AC3E}">
        <p14:creationId xmlns:p14="http://schemas.microsoft.com/office/powerpoint/2010/main" xmlns="" val="8412633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Agilent 4x3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42886154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gilent 4x3 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4599" y="4382348"/>
            <a:ext cx="7770114" cy="1362075"/>
          </a:xfrm>
        </p:spPr>
        <p:txBody>
          <a:bodyPr anchor="t">
            <a:noAutofit/>
          </a:bodyPr>
          <a:lstStyle>
            <a:lvl1pPr>
              <a:defRPr sz="4000" b="1" cap="all" baseline="0">
                <a:latin typeface="+mn-lt"/>
              </a:defRPr>
            </a:lvl1pPr>
          </a:lstStyle>
          <a:p>
            <a:r>
              <a:rPr lang="en-US" dirty="0" smtClean="0"/>
              <a:t>Click to edit Master title style</a:t>
            </a:r>
            <a:endParaRPr lang="en-US" dirty="0"/>
          </a:p>
        </p:txBody>
      </p:sp>
      <p:sp>
        <p:nvSpPr>
          <p:cNvPr id="10" name="Text Placeholder 2"/>
          <p:cNvSpPr>
            <a:spLocks noGrp="1"/>
          </p:cNvSpPr>
          <p:nvPr>
            <p:ph type="body" idx="10"/>
          </p:nvPr>
        </p:nvSpPr>
        <p:spPr>
          <a:xfrm>
            <a:off x="722313" y="2906713"/>
            <a:ext cx="7772400" cy="1509331"/>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Tree>
    <p:extLst>
      <p:ext uri="{BB962C8B-B14F-4D97-AF65-F5344CB8AC3E}">
        <p14:creationId xmlns:p14="http://schemas.microsoft.com/office/powerpoint/2010/main" xmlns="" val="1779137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gilent 4x3 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344085"/>
            <a:ext cx="8686800" cy="1143000"/>
          </a:xfrm>
        </p:spPr>
        <p:txBody>
          <a:bodyPr/>
          <a:lstStyle>
            <a:lvl1pPr>
              <a:defRPr>
                <a:latin typeface="+mj-lt"/>
                <a:cs typeface="Arial (Body)"/>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228600" y="1268873"/>
            <a:ext cx="4206240" cy="4672584"/>
          </a:xfrm>
        </p:spPr>
        <p:txBody>
          <a:bodyPr/>
          <a:lstStyle>
            <a:lvl1pPr>
              <a:defRPr sz="2200">
                <a:latin typeface="+mn-lt"/>
              </a:defRPr>
            </a:lvl1pPr>
            <a:lvl2pPr>
              <a:defRPr sz="1800">
                <a:latin typeface="+mn-lt"/>
              </a:defRPr>
            </a:lvl2pPr>
            <a:lvl3pPr>
              <a:defRPr sz="1800">
                <a:latin typeface="+mn-lt"/>
              </a:defRPr>
            </a:lvl3pPr>
            <a:lvl4pPr>
              <a:defRPr sz="1600">
                <a:latin typeface="+mn-lt"/>
              </a:defRPr>
            </a:lvl4pPr>
            <a:lvl5pPr>
              <a:defRPr sz="1600">
                <a:latin typeface="+mn-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711446" y="1268873"/>
            <a:ext cx="4203954" cy="4672584"/>
          </a:xfrm>
        </p:spPr>
        <p:txBody>
          <a:bodyPr/>
          <a:lstStyle>
            <a:lvl1pPr>
              <a:defRPr sz="2200">
                <a:latin typeface="+mn-lt"/>
              </a:defRPr>
            </a:lvl1pPr>
            <a:lvl2pPr>
              <a:defRPr sz="1800">
                <a:latin typeface="+mn-lt"/>
              </a:defRPr>
            </a:lvl2pPr>
            <a:lvl3pPr>
              <a:defRPr sz="1800">
                <a:latin typeface="+mn-lt"/>
              </a:defRPr>
            </a:lvl3pPr>
            <a:lvl4pPr>
              <a:defRPr sz="1800">
                <a:latin typeface="+mn-lt"/>
              </a:defRPr>
            </a:lvl4pPr>
            <a:lvl5pPr>
              <a:defRPr sz="1800">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xmlns="" val="1956078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gilent 4x3 Comparison">
    <p:spTree>
      <p:nvGrpSpPr>
        <p:cNvPr id="1" name=""/>
        <p:cNvGrpSpPr/>
        <p:nvPr/>
      </p:nvGrpSpPr>
      <p:grpSpPr>
        <a:xfrm>
          <a:off x="0" y="0"/>
          <a:ext cx="0" cy="0"/>
          <a:chOff x="0" y="0"/>
          <a:chExt cx="0" cy="0"/>
        </a:xfrm>
      </p:grpSpPr>
      <p:sp>
        <p:nvSpPr>
          <p:cNvPr id="12" name="Text Placeholder 2"/>
          <p:cNvSpPr>
            <a:spLocks noGrp="1"/>
          </p:cNvSpPr>
          <p:nvPr>
            <p:ph type="body" idx="10"/>
          </p:nvPr>
        </p:nvSpPr>
        <p:spPr>
          <a:xfrm>
            <a:off x="228600" y="1271016"/>
            <a:ext cx="4270248" cy="639762"/>
          </a:xfrm>
        </p:spPr>
        <p:txBody>
          <a:bodyPr anchor="b">
            <a:norm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3" name="Content Placeholder 3"/>
          <p:cNvSpPr>
            <a:spLocks noGrp="1"/>
          </p:cNvSpPr>
          <p:nvPr>
            <p:ph sz="half" idx="11"/>
          </p:nvPr>
        </p:nvSpPr>
        <p:spPr>
          <a:xfrm>
            <a:off x="228600" y="1923288"/>
            <a:ext cx="4270248" cy="3951288"/>
          </a:xfrm>
        </p:spPr>
        <p:txBody>
          <a:bodyPr/>
          <a:lstStyle>
            <a:lvl1pPr>
              <a:defRPr sz="2000"/>
            </a:lvl1pPr>
            <a:lvl2pPr>
              <a:defRPr sz="18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4" name="Text Placeholder 4"/>
          <p:cNvSpPr>
            <a:spLocks noGrp="1"/>
          </p:cNvSpPr>
          <p:nvPr>
            <p:ph type="body" sz="quarter" idx="12"/>
          </p:nvPr>
        </p:nvSpPr>
        <p:spPr>
          <a:xfrm>
            <a:off x="4645024" y="1271016"/>
            <a:ext cx="4270248" cy="639762"/>
          </a:xfrm>
        </p:spPr>
        <p:txBody>
          <a:bodyPr anchor="b">
            <a:norm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5" name="Content Placeholder 5"/>
          <p:cNvSpPr>
            <a:spLocks noGrp="1"/>
          </p:cNvSpPr>
          <p:nvPr>
            <p:ph sz="quarter" idx="13"/>
          </p:nvPr>
        </p:nvSpPr>
        <p:spPr>
          <a:xfrm>
            <a:off x="4645024" y="1923288"/>
            <a:ext cx="4270248" cy="3951288"/>
          </a:xfrm>
        </p:spPr>
        <p:txBody>
          <a:bodyPr/>
          <a:lstStyle>
            <a:lvl1pPr>
              <a:defRPr sz="2000"/>
            </a:lvl1pPr>
            <a:lvl2pPr>
              <a:defRPr sz="18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a:xfrm>
            <a:off x="228600" y="344085"/>
            <a:ext cx="8686800" cy="968248"/>
          </a:xfrm>
        </p:spPr>
        <p:txBody>
          <a:bodyPr>
            <a:normAutofit/>
          </a:bodyPr>
          <a:lstStyle>
            <a:lvl1pPr>
              <a:defRPr sz="3400">
                <a:latin typeface="+mj-lt"/>
              </a:defRPr>
            </a:lvl1pPr>
          </a:lstStyle>
          <a:p>
            <a:r>
              <a:rPr lang="en-US" dirty="0" smtClean="0"/>
              <a:t>Click to edit Master title style</a:t>
            </a:r>
            <a:endParaRPr lang="en-US" dirty="0"/>
          </a:p>
        </p:txBody>
      </p:sp>
    </p:spTree>
    <p:extLst>
      <p:ext uri="{BB962C8B-B14F-4D97-AF65-F5344CB8AC3E}">
        <p14:creationId xmlns:p14="http://schemas.microsoft.com/office/powerpoint/2010/main" xmlns="" val="981173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gilent 4x3 Content with Left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68111"/>
            <a:ext cx="3010662" cy="1167498"/>
          </a:xfrm>
        </p:spPr>
        <p:txBody>
          <a:bodyPr anchor="b">
            <a:normAutofit/>
          </a:bodyPr>
          <a:lstStyle>
            <a:lvl1pPr>
              <a:defRPr sz="2000" b="1">
                <a:latin typeface="+mn-lt"/>
              </a:defRPr>
            </a:lvl1pPr>
          </a:lstStyle>
          <a:p>
            <a:r>
              <a:rPr lang="en-US" dirty="0" smtClean="0"/>
              <a:t>Click to edit Master title style</a:t>
            </a:r>
            <a:endParaRPr lang="en-US" dirty="0"/>
          </a:p>
        </p:txBody>
      </p:sp>
      <p:sp>
        <p:nvSpPr>
          <p:cNvPr id="12" name="Content Placeholder 2"/>
          <p:cNvSpPr>
            <a:spLocks noGrp="1"/>
          </p:cNvSpPr>
          <p:nvPr>
            <p:ph idx="13"/>
          </p:nvPr>
        </p:nvSpPr>
        <p:spPr>
          <a:xfrm>
            <a:off x="3575050" y="273050"/>
            <a:ext cx="5111750" cy="5853113"/>
          </a:xfrm>
        </p:spPr>
        <p:txBody>
          <a:bodyPr/>
          <a:lstStyle>
            <a:lvl1pPr>
              <a:defRPr sz="2800"/>
            </a:lvl1pPr>
            <a:lvl2pPr>
              <a:defRPr sz="24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Text Placeholder 3"/>
          <p:cNvSpPr>
            <a:spLocks noGrp="1"/>
          </p:cNvSpPr>
          <p:nvPr>
            <p:ph type="body" sz="half" idx="14"/>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Tree>
    <p:extLst>
      <p:ext uri="{BB962C8B-B14F-4D97-AF65-F5344CB8AC3E}">
        <p14:creationId xmlns:p14="http://schemas.microsoft.com/office/powerpoint/2010/main" xmlns="" val="12664858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gilent 4x3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88549" y="4800600"/>
            <a:ext cx="5486400" cy="533400"/>
          </a:xfrm>
        </p:spPr>
        <p:txBody>
          <a:bodyPr tIns="0" rIns="0" bIns="0" anchor="b">
            <a:noAutofit/>
          </a:bodyPr>
          <a:lstStyle>
            <a:lvl1pPr>
              <a:defRPr sz="1800" b="1">
                <a:latin typeface="+mn-lt"/>
              </a:defRPr>
            </a:lvl1pPr>
          </a:lstStyle>
          <a:p>
            <a:endParaRPr lang="en-US" dirty="0"/>
          </a:p>
        </p:txBody>
      </p:sp>
      <p:sp>
        <p:nvSpPr>
          <p:cNvPr id="3" name="Picture Placeholder 2"/>
          <p:cNvSpPr>
            <a:spLocks noGrp="1"/>
          </p:cNvSpPr>
          <p:nvPr>
            <p:ph type="pic" idx="1"/>
          </p:nvPr>
        </p:nvSpPr>
        <p:spPr>
          <a:xfrm>
            <a:off x="1788549" y="612648"/>
            <a:ext cx="5486400" cy="4114800"/>
          </a:xfrm>
        </p:spPr>
        <p:txBody>
          <a:bodyPr>
            <a:normAutofit/>
          </a:bodyPr>
          <a:lstStyle>
            <a:lvl1pPr marL="0" indent="0">
              <a:buNone/>
              <a:defRPr sz="3200">
                <a:latin typeface="+mn-lt"/>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smtClean="0"/>
              <a:t>Click icon to add picture</a:t>
            </a:r>
            <a:endParaRPr lang="en-US" dirty="0"/>
          </a:p>
        </p:txBody>
      </p:sp>
      <p:sp>
        <p:nvSpPr>
          <p:cNvPr id="4" name="Text Placeholder 3"/>
          <p:cNvSpPr>
            <a:spLocks noGrp="1"/>
          </p:cNvSpPr>
          <p:nvPr>
            <p:ph type="body" sz="half" idx="2"/>
          </p:nvPr>
        </p:nvSpPr>
        <p:spPr>
          <a:xfrm>
            <a:off x="1788549" y="5370688"/>
            <a:ext cx="5486400" cy="804672"/>
          </a:xfrm>
        </p:spPr>
        <p:txBody>
          <a:bodyPr>
            <a:normAutofit/>
          </a:bodyPr>
          <a:lstStyle>
            <a:lvl1pPr marL="0" indent="0">
              <a:buNone/>
              <a:defRPr sz="1400">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Tree>
    <p:extLst>
      <p:ext uri="{BB962C8B-B14F-4D97-AF65-F5344CB8AC3E}">
        <p14:creationId xmlns:p14="http://schemas.microsoft.com/office/powerpoint/2010/main" xmlns="" val="24385250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Agilent 4x3 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391160"/>
            <a:ext cx="8686800" cy="1143000"/>
          </a:xfrm>
        </p:spPr>
        <p:txBody>
          <a:bodyPr tIns="0" rIns="0" bIns="0"/>
          <a:lstStyle/>
          <a:p>
            <a:r>
              <a:rPr lang="en-US" dirty="0" smtClean="0"/>
              <a:t>Click to edit Master title style</a:t>
            </a:r>
            <a:endParaRPr lang="en-US" dirty="0"/>
          </a:p>
        </p:txBody>
      </p:sp>
      <p:sp>
        <p:nvSpPr>
          <p:cNvPr id="3" name="Vertical Text Placeholder 2"/>
          <p:cNvSpPr>
            <a:spLocks noGrp="1"/>
          </p:cNvSpPr>
          <p:nvPr>
            <p:ph type="body" orient="vert" idx="1"/>
          </p:nvPr>
        </p:nvSpPr>
        <p:spPr>
          <a:xfrm>
            <a:off x="228600" y="1508760"/>
            <a:ext cx="8686800" cy="4672584"/>
          </a:xfrm>
        </p:spPr>
        <p:txBody>
          <a:bodyPr vert="eaVert" tIns="0" rIns="0" bIns="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7543800" y="6534293"/>
            <a:ext cx="1371600" cy="118872"/>
          </a:xfrm>
          <a:prstGeom prst="rect">
            <a:avLst/>
          </a:prstGeom>
        </p:spPr>
        <p:txBody>
          <a:bodyPr/>
          <a:lstStyle/>
          <a:p>
            <a:fld id="{B60B6763-9F73-4505-90EB-9600B3B00028}" type="datetime4">
              <a:rPr lang="en-US" smtClean="0"/>
              <a:pPr/>
              <a:t>February 5, 2016</a:t>
            </a:fld>
            <a:endParaRPr lang="en-US"/>
          </a:p>
        </p:txBody>
      </p:sp>
      <p:sp>
        <p:nvSpPr>
          <p:cNvPr id="5" name="Footer Placeholder 4"/>
          <p:cNvSpPr>
            <a:spLocks noGrp="1"/>
          </p:cNvSpPr>
          <p:nvPr>
            <p:ph type="ftr" sz="quarter" idx="11"/>
          </p:nvPr>
        </p:nvSpPr>
        <p:spPr>
          <a:xfrm>
            <a:off x="6858000" y="6392947"/>
            <a:ext cx="2057400" cy="118872"/>
          </a:xfrm>
          <a:prstGeom prst="rect">
            <a:avLst/>
          </a:prstGeom>
        </p:spPr>
        <p:txBody>
          <a:bodyPr/>
          <a:lstStyle/>
          <a:p>
            <a:r>
              <a:rPr lang="en-US" smtClean="0"/>
              <a:t>Confidentiality Label</a:t>
            </a:r>
            <a:endParaRPr lang="en-US" dirty="0"/>
          </a:p>
        </p:txBody>
      </p:sp>
      <p:sp>
        <p:nvSpPr>
          <p:cNvPr id="6" name="Slide Number Placeholder 5"/>
          <p:cNvSpPr>
            <a:spLocks noGrp="1"/>
          </p:cNvSpPr>
          <p:nvPr>
            <p:ph type="sldNum" sz="quarter" idx="12"/>
          </p:nvPr>
        </p:nvSpPr>
        <p:spPr>
          <a:xfrm>
            <a:off x="8455914" y="6675639"/>
            <a:ext cx="459486" cy="118872"/>
          </a:xfrm>
          <a:prstGeom prst="rect">
            <a:avLst/>
          </a:prstGeom>
        </p:spPr>
        <p:txBody>
          <a:bodyPr/>
          <a:lstStyle/>
          <a:p>
            <a:fld id="{3969F854-F447-4CCF-9255-9A1E8DF091B8}" type="slidenum">
              <a:rPr lang="en-US" smtClean="0"/>
              <a:pPr/>
              <a:t>‹#›</a:t>
            </a:fld>
            <a:endParaRPr lang="en-US"/>
          </a:p>
        </p:txBody>
      </p:sp>
    </p:spTree>
    <p:extLst>
      <p:ext uri="{BB962C8B-B14F-4D97-AF65-F5344CB8AC3E}">
        <p14:creationId xmlns:p14="http://schemas.microsoft.com/office/powerpoint/2010/main" xmlns="" val="2575499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gilent 4x3 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8340" y="304801"/>
            <a:ext cx="2048256" cy="5844729"/>
          </a:xfrm>
        </p:spPr>
        <p:txBody>
          <a:bodyPr vert="eaVert" tIns="0" rIns="0" bIns="0"/>
          <a:lstStyle/>
          <a:p>
            <a:r>
              <a:rPr lang="en-US" dirty="0" smtClean="0"/>
              <a:t>Click to edit Master title style</a:t>
            </a:r>
            <a:endParaRPr lang="en-US" dirty="0"/>
          </a:p>
        </p:txBody>
      </p:sp>
      <p:sp>
        <p:nvSpPr>
          <p:cNvPr id="3" name="Vertical Text Placeholder 2"/>
          <p:cNvSpPr>
            <a:spLocks noGrp="1"/>
          </p:cNvSpPr>
          <p:nvPr>
            <p:ph type="body" orient="vert" idx="1"/>
          </p:nvPr>
        </p:nvSpPr>
        <p:spPr>
          <a:xfrm>
            <a:off x="369710" y="304801"/>
            <a:ext cx="6025896" cy="5844729"/>
          </a:xfrm>
        </p:spPr>
        <p:txBody>
          <a:bodyPr vert="eaVert" tIns="0" rIns="0" bIns="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xmlns="" val="31426972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Agilent 4x3 Title Slide">
    <p:spTree>
      <p:nvGrpSpPr>
        <p:cNvPr id="1" name=""/>
        <p:cNvGrpSpPr/>
        <p:nvPr/>
      </p:nvGrpSpPr>
      <p:grpSpPr>
        <a:xfrm>
          <a:off x="0" y="0"/>
          <a:ext cx="0" cy="0"/>
          <a:chOff x="0" y="0"/>
          <a:chExt cx="0" cy="0"/>
        </a:xfrm>
      </p:grpSpPr>
      <p:sp>
        <p:nvSpPr>
          <p:cNvPr id="12" name="Date Placeholder 3"/>
          <p:cNvSpPr>
            <a:spLocks noGrp="1"/>
          </p:cNvSpPr>
          <p:nvPr userDrawn="1"/>
        </p:nvSpPr>
        <p:spPr bwMode="white">
          <a:xfrm>
            <a:off x="228600" y="6558860"/>
            <a:ext cx="1371600" cy="118872"/>
          </a:xfrm>
          <a:prstGeom prst="rect">
            <a:avLst/>
          </a:prstGeom>
        </p:spPr>
        <p:txBody>
          <a:bodyPr vert="horz" lIns="0" tIns="0" rIns="0" bIns="0" rtlCol="0" anchor="ctr"/>
          <a:lstStyle>
            <a:defPPr>
              <a:defRPr lang="en-US"/>
            </a:defPPr>
            <a:lvl1pPr marL="0" algn="r" defTabSz="685800" rtl="0" eaLnBrk="1" latinLnBrk="0" hangingPunct="1">
              <a:defRPr lang="en-US" sz="600" kern="1200" smtClean="0">
                <a:solidFill>
                  <a:srgbClr val="BFE0F4"/>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873E9FF6-3B60-48A6-AA12-C7A3F7B349EE}" type="datetime4">
              <a:rPr lang="en-US" smtClean="0"/>
              <a:pPr algn="l"/>
              <a:t>February 5, 2016</a:t>
            </a:fld>
            <a:endParaRPr lang="ru-RU" dirty="0"/>
          </a:p>
        </p:txBody>
      </p:sp>
      <p:sp>
        <p:nvSpPr>
          <p:cNvPr id="13" name="Footer Placeholder 4"/>
          <p:cNvSpPr>
            <a:spLocks noGrp="1"/>
          </p:cNvSpPr>
          <p:nvPr userDrawn="1"/>
        </p:nvSpPr>
        <p:spPr bwMode="white">
          <a:xfrm>
            <a:off x="228600" y="6417514"/>
            <a:ext cx="2057400" cy="118872"/>
          </a:xfrm>
          <a:prstGeom prst="rect">
            <a:avLst/>
          </a:prstGeom>
        </p:spPr>
        <p:txBody>
          <a:bodyPr vert="horz" lIns="0" tIns="0" rIns="0" bIns="0" rtlCol="0" anchor="ctr"/>
          <a:lstStyle>
            <a:defPPr>
              <a:defRPr lang="en-US"/>
            </a:defPPr>
            <a:lvl1pPr marL="0" algn="r" defTabSz="914400" rtl="0" eaLnBrk="1" latinLnBrk="0" hangingPunct="1">
              <a:defRPr sz="600" kern="1200">
                <a:solidFill>
                  <a:srgbClr val="BFE0F4"/>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dirty="0" smtClean="0"/>
              <a:t>Метка конфиденциальности</a:t>
            </a:r>
            <a:endParaRPr lang="ru-RU" dirty="0"/>
          </a:p>
        </p:txBody>
      </p:sp>
      <p:sp>
        <p:nvSpPr>
          <p:cNvPr id="15" name="Slide Number Placeholder 5"/>
          <p:cNvSpPr>
            <a:spLocks noGrp="1"/>
          </p:cNvSpPr>
          <p:nvPr userDrawn="1"/>
        </p:nvSpPr>
        <p:spPr bwMode="white">
          <a:xfrm>
            <a:off x="228600" y="6700206"/>
            <a:ext cx="459486" cy="118872"/>
          </a:xfrm>
          <a:prstGeom prst="rect">
            <a:avLst/>
          </a:prstGeom>
        </p:spPr>
        <p:txBody>
          <a:bodyPr vert="horz" lIns="0" tIns="0" rIns="0" bIns="0" rtlCol="0" anchor="ctr"/>
          <a:lstStyle>
            <a:defPPr>
              <a:defRPr lang="en-US"/>
            </a:defPPr>
            <a:lvl1pPr marL="0" algn="r" defTabSz="685800" rtl="0" eaLnBrk="1" latinLnBrk="0" hangingPunct="1">
              <a:defRPr lang="en-US" sz="600" kern="1200" smtClean="0">
                <a:solidFill>
                  <a:srgbClr val="BFE0F4"/>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CBD803B2-A378-42BD-B5EC-F7748F169FE0}" type="slidenum">
              <a:rPr lang="en-US" smtClean="0"/>
              <a:pPr algn="l"/>
              <a:t>‹#›</a:t>
            </a:fld>
            <a:endParaRPr lang="ru-RU" dirty="0"/>
          </a:p>
        </p:txBody>
      </p:sp>
    </p:spTree>
    <p:extLst>
      <p:ext uri="{BB962C8B-B14F-4D97-AF65-F5344CB8AC3E}">
        <p14:creationId xmlns:p14="http://schemas.microsoft.com/office/powerpoint/2010/main" xmlns="" val="16733142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85D5"/>
                </a:solidFill>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228600" y="1512000"/>
            <a:ext cx="4270248" cy="4562856"/>
          </a:xfrm>
        </p:spPr>
        <p:txBody>
          <a:bodyPr/>
          <a:lstStyle>
            <a:lvl1pPr marL="0">
              <a:spcBef>
                <a:spcPts val="600"/>
              </a:spcBef>
              <a:spcAft>
                <a:spcPts val="600"/>
              </a:spcAft>
              <a:defRPr sz="1900" b="1"/>
            </a:lvl1pPr>
            <a:lvl2pPr marL="190500" indent="-190500">
              <a:spcAft>
                <a:spcPts val="600"/>
              </a:spcAft>
              <a:defRPr sz="18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endParaRPr lang="en-US" dirty="0"/>
          </a:p>
        </p:txBody>
      </p:sp>
      <p:sp>
        <p:nvSpPr>
          <p:cNvPr id="10" name="Slide Number Placeholder 5"/>
          <p:cNvSpPr>
            <a:spLocks noGrp="1"/>
          </p:cNvSpPr>
          <p:nvPr>
            <p:ph type="sldNum" sz="quarter" idx="4"/>
          </p:nvPr>
        </p:nvSpPr>
        <p:spPr>
          <a:xfrm>
            <a:off x="228600" y="6664646"/>
            <a:ext cx="612648" cy="118872"/>
          </a:xfrm>
          <a:prstGeom prst="rect">
            <a:avLst/>
          </a:prstGeom>
        </p:spPr>
        <p:txBody>
          <a:bodyPr lIns="0" tIns="0" rIns="0" bIns="0"/>
          <a:lstStyle>
            <a:lvl1pPr>
              <a:defRPr sz="800">
                <a:solidFill>
                  <a:srgbClr val="FFFFFF"/>
                </a:solidFill>
              </a:defRPr>
            </a:lvl1pPr>
          </a:lstStyle>
          <a:p>
            <a:fld id="{793EC66B-EF27-4603-8557-B6CFD2D77735}" type="slidenum">
              <a:rPr lang="en-US" smtClean="0"/>
              <a:pPr/>
              <a:t>‹#›</a:t>
            </a:fld>
            <a:endParaRPr lang="en-US" dirty="0"/>
          </a:p>
        </p:txBody>
      </p:sp>
      <p:cxnSp>
        <p:nvCxnSpPr>
          <p:cNvPr id="7" name="Straight Connector 6"/>
          <p:cNvCxnSpPr/>
          <p:nvPr userDrawn="1"/>
        </p:nvCxnSpPr>
        <p:spPr>
          <a:xfrm>
            <a:off x="4572000" y="1512000"/>
            <a:ext cx="0" cy="45720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122228057"/>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Agilent 4x3 Title Slide w/ Speaker Photo">
    <p:spTree>
      <p:nvGrpSpPr>
        <p:cNvPr id="1" name=""/>
        <p:cNvGrpSpPr/>
        <p:nvPr/>
      </p:nvGrpSpPr>
      <p:grpSpPr>
        <a:xfrm>
          <a:off x="0" y="0"/>
          <a:ext cx="0" cy="0"/>
          <a:chOff x="0" y="0"/>
          <a:chExt cx="0" cy="0"/>
        </a:xfrm>
      </p:grpSpPr>
      <p:pic>
        <p:nvPicPr>
          <p:cNvPr id="9" name="Picture 8" descr="MoC_Bkgd_RGB_PPT_Full_Crpd2.jpg"/>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0" y="-1"/>
            <a:ext cx="9162288" cy="6881168"/>
          </a:xfrm>
          <a:prstGeom prst="rect">
            <a:avLst/>
          </a:prstGeom>
        </p:spPr>
      </p:pic>
      <p:pic>
        <p:nvPicPr>
          <p:cNvPr id="22" name="Picture 21" descr="academia_wheel_nu.png"/>
          <p:cNvPicPr>
            <a:picLocks noChangeAspect="1"/>
          </p:cNvPicPr>
          <p:nvPr userDrawn="1"/>
        </p:nvPicPr>
        <p:blipFill>
          <a:blip r:embed="rId3" cstate="screen">
            <a:alphaModFix amt="75000"/>
            <a:extLst>
              <a:ext uri="{28A0092B-C50C-407E-A947-70E740481C1C}">
                <a14:useLocalDpi xmlns:a14="http://schemas.microsoft.com/office/drawing/2010/main" xmlns=""/>
              </a:ext>
            </a:extLst>
          </a:blip>
          <a:srcRect b="20909"/>
          <a:stretch>
            <a:fillRect/>
          </a:stretch>
        </p:blipFill>
        <p:spPr>
          <a:xfrm>
            <a:off x="0" y="0"/>
            <a:ext cx="5674409" cy="6858000"/>
          </a:xfrm>
          <a:prstGeom prst="rect">
            <a:avLst/>
          </a:prstGeom>
        </p:spPr>
      </p:pic>
      <p:pic>
        <p:nvPicPr>
          <p:cNvPr id="12" name="Picture 11"/>
          <p:cNvPicPr>
            <a:picLocks noChangeAspect="1"/>
          </p:cNvPicPr>
          <p:nvPr userDrawn="1"/>
        </p:nvPicPr>
        <p:blipFill>
          <a:blip r:embed="rId4" cstate="print">
            <a:extLst>
              <a:ext uri="{28A0092B-C50C-407E-A947-70E740481C1C}">
                <a14:useLocalDpi xmlns:a14="http://schemas.microsoft.com/office/drawing/2010/main" xmlns="" val="0"/>
              </a:ext>
            </a:extLst>
          </a:blip>
          <a:stretch>
            <a:fillRect/>
          </a:stretch>
        </p:blipFill>
        <p:spPr>
          <a:xfrm>
            <a:off x="0" y="6356911"/>
            <a:ext cx="9144000" cy="524256"/>
          </a:xfrm>
          <a:prstGeom prst="rect">
            <a:avLst/>
          </a:prstGeom>
          <a:solidFill>
            <a:srgbClr val="0B63C4"/>
          </a:solidFill>
        </p:spPr>
      </p:pic>
      <p:pic>
        <p:nvPicPr>
          <p:cNvPr id="10" name="Picture 9" descr="FooterWheelCropped.png"/>
          <p:cNvPicPr>
            <a:picLocks noChangeAspect="1"/>
          </p:cNvPicPr>
          <p:nvPr userDrawn="1"/>
        </p:nvPicPr>
        <p:blipFill rotWithShape="1">
          <a:blip r:embed="rId5" cstate="print">
            <a:extLst>
              <a:ext uri="{28A0092B-C50C-407E-A947-70E740481C1C}">
                <a14:useLocalDpi xmlns:a14="http://schemas.microsoft.com/office/drawing/2010/main" xmlns="" val="0"/>
              </a:ext>
            </a:extLst>
          </a:blip>
          <a:srcRect r="14346"/>
          <a:stretch/>
        </p:blipFill>
        <p:spPr>
          <a:xfrm>
            <a:off x="7356590" y="6281518"/>
            <a:ext cx="1787410" cy="599649"/>
          </a:xfrm>
          <a:prstGeom prst="rect">
            <a:avLst/>
          </a:prstGeom>
        </p:spPr>
      </p:pic>
      <p:pic>
        <p:nvPicPr>
          <p:cNvPr id="13" name="Picture 12" descr="academic_block.png"/>
          <p:cNvPicPr>
            <a:picLocks noChangeAspect="1"/>
          </p:cNvPicPr>
          <p:nvPr userDrawn="1"/>
        </p:nvPicPr>
        <p:blipFill>
          <a:blip r:embed="rId6" cstate="print"/>
          <a:stretch>
            <a:fillRect/>
          </a:stretch>
        </p:blipFill>
        <p:spPr>
          <a:xfrm>
            <a:off x="8207865" y="6411015"/>
            <a:ext cx="652229" cy="359640"/>
          </a:xfrm>
          <a:prstGeom prst="rect">
            <a:avLst/>
          </a:prstGeom>
        </p:spPr>
      </p:pic>
      <p:sp>
        <p:nvSpPr>
          <p:cNvPr id="15" name="Footer Placeholder 4"/>
          <p:cNvSpPr>
            <a:spLocks noGrp="1"/>
          </p:cNvSpPr>
          <p:nvPr userDrawn="1"/>
        </p:nvSpPr>
        <p:spPr bwMode="white">
          <a:xfrm>
            <a:off x="228600" y="6417514"/>
            <a:ext cx="2057400" cy="118872"/>
          </a:xfrm>
          <a:prstGeom prst="rect">
            <a:avLst/>
          </a:prstGeom>
        </p:spPr>
        <p:txBody>
          <a:bodyPr vert="horz" lIns="0" tIns="0" rIns="0" bIns="0" rtlCol="0" anchor="ctr"/>
          <a:lstStyle>
            <a:defPPr>
              <a:defRPr lang="en-US"/>
            </a:defPPr>
            <a:lvl1pPr marL="0" algn="r" defTabSz="914400" rtl="0" eaLnBrk="1" latinLnBrk="0" hangingPunct="1">
              <a:defRPr sz="600" kern="1200">
                <a:solidFill>
                  <a:srgbClr val="BFE0F4"/>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dirty="0" smtClean="0"/>
              <a:t>Метка конфиденциальности</a:t>
            </a:r>
            <a:endParaRPr lang="ru-RU" dirty="0"/>
          </a:p>
        </p:txBody>
      </p:sp>
      <p:sp>
        <p:nvSpPr>
          <p:cNvPr id="16" name="Date Placeholder 3"/>
          <p:cNvSpPr>
            <a:spLocks noGrp="1"/>
          </p:cNvSpPr>
          <p:nvPr userDrawn="1"/>
        </p:nvSpPr>
        <p:spPr bwMode="white">
          <a:xfrm>
            <a:off x="228600" y="6558860"/>
            <a:ext cx="1371600" cy="118872"/>
          </a:xfrm>
          <a:prstGeom prst="rect">
            <a:avLst/>
          </a:prstGeom>
        </p:spPr>
        <p:txBody>
          <a:bodyPr vert="horz" lIns="0" tIns="0" rIns="0" bIns="0" rtlCol="0" anchor="ctr"/>
          <a:lstStyle>
            <a:defPPr>
              <a:defRPr lang="en-US"/>
            </a:defPPr>
            <a:lvl1pPr marL="0" algn="r" defTabSz="685800" rtl="0" eaLnBrk="1" latinLnBrk="0" hangingPunct="1">
              <a:defRPr lang="en-US" sz="600" kern="1200" smtClean="0">
                <a:solidFill>
                  <a:srgbClr val="BFE0F4"/>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873E9FF6-3B60-48A6-AA12-C7A3F7B349EE}" type="datetime4">
              <a:rPr lang="de-DE"/>
              <a:pPr algn="l"/>
              <a:t>5. Februar 2016</a:t>
            </a:fld>
            <a:endParaRPr lang="ru-RU" dirty="0"/>
          </a:p>
        </p:txBody>
      </p:sp>
      <p:sp>
        <p:nvSpPr>
          <p:cNvPr id="17" name="Slide Number Placeholder 5"/>
          <p:cNvSpPr>
            <a:spLocks noGrp="1"/>
          </p:cNvSpPr>
          <p:nvPr userDrawn="1"/>
        </p:nvSpPr>
        <p:spPr bwMode="white">
          <a:xfrm>
            <a:off x="228600" y="6711219"/>
            <a:ext cx="459486" cy="118872"/>
          </a:xfrm>
          <a:prstGeom prst="rect">
            <a:avLst/>
          </a:prstGeom>
        </p:spPr>
        <p:txBody>
          <a:bodyPr vert="horz" lIns="0" tIns="0" rIns="0" bIns="0" rtlCol="0" anchor="ctr"/>
          <a:lstStyle>
            <a:defPPr>
              <a:defRPr lang="en-US"/>
            </a:defPPr>
            <a:lvl1pPr marL="0" algn="r" defTabSz="685800" rtl="0" eaLnBrk="1" latinLnBrk="0" hangingPunct="1">
              <a:defRPr lang="en-US" sz="600" kern="1200" smtClean="0">
                <a:solidFill>
                  <a:srgbClr val="BFE0F4"/>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CBD803B2-A378-42BD-B5EC-F7748F169FE0}" type="slidenum">
              <a:rPr/>
              <a:pPr algn="l"/>
              <a:t>‹#›</a:t>
            </a:fld>
            <a:endParaRPr lang="ru-RU" dirty="0"/>
          </a:p>
        </p:txBody>
      </p:sp>
      <p:pic>
        <p:nvPicPr>
          <p:cNvPr id="14" name="Picture 13"/>
          <p:cNvPicPr>
            <a:picLocks noChangeAspect="1"/>
          </p:cNvPicPr>
          <p:nvPr userDrawn="1"/>
        </p:nvPicPr>
        <p:blipFill>
          <a:blip r:embed="rId7" cstate="print">
            <a:extLst>
              <a:ext uri="{28A0092B-C50C-407E-A947-70E740481C1C}">
                <a14:useLocalDpi xmlns:a14="http://schemas.microsoft.com/office/drawing/2010/main" xmlns=""/>
              </a:ext>
            </a:extLst>
          </a:blip>
          <a:stretch>
            <a:fillRect/>
          </a:stretch>
        </p:blipFill>
        <p:spPr>
          <a:xfrm>
            <a:off x="0" y="1260346"/>
            <a:ext cx="7998434" cy="4337307"/>
          </a:xfrm>
          <a:prstGeom prst="rect">
            <a:avLst/>
          </a:prstGeom>
          <a:effectLst>
            <a:outerShdw blurRad="292100" dist="38100" dir="4980000" algn="tl" rotWithShape="0">
              <a:prstClr val="black">
                <a:alpha val="40000"/>
              </a:prstClr>
            </a:outerShdw>
          </a:effectLst>
        </p:spPr>
      </p:pic>
      <p:pic>
        <p:nvPicPr>
          <p:cNvPr id="19" name="Picture 18" descr="academia_wheel_nu.png"/>
          <p:cNvPicPr>
            <a:picLocks noChangeAspect="1"/>
          </p:cNvPicPr>
          <p:nvPr userDrawn="1"/>
        </p:nvPicPr>
        <p:blipFill>
          <a:blip r:embed="rId8" cstate="email">
            <a:alphaModFix amt="12000"/>
            <a:extLst>
              <a:ext uri="{28A0092B-C50C-407E-A947-70E740481C1C}">
                <a14:useLocalDpi xmlns:a14="http://schemas.microsoft.com/office/drawing/2010/main" xmlns=""/>
              </a:ext>
            </a:extLst>
          </a:blip>
          <a:srcRect/>
          <a:stretch>
            <a:fillRect/>
          </a:stretch>
        </p:blipFill>
        <p:spPr>
          <a:xfrm>
            <a:off x="0" y="1257300"/>
            <a:ext cx="5674409" cy="4330700"/>
          </a:xfrm>
          <a:prstGeom prst="rect">
            <a:avLst/>
          </a:prstGeom>
        </p:spPr>
      </p:pic>
      <p:sp>
        <p:nvSpPr>
          <p:cNvPr id="23" name="Title 1"/>
          <p:cNvSpPr txBox="1">
            <a:spLocks/>
          </p:cNvSpPr>
          <p:nvPr userDrawn="1"/>
        </p:nvSpPr>
        <p:spPr bwMode="white">
          <a:xfrm>
            <a:off x="4568913" y="3466158"/>
            <a:ext cx="3253766" cy="1947672"/>
          </a:xfrm>
          <a:prstGeom prst="rect">
            <a:avLst/>
          </a:prstGeom>
        </p:spPr>
        <p:txBody>
          <a:bodyPr vert="horz" lIns="0" tIns="0" rIns="0" bIns="0" rtlCol="0" anchor="ctr">
            <a:normAutofit/>
          </a:bodyPr>
          <a:lstStyle>
            <a:lvl1pPr algn="l">
              <a:defRPr sz="3200" b="0">
                <a:solidFill>
                  <a:schemeClr val="bg2"/>
                </a:solidFill>
                <a:latin typeface="+mn-lt"/>
              </a:defRPr>
            </a:lvl1pPr>
          </a:lstStyle>
          <a:p>
            <a:pPr>
              <a:lnSpc>
                <a:spcPct val="90000"/>
              </a:lnSpc>
              <a:spcBef>
                <a:spcPct val="0"/>
              </a:spcBef>
            </a:pPr>
            <a:endParaRPr lang="en-US" sz="1400" cap="all" dirty="0">
              <a:solidFill>
                <a:srgbClr val="FFD700"/>
              </a:solidFill>
              <a:latin typeface="Arial Narrow"/>
              <a:cs typeface="Arial Narrow"/>
            </a:endParaRPr>
          </a:p>
        </p:txBody>
      </p:sp>
      <p:sp>
        <p:nvSpPr>
          <p:cNvPr id="24" name="Text Placeholder 19"/>
          <p:cNvSpPr txBox="1">
            <a:spLocks/>
          </p:cNvSpPr>
          <p:nvPr userDrawn="1"/>
        </p:nvSpPr>
        <p:spPr>
          <a:xfrm>
            <a:off x="4569434" y="1371600"/>
            <a:ext cx="3202966" cy="1947672"/>
          </a:xfrm>
          <a:prstGeom prst="rect">
            <a:avLst/>
          </a:prstGeom>
        </p:spPr>
        <p:txBody>
          <a:bodyPr vert="horz" lIns="0" tIns="45720" rIns="91440" bIns="45720" rtlCol="0" anchor="ctr">
            <a:normAutofit/>
          </a:bodyPr>
          <a:lstStyle>
            <a:lvl1pPr marL="0" marR="0" indent="0" algn="l" defTabSz="914400" rtl="0" eaLnBrk="1" fontAlgn="auto" latinLnBrk="0" hangingPunct="1">
              <a:lnSpc>
                <a:spcPct val="100000"/>
              </a:lnSpc>
              <a:spcBef>
                <a:spcPct val="0"/>
              </a:spcBef>
              <a:spcAft>
                <a:spcPts val="300"/>
              </a:spcAft>
              <a:buClrTx/>
              <a:buSzTx/>
              <a:buFontTx/>
              <a:buNone/>
              <a:tabLst/>
              <a:defRPr kumimoji="0" lang="en-US" sz="2400" b="0" i="0" u="none" strike="noStrike" kern="1200" cap="none" spc="0" normalizeH="0" baseline="0" noProof="0">
                <a:ln>
                  <a:noFill/>
                </a:ln>
                <a:solidFill>
                  <a:schemeClr val="bg2"/>
                </a:solidFill>
                <a:effectLst/>
                <a:uLnTx/>
                <a:uFillTx/>
              </a:defRPr>
            </a:lvl1pPr>
          </a:lstStyle>
          <a:p>
            <a:pPr>
              <a:lnSpc>
                <a:spcPct val="110000"/>
              </a:lnSpc>
              <a:spcAft>
                <a:spcPts val="600"/>
              </a:spcAft>
            </a:pPr>
            <a:r>
              <a:rPr sz="3200" b="1" dirty="0" smtClean="0">
                <a:solidFill>
                  <a:srgbClr val="FFFFFF"/>
                </a:solidFill>
              </a:rPr>
              <a:t> </a:t>
            </a:r>
            <a:endParaRPr lang="ru-RU" sz="900" dirty="0">
              <a:solidFill>
                <a:srgbClr val="FFFFFF"/>
              </a:solidFill>
              <a:latin typeface="Arial Narrow"/>
              <a:cs typeface="Arial Narrow"/>
            </a:endParaRPr>
          </a:p>
        </p:txBody>
      </p:sp>
      <p:sp>
        <p:nvSpPr>
          <p:cNvPr id="30" name="Text Placeholder 29"/>
          <p:cNvSpPr>
            <a:spLocks noGrp="1"/>
          </p:cNvSpPr>
          <p:nvPr>
            <p:ph type="body" sz="quarter" idx="10"/>
          </p:nvPr>
        </p:nvSpPr>
        <p:spPr>
          <a:xfrm>
            <a:off x="4570413" y="1376363"/>
            <a:ext cx="3097212" cy="1959159"/>
          </a:xfrm>
        </p:spPr>
        <p:txBody>
          <a:bodyPr anchor="ctr">
            <a:noAutofit/>
          </a:bodyPr>
          <a:lstStyle>
            <a:lvl1pPr>
              <a:defRPr sz="3200">
                <a:solidFill>
                  <a:schemeClr val="bg2"/>
                </a:solidFill>
                <a:latin typeface="+mj-lt"/>
              </a:defRPr>
            </a:lvl1pPr>
            <a:lvl2pPr>
              <a:defRPr sz="3200">
                <a:latin typeface="+mj-lt"/>
              </a:defRPr>
            </a:lvl2pPr>
            <a:lvl3pPr>
              <a:defRPr sz="3200">
                <a:latin typeface="+mj-lt"/>
              </a:defRPr>
            </a:lvl3pPr>
            <a:lvl4pPr>
              <a:defRPr sz="3200">
                <a:latin typeface="+mj-lt"/>
              </a:defRPr>
            </a:lvl4pPr>
            <a:lvl5pPr>
              <a:defRPr sz="3200">
                <a:latin typeface="+mj-lt"/>
              </a:defRPr>
            </a:lvl5pPr>
          </a:lstStyle>
          <a:p>
            <a:pPr lvl="0"/>
            <a:r>
              <a:rPr lang="en-US" dirty="0" smtClean="0"/>
              <a:t>Click to edit Master text styles</a:t>
            </a:r>
          </a:p>
        </p:txBody>
      </p:sp>
      <p:sp>
        <p:nvSpPr>
          <p:cNvPr id="31" name="Text Placeholder 29"/>
          <p:cNvSpPr>
            <a:spLocks noGrp="1"/>
          </p:cNvSpPr>
          <p:nvPr>
            <p:ph type="body" sz="quarter" idx="11" hasCustomPrompt="1"/>
          </p:nvPr>
        </p:nvSpPr>
        <p:spPr>
          <a:xfrm>
            <a:off x="4568509" y="3427993"/>
            <a:ext cx="3097212" cy="2041525"/>
          </a:xfrm>
        </p:spPr>
        <p:txBody>
          <a:bodyPr anchor="ctr">
            <a:noAutofit/>
          </a:bodyPr>
          <a:lstStyle>
            <a:lvl1pPr>
              <a:defRPr kumimoji="0" lang="en-US" sz="3200" u="none" strike="noStrike" kern="1200" cap="all" spc="0" normalizeH="0" baseline="0" noProof="0" dirty="0">
                <a:ln>
                  <a:noFill/>
                </a:ln>
                <a:solidFill>
                  <a:srgbClr val="FFD700"/>
                </a:solidFill>
                <a:effectLst/>
                <a:uLnTx/>
                <a:uFillTx/>
                <a:latin typeface="Arial Narrow"/>
                <a:cs typeface="Arial Narrow"/>
              </a:defRPr>
            </a:lvl1pPr>
            <a:lvl2pPr>
              <a:defRPr sz="3200">
                <a:latin typeface="+mj-lt"/>
              </a:defRPr>
            </a:lvl2pPr>
            <a:lvl3pPr>
              <a:defRPr sz="3200">
                <a:latin typeface="+mj-lt"/>
              </a:defRPr>
            </a:lvl3pPr>
            <a:lvl4pPr>
              <a:defRPr sz="3200">
                <a:latin typeface="+mj-lt"/>
              </a:defRPr>
            </a:lvl4pPr>
            <a:lvl5pPr>
              <a:defRPr sz="3200">
                <a:latin typeface="+mj-lt"/>
              </a:defRPr>
            </a:lvl5pPr>
          </a:lstStyle>
          <a:p>
            <a:pPr lvl="0">
              <a:lnSpc>
                <a:spcPct val="90000"/>
              </a:lnSpc>
              <a:spcBef>
                <a:spcPct val="0"/>
              </a:spcBef>
            </a:pPr>
            <a:r>
              <a:rPr lang="en-US" sz="3400" b="1" cap="all" dirty="0" smtClean="0">
                <a:solidFill>
                  <a:srgbClr val="FFD700"/>
                </a:solidFill>
                <a:latin typeface="Arial Narrow"/>
                <a:cs typeface="Arial Narrow"/>
              </a:rPr>
              <a:t>Building</a:t>
            </a:r>
          </a:p>
          <a:p>
            <a:pPr lvl="0">
              <a:lnSpc>
                <a:spcPct val="80000"/>
              </a:lnSpc>
              <a:spcBef>
                <a:spcPct val="0"/>
              </a:spcBef>
              <a:spcAft>
                <a:spcPts val="1200"/>
              </a:spcAft>
            </a:pPr>
            <a:r>
              <a:rPr kumimoji="0" lang="en-US" sz="1900" u="none" strike="noStrike" kern="1200" cap="all" spc="0" normalizeH="0" baseline="0" noProof="0" dirty="0" smtClean="0">
                <a:ln>
                  <a:noFill/>
                </a:ln>
                <a:solidFill>
                  <a:schemeClr val="bg1"/>
                </a:solidFill>
                <a:effectLst/>
                <a:uLnTx/>
                <a:uFillTx/>
                <a:latin typeface="Arial Narrow"/>
                <a:ea typeface="+mj-ea"/>
                <a:cs typeface="Arial Narrow"/>
              </a:rPr>
              <a:t>Better</a:t>
            </a:r>
            <a:r>
              <a:rPr kumimoji="0" lang="en-US" sz="1900" u="none" strike="noStrike" kern="1200" cap="all" spc="0" normalizeH="0" noProof="0" dirty="0" smtClean="0">
                <a:ln>
                  <a:noFill/>
                </a:ln>
                <a:solidFill>
                  <a:schemeClr val="bg1"/>
                </a:solidFill>
                <a:effectLst/>
                <a:uLnTx/>
                <a:uFillTx/>
                <a:latin typeface="Arial Narrow"/>
                <a:ea typeface="+mj-ea"/>
                <a:cs typeface="Arial Narrow"/>
              </a:rPr>
              <a:t> Science</a:t>
            </a:r>
          </a:p>
          <a:p>
            <a:pPr lvl="0">
              <a:lnSpc>
                <a:spcPct val="90000"/>
              </a:lnSpc>
              <a:spcBef>
                <a:spcPct val="0"/>
              </a:spcBef>
            </a:pPr>
            <a:r>
              <a:rPr lang="en-US" sz="1400" cap="all" baseline="0" dirty="0" smtClean="0">
                <a:solidFill>
                  <a:srgbClr val="FFD700"/>
                </a:solidFill>
                <a:latin typeface="Arial Narrow"/>
                <a:ea typeface="+mj-ea"/>
                <a:cs typeface="Arial Narrow"/>
              </a:rPr>
              <a:t>Agilent</a:t>
            </a:r>
            <a:r>
              <a:rPr lang="en-US" sz="1400" cap="all" dirty="0" smtClean="0">
                <a:solidFill>
                  <a:srgbClr val="FFD700"/>
                </a:solidFill>
                <a:latin typeface="Arial Narrow"/>
                <a:ea typeface="+mj-ea"/>
                <a:cs typeface="Arial Narrow"/>
              </a:rPr>
              <a:t> and You</a:t>
            </a:r>
            <a:endParaRPr kumimoji="0" lang="en-US" sz="1400" u="none" strike="noStrike" kern="1200" cap="all" spc="0" normalizeH="0" baseline="0" noProof="0" dirty="0">
              <a:ln>
                <a:noFill/>
              </a:ln>
              <a:solidFill>
                <a:srgbClr val="FFD700"/>
              </a:solidFill>
              <a:effectLst/>
              <a:uLnTx/>
              <a:uFillTx/>
              <a:latin typeface="Arial Narrow"/>
              <a:ea typeface="+mj-ea"/>
              <a:cs typeface="Arial Narrow"/>
            </a:endParaRPr>
          </a:p>
        </p:txBody>
      </p:sp>
    </p:spTree>
    <p:extLst>
      <p:ext uri="{BB962C8B-B14F-4D97-AF65-F5344CB8AC3E}">
        <p14:creationId xmlns:p14="http://schemas.microsoft.com/office/powerpoint/2010/main" xmlns="" val="6344688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2_Agilent 4x3 Title Slide w/ Speaker Photo">
    <p:spTree>
      <p:nvGrpSpPr>
        <p:cNvPr id="1" name=""/>
        <p:cNvGrpSpPr/>
        <p:nvPr/>
      </p:nvGrpSpPr>
      <p:grpSpPr>
        <a:xfrm>
          <a:off x="0" y="0"/>
          <a:ext cx="0" cy="0"/>
          <a:chOff x="0" y="0"/>
          <a:chExt cx="0" cy="0"/>
        </a:xfrm>
      </p:grpSpPr>
      <p:pic>
        <p:nvPicPr>
          <p:cNvPr id="9" name="Picture 8" descr="MoC_Bkgd_RGB_PPT_Full_Crpd2.jpg"/>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0" y="-1"/>
            <a:ext cx="9162288" cy="6881168"/>
          </a:xfrm>
          <a:prstGeom prst="rect">
            <a:avLst/>
          </a:prstGeom>
        </p:spPr>
      </p:pic>
      <p:pic>
        <p:nvPicPr>
          <p:cNvPr id="11" name="Picture 10" descr="academia_wheel_nu.png"/>
          <p:cNvPicPr>
            <a:picLocks noChangeAspect="1"/>
          </p:cNvPicPr>
          <p:nvPr userDrawn="1"/>
        </p:nvPicPr>
        <p:blipFill>
          <a:blip r:embed="rId3" cstate="screen">
            <a:alphaModFix amt="75000"/>
            <a:extLst>
              <a:ext uri="{28A0092B-C50C-407E-A947-70E740481C1C}">
                <a14:useLocalDpi xmlns:a14="http://schemas.microsoft.com/office/drawing/2010/main" xmlns=""/>
              </a:ext>
            </a:extLst>
          </a:blip>
          <a:srcRect/>
          <a:stretch>
            <a:fillRect/>
          </a:stretch>
        </p:blipFill>
        <p:spPr>
          <a:xfrm>
            <a:off x="0" y="0"/>
            <a:ext cx="4521200" cy="6908800"/>
          </a:xfrm>
          <a:prstGeom prst="rect">
            <a:avLst/>
          </a:prstGeom>
        </p:spPr>
      </p:pic>
      <p:pic>
        <p:nvPicPr>
          <p:cNvPr id="12" name="Picture 11"/>
          <p:cNvPicPr>
            <a:picLocks noChangeAspect="1"/>
          </p:cNvPicPr>
          <p:nvPr userDrawn="1"/>
        </p:nvPicPr>
        <p:blipFill>
          <a:blip r:embed="rId4" cstate="print">
            <a:extLst>
              <a:ext uri="{28A0092B-C50C-407E-A947-70E740481C1C}">
                <a14:useLocalDpi xmlns:a14="http://schemas.microsoft.com/office/drawing/2010/main" xmlns="" val="0"/>
              </a:ext>
            </a:extLst>
          </a:blip>
          <a:stretch>
            <a:fillRect/>
          </a:stretch>
        </p:blipFill>
        <p:spPr>
          <a:xfrm>
            <a:off x="0" y="6333744"/>
            <a:ext cx="9144000" cy="524256"/>
          </a:xfrm>
          <a:prstGeom prst="rect">
            <a:avLst/>
          </a:prstGeom>
          <a:solidFill>
            <a:srgbClr val="0B63C4"/>
          </a:solidFill>
        </p:spPr>
      </p:pic>
      <p:pic>
        <p:nvPicPr>
          <p:cNvPr id="10" name="Picture 9" descr="FooterWheelCropped.png"/>
          <p:cNvPicPr>
            <a:picLocks noChangeAspect="1"/>
          </p:cNvPicPr>
          <p:nvPr userDrawn="1"/>
        </p:nvPicPr>
        <p:blipFill rotWithShape="1">
          <a:blip r:embed="rId5" cstate="print">
            <a:extLst>
              <a:ext uri="{28A0092B-C50C-407E-A947-70E740481C1C}">
                <a14:useLocalDpi xmlns:a14="http://schemas.microsoft.com/office/drawing/2010/main" xmlns="" val="0"/>
              </a:ext>
            </a:extLst>
          </a:blip>
          <a:srcRect r="14346"/>
          <a:stretch/>
        </p:blipFill>
        <p:spPr>
          <a:xfrm>
            <a:off x="7356590" y="6268818"/>
            <a:ext cx="1787410" cy="599649"/>
          </a:xfrm>
          <a:prstGeom prst="rect">
            <a:avLst/>
          </a:prstGeom>
        </p:spPr>
      </p:pic>
      <p:pic>
        <p:nvPicPr>
          <p:cNvPr id="13" name="Picture 12" descr="academic_block.png"/>
          <p:cNvPicPr>
            <a:picLocks noChangeAspect="1"/>
          </p:cNvPicPr>
          <p:nvPr userDrawn="1"/>
        </p:nvPicPr>
        <p:blipFill>
          <a:blip r:embed="rId6" cstate="print"/>
          <a:stretch>
            <a:fillRect/>
          </a:stretch>
        </p:blipFill>
        <p:spPr>
          <a:xfrm>
            <a:off x="8207865" y="6411015"/>
            <a:ext cx="652229" cy="359640"/>
          </a:xfrm>
          <a:prstGeom prst="rect">
            <a:avLst/>
          </a:prstGeom>
        </p:spPr>
      </p:pic>
      <p:sp>
        <p:nvSpPr>
          <p:cNvPr id="15" name="Footer Placeholder 4"/>
          <p:cNvSpPr>
            <a:spLocks noGrp="1"/>
          </p:cNvSpPr>
          <p:nvPr userDrawn="1"/>
        </p:nvSpPr>
        <p:spPr bwMode="white">
          <a:xfrm>
            <a:off x="228600" y="6417514"/>
            <a:ext cx="2057400" cy="118872"/>
          </a:xfrm>
          <a:prstGeom prst="rect">
            <a:avLst/>
          </a:prstGeom>
        </p:spPr>
        <p:txBody>
          <a:bodyPr vert="horz" lIns="0" tIns="0" rIns="0" bIns="0" rtlCol="0" anchor="ctr"/>
          <a:lstStyle>
            <a:defPPr>
              <a:defRPr lang="en-US"/>
            </a:defPPr>
            <a:lvl1pPr marL="0" algn="r" defTabSz="914400" rtl="0" eaLnBrk="1" latinLnBrk="0" hangingPunct="1">
              <a:defRPr sz="600" kern="1200">
                <a:solidFill>
                  <a:srgbClr val="BFE0F4"/>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dirty="0" smtClean="0"/>
              <a:t>Метка конфиденциальности</a:t>
            </a:r>
            <a:endParaRPr lang="ru-RU" dirty="0"/>
          </a:p>
        </p:txBody>
      </p:sp>
      <p:sp>
        <p:nvSpPr>
          <p:cNvPr id="16" name="Date Placeholder 3"/>
          <p:cNvSpPr>
            <a:spLocks noGrp="1"/>
          </p:cNvSpPr>
          <p:nvPr userDrawn="1"/>
        </p:nvSpPr>
        <p:spPr bwMode="white">
          <a:xfrm>
            <a:off x="228600" y="6558860"/>
            <a:ext cx="1371600" cy="118872"/>
          </a:xfrm>
          <a:prstGeom prst="rect">
            <a:avLst/>
          </a:prstGeom>
        </p:spPr>
        <p:txBody>
          <a:bodyPr vert="horz" lIns="0" tIns="0" rIns="0" bIns="0" rtlCol="0" anchor="ctr"/>
          <a:lstStyle>
            <a:defPPr>
              <a:defRPr lang="en-US"/>
            </a:defPPr>
            <a:lvl1pPr marL="0" algn="r" defTabSz="685800" rtl="0" eaLnBrk="1" latinLnBrk="0" hangingPunct="1">
              <a:defRPr lang="en-US" sz="600" kern="1200" smtClean="0">
                <a:solidFill>
                  <a:srgbClr val="BFE0F4"/>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873E9FF6-3B60-48A6-AA12-C7A3F7B349EE}" type="datetime4">
              <a:rPr lang="de-DE"/>
              <a:pPr algn="l"/>
              <a:t>5. Februar 2016</a:t>
            </a:fld>
            <a:endParaRPr lang="ru-RU" dirty="0"/>
          </a:p>
        </p:txBody>
      </p:sp>
      <p:sp>
        <p:nvSpPr>
          <p:cNvPr id="17" name="Slide Number Placeholder 5"/>
          <p:cNvSpPr>
            <a:spLocks noGrp="1"/>
          </p:cNvSpPr>
          <p:nvPr userDrawn="1"/>
        </p:nvSpPr>
        <p:spPr bwMode="white">
          <a:xfrm>
            <a:off x="228600" y="6711219"/>
            <a:ext cx="459486" cy="118872"/>
          </a:xfrm>
          <a:prstGeom prst="rect">
            <a:avLst/>
          </a:prstGeom>
        </p:spPr>
        <p:txBody>
          <a:bodyPr vert="horz" lIns="0" tIns="0" rIns="0" bIns="0" rtlCol="0" anchor="ctr"/>
          <a:lstStyle>
            <a:defPPr>
              <a:defRPr lang="en-US"/>
            </a:defPPr>
            <a:lvl1pPr marL="0" algn="r" defTabSz="685800" rtl="0" eaLnBrk="1" latinLnBrk="0" hangingPunct="1">
              <a:defRPr lang="en-US" sz="600" kern="1200" smtClean="0">
                <a:solidFill>
                  <a:srgbClr val="BFE0F4"/>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CBD803B2-A378-42BD-B5EC-F7748F169FE0}" type="slidenum">
              <a:rPr/>
              <a:pPr algn="l"/>
              <a:t>‹#›</a:t>
            </a:fld>
            <a:endParaRPr lang="ru-RU" dirty="0"/>
          </a:p>
        </p:txBody>
      </p:sp>
    </p:spTree>
    <p:extLst>
      <p:ext uri="{BB962C8B-B14F-4D97-AF65-F5344CB8AC3E}">
        <p14:creationId xmlns:p14="http://schemas.microsoft.com/office/powerpoint/2010/main" xmlns="" val="22726283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gilent 4x3 Title and 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228600" y="344085"/>
            <a:ext cx="8686800" cy="996696"/>
          </a:xfrm>
        </p:spPr>
        <p:txBody>
          <a:bodyPr/>
          <a:lstStyle>
            <a:lvl1pPr>
              <a:defRPr>
                <a:latin typeface="Arial Narrow"/>
                <a:cs typeface="Arial Narrow"/>
              </a:defRPr>
            </a:lvl1pPr>
          </a:lstStyle>
          <a:p>
            <a:r>
              <a:rPr lang="en-US" dirty="0" smtClean="0"/>
              <a:t>Click to edit Master title style</a:t>
            </a:r>
            <a:endParaRPr lang="en-US" dirty="0"/>
          </a:p>
        </p:txBody>
      </p:sp>
      <p:sp>
        <p:nvSpPr>
          <p:cNvPr id="3" name="Content Placeholder 2"/>
          <p:cNvSpPr>
            <a:spLocks noGrp="1"/>
          </p:cNvSpPr>
          <p:nvPr>
            <p:ph idx="1"/>
          </p:nvPr>
        </p:nvSpPr>
        <p:spPr>
          <a:xfrm>
            <a:off x="228600" y="1391243"/>
            <a:ext cx="8686800" cy="4562856"/>
          </a:xfrm>
        </p:spPr>
        <p:txBody>
          <a:bodyPr/>
          <a:lstStyle>
            <a:lvl1pPr>
              <a:defRPr>
                <a:latin typeface="+mn-lt"/>
              </a:defRPr>
            </a:lvl1pPr>
            <a:lvl2pPr marL="228600" indent="-228600">
              <a:defRPr>
                <a:latin typeface="+mn-lt"/>
              </a:defRPr>
            </a:lvl2pPr>
            <a:lvl3pPr marL="457200" indent="-228600">
              <a:defRPr>
                <a:latin typeface="+mn-lt"/>
              </a:defRPr>
            </a:lvl3pPr>
            <a:lvl4pPr marL="685800" indent="-228600">
              <a:defRPr>
                <a:latin typeface="+mn-lt"/>
              </a:defRPr>
            </a:lvl4pPr>
            <a:lvl5pPr marL="914400" indent="-228600">
              <a:defRPr>
                <a:latin typeface="+mn-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xmlns="" val="3530876357"/>
      </p:ext>
    </p:extLst>
  </p:cSld>
  <p:clrMapOvr>
    <a:masterClrMapping/>
  </p:clrMapOvr>
  <p:extLst mod="1">
    <p:ext uri="{DCECCB84-F9BA-43D5-87BE-67443E8EF086}">
      <p15:sldGuideLst xmlns:p15="http://schemas.microsoft.com/office/powerpoint/2012/main" xmlns="">
        <p15:guide id="1" orient="horz" pos="2160" userDrawn="1">
          <p15:clr>
            <a:srgbClr val="FBAE40"/>
          </p15:clr>
        </p15:guide>
        <p15:guide id="2" pos="288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Agilent 4x3 Title Only">
    <p:spTree>
      <p:nvGrpSpPr>
        <p:cNvPr id="1" name=""/>
        <p:cNvGrpSpPr/>
        <p:nvPr/>
      </p:nvGrpSpPr>
      <p:grpSpPr>
        <a:xfrm>
          <a:off x="0" y="0"/>
          <a:ext cx="0" cy="0"/>
          <a:chOff x="0" y="0"/>
          <a:chExt cx="0" cy="0"/>
        </a:xfrm>
      </p:grpSpPr>
      <p:sp>
        <p:nvSpPr>
          <p:cNvPr id="2" name="Title 1"/>
          <p:cNvSpPr>
            <a:spLocks noGrp="1"/>
          </p:cNvSpPr>
          <p:nvPr>
            <p:ph type="title"/>
          </p:nvPr>
        </p:nvSpPr>
        <p:spPr>
          <a:xfrm>
            <a:off x="228600" y="344085"/>
            <a:ext cx="8686800" cy="996696"/>
          </a:xfrm>
        </p:spPr>
        <p:txBody>
          <a:bodyPr/>
          <a:lstStyle>
            <a:lvl1pPr>
              <a:defRPr>
                <a:latin typeface="Arial Narrow"/>
                <a:cs typeface="Arial Narrow"/>
              </a:defRPr>
            </a:lvl1pPr>
          </a:lstStyle>
          <a:p>
            <a:r>
              <a:rPr lang="en-US" dirty="0" smtClean="0"/>
              <a:t>Click to edit Master title style</a:t>
            </a:r>
            <a:endParaRPr lang="en-US" dirty="0"/>
          </a:p>
        </p:txBody>
      </p:sp>
    </p:spTree>
    <p:extLst>
      <p:ext uri="{BB962C8B-B14F-4D97-AF65-F5344CB8AC3E}">
        <p14:creationId xmlns:p14="http://schemas.microsoft.com/office/powerpoint/2010/main" xmlns="" val="37737790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Agilent 4x3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2583407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gilent 4x3 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4599" y="4382348"/>
            <a:ext cx="7770114" cy="1362075"/>
          </a:xfrm>
        </p:spPr>
        <p:txBody>
          <a:bodyPr anchor="t">
            <a:noAutofit/>
          </a:bodyPr>
          <a:lstStyle>
            <a:lvl1pPr>
              <a:defRPr sz="4000" b="1" cap="all" baseline="0">
                <a:latin typeface="+mn-lt"/>
              </a:defRPr>
            </a:lvl1pPr>
          </a:lstStyle>
          <a:p>
            <a:r>
              <a:rPr lang="en-US" dirty="0" smtClean="0"/>
              <a:t>Click to edit Master title style</a:t>
            </a:r>
            <a:endParaRPr lang="en-US" dirty="0"/>
          </a:p>
        </p:txBody>
      </p:sp>
      <p:sp>
        <p:nvSpPr>
          <p:cNvPr id="10" name="Text Placeholder 2"/>
          <p:cNvSpPr>
            <a:spLocks noGrp="1"/>
          </p:cNvSpPr>
          <p:nvPr>
            <p:ph type="body" idx="10"/>
          </p:nvPr>
        </p:nvSpPr>
        <p:spPr>
          <a:xfrm>
            <a:off x="722313" y="2906713"/>
            <a:ext cx="7772400" cy="1509331"/>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Tree>
    <p:extLst>
      <p:ext uri="{BB962C8B-B14F-4D97-AF65-F5344CB8AC3E}">
        <p14:creationId xmlns:p14="http://schemas.microsoft.com/office/powerpoint/2010/main" xmlns="" val="29120083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Agilent 4x3 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344085"/>
            <a:ext cx="8686800" cy="1143000"/>
          </a:xfrm>
        </p:spPr>
        <p:txBody>
          <a:bodyPr/>
          <a:lstStyle>
            <a:lvl1pPr>
              <a:defRPr>
                <a:latin typeface="+mj-lt"/>
                <a:cs typeface="Arial (Body)"/>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228600" y="1268873"/>
            <a:ext cx="4206240" cy="4672584"/>
          </a:xfrm>
        </p:spPr>
        <p:txBody>
          <a:bodyPr/>
          <a:lstStyle>
            <a:lvl1pPr>
              <a:defRPr sz="2200">
                <a:latin typeface="+mn-lt"/>
              </a:defRPr>
            </a:lvl1pPr>
            <a:lvl2pPr>
              <a:defRPr sz="1800">
                <a:latin typeface="+mn-lt"/>
              </a:defRPr>
            </a:lvl2pPr>
            <a:lvl3pPr>
              <a:defRPr sz="1800">
                <a:latin typeface="+mn-lt"/>
              </a:defRPr>
            </a:lvl3pPr>
            <a:lvl4pPr>
              <a:defRPr sz="1600">
                <a:latin typeface="+mn-lt"/>
              </a:defRPr>
            </a:lvl4pPr>
            <a:lvl5pPr>
              <a:defRPr sz="1600">
                <a:latin typeface="+mn-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711446" y="1268873"/>
            <a:ext cx="4203954" cy="4672584"/>
          </a:xfrm>
        </p:spPr>
        <p:txBody>
          <a:bodyPr/>
          <a:lstStyle>
            <a:lvl1pPr>
              <a:defRPr sz="2200">
                <a:latin typeface="+mn-lt"/>
              </a:defRPr>
            </a:lvl1pPr>
            <a:lvl2pPr>
              <a:defRPr sz="1800">
                <a:latin typeface="+mn-lt"/>
              </a:defRPr>
            </a:lvl2pPr>
            <a:lvl3pPr>
              <a:defRPr sz="1800">
                <a:latin typeface="+mn-lt"/>
              </a:defRPr>
            </a:lvl3pPr>
            <a:lvl4pPr>
              <a:defRPr sz="1800">
                <a:latin typeface="+mn-lt"/>
              </a:defRPr>
            </a:lvl4pPr>
            <a:lvl5pPr>
              <a:defRPr sz="1800">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xmlns="" val="11502377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gilent 4x3 Comparison">
    <p:spTree>
      <p:nvGrpSpPr>
        <p:cNvPr id="1" name=""/>
        <p:cNvGrpSpPr/>
        <p:nvPr/>
      </p:nvGrpSpPr>
      <p:grpSpPr>
        <a:xfrm>
          <a:off x="0" y="0"/>
          <a:ext cx="0" cy="0"/>
          <a:chOff x="0" y="0"/>
          <a:chExt cx="0" cy="0"/>
        </a:xfrm>
      </p:grpSpPr>
      <p:sp>
        <p:nvSpPr>
          <p:cNvPr id="12" name="Text Placeholder 2"/>
          <p:cNvSpPr>
            <a:spLocks noGrp="1"/>
          </p:cNvSpPr>
          <p:nvPr>
            <p:ph type="body" idx="10"/>
          </p:nvPr>
        </p:nvSpPr>
        <p:spPr>
          <a:xfrm>
            <a:off x="228600" y="1271016"/>
            <a:ext cx="4270248" cy="639762"/>
          </a:xfrm>
        </p:spPr>
        <p:txBody>
          <a:bodyPr anchor="b">
            <a:norm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3" name="Content Placeholder 3"/>
          <p:cNvSpPr>
            <a:spLocks noGrp="1"/>
          </p:cNvSpPr>
          <p:nvPr>
            <p:ph sz="half" idx="11"/>
          </p:nvPr>
        </p:nvSpPr>
        <p:spPr>
          <a:xfrm>
            <a:off x="228600" y="1923288"/>
            <a:ext cx="4270248" cy="3951288"/>
          </a:xfrm>
        </p:spPr>
        <p:txBody>
          <a:bodyPr/>
          <a:lstStyle>
            <a:lvl1pPr>
              <a:defRPr sz="2000"/>
            </a:lvl1pPr>
            <a:lvl2pPr>
              <a:defRPr sz="18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4" name="Text Placeholder 4"/>
          <p:cNvSpPr>
            <a:spLocks noGrp="1"/>
          </p:cNvSpPr>
          <p:nvPr>
            <p:ph type="body" sz="quarter" idx="12"/>
          </p:nvPr>
        </p:nvSpPr>
        <p:spPr>
          <a:xfrm>
            <a:off x="4645024" y="1271016"/>
            <a:ext cx="4270248" cy="639762"/>
          </a:xfrm>
        </p:spPr>
        <p:txBody>
          <a:bodyPr anchor="b">
            <a:norm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5" name="Content Placeholder 5"/>
          <p:cNvSpPr>
            <a:spLocks noGrp="1"/>
          </p:cNvSpPr>
          <p:nvPr>
            <p:ph sz="quarter" idx="13"/>
          </p:nvPr>
        </p:nvSpPr>
        <p:spPr>
          <a:xfrm>
            <a:off x="4645024" y="1923288"/>
            <a:ext cx="4270248" cy="3951288"/>
          </a:xfrm>
        </p:spPr>
        <p:txBody>
          <a:bodyPr/>
          <a:lstStyle>
            <a:lvl1pPr>
              <a:defRPr sz="2000"/>
            </a:lvl1pPr>
            <a:lvl2pPr>
              <a:defRPr sz="18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a:xfrm>
            <a:off x="228600" y="344085"/>
            <a:ext cx="8686800" cy="968248"/>
          </a:xfrm>
        </p:spPr>
        <p:txBody>
          <a:bodyPr>
            <a:normAutofit/>
          </a:bodyPr>
          <a:lstStyle>
            <a:lvl1pPr>
              <a:defRPr sz="3400">
                <a:latin typeface="+mj-lt"/>
              </a:defRPr>
            </a:lvl1pPr>
          </a:lstStyle>
          <a:p>
            <a:r>
              <a:rPr lang="en-US" dirty="0" smtClean="0"/>
              <a:t>Click to edit Master title style</a:t>
            </a:r>
            <a:endParaRPr lang="en-US" dirty="0"/>
          </a:p>
        </p:txBody>
      </p:sp>
    </p:spTree>
    <p:extLst>
      <p:ext uri="{BB962C8B-B14F-4D97-AF65-F5344CB8AC3E}">
        <p14:creationId xmlns:p14="http://schemas.microsoft.com/office/powerpoint/2010/main" xmlns="" val="35626511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Agilent 4x3 Content with Left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68111"/>
            <a:ext cx="3010662" cy="1167498"/>
          </a:xfrm>
        </p:spPr>
        <p:txBody>
          <a:bodyPr anchor="b">
            <a:normAutofit/>
          </a:bodyPr>
          <a:lstStyle>
            <a:lvl1pPr>
              <a:defRPr sz="2000" b="1">
                <a:latin typeface="+mn-lt"/>
              </a:defRPr>
            </a:lvl1pPr>
          </a:lstStyle>
          <a:p>
            <a:r>
              <a:rPr lang="en-US" dirty="0" smtClean="0"/>
              <a:t>Click to edit Master title style</a:t>
            </a:r>
            <a:endParaRPr lang="en-US" dirty="0"/>
          </a:p>
        </p:txBody>
      </p:sp>
      <p:sp>
        <p:nvSpPr>
          <p:cNvPr id="12" name="Content Placeholder 2"/>
          <p:cNvSpPr>
            <a:spLocks noGrp="1"/>
          </p:cNvSpPr>
          <p:nvPr>
            <p:ph idx="13"/>
          </p:nvPr>
        </p:nvSpPr>
        <p:spPr>
          <a:xfrm>
            <a:off x="3575050" y="273050"/>
            <a:ext cx="5111750" cy="5853113"/>
          </a:xfrm>
        </p:spPr>
        <p:txBody>
          <a:bodyPr/>
          <a:lstStyle>
            <a:lvl1pPr>
              <a:defRPr sz="2800"/>
            </a:lvl1pPr>
            <a:lvl2pPr>
              <a:defRPr sz="24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Text Placeholder 3"/>
          <p:cNvSpPr>
            <a:spLocks noGrp="1"/>
          </p:cNvSpPr>
          <p:nvPr>
            <p:ph type="body" sz="half" idx="14"/>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Tree>
    <p:extLst>
      <p:ext uri="{BB962C8B-B14F-4D97-AF65-F5344CB8AC3E}">
        <p14:creationId xmlns:p14="http://schemas.microsoft.com/office/powerpoint/2010/main" xmlns="" val="340619197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Agilent 4x3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88549" y="4800600"/>
            <a:ext cx="5486400" cy="533400"/>
          </a:xfrm>
        </p:spPr>
        <p:txBody>
          <a:bodyPr tIns="0" rIns="0" bIns="0" anchor="b">
            <a:noAutofit/>
          </a:bodyPr>
          <a:lstStyle>
            <a:lvl1pPr>
              <a:defRPr sz="1800" b="1">
                <a:latin typeface="+mn-lt"/>
              </a:defRPr>
            </a:lvl1pPr>
          </a:lstStyle>
          <a:p>
            <a:endParaRPr lang="en-US" dirty="0"/>
          </a:p>
        </p:txBody>
      </p:sp>
      <p:sp>
        <p:nvSpPr>
          <p:cNvPr id="3" name="Picture Placeholder 2"/>
          <p:cNvSpPr>
            <a:spLocks noGrp="1"/>
          </p:cNvSpPr>
          <p:nvPr>
            <p:ph type="pic" idx="1"/>
          </p:nvPr>
        </p:nvSpPr>
        <p:spPr>
          <a:xfrm>
            <a:off x="1788549" y="612648"/>
            <a:ext cx="5486400" cy="4114800"/>
          </a:xfrm>
        </p:spPr>
        <p:txBody>
          <a:bodyPr>
            <a:normAutofit/>
          </a:bodyPr>
          <a:lstStyle>
            <a:lvl1pPr marL="0" indent="0">
              <a:buNone/>
              <a:defRPr sz="3200">
                <a:latin typeface="+mn-lt"/>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smtClean="0"/>
              <a:t>Click icon to add picture</a:t>
            </a:r>
            <a:endParaRPr lang="en-US" dirty="0"/>
          </a:p>
        </p:txBody>
      </p:sp>
      <p:sp>
        <p:nvSpPr>
          <p:cNvPr id="4" name="Text Placeholder 3"/>
          <p:cNvSpPr>
            <a:spLocks noGrp="1"/>
          </p:cNvSpPr>
          <p:nvPr>
            <p:ph type="body" sz="half" idx="2"/>
          </p:nvPr>
        </p:nvSpPr>
        <p:spPr>
          <a:xfrm>
            <a:off x="1788549" y="5370688"/>
            <a:ext cx="5486400" cy="804672"/>
          </a:xfrm>
        </p:spPr>
        <p:txBody>
          <a:bodyPr>
            <a:normAutofit/>
          </a:bodyPr>
          <a:lstStyle>
            <a:lvl1pPr marL="0" indent="0">
              <a:buNone/>
              <a:defRPr sz="1400">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Tree>
    <p:extLst>
      <p:ext uri="{BB962C8B-B14F-4D97-AF65-F5344CB8AC3E}">
        <p14:creationId xmlns:p14="http://schemas.microsoft.com/office/powerpoint/2010/main" xmlns="" val="366309802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Agilent 4x3 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391160"/>
            <a:ext cx="8686800" cy="1143000"/>
          </a:xfrm>
        </p:spPr>
        <p:txBody>
          <a:bodyPr tIns="0" rIns="0" bIns="0"/>
          <a:lstStyle/>
          <a:p>
            <a:r>
              <a:rPr lang="en-US" dirty="0" smtClean="0"/>
              <a:t>Click to edit Master title style</a:t>
            </a:r>
            <a:endParaRPr lang="en-US" dirty="0"/>
          </a:p>
        </p:txBody>
      </p:sp>
      <p:sp>
        <p:nvSpPr>
          <p:cNvPr id="3" name="Vertical Text Placeholder 2"/>
          <p:cNvSpPr>
            <a:spLocks noGrp="1"/>
          </p:cNvSpPr>
          <p:nvPr>
            <p:ph type="body" orient="vert" idx="1"/>
          </p:nvPr>
        </p:nvSpPr>
        <p:spPr>
          <a:xfrm>
            <a:off x="228600" y="1508760"/>
            <a:ext cx="8686800" cy="4672584"/>
          </a:xfrm>
        </p:spPr>
        <p:txBody>
          <a:bodyPr vert="eaVert" tIns="0" rIns="0" bIns="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7543800" y="6534293"/>
            <a:ext cx="1371600" cy="118872"/>
          </a:xfrm>
          <a:prstGeom prst="rect">
            <a:avLst/>
          </a:prstGeom>
        </p:spPr>
        <p:txBody>
          <a:bodyPr/>
          <a:lstStyle/>
          <a:p>
            <a:fld id="{B60B6763-9F73-4505-90EB-9600B3B00028}" type="datetime4">
              <a:rPr lang="en-US" smtClean="0">
                <a:solidFill>
                  <a:srgbClr val="4D4D4D"/>
                </a:solidFill>
              </a:rPr>
              <a:pPr/>
              <a:t>February 5, 2016</a:t>
            </a:fld>
            <a:endParaRPr lang="en-US">
              <a:solidFill>
                <a:srgbClr val="4D4D4D"/>
              </a:solidFill>
            </a:endParaRPr>
          </a:p>
        </p:txBody>
      </p:sp>
      <p:sp>
        <p:nvSpPr>
          <p:cNvPr id="5" name="Footer Placeholder 4"/>
          <p:cNvSpPr>
            <a:spLocks noGrp="1"/>
          </p:cNvSpPr>
          <p:nvPr>
            <p:ph type="ftr" sz="quarter" idx="11"/>
          </p:nvPr>
        </p:nvSpPr>
        <p:spPr>
          <a:xfrm>
            <a:off x="6858000" y="6392947"/>
            <a:ext cx="2057400" cy="118872"/>
          </a:xfrm>
          <a:prstGeom prst="rect">
            <a:avLst/>
          </a:prstGeom>
        </p:spPr>
        <p:txBody>
          <a:bodyPr/>
          <a:lstStyle/>
          <a:p>
            <a:r>
              <a:rPr lang="en-US" smtClean="0">
                <a:solidFill>
                  <a:srgbClr val="4D4D4D"/>
                </a:solidFill>
              </a:rPr>
              <a:t>Confidentiality Label</a:t>
            </a:r>
            <a:endParaRPr lang="en-US" dirty="0">
              <a:solidFill>
                <a:srgbClr val="4D4D4D"/>
              </a:solidFill>
            </a:endParaRPr>
          </a:p>
        </p:txBody>
      </p:sp>
      <p:sp>
        <p:nvSpPr>
          <p:cNvPr id="6" name="Slide Number Placeholder 5"/>
          <p:cNvSpPr>
            <a:spLocks noGrp="1"/>
          </p:cNvSpPr>
          <p:nvPr>
            <p:ph type="sldNum" sz="quarter" idx="12"/>
          </p:nvPr>
        </p:nvSpPr>
        <p:spPr>
          <a:xfrm>
            <a:off x="8455914" y="6675639"/>
            <a:ext cx="459486" cy="118872"/>
          </a:xfrm>
          <a:prstGeom prst="rect">
            <a:avLst/>
          </a:prstGeom>
        </p:spPr>
        <p:txBody>
          <a:bodyPr/>
          <a:lstStyle/>
          <a:p>
            <a:fld id="{3969F854-F447-4CCF-9255-9A1E8DF091B8}" type="slidenum">
              <a:rPr lang="en-US" smtClean="0">
                <a:solidFill>
                  <a:srgbClr val="4D4D4D"/>
                </a:solidFill>
              </a:rPr>
              <a:pPr/>
              <a:t>‹#›</a:t>
            </a:fld>
            <a:endParaRPr lang="en-US">
              <a:solidFill>
                <a:srgbClr val="4D4D4D"/>
              </a:solidFill>
            </a:endParaRPr>
          </a:p>
        </p:txBody>
      </p:sp>
    </p:spTree>
    <p:extLst>
      <p:ext uri="{BB962C8B-B14F-4D97-AF65-F5344CB8AC3E}">
        <p14:creationId xmlns:p14="http://schemas.microsoft.com/office/powerpoint/2010/main" xmlns="" val="285661541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Agilent 4x3 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8340" y="304801"/>
            <a:ext cx="2048256" cy="5844729"/>
          </a:xfrm>
        </p:spPr>
        <p:txBody>
          <a:bodyPr vert="eaVert" tIns="0" rIns="0" bIns="0"/>
          <a:lstStyle/>
          <a:p>
            <a:r>
              <a:rPr lang="en-US" dirty="0" smtClean="0"/>
              <a:t>Click to edit Master title style</a:t>
            </a:r>
            <a:endParaRPr lang="en-US" dirty="0"/>
          </a:p>
        </p:txBody>
      </p:sp>
      <p:sp>
        <p:nvSpPr>
          <p:cNvPr id="3" name="Vertical Text Placeholder 2"/>
          <p:cNvSpPr>
            <a:spLocks noGrp="1"/>
          </p:cNvSpPr>
          <p:nvPr>
            <p:ph type="body" orient="vert" idx="1"/>
          </p:nvPr>
        </p:nvSpPr>
        <p:spPr>
          <a:xfrm>
            <a:off x="369710" y="304801"/>
            <a:ext cx="6025896" cy="5844729"/>
          </a:xfrm>
        </p:spPr>
        <p:txBody>
          <a:bodyPr vert="eaVert" tIns="0" rIns="0" bIns="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xmlns="" val="29324371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Agilent 4x3 Title Slide">
    <p:spTree>
      <p:nvGrpSpPr>
        <p:cNvPr id="1" name=""/>
        <p:cNvGrpSpPr/>
        <p:nvPr/>
      </p:nvGrpSpPr>
      <p:grpSpPr>
        <a:xfrm>
          <a:off x="0" y="0"/>
          <a:ext cx="0" cy="0"/>
          <a:chOff x="0" y="0"/>
          <a:chExt cx="0" cy="0"/>
        </a:xfrm>
      </p:grpSpPr>
      <p:sp>
        <p:nvSpPr>
          <p:cNvPr id="12" name="Date Placeholder 3"/>
          <p:cNvSpPr>
            <a:spLocks noGrp="1"/>
          </p:cNvSpPr>
          <p:nvPr userDrawn="1"/>
        </p:nvSpPr>
        <p:spPr bwMode="white">
          <a:xfrm>
            <a:off x="228600" y="6558860"/>
            <a:ext cx="1371600" cy="118872"/>
          </a:xfrm>
          <a:prstGeom prst="rect">
            <a:avLst/>
          </a:prstGeom>
        </p:spPr>
        <p:txBody>
          <a:bodyPr vert="horz" lIns="0" tIns="0" rIns="0" bIns="0" rtlCol="0" anchor="ctr"/>
          <a:lstStyle>
            <a:defPPr>
              <a:defRPr lang="en-US"/>
            </a:defPPr>
            <a:lvl1pPr marL="0" algn="r" defTabSz="685800" rtl="0" eaLnBrk="1" latinLnBrk="0" hangingPunct="1">
              <a:defRPr lang="en-US" sz="600" kern="1200" smtClean="0">
                <a:solidFill>
                  <a:srgbClr val="BFE0F4"/>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873E9FF6-3B60-48A6-AA12-C7A3F7B349EE}" type="datetime4">
              <a:rPr lang="de-DE"/>
              <a:pPr algn="l"/>
              <a:t>5. Februar 2016</a:t>
            </a:fld>
            <a:endParaRPr lang="ru-RU" dirty="0"/>
          </a:p>
        </p:txBody>
      </p:sp>
      <p:sp>
        <p:nvSpPr>
          <p:cNvPr id="13" name="Footer Placeholder 4"/>
          <p:cNvSpPr>
            <a:spLocks noGrp="1"/>
          </p:cNvSpPr>
          <p:nvPr userDrawn="1"/>
        </p:nvSpPr>
        <p:spPr bwMode="white">
          <a:xfrm>
            <a:off x="228600" y="6417514"/>
            <a:ext cx="2057400" cy="118872"/>
          </a:xfrm>
          <a:prstGeom prst="rect">
            <a:avLst/>
          </a:prstGeom>
        </p:spPr>
        <p:txBody>
          <a:bodyPr vert="horz" lIns="0" tIns="0" rIns="0" bIns="0" rtlCol="0" anchor="ctr"/>
          <a:lstStyle>
            <a:defPPr>
              <a:defRPr lang="en-US"/>
            </a:defPPr>
            <a:lvl1pPr marL="0" algn="r" defTabSz="914400" rtl="0" eaLnBrk="1" latinLnBrk="0" hangingPunct="1">
              <a:defRPr sz="600" kern="1200">
                <a:solidFill>
                  <a:srgbClr val="BFE0F4"/>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dirty="0" smtClean="0"/>
              <a:t>Метка конфиденциальности</a:t>
            </a:r>
            <a:endParaRPr lang="ru-RU" dirty="0"/>
          </a:p>
        </p:txBody>
      </p:sp>
      <p:sp>
        <p:nvSpPr>
          <p:cNvPr id="15" name="Slide Number Placeholder 5"/>
          <p:cNvSpPr>
            <a:spLocks noGrp="1"/>
          </p:cNvSpPr>
          <p:nvPr userDrawn="1"/>
        </p:nvSpPr>
        <p:spPr bwMode="white">
          <a:xfrm>
            <a:off x="228600" y="6700206"/>
            <a:ext cx="459486" cy="118872"/>
          </a:xfrm>
          <a:prstGeom prst="rect">
            <a:avLst/>
          </a:prstGeom>
        </p:spPr>
        <p:txBody>
          <a:bodyPr vert="horz" lIns="0" tIns="0" rIns="0" bIns="0" rtlCol="0" anchor="ctr"/>
          <a:lstStyle>
            <a:defPPr>
              <a:defRPr lang="en-US"/>
            </a:defPPr>
            <a:lvl1pPr marL="0" algn="r" defTabSz="685800" rtl="0" eaLnBrk="1" latinLnBrk="0" hangingPunct="1">
              <a:defRPr lang="en-US" sz="600" kern="1200" smtClean="0">
                <a:solidFill>
                  <a:srgbClr val="BFE0F4"/>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CBD803B2-A378-42BD-B5EC-F7748F169FE0}" type="slidenum">
              <a:rPr/>
              <a:pPr algn="l"/>
              <a:t>‹#›</a:t>
            </a:fld>
            <a:endParaRPr lang="ru-RU" dirty="0"/>
          </a:p>
        </p:txBody>
      </p:sp>
    </p:spTree>
    <p:extLst>
      <p:ext uri="{BB962C8B-B14F-4D97-AF65-F5344CB8AC3E}">
        <p14:creationId xmlns:p14="http://schemas.microsoft.com/office/powerpoint/2010/main" xmlns="" val="28542108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image" Target="../media/image4.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image" Target="../media/image4.png"/><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image" Target="../media/image3.png"/><Relationship Id="rId2" Type="http://schemas.openxmlformats.org/officeDocument/2006/relationships/slideLayout" Target="../slideLayouts/slideLayout16.xml"/><Relationship Id="rId16" Type="http://schemas.openxmlformats.org/officeDocument/2006/relationships/image" Target="../media/image2.png"/><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image" Target="../media/image1.png"/><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344085"/>
            <a:ext cx="8686800" cy="996696"/>
          </a:xfrm>
          <a:prstGeom prst="rect">
            <a:avLst/>
          </a:prstGeom>
        </p:spPr>
        <p:txBody>
          <a:bodyPr vert="horz" lIns="0" tIns="45720" rIns="91440" bIns="45720" rtlCol="0" anchor="t">
            <a:normAutofit/>
          </a:bodyPr>
          <a:lstStyle/>
          <a:p>
            <a:r>
              <a:rPr lang="en-US" dirty="0" smtClean="0"/>
              <a:t>Header</a:t>
            </a:r>
            <a:endParaRPr lang="en-US" dirty="0"/>
          </a:p>
        </p:txBody>
      </p:sp>
      <p:sp>
        <p:nvSpPr>
          <p:cNvPr id="3" name="Text Placeholder 2"/>
          <p:cNvSpPr>
            <a:spLocks noGrp="1"/>
          </p:cNvSpPr>
          <p:nvPr>
            <p:ph type="body" idx="1"/>
          </p:nvPr>
        </p:nvSpPr>
        <p:spPr>
          <a:xfrm>
            <a:off x="228600" y="1508760"/>
            <a:ext cx="8686800" cy="4562856"/>
          </a:xfrm>
          <a:prstGeom prst="rect">
            <a:avLst/>
          </a:prstGeom>
        </p:spPr>
        <p:txBody>
          <a:bodyPr vert="horz" lIns="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9" name="Picture 8"/>
          <p:cNvPicPr>
            <a:picLocks noChangeAspect="1"/>
          </p:cNvPicPr>
          <p:nvPr userDrawn="1"/>
        </p:nvPicPr>
        <p:blipFill>
          <a:blip r:embed="rId16" cstate="print"/>
          <a:stretch>
            <a:fillRect/>
          </a:stretch>
        </p:blipFill>
        <p:spPr>
          <a:xfrm>
            <a:off x="0" y="-1"/>
            <a:ext cx="9162288" cy="226852"/>
          </a:xfrm>
          <a:prstGeom prst="rect">
            <a:avLst/>
          </a:prstGeom>
        </p:spPr>
      </p:pic>
      <p:pic>
        <p:nvPicPr>
          <p:cNvPr id="19" name="Picture 18"/>
          <p:cNvPicPr>
            <a:picLocks noChangeAspect="1"/>
          </p:cNvPicPr>
          <p:nvPr userDrawn="1"/>
        </p:nvPicPr>
        <p:blipFill>
          <a:blip r:embed="rId17" cstate="print">
            <a:extLst>
              <a:ext uri="{28A0092B-C50C-407E-A947-70E740481C1C}">
                <a14:useLocalDpi xmlns:a14="http://schemas.microsoft.com/office/drawing/2010/main" xmlns="" val="0"/>
              </a:ext>
            </a:extLst>
          </a:blip>
          <a:stretch>
            <a:fillRect/>
          </a:stretch>
        </p:blipFill>
        <p:spPr>
          <a:xfrm>
            <a:off x="0" y="6333744"/>
            <a:ext cx="9144000" cy="524256"/>
          </a:xfrm>
          <a:prstGeom prst="rect">
            <a:avLst/>
          </a:prstGeom>
          <a:solidFill>
            <a:srgbClr val="0B63C4"/>
          </a:solidFill>
        </p:spPr>
      </p:pic>
      <p:pic>
        <p:nvPicPr>
          <p:cNvPr id="20" name="Picture 19" descr="FooterWheelCropped.png"/>
          <p:cNvPicPr>
            <a:picLocks noChangeAspect="1"/>
          </p:cNvPicPr>
          <p:nvPr userDrawn="1"/>
        </p:nvPicPr>
        <p:blipFill rotWithShape="1">
          <a:blip r:embed="rId18" cstate="print">
            <a:extLst>
              <a:ext uri="{28A0092B-C50C-407E-A947-70E740481C1C}">
                <a14:useLocalDpi xmlns:a14="http://schemas.microsoft.com/office/drawing/2010/main" xmlns="" val="0"/>
              </a:ext>
            </a:extLst>
          </a:blip>
          <a:srcRect r="14346"/>
          <a:stretch/>
        </p:blipFill>
        <p:spPr>
          <a:xfrm>
            <a:off x="7356590" y="6268508"/>
            <a:ext cx="1787410" cy="599649"/>
          </a:xfrm>
          <a:prstGeom prst="rect">
            <a:avLst/>
          </a:prstGeom>
        </p:spPr>
      </p:pic>
      <p:pic>
        <p:nvPicPr>
          <p:cNvPr id="21" name="Picture 20" descr="academic_block.png"/>
          <p:cNvPicPr>
            <a:picLocks noChangeAspect="1"/>
          </p:cNvPicPr>
          <p:nvPr userDrawn="1"/>
        </p:nvPicPr>
        <p:blipFill>
          <a:blip r:embed="rId19" cstate="print"/>
          <a:stretch>
            <a:fillRect/>
          </a:stretch>
        </p:blipFill>
        <p:spPr>
          <a:xfrm>
            <a:off x="8207865" y="6411015"/>
            <a:ext cx="652229" cy="359640"/>
          </a:xfrm>
          <a:prstGeom prst="rect">
            <a:avLst/>
          </a:prstGeom>
        </p:spPr>
      </p:pic>
      <p:sp>
        <p:nvSpPr>
          <p:cNvPr id="22" name="Date Placeholder 3"/>
          <p:cNvSpPr>
            <a:spLocks noGrp="1"/>
          </p:cNvSpPr>
          <p:nvPr userDrawn="1"/>
        </p:nvSpPr>
        <p:spPr bwMode="white">
          <a:xfrm>
            <a:off x="228600" y="6558860"/>
            <a:ext cx="1371600" cy="118872"/>
          </a:xfrm>
          <a:prstGeom prst="rect">
            <a:avLst/>
          </a:prstGeom>
        </p:spPr>
        <p:txBody>
          <a:bodyPr vert="horz" lIns="0" tIns="0" rIns="0" bIns="0" rtlCol="0" anchor="ctr"/>
          <a:lstStyle>
            <a:defPPr>
              <a:defRPr lang="en-US"/>
            </a:defPPr>
            <a:lvl1pPr marL="0" algn="r" defTabSz="685800" rtl="0" eaLnBrk="1" latinLnBrk="0" hangingPunct="1">
              <a:defRPr lang="en-US" sz="600" kern="1200" smtClean="0">
                <a:solidFill>
                  <a:srgbClr val="BFE0F4"/>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873E9FF6-3B60-48A6-AA12-C7A3F7B349EE}" type="datetime4">
              <a:rPr lang="en-US" smtClean="0"/>
              <a:pPr algn="l"/>
              <a:t>February 5, 2016</a:t>
            </a:fld>
            <a:endParaRPr lang="ru-RU" dirty="0"/>
          </a:p>
        </p:txBody>
      </p:sp>
      <p:sp>
        <p:nvSpPr>
          <p:cNvPr id="23" name="Footer Placeholder 4"/>
          <p:cNvSpPr>
            <a:spLocks noGrp="1"/>
          </p:cNvSpPr>
          <p:nvPr userDrawn="1"/>
        </p:nvSpPr>
        <p:spPr bwMode="white">
          <a:xfrm>
            <a:off x="228600" y="6417514"/>
            <a:ext cx="2057400" cy="118872"/>
          </a:xfrm>
          <a:prstGeom prst="rect">
            <a:avLst/>
          </a:prstGeom>
        </p:spPr>
        <p:txBody>
          <a:bodyPr vert="horz" lIns="0" tIns="0" rIns="0" bIns="0" rtlCol="0" anchor="ctr"/>
          <a:lstStyle>
            <a:defPPr>
              <a:defRPr lang="en-US"/>
            </a:defPPr>
            <a:lvl1pPr marL="0" algn="r" defTabSz="914400" rtl="0" eaLnBrk="1" latinLnBrk="0" hangingPunct="1">
              <a:defRPr sz="600" kern="1200">
                <a:solidFill>
                  <a:srgbClr val="BFE0F4"/>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de-AT" sz="600" kern="1200" dirty="0" smtClean="0">
                <a:solidFill>
                  <a:srgbClr val="BFE0F4"/>
                </a:solidFill>
                <a:effectLst/>
                <a:latin typeface="+mn-lt"/>
              </a:rPr>
              <a:t>Предназначено исключительно для учебных целей </a:t>
            </a:r>
            <a:endParaRPr lang="ru-RU" dirty="0"/>
          </a:p>
        </p:txBody>
      </p:sp>
      <p:sp>
        <p:nvSpPr>
          <p:cNvPr id="24" name="Slide Number Placeholder 5"/>
          <p:cNvSpPr>
            <a:spLocks noGrp="1"/>
          </p:cNvSpPr>
          <p:nvPr userDrawn="1"/>
        </p:nvSpPr>
        <p:spPr bwMode="white">
          <a:xfrm>
            <a:off x="228600" y="6700206"/>
            <a:ext cx="459486" cy="118872"/>
          </a:xfrm>
          <a:prstGeom prst="rect">
            <a:avLst/>
          </a:prstGeom>
        </p:spPr>
        <p:txBody>
          <a:bodyPr vert="horz" lIns="0" tIns="0" rIns="0" bIns="0" rtlCol="0" anchor="ctr"/>
          <a:lstStyle>
            <a:defPPr>
              <a:defRPr lang="en-US"/>
            </a:defPPr>
            <a:lvl1pPr marL="0" algn="r" defTabSz="685800" rtl="0" eaLnBrk="1" latinLnBrk="0" hangingPunct="1">
              <a:defRPr lang="en-US" sz="600" kern="1200" smtClean="0">
                <a:solidFill>
                  <a:srgbClr val="BFE0F4"/>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CBD803B2-A378-42BD-B5EC-F7748F169FE0}" type="slidenum">
              <a:rPr lang="en-US" smtClean="0"/>
              <a:pPr algn="l"/>
              <a:t>‹#›</a:t>
            </a:fld>
            <a:endParaRPr lang="ru-RU" dirty="0"/>
          </a:p>
        </p:txBody>
      </p:sp>
    </p:spTree>
    <p:extLst>
      <p:ext uri="{BB962C8B-B14F-4D97-AF65-F5344CB8AC3E}">
        <p14:creationId xmlns:p14="http://schemas.microsoft.com/office/powerpoint/2010/main" xmlns="" val="2655333689"/>
      </p:ext>
    </p:extLst>
  </p:cSld>
  <p:clrMap bg1="lt1" tx1="dk1" bg2="lt2" tx2="dk2" accent1="accent1" accent2="accent2" accent3="accent3" accent4="accent4" accent5="accent5" accent6="accent6" hlink="hlink" folHlink="folHlink"/>
  <p:sldLayoutIdLst>
    <p:sldLayoutId id="2147483674" r:id="rId1"/>
    <p:sldLayoutId id="2147483679" r:id="rId2"/>
    <p:sldLayoutId id="2147483665" r:id="rId3"/>
    <p:sldLayoutId id="2147483669" r:id="rId4"/>
    <p:sldLayoutId id="2147483670" r:id="rId5"/>
    <p:sldLayoutId id="2147483666" r:id="rId6"/>
    <p:sldLayoutId id="2147483667" r:id="rId7"/>
    <p:sldLayoutId id="2147483668" r:id="rId8"/>
    <p:sldLayoutId id="2147483671" r:id="rId9"/>
    <p:sldLayoutId id="2147483673" r:id="rId10"/>
    <p:sldLayoutId id="2147483675" r:id="rId11"/>
    <p:sldLayoutId id="2147483676" r:id="rId12"/>
    <p:sldLayoutId id="2147483663" r:id="rId13"/>
    <p:sldLayoutId id="2147483694" r:id="rId14"/>
  </p:sldLayoutIdLst>
  <p:hf hdr="0"/>
  <p:txStyles>
    <p:titleStyle>
      <a:lvl1pPr algn="l" defTabSz="685800" rtl="0" eaLnBrk="1" latinLnBrk="0" hangingPunct="1">
        <a:lnSpc>
          <a:spcPct val="100000"/>
        </a:lnSpc>
        <a:spcBef>
          <a:spcPct val="0"/>
        </a:spcBef>
        <a:spcAft>
          <a:spcPts val="300"/>
        </a:spcAft>
        <a:buNone/>
        <a:defRPr sz="3400" b="0" kern="1200">
          <a:solidFill>
            <a:srgbClr val="000000"/>
          </a:solidFill>
          <a:latin typeface="+mj-lt"/>
          <a:ea typeface="+mj-ea"/>
          <a:cs typeface="Arial" panose="020B0604020202020204" pitchFamily="34" charset="0"/>
        </a:defRPr>
      </a:lvl1pPr>
    </p:titleStyle>
    <p:bodyStyle>
      <a:lvl1pPr marL="0" indent="0" algn="l" defTabSz="685800" rtl="0" eaLnBrk="1" latinLnBrk="0" hangingPunct="1">
        <a:lnSpc>
          <a:spcPct val="100000"/>
        </a:lnSpc>
        <a:spcBef>
          <a:spcPts val="1400"/>
        </a:spcBef>
        <a:buFontTx/>
        <a:buNone/>
        <a:defRPr sz="2400" kern="1200">
          <a:solidFill>
            <a:schemeClr val="tx2"/>
          </a:solidFill>
          <a:latin typeface="Arial" panose="020B0604020202020204" pitchFamily="34" charset="0"/>
          <a:ea typeface="+mn-ea"/>
          <a:cs typeface="Arial" panose="020B0604020202020204" pitchFamily="34" charset="0"/>
        </a:defRPr>
      </a:lvl1pPr>
      <a:lvl2pPr marL="228600" indent="-228600" algn="l" defTabSz="685800" rtl="0" eaLnBrk="1" latinLnBrk="0" hangingPunct="1">
        <a:lnSpc>
          <a:spcPct val="100000"/>
        </a:lnSpc>
        <a:spcBef>
          <a:spcPts val="700"/>
        </a:spcBef>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2pPr>
      <a:lvl3pPr marL="457200" indent="-228600" algn="l" defTabSz="685800" rtl="0" eaLnBrk="1" latinLnBrk="0" hangingPunct="1">
        <a:lnSpc>
          <a:spcPct val="100000"/>
        </a:lnSpc>
        <a:spcBef>
          <a:spcPts val="700"/>
        </a:spcBef>
        <a:buFont typeface="Lucida Grande"/>
        <a:buChar char="–"/>
        <a:defRPr sz="2000" kern="1200">
          <a:solidFill>
            <a:schemeClr val="tx2"/>
          </a:solidFill>
          <a:latin typeface="Arial" panose="020B0604020202020204" pitchFamily="34" charset="0"/>
          <a:ea typeface="+mn-ea"/>
          <a:cs typeface="Arial" panose="020B0604020202020204" pitchFamily="34" charset="0"/>
        </a:defRPr>
      </a:lvl3pPr>
      <a:lvl4pPr marL="685800" indent="-228600" algn="l" defTabSz="685800" rtl="0" eaLnBrk="1" latinLnBrk="0" hangingPunct="1">
        <a:lnSpc>
          <a:spcPct val="100000"/>
        </a:lnSpc>
        <a:spcBef>
          <a:spcPts val="700"/>
        </a:spcBef>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4pPr>
      <a:lvl5pPr marL="914400" indent="-228600" algn="l" defTabSz="685800" rtl="0" eaLnBrk="1" latinLnBrk="0" hangingPunct="1">
        <a:lnSpc>
          <a:spcPct val="100000"/>
        </a:lnSpc>
        <a:spcBef>
          <a:spcPts val="700"/>
        </a:spcBef>
        <a:buFont typeface="Arial"/>
        <a:buChar char="–"/>
        <a:defRPr sz="1800" kern="1200">
          <a:solidFill>
            <a:schemeClr val="tx2"/>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 xmlns:o="urn:schemas-microsoft-com:office:office" xmlns:v="urn:schemas-microsoft-com:vml" xmlns:wp="http://schemas.openxmlformats.org/drawingml/2006/powerpointprocessingDrawing" xmlns:wne="http://schemas.microsoft.com/office/powerpoint/2006/powerpointml" xmlns:cdr="http://schemas.openxmlformats.org/drawingml/2006/chartDrawing" xmlns:dgm="http://schemas.openxmlformats.org/drawingml/2006/diagram" xmlns:c="http://schemas.openxmlformats.org/drawingml/2006/chart" xmlns:a14="http://schemas.microsoft.com/office/drawing/2010/main" xmlns:mc="http://schemas.openxmlformats.org/markup-compatibility/2006" xmlns:p15="http://schemas.microsoft.com/office/powerpoint/2012/main">
        <p15:guide id="1" orient="horz" pos="2160" userDrawn="1">
          <p15:clr>
            <a:srgbClr val="F26B43"/>
          </p15:clr>
        </p15:guide>
        <p15:guide id="2" pos="5040" userDrawn="1">
          <p15:clr>
            <a:srgbClr val="F26B43"/>
          </p15:clr>
        </p15:guide>
        <p15:guide id="3" orient="horz" pos="912" userDrawn="1">
          <p15:clr>
            <a:srgbClr val="F26B43"/>
          </p15:clr>
        </p15:guide>
        <p15:guide id="4" orient="horz" pos="192" userDrawn="1">
          <p15:clr>
            <a:srgbClr val="F26B43"/>
          </p15:clr>
        </p15:guide>
        <p15:guide id="5" orient="horz" pos="3888" userDrawn="1">
          <p15:clr>
            <a:srgbClr val="F26B43"/>
          </p15:clr>
        </p15:guide>
        <p15:guide id="6" pos="144" userDrawn="1">
          <p15:clr>
            <a:srgbClr val="F26B43"/>
          </p15:clr>
        </p15:guide>
        <p15:guide id="7" pos="5616" userDrawn="1">
          <p15:clr>
            <a:srgbClr val="F26B43"/>
          </p15:clr>
        </p15:guide>
        <p15:guide id="8" orient="horz" pos="1008" userDrawn="1">
          <p15:clr>
            <a:srgbClr val="F26B43"/>
          </p15:clr>
        </p15:guide>
        <p15:guide id="9" orient="horz" pos="4032" userDrawn="1">
          <p15:clr>
            <a:srgbClr val="F26B43"/>
          </p15:clr>
        </p15:guide>
        <p15:guide id="10" pos="2880" userDrawn="1">
          <p15:clr>
            <a:srgbClr val="F26B43"/>
          </p15:clr>
        </p15:guide>
        <p15:guide id="11" orient="horz" pos="427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344085"/>
            <a:ext cx="8686800" cy="996696"/>
          </a:xfrm>
          <a:prstGeom prst="rect">
            <a:avLst/>
          </a:prstGeom>
        </p:spPr>
        <p:txBody>
          <a:bodyPr vert="horz" lIns="0" tIns="45720" rIns="91440" bIns="45720" rtlCol="0" anchor="t">
            <a:normAutofit/>
          </a:bodyPr>
          <a:lstStyle/>
          <a:p>
            <a:r>
              <a:rPr lang="en-US" dirty="0" smtClean="0"/>
              <a:t>Header</a:t>
            </a:r>
            <a:endParaRPr lang="en-US" dirty="0"/>
          </a:p>
        </p:txBody>
      </p:sp>
      <p:sp>
        <p:nvSpPr>
          <p:cNvPr id="3" name="Text Placeholder 2"/>
          <p:cNvSpPr>
            <a:spLocks noGrp="1"/>
          </p:cNvSpPr>
          <p:nvPr>
            <p:ph type="body" idx="1"/>
          </p:nvPr>
        </p:nvSpPr>
        <p:spPr>
          <a:xfrm>
            <a:off x="228600" y="1508760"/>
            <a:ext cx="8686800" cy="4562856"/>
          </a:xfrm>
          <a:prstGeom prst="rect">
            <a:avLst/>
          </a:prstGeom>
        </p:spPr>
        <p:txBody>
          <a:bodyPr vert="horz" lIns="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9" name="Picture 8"/>
          <p:cNvPicPr>
            <a:picLocks noChangeAspect="1"/>
          </p:cNvPicPr>
          <p:nvPr userDrawn="1"/>
        </p:nvPicPr>
        <p:blipFill>
          <a:blip r:embed="rId15" cstate="print"/>
          <a:stretch>
            <a:fillRect/>
          </a:stretch>
        </p:blipFill>
        <p:spPr>
          <a:xfrm>
            <a:off x="0" y="-1"/>
            <a:ext cx="9162288" cy="226852"/>
          </a:xfrm>
          <a:prstGeom prst="rect">
            <a:avLst/>
          </a:prstGeom>
        </p:spPr>
      </p:pic>
      <p:pic>
        <p:nvPicPr>
          <p:cNvPr id="19" name="Picture 18"/>
          <p:cNvPicPr>
            <a:picLocks noChangeAspect="1"/>
          </p:cNvPicPr>
          <p:nvPr userDrawn="1"/>
        </p:nvPicPr>
        <p:blipFill>
          <a:blip r:embed="rId16" cstate="print">
            <a:extLst>
              <a:ext uri="{28A0092B-C50C-407E-A947-70E740481C1C}">
                <a14:useLocalDpi xmlns:a14="http://schemas.microsoft.com/office/drawing/2010/main" xmlns="" val="0"/>
              </a:ext>
            </a:extLst>
          </a:blip>
          <a:stretch>
            <a:fillRect/>
          </a:stretch>
        </p:blipFill>
        <p:spPr>
          <a:xfrm>
            <a:off x="0" y="6333744"/>
            <a:ext cx="9144000" cy="524256"/>
          </a:xfrm>
          <a:prstGeom prst="rect">
            <a:avLst/>
          </a:prstGeom>
          <a:solidFill>
            <a:srgbClr val="0B63C4"/>
          </a:solidFill>
        </p:spPr>
      </p:pic>
      <p:pic>
        <p:nvPicPr>
          <p:cNvPr id="20" name="Picture 19" descr="FooterWheelCropped.png"/>
          <p:cNvPicPr>
            <a:picLocks noChangeAspect="1"/>
          </p:cNvPicPr>
          <p:nvPr userDrawn="1"/>
        </p:nvPicPr>
        <p:blipFill rotWithShape="1">
          <a:blip r:embed="rId17" cstate="print">
            <a:extLst>
              <a:ext uri="{28A0092B-C50C-407E-A947-70E740481C1C}">
                <a14:useLocalDpi xmlns:a14="http://schemas.microsoft.com/office/drawing/2010/main" xmlns="" val="0"/>
              </a:ext>
            </a:extLst>
          </a:blip>
          <a:srcRect r="14346"/>
          <a:stretch/>
        </p:blipFill>
        <p:spPr>
          <a:xfrm>
            <a:off x="7356590" y="6268508"/>
            <a:ext cx="1787410" cy="599649"/>
          </a:xfrm>
          <a:prstGeom prst="rect">
            <a:avLst/>
          </a:prstGeom>
        </p:spPr>
      </p:pic>
      <p:pic>
        <p:nvPicPr>
          <p:cNvPr id="21" name="Picture 20" descr="academic_block.png"/>
          <p:cNvPicPr>
            <a:picLocks noChangeAspect="1"/>
          </p:cNvPicPr>
          <p:nvPr userDrawn="1"/>
        </p:nvPicPr>
        <p:blipFill>
          <a:blip r:embed="rId18" cstate="print"/>
          <a:stretch>
            <a:fillRect/>
          </a:stretch>
        </p:blipFill>
        <p:spPr>
          <a:xfrm>
            <a:off x="8207865" y="6411015"/>
            <a:ext cx="652229" cy="359640"/>
          </a:xfrm>
          <a:prstGeom prst="rect">
            <a:avLst/>
          </a:prstGeom>
        </p:spPr>
      </p:pic>
      <p:sp>
        <p:nvSpPr>
          <p:cNvPr id="22" name="Date Placeholder 3"/>
          <p:cNvSpPr>
            <a:spLocks noGrp="1"/>
          </p:cNvSpPr>
          <p:nvPr userDrawn="1"/>
        </p:nvSpPr>
        <p:spPr bwMode="white">
          <a:xfrm>
            <a:off x="228600" y="6558860"/>
            <a:ext cx="1371600" cy="118872"/>
          </a:xfrm>
          <a:prstGeom prst="rect">
            <a:avLst/>
          </a:prstGeom>
        </p:spPr>
        <p:txBody>
          <a:bodyPr vert="horz" lIns="0" tIns="0" rIns="0" bIns="0" rtlCol="0" anchor="ctr"/>
          <a:lstStyle>
            <a:defPPr>
              <a:defRPr lang="en-US"/>
            </a:defPPr>
            <a:lvl1pPr marL="0" algn="r" defTabSz="685800" rtl="0" eaLnBrk="1" latinLnBrk="0" hangingPunct="1">
              <a:defRPr lang="en-US" sz="600" kern="1200" smtClean="0">
                <a:solidFill>
                  <a:srgbClr val="BFE0F4"/>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873E9FF6-3B60-48A6-AA12-C7A3F7B349EE}" type="datetime4">
              <a:rPr lang="de-DE"/>
              <a:pPr algn="l"/>
              <a:t>5. Februar 2016</a:t>
            </a:fld>
            <a:endParaRPr lang="ru-RU" dirty="0"/>
          </a:p>
        </p:txBody>
      </p:sp>
      <p:sp>
        <p:nvSpPr>
          <p:cNvPr id="23" name="Footer Placeholder 4"/>
          <p:cNvSpPr>
            <a:spLocks noGrp="1"/>
          </p:cNvSpPr>
          <p:nvPr userDrawn="1"/>
        </p:nvSpPr>
        <p:spPr bwMode="white">
          <a:xfrm>
            <a:off x="228600" y="6417514"/>
            <a:ext cx="2057400" cy="118872"/>
          </a:xfrm>
          <a:prstGeom prst="rect">
            <a:avLst/>
          </a:prstGeom>
        </p:spPr>
        <p:txBody>
          <a:bodyPr vert="horz" lIns="0" tIns="0" rIns="0" bIns="0" rtlCol="0" anchor="ctr"/>
          <a:lstStyle>
            <a:defPPr>
              <a:defRPr lang="en-US"/>
            </a:defPPr>
            <a:lvl1pPr marL="0" algn="r" defTabSz="914400" rtl="0" eaLnBrk="1" latinLnBrk="0" hangingPunct="1">
              <a:defRPr sz="600" kern="1200">
                <a:solidFill>
                  <a:srgbClr val="BFE0F4"/>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dirty="0" smtClean="0"/>
              <a:t>Метка конфиденциальности</a:t>
            </a:r>
            <a:endParaRPr lang="ru-RU" dirty="0"/>
          </a:p>
        </p:txBody>
      </p:sp>
      <p:sp>
        <p:nvSpPr>
          <p:cNvPr id="24" name="Slide Number Placeholder 5"/>
          <p:cNvSpPr>
            <a:spLocks noGrp="1"/>
          </p:cNvSpPr>
          <p:nvPr userDrawn="1"/>
        </p:nvSpPr>
        <p:spPr bwMode="white">
          <a:xfrm>
            <a:off x="228600" y="6700206"/>
            <a:ext cx="459486" cy="118872"/>
          </a:xfrm>
          <a:prstGeom prst="rect">
            <a:avLst/>
          </a:prstGeom>
        </p:spPr>
        <p:txBody>
          <a:bodyPr vert="horz" lIns="0" tIns="0" rIns="0" bIns="0" rtlCol="0" anchor="ctr"/>
          <a:lstStyle>
            <a:defPPr>
              <a:defRPr lang="en-US"/>
            </a:defPPr>
            <a:lvl1pPr marL="0" algn="r" defTabSz="685800" rtl="0" eaLnBrk="1" latinLnBrk="0" hangingPunct="1">
              <a:defRPr lang="en-US" sz="600" kern="1200" smtClean="0">
                <a:solidFill>
                  <a:srgbClr val="BFE0F4"/>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CBD803B2-A378-42BD-B5EC-F7748F169FE0}" type="slidenum">
              <a:rPr/>
              <a:pPr algn="l"/>
              <a:t>‹#›</a:t>
            </a:fld>
            <a:endParaRPr lang="ru-RU" dirty="0"/>
          </a:p>
        </p:txBody>
      </p:sp>
    </p:spTree>
    <p:extLst>
      <p:ext uri="{BB962C8B-B14F-4D97-AF65-F5344CB8AC3E}">
        <p14:creationId xmlns:p14="http://schemas.microsoft.com/office/powerpoint/2010/main" xmlns="" val="2180143813"/>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 id="2147483693" r:id="rId13"/>
  </p:sldLayoutIdLst>
  <p:hf hdr="0"/>
  <p:txStyles>
    <p:titleStyle>
      <a:lvl1pPr algn="l" defTabSz="685800" rtl="0" eaLnBrk="1" latinLnBrk="0" hangingPunct="1">
        <a:lnSpc>
          <a:spcPct val="100000"/>
        </a:lnSpc>
        <a:spcBef>
          <a:spcPct val="0"/>
        </a:spcBef>
        <a:spcAft>
          <a:spcPts val="300"/>
        </a:spcAft>
        <a:buNone/>
        <a:defRPr sz="3400" b="0" kern="1200">
          <a:solidFill>
            <a:srgbClr val="000000"/>
          </a:solidFill>
          <a:latin typeface="+mj-lt"/>
          <a:ea typeface="+mj-ea"/>
          <a:cs typeface="Arial" panose="020B0604020202020204" pitchFamily="34" charset="0"/>
        </a:defRPr>
      </a:lvl1pPr>
    </p:titleStyle>
    <p:bodyStyle>
      <a:lvl1pPr marL="0" indent="0" algn="l" defTabSz="685800" rtl="0" eaLnBrk="1" latinLnBrk="0" hangingPunct="1">
        <a:lnSpc>
          <a:spcPct val="100000"/>
        </a:lnSpc>
        <a:spcBef>
          <a:spcPts val="1400"/>
        </a:spcBef>
        <a:buFontTx/>
        <a:buNone/>
        <a:defRPr sz="2400" kern="1200">
          <a:solidFill>
            <a:schemeClr val="tx2"/>
          </a:solidFill>
          <a:latin typeface="Arial" panose="020B0604020202020204" pitchFamily="34" charset="0"/>
          <a:ea typeface="+mn-ea"/>
          <a:cs typeface="Arial" panose="020B0604020202020204" pitchFamily="34" charset="0"/>
        </a:defRPr>
      </a:lvl1pPr>
      <a:lvl2pPr marL="228600" indent="-228600" algn="l" defTabSz="685800" rtl="0" eaLnBrk="1" latinLnBrk="0" hangingPunct="1">
        <a:lnSpc>
          <a:spcPct val="100000"/>
        </a:lnSpc>
        <a:spcBef>
          <a:spcPts val="700"/>
        </a:spcBef>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2pPr>
      <a:lvl3pPr marL="457200" indent="-228600" algn="l" defTabSz="685800" rtl="0" eaLnBrk="1" latinLnBrk="0" hangingPunct="1">
        <a:lnSpc>
          <a:spcPct val="100000"/>
        </a:lnSpc>
        <a:spcBef>
          <a:spcPts val="700"/>
        </a:spcBef>
        <a:buFont typeface="Lucida Grande"/>
        <a:buChar char="–"/>
        <a:defRPr sz="2000" kern="1200">
          <a:solidFill>
            <a:schemeClr val="tx2"/>
          </a:solidFill>
          <a:latin typeface="Arial" panose="020B0604020202020204" pitchFamily="34" charset="0"/>
          <a:ea typeface="+mn-ea"/>
          <a:cs typeface="Arial" panose="020B0604020202020204" pitchFamily="34" charset="0"/>
        </a:defRPr>
      </a:lvl3pPr>
      <a:lvl4pPr marL="685800" indent="-228600" algn="l" defTabSz="685800" rtl="0" eaLnBrk="1" latinLnBrk="0" hangingPunct="1">
        <a:lnSpc>
          <a:spcPct val="100000"/>
        </a:lnSpc>
        <a:spcBef>
          <a:spcPts val="700"/>
        </a:spcBef>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4pPr>
      <a:lvl5pPr marL="914400" indent="-228600" algn="l" defTabSz="685800" rtl="0" eaLnBrk="1" latinLnBrk="0" hangingPunct="1">
        <a:lnSpc>
          <a:spcPct val="100000"/>
        </a:lnSpc>
        <a:spcBef>
          <a:spcPts val="700"/>
        </a:spcBef>
        <a:buFont typeface="Arial"/>
        <a:buChar char="–"/>
        <a:defRPr sz="1800" kern="1200">
          <a:solidFill>
            <a:schemeClr val="tx2"/>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 xmlns:o="urn:schemas-microsoft-com:office:office" xmlns:v="urn:schemas-microsoft-com:vml" xmlns:wp="http://schemas.openxmlformats.org/drawingml/2006/powerpointprocessingDrawing" xmlns:wne="http://schemas.microsoft.com/office/powerpoint/2006/powerpointml" xmlns:cdr="http://schemas.openxmlformats.org/drawingml/2006/chartDrawing" xmlns:dgm="http://schemas.openxmlformats.org/drawingml/2006/diagram" xmlns:c="http://schemas.openxmlformats.org/drawingml/2006/chart" xmlns:a14="http://schemas.microsoft.com/office/drawing/2010/main" xmlns:mc="http://schemas.openxmlformats.org/markup-compatibility/2006" xmlns:p15="http://schemas.microsoft.com/office/powerpoint/2012/main">
        <p15:guide id="1" orient="horz" pos="2160" userDrawn="1">
          <p15:clr>
            <a:srgbClr val="F26B43"/>
          </p15:clr>
        </p15:guide>
        <p15:guide id="2" pos="5040" userDrawn="1">
          <p15:clr>
            <a:srgbClr val="F26B43"/>
          </p15:clr>
        </p15:guide>
        <p15:guide id="3" orient="horz" pos="912" userDrawn="1">
          <p15:clr>
            <a:srgbClr val="F26B43"/>
          </p15:clr>
        </p15:guide>
        <p15:guide id="4" orient="horz" pos="192" userDrawn="1">
          <p15:clr>
            <a:srgbClr val="F26B43"/>
          </p15:clr>
        </p15:guide>
        <p15:guide id="5" orient="horz" pos="3888" userDrawn="1">
          <p15:clr>
            <a:srgbClr val="F26B43"/>
          </p15:clr>
        </p15:guide>
        <p15:guide id="6" pos="144" userDrawn="1">
          <p15:clr>
            <a:srgbClr val="F26B43"/>
          </p15:clr>
        </p15:guide>
        <p15:guide id="7" pos="5616" userDrawn="1">
          <p15:clr>
            <a:srgbClr val="F26B43"/>
          </p15:clr>
        </p15:guide>
        <p15:guide id="8" orient="horz" pos="1008" userDrawn="1">
          <p15:clr>
            <a:srgbClr val="F26B43"/>
          </p15:clr>
        </p15:guide>
        <p15:guide id="9" orient="horz" pos="4032" userDrawn="1">
          <p15:clr>
            <a:srgbClr val="F26B43"/>
          </p15:clr>
        </p15:guide>
        <p15:guide id="10" pos="2880" userDrawn="1">
          <p15:clr>
            <a:srgbClr val="F26B43"/>
          </p15:clr>
        </p15:guide>
        <p15:guide id="11" orient="horz" pos="4272"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slide" Target="slide10.xml"/><Relationship Id="rId13" Type="http://schemas.openxmlformats.org/officeDocument/2006/relationships/slide" Target="slide15.xml"/><Relationship Id="rId3" Type="http://schemas.openxmlformats.org/officeDocument/2006/relationships/slide" Target="slide5.xml"/><Relationship Id="rId7" Type="http://schemas.openxmlformats.org/officeDocument/2006/relationships/slide" Target="slide9.xml"/><Relationship Id="rId12" Type="http://schemas.openxmlformats.org/officeDocument/2006/relationships/slide" Target="slide14.xml"/><Relationship Id="rId17" Type="http://schemas.openxmlformats.org/officeDocument/2006/relationships/slide" Target="slide24.xml"/><Relationship Id="rId2" Type="http://schemas.openxmlformats.org/officeDocument/2006/relationships/notesSlide" Target="../notesSlides/notesSlide4.xml"/><Relationship Id="rId16" Type="http://schemas.openxmlformats.org/officeDocument/2006/relationships/slide" Target="slide23.xml"/><Relationship Id="rId1" Type="http://schemas.openxmlformats.org/officeDocument/2006/relationships/slideLayout" Target="../slideLayouts/slideLayout7.xml"/><Relationship Id="rId6" Type="http://schemas.openxmlformats.org/officeDocument/2006/relationships/slide" Target="slide8.xml"/><Relationship Id="rId11" Type="http://schemas.openxmlformats.org/officeDocument/2006/relationships/slide" Target="slide13.xml"/><Relationship Id="rId5" Type="http://schemas.openxmlformats.org/officeDocument/2006/relationships/slide" Target="slide7.xml"/><Relationship Id="rId15" Type="http://schemas.openxmlformats.org/officeDocument/2006/relationships/slide" Target="slide22.xml"/><Relationship Id="rId10" Type="http://schemas.openxmlformats.org/officeDocument/2006/relationships/slide" Target="slide12.xml"/><Relationship Id="rId4" Type="http://schemas.openxmlformats.org/officeDocument/2006/relationships/slide" Target="slide6.xml"/><Relationship Id="rId9" Type="http://schemas.openxmlformats.org/officeDocument/2006/relationships/slide" Target="slide11.xml"/><Relationship Id="rId14" Type="http://schemas.openxmlformats.org/officeDocument/2006/relationships/slide" Target="slide21.xml"/></Relationships>
</file>

<file path=ppt/slides/_rels/slide5.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slide" Target="slide4.xml"/></Relationships>
</file>

<file path=ppt/slides/_rels/slide6.xml.rels><?xml version="1.0" encoding="UTF-8" standalone="yes"?>
<Relationships xmlns="http://schemas.openxmlformats.org/package/2006/relationships"><Relationship Id="rId8" Type="http://schemas.openxmlformats.org/officeDocument/2006/relationships/slide" Target="slide4.xml"/><Relationship Id="rId3" Type="http://schemas.openxmlformats.org/officeDocument/2006/relationships/image" Target="../media/image10.png"/><Relationship Id="rId7" Type="http://schemas.openxmlformats.org/officeDocument/2006/relationships/slide" Target="slide6.xml"/><Relationship Id="rId2" Type="http://schemas.openxmlformats.org/officeDocument/2006/relationships/notesSlide" Target="../notesSlides/notesSlide6.xml"/><Relationship Id="rId1" Type="http://schemas.openxmlformats.org/officeDocument/2006/relationships/slideLayout" Target="../slideLayouts/slideLayout8.xml"/><Relationship Id="rId6" Type="http://schemas.openxmlformats.org/officeDocument/2006/relationships/image" Target="../media/image12.jpeg"/><Relationship Id="rId5" Type="http://schemas.openxmlformats.org/officeDocument/2006/relationships/hyperlink" Target="https://en.wikipedia.org/wiki/Isaac_Newton%20(https:/ru.wikipedia.org/wiki/&#1053;&#1100;&#1102;&#1090;&#1086;&#1085;,_&#1048;&#1089;&#1072;&#1072;&#1082;)" TargetMode="Externa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8" Type="http://schemas.openxmlformats.org/officeDocument/2006/relationships/hyperlink" Target="https://en.wikipedia.org/wiki/Joseph_von_Fraunhofer%20(https:/ru.wikipedia.org/wiki/&#1060;&#1088;&#1072;&#1091;&#1085;&#1075;&#1086;&#1092;&#1077;&#1088;,_&#1049;&#1086;&#1079;&#1077;&#1092;)" TargetMode="External"/><Relationship Id="rId3" Type="http://schemas.openxmlformats.org/officeDocument/2006/relationships/image" Target="../media/image13.jpeg"/><Relationship Id="rId7"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4.jpeg"/><Relationship Id="rId5" Type="http://schemas.openxmlformats.org/officeDocument/2006/relationships/slide" Target="slide4.xml"/><Relationship Id="rId4" Type="http://schemas.openxmlformats.org/officeDocument/2006/relationships/slide" Target="slide5.xml"/><Relationship Id="rId9" Type="http://schemas.openxmlformats.org/officeDocument/2006/relationships/hyperlink" Target="https://en.wikipedia.org/wiki/William_Hyde_Wollaston%20(https:/ru.wikipedia.org/wiki/&#1042;&#1086;&#1083;&#1083;&#1072;&#1089;&#1090;&#1086;&#1085;,_&#1059;&#1080;&#1083;&#1100;&#1103;&#1084;_&#1061;&#1072;&#1081;&#1076;)"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6.jpeg"/><Relationship Id="rId7" Type="http://schemas.openxmlformats.org/officeDocument/2006/relationships/hyperlink" Target="https://en.wikipedia.org/wiki/Gustav_Kirchhoff%20(https:/ru.wikipedia.org/wiki/&#1050;&#1080;&#1088;&#1093;&#1075;&#1086;&#1092;,_&#1043;&#1091;&#1089;&#1090;&#1072;&#1074;)" TargetMode="External"/><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hyperlink" Target="https://en.wikipedia.org/wiki/Robert_Bunsen%20(https:/ru.wikipedia.org/wiki/&#1041;&#1091;&#1085;&#1079;&#1077;&#1085;,_&#1056;&#1086;&#1073;&#1077;&#1088;&#1090;_&#1042;&#1080;&#1083;&#1100;&#1075;&#1077;&#1083;&#1100;&#1084;)" TargetMode="External"/><Relationship Id="rId5" Type="http://schemas.openxmlformats.org/officeDocument/2006/relationships/slide" Target="slide4.xml"/><Relationship Id="rId4" Type="http://schemas.openxmlformats.org/officeDocument/2006/relationships/slide" Target="slide5.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slide" Target="slide4.xml"/><Relationship Id="rId4" Type="http://schemas.openxmlformats.org/officeDocument/2006/relationships/slide" Target="slide5.xml"/></Relationships>
</file>

<file path=ppt/slides/_rels/slide10.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hyperlink" Target="https://commons.wikimedia.org/wiki/File:EM_Spectrum3-new.jpg" TargetMode="External"/><Relationship Id="rId5" Type="http://schemas.openxmlformats.org/officeDocument/2006/relationships/hyperlink" Target="https://commons.wikimedia.org/wiki/File:EM_Spectrum_Properties_edit.svg" TargetMode="Externa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8" Type="http://schemas.openxmlformats.org/officeDocument/2006/relationships/slide" Target="slide4.xml"/><Relationship Id="rId3" Type="http://schemas.openxmlformats.org/officeDocument/2006/relationships/image" Target="../media/image20.jpeg"/><Relationship Id="rId7" Type="http://schemas.openxmlformats.org/officeDocument/2006/relationships/slide" Target="slide5.xml"/><Relationship Id="rId2" Type="http://schemas.openxmlformats.org/officeDocument/2006/relationships/notesSlide" Target="../notesSlides/notesSlide11.xml"/><Relationship Id="rId1" Type="http://schemas.openxmlformats.org/officeDocument/2006/relationships/slideLayout" Target="../slideLayouts/slideLayout14.xml"/><Relationship Id="rId6" Type="http://schemas.openxmlformats.org/officeDocument/2006/relationships/image" Target="../media/image22.jpeg"/><Relationship Id="rId5" Type="http://schemas.openxmlformats.org/officeDocument/2006/relationships/image" Target="../media/image21.png"/><Relationship Id="rId4" Type="http://schemas.openxmlformats.org/officeDocument/2006/relationships/hyperlink" Target="http://www.chem.agilent.com/en-US/products-services/Parts-Supplies/Chromatography-Spectrometry/Vials-and-Closures/High-Recovery-Vials/PublishingImages/high_recovery_vials.png"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slide" Target="slide4.xml"/><Relationship Id="rId4" Type="http://schemas.openxmlformats.org/officeDocument/2006/relationships/slide" Target="slide5.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slide" Target="slide4.xml"/><Relationship Id="rId4" Type="http://schemas.openxmlformats.org/officeDocument/2006/relationships/slide" Target="slide5.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oleObject" Target="../embeddings/oleObject2.bin"/><Relationship Id="rId2" Type="http://schemas.openxmlformats.org/officeDocument/2006/relationships/slideLayout" Target="../slideLayouts/slideLayout3.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slide" Target="slide4.xml"/><Relationship Id="rId4" Type="http://schemas.openxmlformats.org/officeDocument/2006/relationships/slide" Target="slide5.xml"/></Relationships>
</file>

<file path=ppt/slides/_rels/slide15.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slide" Target="slide4.xml"/></Relationships>
</file>

<file path=ppt/slides/_rels/slide16.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slide" Target="slide4.xml"/></Relationships>
</file>

<file path=ppt/slides/_rels/slide1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slide" Target="slide4.xml"/></Relationships>
</file>

<file path=ppt/slides/_rels/slide1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slide" Target="slide4.xml"/></Relationships>
</file>

<file path=ppt/slides/_rels/slide19.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20.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3.xml"/><Relationship Id="rId1" Type="http://schemas.openxmlformats.org/officeDocument/2006/relationships/vmlDrawing" Target="../drawings/vmlDrawing2.vml"/><Relationship Id="rId6" Type="http://schemas.openxmlformats.org/officeDocument/2006/relationships/slide" Target="slide4.xml"/><Relationship Id="rId5" Type="http://schemas.openxmlformats.org/officeDocument/2006/relationships/slide" Target="slide5.xml"/><Relationship Id="rId4" Type="http://schemas.openxmlformats.org/officeDocument/2006/relationships/oleObject" Target="../embeddings/oleObject3.bin"/></Relationships>
</file>

<file path=ppt/slides/_rels/slide22.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slide" Target="slide4.xml"/></Relationships>
</file>

<file path=ppt/slides/_rels/slide23.xml.rels><?xml version="1.0" encoding="UTF-8" standalone="yes"?>
<Relationships xmlns="http://schemas.openxmlformats.org/package/2006/relationships"><Relationship Id="rId8" Type="http://schemas.openxmlformats.org/officeDocument/2006/relationships/slide" Target="slide4.xml"/><Relationship Id="rId3" Type="http://schemas.openxmlformats.org/officeDocument/2006/relationships/notesSlide" Target="../notesSlides/notesSlide23.xml"/><Relationship Id="rId7" Type="http://schemas.openxmlformats.org/officeDocument/2006/relationships/slide" Target="slide5.xml"/><Relationship Id="rId2" Type="http://schemas.openxmlformats.org/officeDocument/2006/relationships/slideLayout" Target="../slideLayouts/slideLayout3.xml"/><Relationship Id="rId1" Type="http://schemas.openxmlformats.org/officeDocument/2006/relationships/vmlDrawing" Target="../drawings/vmlDrawing3.vml"/><Relationship Id="rId6" Type="http://schemas.openxmlformats.org/officeDocument/2006/relationships/oleObject" Target="../embeddings/oleObject6.bin"/><Relationship Id="rId5" Type="http://schemas.openxmlformats.org/officeDocument/2006/relationships/oleObject" Target="../embeddings/oleObject5.bin"/><Relationship Id="rId4" Type="http://schemas.openxmlformats.org/officeDocument/2006/relationships/oleObject" Target="../embeddings/oleObject4.bin"/></Relationships>
</file>

<file path=ppt/slides/_rels/slide24.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slide" Target="slide4.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7" Type="http://schemas.openxmlformats.org/officeDocument/2006/relationships/hyperlink" Target="http://www.chem.agilent.com/Library/primers/Public/59801397_020660.pdf" TargetMode="External"/><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slide" Target="slide4.xml"/><Relationship Id="rId5" Type="http://schemas.openxmlformats.org/officeDocument/2006/relationships/image" Target="../media/image36.jpeg"/><Relationship Id="rId4" Type="http://schemas.openxmlformats.org/officeDocument/2006/relationships/oleObject" Target="../embeddings/oleObject7.bin"/></Relationships>
</file>

<file path=ppt/slides/_rels/slide26.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slide" Target="slide4.xml"/></Relationships>
</file>

<file path=ppt/slides/_rels/slide27.xml.rels><?xml version="1.0" encoding="UTF-8" standalone="yes"?>
<Relationships xmlns="http://schemas.openxmlformats.org/package/2006/relationships"><Relationship Id="rId8" Type="http://schemas.openxmlformats.org/officeDocument/2006/relationships/hyperlink" Target="http://www.chem.agilent.com/Library/brochures/5990-6443EN.pdf" TargetMode="External"/><Relationship Id="rId3" Type="http://schemas.openxmlformats.org/officeDocument/2006/relationships/hyperlink" Target="http://www.agilent.com/" TargetMode="External"/><Relationship Id="rId7" Type="http://schemas.openxmlformats.org/officeDocument/2006/relationships/hyperlink" Target="http://www.chem.agilent.com/Library/primers/Public/59801397_020660.pdf" TargetMode="External"/><Relationship Id="rId12" Type="http://schemas.openxmlformats.org/officeDocument/2006/relationships/slide" Target="slide4.xml"/><Relationship Id="rId2" Type="http://schemas.openxmlformats.org/officeDocument/2006/relationships/notesSlide" Target="../notesSlides/notesSlide27.xml"/><Relationship Id="rId1" Type="http://schemas.openxmlformats.org/officeDocument/2006/relationships/slideLayout" Target="../slideLayouts/slideLayout3.xml"/><Relationship Id="rId6" Type="http://schemas.openxmlformats.org/officeDocument/2006/relationships/hyperlink" Target="http://www.chem.agilent.com/Library/primers/Public/Primer_Environmental_elemental_analysis.pdf" TargetMode="External"/><Relationship Id="rId11" Type="http://schemas.openxmlformats.org/officeDocument/2006/relationships/slide" Target="slide5.xml"/><Relationship Id="rId5" Type="http://schemas.openxmlformats.org/officeDocument/2006/relationships/hyperlink" Target="mailto:academia.team@agilent.com?subject=&#1054;&#1073;&#1091;&#1095;&#1072;&#1102;&#1097;&#1072;&#1103;%20&#1087;&#1088;&#1077;&#1079;&#1077;&#1085;&#1090;&#1072;&#1094;&#1080;&#1103;" TargetMode="External"/><Relationship Id="rId10" Type="http://schemas.openxmlformats.org/officeDocument/2006/relationships/hyperlink" Target="http://www.agilent.com/chem/teachingresources" TargetMode="External"/><Relationship Id="rId4" Type="http://schemas.openxmlformats.org/officeDocument/2006/relationships/hyperlink" Target="http://www.agilent.com/chem/academia" TargetMode="External"/><Relationship Id="rId9" Type="http://schemas.openxmlformats.org/officeDocument/2006/relationships/hyperlink" Target="http://www.chromacademy.com/Agilent-uni.html" TargetMode="External"/></Relationships>
</file>

<file path=ppt/slides/_rels/slide28.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37.jpeg"/><Relationship Id="rId4" Type="http://schemas.openxmlformats.org/officeDocument/2006/relationships/slide" Target="slide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bwMode="white">
          <a:xfrm>
            <a:off x="4568913" y="3435048"/>
            <a:ext cx="3253766" cy="1978782"/>
          </a:xfrm>
          <a:prstGeom prst="rect">
            <a:avLst/>
          </a:prstGeom>
        </p:spPr>
        <p:txBody>
          <a:bodyPr vert="horz" lIns="0" tIns="0" rIns="0" bIns="0" rtlCol="0" anchor="ctr">
            <a:normAutofit/>
          </a:bodyPr>
          <a:lstStyle>
            <a:lvl1pPr algn="l">
              <a:defRPr sz="3200" b="0">
                <a:solidFill>
                  <a:schemeClr val="bg2"/>
                </a:solidFill>
                <a:latin typeface="+mn-lt"/>
              </a:defRPr>
            </a:lvl1pPr>
          </a:lstStyle>
          <a:p>
            <a:pPr lvl="0">
              <a:lnSpc>
                <a:spcPct val="90000"/>
              </a:lnSpc>
              <a:spcBef>
                <a:spcPct val="0"/>
              </a:spcBef>
            </a:pPr>
            <a:r>
              <a:rPr lang="en-US" sz="3400" b="1" cap="all" dirty="0" smtClean="0">
                <a:solidFill>
                  <a:srgbClr val="FFD700"/>
                </a:solidFill>
                <a:latin typeface="Arial Narrow"/>
              </a:rPr>
              <a:t>Делаем</a:t>
            </a:r>
          </a:p>
          <a:p>
            <a:pPr lvl="0">
              <a:lnSpc>
                <a:spcPct val="80000"/>
              </a:lnSpc>
              <a:spcBef>
                <a:spcPct val="0"/>
              </a:spcBef>
              <a:spcAft>
                <a:spcPts val="1200"/>
              </a:spcAft>
            </a:pPr>
            <a:r>
              <a:rPr kumimoji="0" lang="en-US" sz="1900" u="none" strike="noStrike" kern="1200" cap="all" spc="0" normalizeH="0" noProof="0" dirty="0" smtClean="0">
                <a:ln>
                  <a:noFill/>
                </a:ln>
                <a:solidFill>
                  <a:schemeClr val="bg1"/>
                </a:solidFill>
                <a:effectLst/>
                <a:uLnTx/>
                <a:uFillTx/>
                <a:latin typeface="Arial Narrow"/>
              </a:rPr>
              <a:t>науку</a:t>
            </a:r>
            <a:r>
              <a:rPr kumimoji="0" lang="en-US" sz="1900" u="none" strike="noStrike" kern="1200" cap="all" spc="0" normalizeH="0" baseline="0" noProof="0" dirty="0" smtClean="0">
                <a:ln>
                  <a:noFill/>
                </a:ln>
                <a:solidFill>
                  <a:schemeClr val="bg1"/>
                </a:solidFill>
                <a:effectLst/>
                <a:uLnTx/>
                <a:uFillTx/>
                <a:latin typeface="Arial Narrow"/>
              </a:rPr>
              <a:t> лучше</a:t>
            </a:r>
          </a:p>
          <a:p>
            <a:pPr lvl="0">
              <a:lnSpc>
                <a:spcPct val="90000"/>
              </a:lnSpc>
              <a:spcBef>
                <a:spcPct val="0"/>
              </a:spcBef>
            </a:pPr>
            <a:r>
              <a:rPr lang="en-US" sz="1400" cap="all" baseline="0" dirty="0" smtClean="0">
                <a:solidFill>
                  <a:srgbClr val="FFD700"/>
                </a:solidFill>
                <a:latin typeface="Arial Narrow"/>
              </a:rPr>
              <a:t>вместе с Agilent</a:t>
            </a:r>
            <a:endParaRPr kumimoji="0" lang="ru-RU" sz="1400" u="none" strike="noStrike" kern="1200" cap="all" spc="0" normalizeH="0" baseline="0" noProof="0" dirty="0">
              <a:ln>
                <a:noFill/>
              </a:ln>
              <a:solidFill>
                <a:srgbClr val="FFD700"/>
              </a:solidFill>
              <a:effectLst/>
              <a:uLnTx/>
              <a:uFillTx/>
              <a:latin typeface="Arial Narrow"/>
              <a:ea typeface="+mj-ea"/>
              <a:cs typeface="Arial Narrow"/>
            </a:endParaRPr>
          </a:p>
        </p:txBody>
      </p:sp>
      <p:sp>
        <p:nvSpPr>
          <p:cNvPr id="8" name="Text Placeholder 19"/>
          <p:cNvSpPr txBox="1">
            <a:spLocks/>
          </p:cNvSpPr>
          <p:nvPr/>
        </p:nvSpPr>
        <p:spPr>
          <a:xfrm>
            <a:off x="4569434" y="1371600"/>
            <a:ext cx="3202966" cy="1947672"/>
          </a:xfrm>
          <a:prstGeom prst="rect">
            <a:avLst/>
          </a:prstGeom>
        </p:spPr>
        <p:txBody>
          <a:bodyPr vert="horz" lIns="0" tIns="45720" rIns="91440" bIns="45720" rtlCol="0" anchor="ctr">
            <a:normAutofit/>
          </a:bodyPr>
          <a:lstStyle>
            <a:lvl1pPr marL="0" marR="0" indent="0" algn="l" defTabSz="914400" rtl="0" eaLnBrk="1" fontAlgn="auto" latinLnBrk="0" hangingPunct="1">
              <a:lnSpc>
                <a:spcPct val="100000"/>
              </a:lnSpc>
              <a:spcBef>
                <a:spcPct val="0"/>
              </a:spcBef>
              <a:spcAft>
                <a:spcPts val="300"/>
              </a:spcAft>
              <a:buClrTx/>
              <a:buSzTx/>
              <a:buFontTx/>
              <a:buNone/>
              <a:tabLst/>
              <a:defRPr kumimoji="0" lang="en-US" sz="2400" b="0" i="0" u="none" strike="noStrike" kern="1200" cap="none" spc="0" normalizeH="0" baseline="0" noProof="0">
                <a:ln>
                  <a:noFill/>
                </a:ln>
                <a:solidFill>
                  <a:schemeClr val="bg2"/>
                </a:solidFill>
                <a:effectLst/>
                <a:uLnTx/>
                <a:uFillTx/>
              </a:defRPr>
            </a:lvl1pPr>
          </a:lstStyle>
          <a:p>
            <a:pPr lvl="0">
              <a:lnSpc>
                <a:spcPct val="90000"/>
              </a:lnSpc>
              <a:spcAft>
                <a:spcPts val="0"/>
              </a:spcAft>
            </a:pPr>
            <a:r>
              <a:rPr lang="en-US" sz="2800" dirty="0" smtClean="0">
                <a:latin typeface="Arial Narrow"/>
              </a:rPr>
              <a:t>Основы спектроскопии: теория </a:t>
            </a:r>
            <a:endParaRPr lang="ru-RU" sz="2800" dirty="0">
              <a:latin typeface="Arial Narrow"/>
              <a:cs typeface="Arial Narrow"/>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4611161" y="1933040"/>
            <a:ext cx="3266466" cy="2967181"/>
          </a:xfrm>
          <a:prstGeom prst="rect">
            <a:avLst/>
          </a:prstGeom>
        </p:spPr>
        <p:txBody>
          <a:bodyPr vert="horz" lIns="0" tIns="45720" rIns="91440" bIns="45720" rtlCol="0" anchor="ctr">
            <a:noAutofit/>
          </a:bodyPr>
          <a:lstStyle/>
          <a:p>
            <a:r>
              <a:rPr lang="en-US" sz="1600" dirty="0">
                <a:solidFill>
                  <a:srgbClr val="FFFFFF"/>
                </a:solidFill>
              </a:rPr>
              <a:t>Компания Agilent поддерживает тесную связь с образовательным сообществом и готова делиться имеющимися у нее информационными материалами.</a:t>
            </a:r>
          </a:p>
          <a:p>
            <a:endParaRPr lang="ru-RU" sz="1600" dirty="0" smtClean="0">
              <a:solidFill>
                <a:srgbClr val="FFFFFF"/>
              </a:solidFill>
            </a:endParaRPr>
          </a:p>
          <a:p>
            <a:endParaRPr lang="ru-RU" sz="2400" dirty="0">
              <a:solidFill>
                <a:srgbClr val="FFFFFF"/>
              </a:solidFill>
            </a:endParaRPr>
          </a:p>
          <a:p>
            <a:r>
              <a:rPr lang="en-US" sz="1000" dirty="0">
                <a:solidFill>
                  <a:srgbClr val="FFFFFF"/>
                </a:solidFill>
              </a:rPr>
              <a:t>Данная презентация была создана компанией Agilent </a:t>
            </a:r>
            <a:r>
              <a:rPr lang="en-US" sz="1000" u="sng" dirty="0">
                <a:solidFill>
                  <a:srgbClr val="FFFFFF"/>
                </a:solidFill>
              </a:rPr>
              <a:t>исключительно в учебных целях</a:t>
            </a:r>
            <a:r>
              <a:rPr lang="en-US" sz="1000" dirty="0">
                <a:solidFill>
                  <a:srgbClr val="FFFFFF"/>
                </a:solidFill>
              </a:rPr>
              <a:t>.</a:t>
            </a:r>
          </a:p>
          <a:p>
            <a:endParaRPr lang="ru-RU" sz="1000" dirty="0">
              <a:solidFill>
                <a:srgbClr val="FFFFFF"/>
              </a:solidFill>
            </a:endParaRPr>
          </a:p>
          <a:p>
            <a:r>
              <a:rPr lang="en-US" sz="1000" dirty="0">
                <a:solidFill>
                  <a:srgbClr val="FFFFFF"/>
                </a:solidFill>
              </a:rPr>
              <a:t>Прежде чем использовать изображения, </a:t>
            </a:r>
            <a:r>
              <a:rPr lang="en-US" sz="1000" dirty="0" err="1" smtClean="0">
                <a:solidFill>
                  <a:srgbClr val="FFFFFF"/>
                </a:solidFill>
              </a:rPr>
              <a:t>схемы</a:t>
            </a:r>
            <a:r>
              <a:rPr lang="en-US" sz="1000" dirty="0" smtClean="0">
                <a:solidFill>
                  <a:srgbClr val="FFFFFF"/>
                </a:solidFill>
              </a:rPr>
              <a:t> </a:t>
            </a:r>
          </a:p>
          <a:p>
            <a:r>
              <a:rPr lang="en-US" sz="1000" dirty="0" err="1" smtClean="0">
                <a:solidFill>
                  <a:srgbClr val="FFFFFF"/>
                </a:solidFill>
              </a:rPr>
              <a:t>или</a:t>
            </a:r>
            <a:r>
              <a:rPr lang="en-US" sz="1000" dirty="0" smtClean="0">
                <a:solidFill>
                  <a:srgbClr val="FFFFFF"/>
                </a:solidFill>
              </a:rPr>
              <a:t> </a:t>
            </a:r>
            <a:r>
              <a:rPr lang="en-US" sz="1000" dirty="0">
                <a:solidFill>
                  <a:srgbClr val="FFFFFF"/>
                </a:solidFill>
              </a:rPr>
              <a:t>графики в каких-либо других целях, </a:t>
            </a:r>
            <a:r>
              <a:rPr lang="en-US" sz="1000" dirty="0" err="1" smtClean="0">
                <a:solidFill>
                  <a:srgbClr val="FFFFFF"/>
                </a:solidFill>
              </a:rPr>
              <a:t>свяжитесь</a:t>
            </a:r>
            <a:endParaRPr lang="en-US" sz="1000" dirty="0" smtClean="0">
              <a:solidFill>
                <a:srgbClr val="FFFFFF"/>
              </a:solidFill>
            </a:endParaRPr>
          </a:p>
          <a:p>
            <a:r>
              <a:rPr lang="en-US" sz="1000" dirty="0" smtClean="0">
                <a:solidFill>
                  <a:srgbClr val="FFFFFF"/>
                </a:solidFill>
              </a:rPr>
              <a:t>с </a:t>
            </a:r>
            <a:r>
              <a:rPr lang="en-US" sz="1000" dirty="0">
                <a:solidFill>
                  <a:srgbClr val="FFFFFF"/>
                </a:solidFill>
              </a:rPr>
              <a:t>компанией Agilent.</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dirty="0" smtClean="0"/>
              <a:t>Введение </a:t>
            </a:r>
            <a:r>
              <a:t/>
            </a:r>
            <a:br/>
            <a:endParaRPr lang="ru-RU" sz="2000" dirty="0"/>
          </a:p>
        </p:txBody>
      </p:sp>
      <p:sp>
        <p:nvSpPr>
          <p:cNvPr id="3" name="Content Placeholder 2"/>
          <p:cNvSpPr>
            <a:spLocks noGrp="1"/>
          </p:cNvSpPr>
          <p:nvPr>
            <p:ph idx="1"/>
          </p:nvPr>
        </p:nvSpPr>
        <p:spPr>
          <a:xfrm>
            <a:off x="228600" y="1508760"/>
            <a:ext cx="8686800" cy="4562856"/>
          </a:xfrm>
        </p:spPr>
        <p:txBody>
          <a:bodyPr>
            <a:normAutofit/>
          </a:bodyPr>
          <a:lstStyle/>
          <a:p>
            <a:pPr>
              <a:lnSpc>
                <a:spcPct val="110000"/>
              </a:lnSpc>
              <a:spcBef>
                <a:spcPts val="1200"/>
              </a:spcBef>
            </a:pPr>
            <a:r>
              <a:rPr lang="en-GB" sz="2000" b="1" dirty="0"/>
              <a:t>Спектроскопия</a:t>
            </a:r>
            <a:r>
              <a:rPr dirty="0" smtClean="0"/>
              <a:t> </a:t>
            </a:r>
            <a:r>
              <a:rPr lang="en-GB" sz="2000" dirty="0" smtClean="0"/>
              <a:t>изучает взаимодействие </a:t>
            </a:r>
            <a:r>
              <a:rPr lang="en-GB" sz="2000" dirty="0" err="1" smtClean="0"/>
              <a:t>между</a:t>
            </a:r>
            <a:r>
              <a:rPr lang="en-GB" sz="2000" dirty="0" smtClean="0"/>
              <a:t> </a:t>
            </a:r>
            <a:r>
              <a:rPr lang="en-GB" sz="2000" dirty="0" err="1" smtClean="0"/>
              <a:t>веществом</a:t>
            </a:r>
            <a:r>
              <a:rPr lang="en-GB" sz="2000" dirty="0" smtClean="0"/>
              <a:t> </a:t>
            </a:r>
            <a:br>
              <a:rPr lang="en-GB" sz="2000" dirty="0" smtClean="0"/>
            </a:br>
            <a:r>
              <a:rPr lang="en-GB" sz="2000" dirty="0" smtClean="0"/>
              <a:t>и </a:t>
            </a:r>
            <a:r>
              <a:rPr lang="en-GB" sz="2000" dirty="0" err="1" smtClean="0"/>
              <a:t>электромагнитным</a:t>
            </a:r>
            <a:r>
              <a:rPr lang="en-GB" sz="2000" dirty="0" smtClean="0"/>
              <a:t> </a:t>
            </a:r>
            <a:r>
              <a:rPr lang="en-GB" sz="2000" dirty="0" err="1" smtClean="0"/>
              <a:t>излучением</a:t>
            </a:r>
            <a:r>
              <a:rPr lang="en-GB" sz="2000" dirty="0" smtClean="0"/>
              <a:t>. </a:t>
            </a:r>
            <a:r>
              <a:rPr lang="en-GB" sz="2000" dirty="0" err="1" smtClean="0"/>
              <a:t>Исторически</a:t>
            </a:r>
            <a:r>
              <a:rPr lang="en-GB" sz="2000" dirty="0" smtClean="0"/>
              <a:t> </a:t>
            </a:r>
            <a:r>
              <a:rPr lang="en-GB" sz="2000" dirty="0" err="1" smtClean="0"/>
              <a:t>спектроскопия</a:t>
            </a:r>
            <a:r>
              <a:rPr lang="en-GB" sz="2000" dirty="0" smtClean="0"/>
              <a:t> </a:t>
            </a:r>
            <a:r>
              <a:rPr lang="en-GB" sz="2000" dirty="0" err="1" smtClean="0"/>
              <a:t>как</a:t>
            </a:r>
            <a:r>
              <a:rPr lang="en-GB" sz="2000" dirty="0" smtClean="0"/>
              <a:t> </a:t>
            </a:r>
            <a:r>
              <a:rPr lang="en-GB" sz="2000" dirty="0" err="1" smtClean="0"/>
              <a:t>наука</a:t>
            </a:r>
            <a:r>
              <a:rPr lang="en-GB" sz="2000" dirty="0" smtClean="0"/>
              <a:t> </a:t>
            </a:r>
            <a:r>
              <a:rPr lang="en-GB" sz="2000" dirty="0" err="1" smtClean="0"/>
              <a:t>возникла</a:t>
            </a:r>
            <a:r>
              <a:rPr lang="en-GB" sz="2000" dirty="0" smtClean="0"/>
              <a:t> </a:t>
            </a:r>
            <a:r>
              <a:rPr lang="en-GB" sz="2000" dirty="0" err="1" smtClean="0"/>
              <a:t>при</a:t>
            </a:r>
            <a:r>
              <a:rPr lang="en-GB" sz="2000" dirty="0" smtClean="0"/>
              <a:t> </a:t>
            </a:r>
            <a:r>
              <a:rPr lang="en-GB" sz="2000" dirty="0" err="1" smtClean="0"/>
              <a:t>исследовании</a:t>
            </a:r>
            <a:r>
              <a:rPr lang="en-GB" sz="2000" dirty="0" smtClean="0"/>
              <a:t> </a:t>
            </a:r>
            <a:r>
              <a:rPr lang="en-GB" sz="2000" dirty="0" err="1" smtClean="0"/>
              <a:t>зависимости</a:t>
            </a:r>
            <a:r>
              <a:rPr lang="en-GB" sz="2000" dirty="0" smtClean="0"/>
              <a:t> </a:t>
            </a:r>
            <a:r>
              <a:rPr lang="en-GB" sz="2000" dirty="0" err="1" smtClean="0"/>
              <a:t>рассеяния</a:t>
            </a:r>
            <a:r>
              <a:rPr lang="en-GB" sz="2000" dirty="0" smtClean="0"/>
              <a:t> </a:t>
            </a:r>
            <a:r>
              <a:rPr lang="en-GB" sz="2000" dirty="0" err="1" smtClean="0"/>
              <a:t>призмой</a:t>
            </a:r>
            <a:r>
              <a:rPr lang="en-GB" sz="2000" dirty="0" smtClean="0"/>
              <a:t> </a:t>
            </a:r>
            <a:r>
              <a:rPr lang="en-GB" sz="2000" dirty="0" err="1" smtClean="0"/>
              <a:t>видимого</a:t>
            </a:r>
            <a:r>
              <a:rPr lang="en-GB" sz="2000" dirty="0" smtClean="0"/>
              <a:t> </a:t>
            </a:r>
            <a:r>
              <a:rPr lang="en-GB" sz="2000" dirty="0" err="1" smtClean="0"/>
              <a:t>света</a:t>
            </a:r>
            <a:r>
              <a:rPr lang="en-GB" sz="2000" dirty="0" smtClean="0"/>
              <a:t> </a:t>
            </a:r>
            <a:r>
              <a:rPr lang="en-GB" sz="2000" dirty="0" err="1" smtClean="0"/>
              <a:t>от</a:t>
            </a:r>
            <a:r>
              <a:rPr lang="en-GB" sz="2000" dirty="0" smtClean="0"/>
              <a:t> </a:t>
            </a:r>
            <a:r>
              <a:rPr lang="en-GB" sz="2000" dirty="0" err="1" smtClean="0"/>
              <a:t>длины</a:t>
            </a:r>
            <a:r>
              <a:rPr lang="en-GB" sz="2000" dirty="0" smtClean="0"/>
              <a:t> </a:t>
            </a:r>
            <a:r>
              <a:rPr lang="en-GB" sz="2000" dirty="0" err="1" smtClean="0"/>
              <a:t>его</a:t>
            </a:r>
            <a:r>
              <a:rPr lang="en-GB" sz="2000" dirty="0" smtClean="0"/>
              <a:t> </a:t>
            </a:r>
            <a:r>
              <a:rPr lang="en-GB" sz="2000" dirty="0" err="1" smtClean="0"/>
              <a:t>волны</a:t>
            </a:r>
            <a:r>
              <a:rPr lang="en-GB" sz="2000" dirty="0" smtClean="0"/>
              <a:t>. В </a:t>
            </a:r>
            <a:r>
              <a:rPr lang="en-GB" sz="2000" dirty="0" err="1" smtClean="0"/>
              <a:t>дальнейшем</a:t>
            </a:r>
            <a:r>
              <a:rPr lang="en-GB" sz="2000" dirty="0" smtClean="0"/>
              <a:t> </a:t>
            </a:r>
            <a:r>
              <a:rPr lang="en-GB" sz="2000" dirty="0" err="1" smtClean="0"/>
              <a:t>это</a:t>
            </a:r>
            <a:r>
              <a:rPr lang="en-GB" sz="2000" dirty="0" smtClean="0"/>
              <a:t> </a:t>
            </a:r>
            <a:r>
              <a:rPr lang="en-GB" sz="2000" dirty="0" err="1" smtClean="0"/>
              <a:t>научное</a:t>
            </a:r>
            <a:r>
              <a:rPr lang="en-GB" sz="2000" dirty="0" smtClean="0"/>
              <a:t> </a:t>
            </a:r>
            <a:r>
              <a:rPr lang="en-GB" sz="2000" dirty="0" err="1" smtClean="0"/>
              <a:t>направление</a:t>
            </a:r>
            <a:r>
              <a:rPr lang="en-GB" sz="2000" dirty="0" smtClean="0"/>
              <a:t> </a:t>
            </a:r>
            <a:r>
              <a:rPr lang="en-GB" sz="2000" dirty="0" err="1" smtClean="0"/>
              <a:t>существенно</a:t>
            </a:r>
            <a:r>
              <a:rPr lang="en-GB" sz="2000" dirty="0" smtClean="0"/>
              <a:t> </a:t>
            </a:r>
            <a:r>
              <a:rPr lang="en-GB" sz="2000" dirty="0" err="1" smtClean="0"/>
              <a:t>расширилось</a:t>
            </a:r>
            <a:r>
              <a:rPr lang="en-GB" sz="2000" dirty="0" smtClean="0"/>
              <a:t>, </a:t>
            </a:r>
            <a:r>
              <a:rPr lang="en-GB" sz="2000" dirty="0" err="1" smtClean="0"/>
              <a:t>включив</a:t>
            </a:r>
            <a:r>
              <a:rPr lang="en-GB" sz="2000" dirty="0" smtClean="0"/>
              <a:t> в </a:t>
            </a:r>
            <a:r>
              <a:rPr lang="en-GB" sz="2000" dirty="0" err="1" smtClean="0"/>
              <a:t>себя</a:t>
            </a:r>
            <a:r>
              <a:rPr lang="en-GB" sz="2000" dirty="0" smtClean="0"/>
              <a:t> </a:t>
            </a:r>
            <a:r>
              <a:rPr lang="en-GB" sz="2000" dirty="0" err="1" smtClean="0"/>
              <a:t>исследование</a:t>
            </a:r>
            <a:r>
              <a:rPr lang="en-GB" sz="2000" dirty="0" smtClean="0"/>
              <a:t> </a:t>
            </a:r>
            <a:r>
              <a:rPr lang="en-GB" sz="2000" dirty="0" err="1" smtClean="0"/>
              <a:t>любых</a:t>
            </a:r>
            <a:r>
              <a:rPr lang="en-GB" sz="2000" dirty="0" smtClean="0"/>
              <a:t> </a:t>
            </a:r>
            <a:r>
              <a:rPr lang="en-GB" sz="2000" dirty="0" err="1" smtClean="0"/>
              <a:t>взаимодействий</a:t>
            </a:r>
            <a:r>
              <a:rPr lang="en-GB" sz="2000" dirty="0" smtClean="0"/>
              <a:t> с </a:t>
            </a:r>
            <a:r>
              <a:rPr lang="en-GB" sz="2000" dirty="0" err="1" smtClean="0"/>
              <a:t>энергией</a:t>
            </a:r>
            <a:r>
              <a:rPr lang="en-GB" sz="2000" dirty="0" smtClean="0"/>
              <a:t> </a:t>
            </a:r>
            <a:r>
              <a:rPr lang="en-GB" sz="2000" dirty="0" err="1" smtClean="0"/>
              <a:t>излучения</a:t>
            </a:r>
            <a:r>
              <a:rPr lang="en-GB" sz="2000" dirty="0" smtClean="0"/>
              <a:t> в </a:t>
            </a:r>
            <a:r>
              <a:rPr lang="en-GB" sz="2000" dirty="0" err="1" smtClean="0"/>
              <a:t>зависимости</a:t>
            </a:r>
            <a:r>
              <a:rPr lang="en-GB" sz="2000" dirty="0" smtClean="0"/>
              <a:t> </a:t>
            </a:r>
            <a:r>
              <a:rPr lang="en-GB" sz="2000" dirty="0" err="1" smtClean="0"/>
              <a:t>от</a:t>
            </a:r>
            <a:r>
              <a:rPr lang="en-GB" sz="2000" dirty="0" smtClean="0"/>
              <a:t> </a:t>
            </a:r>
            <a:r>
              <a:rPr lang="en-GB" sz="2000" dirty="0" err="1" smtClean="0"/>
              <a:t>его</a:t>
            </a:r>
            <a:r>
              <a:rPr lang="en-GB" sz="2000" dirty="0" smtClean="0"/>
              <a:t> </a:t>
            </a:r>
            <a:r>
              <a:rPr lang="en-GB" sz="2000" dirty="0" err="1" smtClean="0"/>
              <a:t>длины</a:t>
            </a:r>
            <a:r>
              <a:rPr lang="en-GB" sz="2000" dirty="0" smtClean="0"/>
              <a:t> </a:t>
            </a:r>
            <a:r>
              <a:rPr lang="en-GB" sz="2000" dirty="0" err="1" smtClean="0"/>
              <a:t>волны</a:t>
            </a:r>
            <a:r>
              <a:rPr lang="en-GB" sz="2000" dirty="0" smtClean="0"/>
              <a:t> </a:t>
            </a:r>
            <a:r>
              <a:rPr lang="en-GB" sz="2000" dirty="0" err="1" smtClean="0"/>
              <a:t>или</a:t>
            </a:r>
            <a:r>
              <a:rPr lang="en-GB" sz="2000" dirty="0" smtClean="0"/>
              <a:t> </a:t>
            </a:r>
            <a:r>
              <a:rPr lang="en-GB" sz="2000" dirty="0" err="1" smtClean="0"/>
              <a:t>частоты</a:t>
            </a:r>
            <a:r>
              <a:rPr lang="en-GB" sz="2000" dirty="0" smtClean="0"/>
              <a:t>. </a:t>
            </a:r>
            <a:r>
              <a:rPr lang="en-GB" sz="2000" dirty="0" err="1" smtClean="0"/>
              <a:t>Спектроскопические</a:t>
            </a:r>
            <a:r>
              <a:rPr lang="en-GB" sz="2000" dirty="0" smtClean="0"/>
              <a:t> </a:t>
            </a:r>
            <a:r>
              <a:rPr lang="en-GB" sz="2000" dirty="0" err="1" smtClean="0"/>
              <a:t>данные</a:t>
            </a:r>
            <a:r>
              <a:rPr lang="en-GB" sz="2000" dirty="0" smtClean="0"/>
              <a:t> </a:t>
            </a:r>
            <a:r>
              <a:rPr lang="en-GB" sz="2000" dirty="0" err="1" smtClean="0"/>
              <a:t>часто</a:t>
            </a:r>
            <a:r>
              <a:rPr lang="en-GB" sz="2000" dirty="0" smtClean="0"/>
              <a:t> </a:t>
            </a:r>
            <a:r>
              <a:rPr lang="en-GB" sz="2000" dirty="0" err="1" smtClean="0"/>
              <a:t>представляются</a:t>
            </a:r>
            <a:r>
              <a:rPr lang="en-GB" sz="2000" dirty="0" smtClean="0"/>
              <a:t> в </a:t>
            </a:r>
            <a:r>
              <a:rPr lang="en-GB" sz="2000" dirty="0" err="1" smtClean="0"/>
              <a:t>виде</a:t>
            </a:r>
            <a:r>
              <a:rPr lang="en-GB" sz="2000" dirty="0" smtClean="0"/>
              <a:t> </a:t>
            </a:r>
            <a:r>
              <a:rPr lang="en-GB" sz="2000" dirty="0" err="1" smtClean="0"/>
              <a:t>спектра</a:t>
            </a:r>
            <a:r>
              <a:rPr lang="en-GB" sz="2000" dirty="0" smtClean="0"/>
              <a:t>, </a:t>
            </a:r>
            <a:r>
              <a:rPr lang="en-GB" sz="2000" dirty="0" err="1" smtClean="0"/>
              <a:t>графика</a:t>
            </a:r>
            <a:r>
              <a:rPr lang="en-GB" sz="2000" dirty="0" smtClean="0"/>
              <a:t> </a:t>
            </a:r>
            <a:r>
              <a:rPr lang="en-GB" sz="2000" dirty="0" err="1" smtClean="0"/>
              <a:t>зависимости</a:t>
            </a:r>
            <a:r>
              <a:rPr lang="en-GB" sz="2000" dirty="0" smtClean="0"/>
              <a:t> </a:t>
            </a:r>
            <a:r>
              <a:rPr lang="en-GB" sz="2000" dirty="0" err="1" smtClean="0"/>
              <a:t>рассматриваемого</a:t>
            </a:r>
            <a:r>
              <a:rPr lang="en-GB" sz="2000" dirty="0" smtClean="0"/>
              <a:t> </a:t>
            </a:r>
            <a:r>
              <a:rPr lang="en-GB" sz="2000" dirty="0" err="1" smtClean="0"/>
              <a:t>типа</a:t>
            </a:r>
            <a:r>
              <a:rPr lang="en-GB" sz="2000" dirty="0" smtClean="0"/>
              <a:t> </a:t>
            </a:r>
            <a:r>
              <a:rPr lang="en-GB" sz="2000" dirty="0" err="1" smtClean="0"/>
              <a:t>отклика</a:t>
            </a:r>
            <a:r>
              <a:rPr lang="en-GB" sz="2000" dirty="0" smtClean="0"/>
              <a:t> </a:t>
            </a:r>
            <a:r>
              <a:rPr lang="en-GB" sz="2000" dirty="0" err="1" smtClean="0"/>
              <a:t>от</a:t>
            </a:r>
            <a:r>
              <a:rPr lang="en-GB" sz="2000" dirty="0" smtClean="0"/>
              <a:t> </a:t>
            </a:r>
            <a:r>
              <a:rPr lang="en-GB" sz="2000" dirty="0" err="1" smtClean="0"/>
              <a:t>длины</a:t>
            </a:r>
            <a:r>
              <a:rPr lang="en-GB" sz="2000" dirty="0" smtClean="0"/>
              <a:t> </a:t>
            </a:r>
            <a:r>
              <a:rPr lang="en-GB" sz="2000" dirty="0" err="1" smtClean="0"/>
              <a:t>волны</a:t>
            </a:r>
            <a:r>
              <a:rPr lang="en-GB" sz="2000" dirty="0" smtClean="0"/>
              <a:t> </a:t>
            </a:r>
            <a:r>
              <a:rPr lang="en-GB" sz="2000" dirty="0" err="1" smtClean="0"/>
              <a:t>или</a:t>
            </a:r>
            <a:r>
              <a:rPr lang="en-GB" sz="2000" dirty="0" smtClean="0"/>
              <a:t> </a:t>
            </a:r>
            <a:r>
              <a:rPr lang="en-GB" sz="2000" dirty="0" err="1" smtClean="0"/>
              <a:t>частоты</a:t>
            </a:r>
            <a:r>
              <a:rPr lang="en-GB" sz="2000" dirty="0" smtClean="0"/>
              <a:t>.</a:t>
            </a:r>
            <a:endParaRPr lang="ru-RU" sz="2000" dirty="0" smtClean="0"/>
          </a:p>
          <a:p>
            <a:pPr marL="230400" indent="-230400">
              <a:buFont typeface="Arial" pitchFamily="34" charset="0"/>
              <a:buChar char="•"/>
            </a:pPr>
            <a:r>
              <a:rPr lang="en-US" sz="2000" dirty="0" smtClean="0"/>
              <a:t>Spectrum </a:t>
            </a:r>
            <a:r>
              <a:rPr lang="en-US" sz="2000" dirty="0"/>
              <a:t>(лат.) — призрак</a:t>
            </a:r>
          </a:p>
          <a:p>
            <a:pPr marL="230400" indent="-230400">
              <a:spcBef>
                <a:spcPts val="700"/>
              </a:spcBef>
              <a:buFont typeface="Arial" pitchFamily="34" charset="0"/>
              <a:buChar char="•"/>
            </a:pPr>
            <a:r>
              <a:rPr lang="en-US" sz="2000" dirty="0"/>
              <a:t>Skopos (греч.) — наблюдатель</a:t>
            </a:r>
          </a:p>
          <a:p>
            <a:pPr marL="230400" indent="-230400">
              <a:spcBef>
                <a:spcPts val="700"/>
              </a:spcBef>
              <a:buFont typeface="Arial" pitchFamily="34" charset="0"/>
              <a:buChar char="•"/>
            </a:pPr>
            <a:r>
              <a:rPr lang="en-US" sz="2000" dirty="0" smtClean="0"/>
              <a:t>Спектроскопист — наблюдатель за призраками</a:t>
            </a:r>
          </a:p>
          <a:p>
            <a:endParaRPr lang="ru-RU" sz="2000" dirty="0" smtClean="0"/>
          </a:p>
          <a:p>
            <a:pPr marL="457200" indent="-457200">
              <a:buFont typeface="Arial" pitchFamily="34" charset="0"/>
              <a:buChar char="•"/>
            </a:pPr>
            <a:endParaRPr lang="ru-RU" sz="2000" dirty="0"/>
          </a:p>
          <a:p>
            <a:pPr>
              <a:lnSpc>
                <a:spcPct val="110000"/>
              </a:lnSpc>
              <a:spcBef>
                <a:spcPts val="1200"/>
              </a:spcBef>
            </a:pPr>
            <a:endParaRPr lang="ru-RU" sz="2000" dirty="0"/>
          </a:p>
        </p:txBody>
      </p:sp>
    </p:spTree>
    <p:extLst>
      <p:ext uri="{BB962C8B-B14F-4D97-AF65-F5344CB8AC3E}">
        <p14:creationId xmlns:p14="http://schemas.microsoft.com/office/powerpoint/2010/main" xmlns="" val="10318312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b="0" dirty="0" smtClean="0">
                <a:latin typeface="+mj-lt"/>
              </a:rPr>
              <a:t>Содержание </a:t>
            </a:r>
            <a:endParaRPr lang="ru-RU" b="0" dirty="0">
              <a:latin typeface="+mj-lt"/>
            </a:endParaRPr>
          </a:p>
        </p:txBody>
      </p:sp>
      <p:sp>
        <p:nvSpPr>
          <p:cNvPr id="8" name="Content Placeholder 7"/>
          <p:cNvSpPr>
            <a:spLocks noGrp="1"/>
          </p:cNvSpPr>
          <p:nvPr>
            <p:ph sz="half" idx="1"/>
          </p:nvPr>
        </p:nvSpPr>
        <p:spPr>
          <a:xfrm>
            <a:off x="228600" y="1165860"/>
            <a:ext cx="4206240" cy="4890627"/>
          </a:xfrm>
        </p:spPr>
        <p:txBody>
          <a:bodyPr>
            <a:noAutofit/>
          </a:bodyPr>
          <a:lstStyle/>
          <a:p>
            <a:pPr>
              <a:lnSpc>
                <a:spcPct val="90000"/>
              </a:lnSpc>
              <a:spcBef>
                <a:spcPts val="1200"/>
              </a:spcBef>
              <a:spcAft>
                <a:spcPts val="600"/>
              </a:spcAft>
              <a:tabLst>
                <a:tab pos="287338" algn="l"/>
              </a:tabLst>
            </a:pPr>
            <a:r>
              <a:rPr lang="de-DE" sz="1800" b="1" dirty="0" smtClean="0">
                <a:solidFill>
                  <a:srgbClr val="0085D5"/>
                </a:solidFill>
              </a:rPr>
              <a:t>Исторические предпосылки</a:t>
            </a:r>
          </a:p>
          <a:p>
            <a:pPr marL="182880" lvl="1" indent="-182880">
              <a:lnSpc>
                <a:spcPct val="90000"/>
              </a:lnSpc>
              <a:spcBef>
                <a:spcPts val="0"/>
              </a:spcBef>
              <a:spcAft>
                <a:spcPts val="600"/>
              </a:spcAft>
              <a:tabLst>
                <a:tab pos="287338" algn="l"/>
              </a:tabLst>
            </a:pPr>
            <a:r>
              <a:rPr lang="de-DE" dirty="0" smtClean="0">
                <a:solidFill>
                  <a:srgbClr val="000000"/>
                </a:solidFill>
                <a:hlinkClick r:id="rId3" action="ppaction://hlinksldjump"/>
              </a:rPr>
              <a:t>Зарождение иссле</a:t>
            </a:r>
            <a:r>
              <a:rPr lang="az-Cyrl-AZ" dirty="0" smtClean="0">
                <a:solidFill>
                  <a:srgbClr val="000000"/>
                </a:solidFill>
                <a:hlinkClick r:id="rId3" action="ppaction://hlinksldjump"/>
              </a:rPr>
              <a:t>до</a:t>
            </a:r>
            <a:r>
              <a:rPr lang="de-DE" dirty="0" smtClean="0">
                <a:solidFill>
                  <a:srgbClr val="000000"/>
                </a:solidFill>
                <a:hlinkClick r:id="rId3" action="ppaction://hlinksldjump"/>
              </a:rPr>
              <a:t>ваний оптических спектров</a:t>
            </a:r>
            <a:endParaRPr lang="ru-RU" dirty="0" smtClean="0">
              <a:solidFill>
                <a:srgbClr val="000000"/>
              </a:solidFill>
            </a:endParaRPr>
          </a:p>
          <a:p>
            <a:pPr marL="182880" lvl="1" indent="-182880">
              <a:lnSpc>
                <a:spcPct val="90000"/>
              </a:lnSpc>
              <a:spcBef>
                <a:spcPts val="0"/>
              </a:spcBef>
              <a:spcAft>
                <a:spcPts val="600"/>
              </a:spcAft>
              <a:tabLst>
                <a:tab pos="287338" algn="l"/>
              </a:tabLst>
            </a:pPr>
            <a:r>
              <a:rPr lang="en-US" dirty="0" smtClean="0">
                <a:hlinkClick r:id="rId4" action="ppaction://hlinksldjump"/>
              </a:rPr>
              <a:t>1666 г. — наблюдения видимого спектра</a:t>
            </a:r>
            <a:endParaRPr lang="ru-RU" dirty="0" smtClean="0"/>
          </a:p>
          <a:p>
            <a:pPr marL="182880" lvl="1" indent="-182880">
              <a:lnSpc>
                <a:spcPct val="90000"/>
              </a:lnSpc>
              <a:spcBef>
                <a:spcPts val="0"/>
              </a:spcBef>
              <a:spcAft>
                <a:spcPts val="600"/>
              </a:spcAft>
              <a:tabLst>
                <a:tab pos="287338" algn="l"/>
              </a:tabLst>
            </a:pPr>
            <a:r>
              <a:rPr lang="en-US" dirty="0">
                <a:hlinkClick r:id="rId5" action="ppaction://hlinksldjump"/>
              </a:rPr>
              <a:t>1802 г. — фраунгоферовы линии поглощения</a:t>
            </a:r>
            <a:endParaRPr lang="ru-RU" dirty="0" smtClean="0"/>
          </a:p>
          <a:p>
            <a:pPr marL="182880" lvl="1" indent="-182880">
              <a:lnSpc>
                <a:spcPct val="90000"/>
              </a:lnSpc>
              <a:spcBef>
                <a:spcPts val="0"/>
              </a:spcBef>
              <a:spcAft>
                <a:spcPts val="600"/>
              </a:spcAft>
              <a:tabLst>
                <a:tab pos="287338" algn="l"/>
              </a:tabLst>
            </a:pPr>
            <a:r>
              <a:rPr lang="en-AU" dirty="0">
                <a:hlinkClick r:id="rId6" action="ppaction://hlinksldjump"/>
              </a:rPr>
              <a:t>Опыты Кирхгофа и </a:t>
            </a:r>
            <a:r>
              <a:rPr lang="en-AU" dirty="0" err="1">
                <a:hlinkClick r:id="rId6" action="ppaction://hlinksldjump"/>
              </a:rPr>
              <a:t>Бунзена</a:t>
            </a:r>
            <a:r>
              <a:rPr lang="en-AU" dirty="0">
                <a:hlinkClick r:id="rId6" action="ppaction://hlinksldjump"/>
              </a:rPr>
              <a:t> </a:t>
            </a:r>
            <a:r>
              <a:rPr lang="en-AU" dirty="0" smtClean="0">
                <a:hlinkClick r:id="rId6" action="ppaction://hlinksldjump"/>
              </a:rPr>
              <a:t/>
            </a:r>
            <a:br>
              <a:rPr lang="en-AU" dirty="0" smtClean="0">
                <a:hlinkClick r:id="rId6" action="ppaction://hlinksldjump"/>
              </a:rPr>
            </a:br>
            <a:r>
              <a:rPr lang="en-AU" dirty="0" err="1" smtClean="0">
                <a:hlinkClick r:id="rId6" action="ppaction://hlinksldjump"/>
              </a:rPr>
              <a:t>по</a:t>
            </a:r>
            <a:r>
              <a:rPr lang="en-AU" dirty="0" smtClean="0">
                <a:hlinkClick r:id="rId6" action="ppaction://hlinksldjump"/>
              </a:rPr>
              <a:t> </a:t>
            </a:r>
            <a:r>
              <a:rPr lang="en-AU" dirty="0">
                <a:hlinkClick r:id="rId6" action="ppaction://hlinksldjump"/>
              </a:rPr>
              <a:t>исследованию испускания</a:t>
            </a:r>
            <a:endParaRPr lang="ru-RU" dirty="0" smtClean="0"/>
          </a:p>
          <a:p>
            <a:pPr marL="182880" lvl="1" indent="-182880">
              <a:lnSpc>
                <a:spcPct val="90000"/>
              </a:lnSpc>
              <a:spcBef>
                <a:spcPts val="0"/>
              </a:spcBef>
              <a:spcAft>
                <a:spcPts val="600"/>
              </a:spcAft>
              <a:tabLst>
                <a:tab pos="287338" algn="l"/>
              </a:tabLst>
            </a:pPr>
            <a:r>
              <a:rPr lang="en-AU" dirty="0">
                <a:hlinkClick r:id="rId7" action="ppaction://hlinksldjump"/>
              </a:rPr>
              <a:t>Опыты Кирхгофа и </a:t>
            </a:r>
            <a:r>
              <a:rPr lang="en-AU" dirty="0" err="1">
                <a:hlinkClick r:id="rId7" action="ppaction://hlinksldjump"/>
              </a:rPr>
              <a:t>Бунзена</a:t>
            </a:r>
            <a:r>
              <a:rPr lang="en-AU" dirty="0">
                <a:hlinkClick r:id="rId7" action="ppaction://hlinksldjump"/>
              </a:rPr>
              <a:t> </a:t>
            </a:r>
            <a:r>
              <a:rPr lang="en-AU" dirty="0" smtClean="0">
                <a:hlinkClick r:id="rId7" action="ppaction://hlinksldjump"/>
              </a:rPr>
              <a:t/>
            </a:r>
            <a:br>
              <a:rPr lang="en-AU" dirty="0" smtClean="0">
                <a:hlinkClick r:id="rId7" action="ppaction://hlinksldjump"/>
              </a:rPr>
            </a:br>
            <a:r>
              <a:rPr lang="en-AU" dirty="0" err="1" smtClean="0">
                <a:hlinkClick r:id="rId7" action="ppaction://hlinksldjump"/>
              </a:rPr>
              <a:t>по</a:t>
            </a:r>
            <a:r>
              <a:rPr lang="en-AU" dirty="0" smtClean="0">
                <a:hlinkClick r:id="rId7" action="ppaction://hlinksldjump"/>
              </a:rPr>
              <a:t> </a:t>
            </a:r>
            <a:r>
              <a:rPr lang="en-AU" dirty="0">
                <a:hlinkClick r:id="rId7" action="ppaction://hlinksldjump"/>
              </a:rPr>
              <a:t>исследованию поглощения</a:t>
            </a:r>
            <a:endParaRPr lang="ru-RU" dirty="0" smtClean="0">
              <a:solidFill>
                <a:srgbClr val="000000"/>
              </a:solidFill>
            </a:endParaRPr>
          </a:p>
          <a:p>
            <a:pPr marL="182880" lvl="1" indent="-182880">
              <a:lnSpc>
                <a:spcPct val="90000"/>
              </a:lnSpc>
              <a:spcBef>
                <a:spcPts val="0"/>
              </a:spcBef>
              <a:spcAft>
                <a:spcPts val="600"/>
              </a:spcAft>
              <a:tabLst>
                <a:tab pos="287338" algn="l"/>
              </a:tabLst>
            </a:pPr>
            <a:endParaRPr lang="ru-RU" dirty="0">
              <a:solidFill>
                <a:srgbClr val="000000"/>
              </a:solidFill>
            </a:endParaRPr>
          </a:p>
          <a:p>
            <a:pPr>
              <a:lnSpc>
                <a:spcPct val="90000"/>
              </a:lnSpc>
              <a:spcBef>
                <a:spcPts val="0"/>
              </a:spcBef>
              <a:spcAft>
                <a:spcPts val="600"/>
              </a:spcAft>
              <a:tabLst>
                <a:tab pos="287338" algn="l"/>
              </a:tabLst>
            </a:pPr>
            <a:r>
              <a:rPr lang="de-DE" sz="1800" b="1" dirty="0" smtClean="0">
                <a:solidFill>
                  <a:srgbClr val="0085D5"/>
                </a:solidFill>
              </a:rPr>
              <a:t>Определения</a:t>
            </a:r>
            <a:endParaRPr lang="ru-RU" dirty="0" smtClean="0"/>
          </a:p>
          <a:p>
            <a:pPr marL="525150" lvl="1" indent="-285750">
              <a:lnSpc>
                <a:spcPct val="90000"/>
              </a:lnSpc>
              <a:spcBef>
                <a:spcPts val="0"/>
              </a:spcBef>
              <a:spcAft>
                <a:spcPts val="600"/>
              </a:spcAft>
              <a:tabLst>
                <a:tab pos="287338" algn="l"/>
              </a:tabLst>
            </a:pPr>
            <a:r>
              <a:rPr lang="en-US" dirty="0" smtClean="0">
                <a:solidFill>
                  <a:srgbClr val="000000"/>
                </a:solidFill>
                <a:hlinkClick r:id="rId8" action="ppaction://hlinksldjump"/>
              </a:rPr>
              <a:t>Спектр Мильтона</a:t>
            </a:r>
            <a:endParaRPr lang="en-US" dirty="0" smtClean="0">
              <a:solidFill>
                <a:srgbClr val="000000"/>
              </a:solidFill>
            </a:endParaRPr>
          </a:p>
          <a:p>
            <a:pPr marL="525150" lvl="1" indent="-285750">
              <a:lnSpc>
                <a:spcPct val="90000"/>
              </a:lnSpc>
              <a:spcBef>
                <a:spcPts val="0"/>
              </a:spcBef>
              <a:spcAft>
                <a:spcPts val="600"/>
              </a:spcAft>
              <a:tabLst>
                <a:tab pos="287338" algn="l"/>
              </a:tabLst>
            </a:pPr>
            <a:r>
              <a:rPr lang="en-US" dirty="0" smtClean="0">
                <a:solidFill>
                  <a:srgbClr val="000000"/>
                </a:solidFill>
                <a:hlinkClick r:id="rId9" action="ppaction://hlinksldjump"/>
              </a:rPr>
              <a:t>Спектроскопия и спектрометр</a:t>
            </a:r>
            <a:endParaRPr lang="ru-RU" dirty="0">
              <a:solidFill>
                <a:srgbClr val="000000"/>
              </a:solidFill>
            </a:endParaRPr>
          </a:p>
          <a:p>
            <a:pPr marL="525150" lvl="1" indent="-285750">
              <a:lnSpc>
                <a:spcPct val="90000"/>
              </a:lnSpc>
              <a:spcBef>
                <a:spcPts val="0"/>
              </a:spcBef>
              <a:spcAft>
                <a:spcPts val="600"/>
              </a:spcAft>
              <a:tabLst>
                <a:tab pos="287338" algn="l"/>
              </a:tabLst>
            </a:pPr>
            <a:r>
              <a:rPr lang="en-US" dirty="0" smtClean="0">
                <a:solidFill>
                  <a:srgbClr val="000000"/>
                </a:solidFill>
                <a:hlinkClick r:id="rId10" action="ppaction://hlinksldjump"/>
              </a:rPr>
              <a:t>Электромагнитный спектр</a:t>
            </a:r>
            <a:endParaRPr lang="ru-RU" dirty="0">
              <a:solidFill>
                <a:srgbClr val="000000"/>
              </a:solidFill>
            </a:endParaRPr>
          </a:p>
          <a:p>
            <a:pPr marL="525150" lvl="1" indent="-285750">
              <a:lnSpc>
                <a:spcPct val="90000"/>
              </a:lnSpc>
              <a:spcBef>
                <a:spcPts val="0"/>
              </a:spcBef>
              <a:spcAft>
                <a:spcPts val="600"/>
              </a:spcAft>
              <a:tabLst>
                <a:tab pos="287338" algn="l"/>
              </a:tabLst>
            </a:pPr>
            <a:r>
              <a:rPr lang="en-US" dirty="0" smtClean="0">
                <a:solidFill>
                  <a:srgbClr val="000000"/>
                </a:solidFill>
                <a:hlinkClick r:id="rId11" action="ppaction://hlinksldjump"/>
              </a:rPr>
              <a:t>Свет (излучение)</a:t>
            </a:r>
            <a:endParaRPr lang="ru-RU" dirty="0">
              <a:solidFill>
                <a:srgbClr val="000000"/>
              </a:solidFill>
            </a:endParaRPr>
          </a:p>
          <a:p>
            <a:pPr marL="0" lvl="1" indent="0">
              <a:lnSpc>
                <a:spcPct val="90000"/>
              </a:lnSpc>
              <a:spcBef>
                <a:spcPts val="0"/>
              </a:spcBef>
              <a:spcAft>
                <a:spcPts val="600"/>
              </a:spcAft>
              <a:buNone/>
              <a:tabLst>
                <a:tab pos="287338" algn="l"/>
              </a:tabLst>
            </a:pPr>
            <a:endParaRPr lang="ru-RU" dirty="0"/>
          </a:p>
          <a:p>
            <a:pPr marL="182880" lvl="1" indent="-182880">
              <a:lnSpc>
                <a:spcPct val="90000"/>
              </a:lnSpc>
              <a:spcBef>
                <a:spcPts val="0"/>
              </a:spcBef>
              <a:spcAft>
                <a:spcPts val="600"/>
              </a:spcAft>
              <a:tabLst>
                <a:tab pos="287338" algn="l"/>
              </a:tabLst>
            </a:pPr>
            <a:endParaRPr lang="ru-RU" dirty="0" smtClean="0"/>
          </a:p>
          <a:p>
            <a:pPr marL="0" lvl="1" indent="0">
              <a:lnSpc>
                <a:spcPct val="90000"/>
              </a:lnSpc>
              <a:spcBef>
                <a:spcPts val="0"/>
              </a:spcBef>
              <a:spcAft>
                <a:spcPts val="600"/>
              </a:spcAft>
              <a:buNone/>
              <a:tabLst>
                <a:tab pos="287338" algn="l"/>
              </a:tabLst>
            </a:pPr>
            <a:endParaRPr lang="ru-RU" dirty="0" smtClean="0">
              <a:solidFill>
                <a:srgbClr val="000000"/>
              </a:solidFill>
            </a:endParaRPr>
          </a:p>
          <a:p>
            <a:pPr>
              <a:lnSpc>
                <a:spcPct val="120000"/>
              </a:lnSpc>
            </a:pPr>
            <a:endParaRPr lang="ru-RU" sz="1800" dirty="0"/>
          </a:p>
        </p:txBody>
      </p:sp>
      <p:sp>
        <p:nvSpPr>
          <p:cNvPr id="9" name="Content Placeholder 8"/>
          <p:cNvSpPr>
            <a:spLocks noGrp="1"/>
          </p:cNvSpPr>
          <p:nvPr>
            <p:ph sz="half" idx="2"/>
          </p:nvPr>
        </p:nvSpPr>
        <p:spPr>
          <a:xfrm>
            <a:off x="4745312" y="1213484"/>
            <a:ext cx="4203954" cy="4844415"/>
          </a:xfrm>
        </p:spPr>
        <p:txBody>
          <a:bodyPr>
            <a:normAutofit/>
          </a:bodyPr>
          <a:lstStyle/>
          <a:p>
            <a:pPr marL="0" lvl="1" indent="0">
              <a:lnSpc>
                <a:spcPct val="90000"/>
              </a:lnSpc>
              <a:spcBef>
                <a:spcPts val="0"/>
              </a:spcBef>
              <a:spcAft>
                <a:spcPts val="600"/>
              </a:spcAft>
              <a:buNone/>
              <a:tabLst>
                <a:tab pos="287338" algn="l"/>
              </a:tabLst>
            </a:pPr>
            <a:r>
              <a:rPr lang="de-AT" b="1" dirty="0" smtClean="0">
                <a:solidFill>
                  <a:srgbClr val="0085D5"/>
                </a:solidFill>
              </a:rPr>
              <a:t>Основные параметры</a:t>
            </a:r>
            <a:endParaRPr lang="ru-RU" dirty="0" smtClean="0"/>
          </a:p>
          <a:p>
            <a:pPr marL="182880" lvl="1" indent="-182880">
              <a:lnSpc>
                <a:spcPct val="90000"/>
              </a:lnSpc>
              <a:spcBef>
                <a:spcPts val="0"/>
              </a:spcBef>
              <a:spcAft>
                <a:spcPts val="600"/>
              </a:spcAft>
              <a:tabLst>
                <a:tab pos="287338" algn="l"/>
              </a:tabLst>
            </a:pPr>
            <a:r>
              <a:rPr lang="en-US" dirty="0">
                <a:hlinkClick r:id="rId12" action="ppaction://hlinksldjump"/>
              </a:rPr>
              <a:t>Длина волны и частота</a:t>
            </a:r>
            <a:endParaRPr lang="ru-RU" dirty="0"/>
          </a:p>
          <a:p>
            <a:pPr marL="182880" lvl="1" indent="-182880">
              <a:lnSpc>
                <a:spcPct val="90000"/>
              </a:lnSpc>
              <a:spcBef>
                <a:spcPts val="0"/>
              </a:spcBef>
              <a:spcAft>
                <a:spcPts val="600"/>
              </a:spcAft>
              <a:tabLst>
                <a:tab pos="287338" algn="l"/>
              </a:tabLst>
            </a:pPr>
            <a:r>
              <a:rPr lang="en-US" dirty="0">
                <a:hlinkClick r:id="rId13" action="ppaction://hlinksldjump"/>
              </a:rPr>
              <a:t>Поглощение и испускание</a:t>
            </a:r>
            <a:endParaRPr lang="ru-RU" dirty="0"/>
          </a:p>
          <a:p>
            <a:pPr marL="182880" lvl="1" indent="-182880">
              <a:lnSpc>
                <a:spcPct val="90000"/>
              </a:lnSpc>
              <a:spcBef>
                <a:spcPts val="0"/>
              </a:spcBef>
              <a:spcAft>
                <a:spcPts val="600"/>
              </a:spcAft>
              <a:tabLst>
                <a:tab pos="287338" algn="l"/>
              </a:tabLst>
            </a:pPr>
            <a:r>
              <a:rPr lang="de-DE" dirty="0">
                <a:hlinkClick r:id="rId14" action="ppaction://hlinksldjump"/>
              </a:rPr>
              <a:t>Поглощаемое излучение </a:t>
            </a:r>
            <a:r>
              <a:rPr lang="de-DE" dirty="0" smtClean="0">
                <a:hlinkClick r:id="rId14" action="ppaction://hlinksldjump"/>
              </a:rPr>
              <a:t/>
            </a:r>
            <a:br>
              <a:rPr lang="de-DE" dirty="0" smtClean="0">
                <a:hlinkClick r:id="rId14" action="ppaction://hlinksldjump"/>
              </a:rPr>
            </a:br>
            <a:r>
              <a:rPr lang="de-DE" dirty="0" smtClean="0">
                <a:hlinkClick r:id="rId14" action="ppaction://hlinksldjump"/>
              </a:rPr>
              <a:t>и </a:t>
            </a:r>
            <a:r>
              <a:rPr lang="de-DE" dirty="0">
                <a:hlinkClick r:id="rId14" action="ppaction://hlinksldjump"/>
              </a:rPr>
              <a:t>энергетические уровни</a:t>
            </a:r>
            <a:endParaRPr lang="ru-RU" dirty="0"/>
          </a:p>
          <a:p>
            <a:pPr marL="182880" lvl="1" indent="-182880">
              <a:lnSpc>
                <a:spcPct val="90000"/>
              </a:lnSpc>
              <a:spcBef>
                <a:spcPts val="0"/>
              </a:spcBef>
              <a:spcAft>
                <a:spcPts val="600"/>
              </a:spcAft>
              <a:tabLst>
                <a:tab pos="287338" algn="l"/>
              </a:tabLst>
            </a:pPr>
            <a:r>
              <a:rPr lang="de-DE" dirty="0">
                <a:hlinkClick r:id="rId15" action="ppaction://hlinksldjump"/>
              </a:rPr>
              <a:t>Особенности атомных спектров</a:t>
            </a:r>
            <a:endParaRPr lang="ru-RU" dirty="0"/>
          </a:p>
          <a:p>
            <a:pPr marL="182880" lvl="1" indent="-182880">
              <a:lnSpc>
                <a:spcPct val="90000"/>
              </a:lnSpc>
              <a:spcBef>
                <a:spcPts val="0"/>
              </a:spcBef>
              <a:spcAft>
                <a:spcPts val="600"/>
              </a:spcAft>
              <a:tabLst>
                <a:tab pos="287338" algn="l"/>
              </a:tabLst>
            </a:pPr>
            <a:r>
              <a:rPr lang="en-US" dirty="0">
                <a:hlinkClick r:id="rId16" action="ppaction://hlinksldjump"/>
              </a:rPr>
              <a:t>Оптическая </a:t>
            </a:r>
            <a:r>
              <a:rPr lang="en-US" dirty="0" err="1">
                <a:hlinkClick r:id="rId16" action="ppaction://hlinksldjump"/>
              </a:rPr>
              <a:t>плотность</a:t>
            </a:r>
            <a:r>
              <a:rPr lang="en-US" dirty="0">
                <a:hlinkClick r:id="rId16" action="ppaction://hlinksldjump"/>
              </a:rPr>
              <a:t> </a:t>
            </a:r>
            <a:r>
              <a:rPr lang="en-US" dirty="0" smtClean="0">
                <a:hlinkClick r:id="rId16" action="ppaction://hlinksldjump"/>
              </a:rPr>
              <a:t/>
            </a:r>
            <a:br>
              <a:rPr lang="en-US" dirty="0" smtClean="0">
                <a:hlinkClick r:id="rId16" action="ppaction://hlinksldjump"/>
              </a:rPr>
            </a:br>
            <a:r>
              <a:rPr lang="en-US" dirty="0" smtClean="0">
                <a:hlinkClick r:id="rId16" action="ppaction://hlinksldjump"/>
              </a:rPr>
              <a:t>и </a:t>
            </a:r>
            <a:r>
              <a:rPr lang="en-US" dirty="0">
                <a:hlinkClick r:id="rId16" action="ppaction://hlinksldjump"/>
              </a:rPr>
              <a:t>пропускание</a:t>
            </a:r>
            <a:endParaRPr lang="ru-RU" dirty="0"/>
          </a:p>
          <a:p>
            <a:pPr marL="182880" lvl="1" indent="-182880">
              <a:lnSpc>
                <a:spcPct val="90000"/>
              </a:lnSpc>
              <a:spcBef>
                <a:spcPts val="0"/>
              </a:spcBef>
              <a:spcAft>
                <a:spcPts val="600"/>
              </a:spcAft>
              <a:tabLst>
                <a:tab pos="287338" algn="l"/>
              </a:tabLst>
            </a:pPr>
            <a:r>
              <a:rPr lang="de-AT" dirty="0" smtClean="0">
                <a:hlinkClick r:id="rId17" action="ppaction://hlinksldjump"/>
              </a:rPr>
              <a:t>Зависимость оптической плотности от концентрации</a:t>
            </a:r>
            <a:endParaRPr lang="ru-RU" dirty="0"/>
          </a:p>
          <a:p>
            <a:pPr marL="182880" lvl="1" indent="-182880">
              <a:lnSpc>
                <a:spcPct val="90000"/>
              </a:lnSpc>
              <a:spcBef>
                <a:spcPts val="0"/>
              </a:spcBef>
              <a:spcAft>
                <a:spcPts val="600"/>
              </a:spcAft>
              <a:tabLst>
                <a:tab pos="287338" algn="l"/>
              </a:tabLst>
            </a:pPr>
            <a:r>
              <a:rPr lang="de-AT" dirty="0" smtClean="0">
                <a:hlinkClick r:id="rId17" action="ppaction://hlinksldjump"/>
              </a:rPr>
              <a:t>Закон Бугера — Ламберта — Бера</a:t>
            </a:r>
            <a:endParaRPr lang="ru-RU" dirty="0"/>
          </a:p>
          <a:p>
            <a:pPr marL="182880" lvl="1" indent="-182880">
              <a:lnSpc>
                <a:spcPct val="90000"/>
              </a:lnSpc>
              <a:spcBef>
                <a:spcPts val="0"/>
              </a:spcBef>
              <a:spcAft>
                <a:spcPts val="600"/>
              </a:spcAft>
              <a:tabLst>
                <a:tab pos="287338" algn="l"/>
              </a:tabLst>
            </a:pPr>
            <a:endParaRPr lang="ru-RU" dirty="0"/>
          </a:p>
        </p:txBody>
      </p:sp>
      <p:cxnSp>
        <p:nvCxnSpPr>
          <p:cNvPr id="12" name="Straight Connector 11"/>
          <p:cNvCxnSpPr/>
          <p:nvPr/>
        </p:nvCxnSpPr>
        <p:spPr>
          <a:xfrm>
            <a:off x="4581525" y="1257300"/>
            <a:ext cx="0" cy="4943475"/>
          </a:xfrm>
          <a:prstGeom prst="line">
            <a:avLst/>
          </a:prstGeom>
          <a:ln>
            <a:solidFill>
              <a:srgbClr val="0085D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5629776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noFill/>
          <a:ln/>
        </p:spPr>
        <p:txBody>
          <a:bodyPr>
            <a:normAutofit fontScale="90000"/>
          </a:bodyPr>
          <a:lstStyle/>
          <a:p>
            <a:r>
              <a:rPr lang="en-US" sz="3778" dirty="0" smtClean="0"/>
              <a:t>Исторические предпосылки</a:t>
            </a:r>
            <a:r>
              <a:rPr dirty="0"/>
              <a:t/>
            </a:r>
            <a:br>
              <a:rPr dirty="0"/>
            </a:br>
            <a:r>
              <a:rPr lang="de-AT" sz="3111" b="0" dirty="0" smtClean="0"/>
              <a:t>Зарождение исследований оптических спектров</a:t>
            </a:r>
            <a:endParaRPr lang="ru-RU" sz="3111" b="0" dirty="0"/>
          </a:p>
        </p:txBody>
      </p:sp>
      <p:grpSp>
        <p:nvGrpSpPr>
          <p:cNvPr id="13" name="Group 12"/>
          <p:cNvGrpSpPr/>
          <p:nvPr/>
        </p:nvGrpSpPr>
        <p:grpSpPr>
          <a:xfrm>
            <a:off x="0" y="6104691"/>
            <a:ext cx="1152525" cy="246221"/>
            <a:chOff x="1689099" y="6028267"/>
            <a:chExt cx="1087983" cy="246221"/>
          </a:xfrm>
        </p:grpSpPr>
        <p:sp>
          <p:nvSpPr>
            <p:cNvPr id="14" name="Action Button: Custom 13">
              <a:hlinkClick r:id="rId3" action="ppaction://hlinksldjump"/>
            </p:cNvPr>
            <p:cNvSpPr/>
            <p:nvPr/>
          </p:nvSpPr>
          <p:spPr>
            <a:xfrm>
              <a:off x="1689099" y="6045200"/>
              <a:ext cx="1077412" cy="226568"/>
            </a:xfrm>
            <a:prstGeom prst="actionButtonBlank">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FFFFFF"/>
                </a:solidFill>
              </a:endParaRPr>
            </a:p>
          </p:txBody>
        </p:sp>
        <p:sp>
          <p:nvSpPr>
            <p:cNvPr id="19" name="Chevron 18">
              <a:hlinkClick r:id="rId3" action="ppaction://hlinksldjump"/>
            </p:cNvPr>
            <p:cNvSpPr/>
            <p:nvPr/>
          </p:nvSpPr>
          <p:spPr>
            <a:xfrm flipH="1">
              <a:off x="1735669" y="6045200"/>
              <a:ext cx="942975" cy="2286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D4D4D"/>
                </a:solidFill>
              </a:endParaRPr>
            </a:p>
          </p:txBody>
        </p:sp>
        <p:sp>
          <p:nvSpPr>
            <p:cNvPr id="20" name="Chevron 19">
              <a:hlinkClick r:id="rId3" action="ppaction://hlinksldjump"/>
            </p:cNvPr>
            <p:cNvSpPr/>
            <p:nvPr/>
          </p:nvSpPr>
          <p:spPr>
            <a:xfrm flipH="1">
              <a:off x="1778000" y="6045200"/>
              <a:ext cx="988016" cy="228600"/>
            </a:xfrm>
            <a:prstGeom prst="chevron">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D4D4D"/>
                </a:solidFill>
              </a:endParaRPr>
            </a:p>
          </p:txBody>
        </p:sp>
        <p:sp>
          <p:nvSpPr>
            <p:cNvPr id="21" name="TextBox 20">
              <a:hlinkClick r:id="rId4" action="ppaction://hlinksldjump"/>
            </p:cNvPr>
            <p:cNvSpPr txBox="1"/>
            <p:nvPr/>
          </p:nvSpPr>
          <p:spPr>
            <a:xfrm>
              <a:off x="1811882" y="6028267"/>
              <a:ext cx="965200" cy="246221"/>
            </a:xfrm>
            <a:prstGeom prst="rect">
              <a:avLst/>
            </a:prstGeom>
            <a:noFill/>
          </p:spPr>
          <p:txBody>
            <a:bodyPr wrap="square" rtlCol="0">
              <a:spAutoFit/>
            </a:bodyPr>
            <a:lstStyle/>
            <a:p>
              <a:r>
                <a:rPr lang="en-US" sz="1000" b="1" dirty="0" smtClean="0">
                  <a:solidFill>
                    <a:srgbClr val="FFFFFF"/>
                  </a:solidFill>
                </a:rPr>
                <a:t> Содержание</a:t>
              </a:r>
            </a:p>
          </p:txBody>
        </p:sp>
      </p:grpSp>
      <p:grpSp>
        <p:nvGrpSpPr>
          <p:cNvPr id="15" name="Group 14"/>
          <p:cNvGrpSpPr/>
          <p:nvPr/>
        </p:nvGrpSpPr>
        <p:grpSpPr>
          <a:xfrm>
            <a:off x="232431" y="1681493"/>
            <a:ext cx="8707581" cy="3452482"/>
            <a:chOff x="511208" y="1376584"/>
            <a:chExt cx="7825674" cy="3184033"/>
          </a:xfrm>
        </p:grpSpPr>
        <p:sp>
          <p:nvSpPr>
            <p:cNvPr id="16" name="Freeform 15"/>
            <p:cNvSpPr/>
            <p:nvPr/>
          </p:nvSpPr>
          <p:spPr>
            <a:xfrm>
              <a:off x="7167682" y="2270023"/>
              <a:ext cx="1169200" cy="2290594"/>
            </a:xfrm>
            <a:custGeom>
              <a:avLst/>
              <a:gdLst>
                <a:gd name="connsiteX0" fmla="*/ 0 w 1118230"/>
                <a:gd name="connsiteY0" fmla="*/ 0 h 3195855"/>
                <a:gd name="connsiteX1" fmla="*/ 186372 w 1118230"/>
                <a:gd name="connsiteY1" fmla="*/ 0 h 3195855"/>
                <a:gd name="connsiteX2" fmla="*/ 186372 w 1118230"/>
                <a:gd name="connsiteY2" fmla="*/ 0 h 3195855"/>
                <a:gd name="connsiteX3" fmla="*/ 465929 w 1118230"/>
                <a:gd name="connsiteY3" fmla="*/ 0 h 3195855"/>
                <a:gd name="connsiteX4" fmla="*/ 1118230 w 1118230"/>
                <a:gd name="connsiteY4" fmla="*/ 0 h 3195855"/>
                <a:gd name="connsiteX5" fmla="*/ 1118230 w 1118230"/>
                <a:gd name="connsiteY5" fmla="*/ 532643 h 3195855"/>
                <a:gd name="connsiteX6" fmla="*/ 1118230 w 1118230"/>
                <a:gd name="connsiteY6" fmla="*/ 532643 h 3195855"/>
                <a:gd name="connsiteX7" fmla="*/ 1118230 w 1118230"/>
                <a:gd name="connsiteY7" fmla="*/ 1331606 h 3195855"/>
                <a:gd name="connsiteX8" fmla="*/ 1118230 w 1118230"/>
                <a:gd name="connsiteY8" fmla="*/ 3195855 h 3195855"/>
                <a:gd name="connsiteX9" fmla="*/ 465929 w 1118230"/>
                <a:gd name="connsiteY9" fmla="*/ 3195855 h 3195855"/>
                <a:gd name="connsiteX10" fmla="*/ 186372 w 1118230"/>
                <a:gd name="connsiteY10" fmla="*/ 3195855 h 3195855"/>
                <a:gd name="connsiteX11" fmla="*/ 186372 w 1118230"/>
                <a:gd name="connsiteY11" fmla="*/ 3195855 h 3195855"/>
                <a:gd name="connsiteX12" fmla="*/ 0 w 1118230"/>
                <a:gd name="connsiteY12" fmla="*/ 3195855 h 3195855"/>
                <a:gd name="connsiteX13" fmla="*/ 0 w 1118230"/>
                <a:gd name="connsiteY13" fmla="*/ 1331606 h 3195855"/>
                <a:gd name="connsiteX14" fmla="*/ 0 w 1118230"/>
                <a:gd name="connsiteY14" fmla="*/ 1597928 h 3195855"/>
                <a:gd name="connsiteX15" fmla="*/ 0 w 1118230"/>
                <a:gd name="connsiteY15" fmla="*/ 532643 h 3195855"/>
                <a:gd name="connsiteX16" fmla="*/ 0 w 1118230"/>
                <a:gd name="connsiteY16" fmla="*/ 0 h 3195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18230" h="3195855">
                  <a:moveTo>
                    <a:pt x="0" y="0"/>
                  </a:moveTo>
                  <a:lnTo>
                    <a:pt x="186372" y="0"/>
                  </a:lnTo>
                  <a:lnTo>
                    <a:pt x="186372" y="0"/>
                  </a:lnTo>
                  <a:lnTo>
                    <a:pt x="465929" y="0"/>
                  </a:lnTo>
                  <a:lnTo>
                    <a:pt x="1118230" y="0"/>
                  </a:lnTo>
                  <a:lnTo>
                    <a:pt x="1118230" y="532643"/>
                  </a:lnTo>
                  <a:lnTo>
                    <a:pt x="1118230" y="532643"/>
                  </a:lnTo>
                  <a:lnTo>
                    <a:pt x="1118230" y="1331606"/>
                  </a:lnTo>
                  <a:lnTo>
                    <a:pt x="1118230" y="3195855"/>
                  </a:lnTo>
                  <a:lnTo>
                    <a:pt x="465929" y="3195855"/>
                  </a:lnTo>
                  <a:lnTo>
                    <a:pt x="186372" y="3195855"/>
                  </a:lnTo>
                  <a:lnTo>
                    <a:pt x="186372" y="3195855"/>
                  </a:lnTo>
                  <a:lnTo>
                    <a:pt x="0" y="3195855"/>
                  </a:lnTo>
                  <a:lnTo>
                    <a:pt x="0" y="1331606"/>
                  </a:lnTo>
                  <a:lnTo>
                    <a:pt x="0" y="1597928"/>
                  </a:lnTo>
                  <a:lnTo>
                    <a:pt x="0" y="532643"/>
                  </a:lnTo>
                  <a:lnTo>
                    <a:pt x="0" y="0"/>
                  </a:lnTo>
                  <a:close/>
                </a:path>
              </a:pathLst>
            </a:custGeom>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spcFirstLastPara="0" vert="horz" wrap="square" lIns="180221" tIns="38100" rIns="108000" bIns="38100" numCol="1" spcCol="1270" anchor="t" anchorCtr="0">
              <a:noAutofit/>
            </a:bodyPr>
            <a:lstStyle/>
            <a:p>
              <a:pPr algn="r" defTabSz="533400">
                <a:lnSpc>
                  <a:spcPct val="90000"/>
                </a:lnSpc>
                <a:spcBef>
                  <a:spcPct val="0"/>
                </a:spcBef>
                <a:spcAft>
                  <a:spcPct val="35000"/>
                </a:spcAft>
              </a:pPr>
              <a:r>
                <a:rPr lang="en-US" sz="1200" b="1" dirty="0">
                  <a:solidFill>
                    <a:schemeClr val="tx2"/>
                  </a:solidFill>
                </a:rPr>
                <a:t>У</a:t>
              </a:r>
              <a:r>
                <a:rPr lang="en-US" sz="1150" b="1" dirty="0">
                  <a:solidFill>
                    <a:schemeClr val="tx2"/>
                  </a:solidFill>
                </a:rPr>
                <a:t>. </a:t>
              </a:r>
              <a:r>
                <a:rPr lang="en-US" sz="1150" b="1" dirty="0" err="1">
                  <a:solidFill>
                    <a:schemeClr val="tx2"/>
                  </a:solidFill>
                </a:rPr>
                <a:t>Эбни</a:t>
              </a:r>
              <a:r>
                <a:rPr lang="en-US" sz="1150" b="1" dirty="0">
                  <a:solidFill>
                    <a:schemeClr val="tx2"/>
                  </a:solidFill>
                </a:rPr>
                <a:t> </a:t>
              </a:r>
              <a:r>
                <a:rPr lang="en-US" sz="1150" b="1" dirty="0" smtClean="0">
                  <a:solidFill>
                    <a:schemeClr val="tx2"/>
                  </a:solidFill>
                </a:rPr>
                <a:t/>
              </a:r>
              <a:br>
                <a:rPr lang="en-US" sz="1150" b="1" dirty="0" smtClean="0">
                  <a:solidFill>
                    <a:schemeClr val="tx2"/>
                  </a:solidFill>
                </a:rPr>
              </a:br>
              <a:r>
                <a:rPr lang="en-US" sz="1150" b="1" dirty="0" smtClean="0">
                  <a:solidFill>
                    <a:schemeClr val="tx2"/>
                  </a:solidFill>
                </a:rPr>
                <a:t>и </a:t>
              </a:r>
              <a:r>
                <a:rPr lang="en-US" sz="1150" b="1" dirty="0">
                  <a:solidFill>
                    <a:schemeClr val="tx2"/>
                  </a:solidFill>
                </a:rPr>
                <a:t>Э. Фестинг</a:t>
              </a:r>
              <a:r>
                <a:rPr sz="1150" dirty="0" smtClean="0"/>
                <a:t> </a:t>
              </a:r>
              <a:r>
                <a:rPr lang="en-US" sz="1150" dirty="0" err="1">
                  <a:solidFill>
                    <a:schemeClr val="tx2"/>
                  </a:solidFill>
                </a:rPr>
                <a:t>получают</a:t>
              </a:r>
              <a:r>
                <a:rPr lang="en-US" sz="1150" dirty="0">
                  <a:solidFill>
                    <a:schemeClr val="tx2"/>
                  </a:solidFill>
                </a:rPr>
                <a:t> </a:t>
              </a:r>
              <a:r>
                <a:rPr lang="en-US" sz="1150" dirty="0" err="1" smtClean="0">
                  <a:solidFill>
                    <a:schemeClr val="tx2"/>
                  </a:solidFill>
                </a:rPr>
                <a:t>инфракрасные</a:t>
              </a:r>
              <a:r>
                <a:rPr lang="en-US" sz="1150" dirty="0" smtClean="0">
                  <a:solidFill>
                    <a:schemeClr val="tx2"/>
                  </a:solidFill>
                </a:rPr>
                <a:t> </a:t>
              </a:r>
              <a:r>
                <a:rPr lang="en-US" sz="1150" dirty="0">
                  <a:solidFill>
                    <a:schemeClr val="tx2"/>
                  </a:solidFill>
                </a:rPr>
                <a:t>спектры поглощения для </a:t>
              </a:r>
              <a:r>
                <a:rPr lang="en-US" sz="1150" dirty="0" err="1">
                  <a:solidFill>
                    <a:schemeClr val="tx2"/>
                  </a:solidFill>
                </a:rPr>
                <a:t>более</a:t>
              </a:r>
              <a:r>
                <a:rPr lang="en-US" sz="1150" dirty="0">
                  <a:solidFill>
                    <a:schemeClr val="tx2"/>
                  </a:solidFill>
                </a:rPr>
                <a:t> </a:t>
              </a:r>
              <a:r>
                <a:rPr lang="en-US" sz="1150" dirty="0" smtClean="0">
                  <a:solidFill>
                    <a:schemeClr val="tx2"/>
                  </a:solidFill>
                </a:rPr>
                <a:t/>
              </a:r>
              <a:br>
                <a:rPr lang="en-US" sz="1150" dirty="0" smtClean="0">
                  <a:solidFill>
                    <a:schemeClr val="tx2"/>
                  </a:solidFill>
                </a:rPr>
              </a:br>
              <a:r>
                <a:rPr lang="en-US" sz="1150" dirty="0" err="1" smtClean="0">
                  <a:solidFill>
                    <a:schemeClr val="tx2"/>
                  </a:solidFill>
                </a:rPr>
                <a:t>чем</a:t>
              </a:r>
              <a:r>
                <a:rPr lang="en-US" sz="1150" dirty="0" smtClean="0">
                  <a:solidFill>
                    <a:schemeClr val="tx2"/>
                  </a:solidFill>
                </a:rPr>
                <a:t> </a:t>
              </a:r>
              <a:r>
                <a:rPr lang="en-US" sz="1150" dirty="0">
                  <a:solidFill>
                    <a:schemeClr val="tx2"/>
                  </a:solidFill>
                </a:rPr>
                <a:t>50 соединений</a:t>
              </a:r>
            </a:p>
            <a:p>
              <a:pPr lvl="0" algn="r" defTabSz="533400">
                <a:lnSpc>
                  <a:spcPct val="90000"/>
                </a:lnSpc>
                <a:spcBef>
                  <a:spcPct val="0"/>
                </a:spcBef>
                <a:spcAft>
                  <a:spcPct val="35000"/>
                </a:spcAft>
              </a:pPr>
              <a:endParaRPr lang="ru-RU" sz="1200" dirty="0">
                <a:solidFill>
                  <a:schemeClr val="tx2"/>
                </a:solidFill>
              </a:endParaRPr>
            </a:p>
          </p:txBody>
        </p:sp>
        <p:sp>
          <p:nvSpPr>
            <p:cNvPr id="17" name="Freeform 16"/>
            <p:cNvSpPr/>
            <p:nvPr/>
          </p:nvSpPr>
          <p:spPr>
            <a:xfrm>
              <a:off x="7208877" y="1376584"/>
              <a:ext cx="1119445" cy="887510"/>
            </a:xfrm>
            <a:custGeom>
              <a:avLst/>
              <a:gdLst>
                <a:gd name="connsiteX0" fmla="*/ 0 w 1111202"/>
                <a:gd name="connsiteY0" fmla="*/ 0 h 887510"/>
                <a:gd name="connsiteX1" fmla="*/ 1111202 w 1111202"/>
                <a:gd name="connsiteY1" fmla="*/ 0 h 887510"/>
                <a:gd name="connsiteX2" fmla="*/ 1111202 w 1111202"/>
                <a:gd name="connsiteY2" fmla="*/ 887510 h 887510"/>
                <a:gd name="connsiteX3" fmla="*/ 0 w 1111202"/>
                <a:gd name="connsiteY3" fmla="*/ 887510 h 887510"/>
                <a:gd name="connsiteX4" fmla="*/ 0 w 1111202"/>
                <a:gd name="connsiteY4" fmla="*/ 0 h 8875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1202" h="887510">
                  <a:moveTo>
                    <a:pt x="0" y="0"/>
                  </a:moveTo>
                  <a:lnTo>
                    <a:pt x="1111202" y="0"/>
                  </a:lnTo>
                  <a:lnTo>
                    <a:pt x="1111202" y="887510"/>
                  </a:lnTo>
                  <a:lnTo>
                    <a:pt x="0" y="887510"/>
                  </a:lnTo>
                  <a:lnTo>
                    <a:pt x="0" y="0"/>
                  </a:lnTo>
                  <a:close/>
                </a:path>
              </a:pathLst>
            </a:custGeom>
            <a:solidFill>
              <a:srgbClr val="FF9900"/>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57150" tIns="57150" rIns="57150" bIns="57150" numCol="1" spcCol="1270" anchor="b" anchorCtr="0">
              <a:noAutofit/>
            </a:bodyPr>
            <a:lstStyle/>
            <a:p>
              <a:pPr lvl="0" algn="ctr" defTabSz="800100">
                <a:lnSpc>
                  <a:spcPct val="90000"/>
                </a:lnSpc>
                <a:spcBef>
                  <a:spcPct val="0"/>
                </a:spcBef>
                <a:spcAft>
                  <a:spcPct val="35000"/>
                </a:spcAft>
              </a:pPr>
              <a:r>
                <a:rPr lang="en-US" sz="1800" kern="1200" dirty="0" smtClean="0"/>
                <a:t>1882</a:t>
              </a:r>
              <a:endParaRPr lang="ru-RU" sz="1800" kern="1200" dirty="0"/>
            </a:p>
          </p:txBody>
        </p:sp>
        <p:sp>
          <p:nvSpPr>
            <p:cNvPr id="18" name="Freeform 17"/>
            <p:cNvSpPr/>
            <p:nvPr/>
          </p:nvSpPr>
          <p:spPr>
            <a:xfrm>
              <a:off x="6020601" y="2261238"/>
              <a:ext cx="1201203" cy="2176398"/>
            </a:xfrm>
            <a:custGeom>
              <a:avLst/>
              <a:gdLst>
                <a:gd name="connsiteX0" fmla="*/ 0 w 1118230"/>
                <a:gd name="connsiteY0" fmla="*/ 0 h 3018353"/>
                <a:gd name="connsiteX1" fmla="*/ 652301 w 1118230"/>
                <a:gd name="connsiteY1" fmla="*/ 0 h 3018353"/>
                <a:gd name="connsiteX2" fmla="*/ 652301 w 1118230"/>
                <a:gd name="connsiteY2" fmla="*/ 0 h 3018353"/>
                <a:gd name="connsiteX3" fmla="*/ 931858 w 1118230"/>
                <a:gd name="connsiteY3" fmla="*/ 0 h 3018353"/>
                <a:gd name="connsiteX4" fmla="*/ 1118230 w 1118230"/>
                <a:gd name="connsiteY4" fmla="*/ 0 h 3018353"/>
                <a:gd name="connsiteX5" fmla="*/ 1118230 w 1118230"/>
                <a:gd name="connsiteY5" fmla="*/ 1760706 h 3018353"/>
                <a:gd name="connsiteX6" fmla="*/ 1258009 w 1118230"/>
                <a:gd name="connsiteY6" fmla="*/ 2137899 h 3018353"/>
                <a:gd name="connsiteX7" fmla="*/ 1118230 w 1118230"/>
                <a:gd name="connsiteY7" fmla="*/ 2515294 h 3018353"/>
                <a:gd name="connsiteX8" fmla="*/ 1118230 w 1118230"/>
                <a:gd name="connsiteY8" fmla="*/ 3018353 h 3018353"/>
                <a:gd name="connsiteX9" fmla="*/ 931858 w 1118230"/>
                <a:gd name="connsiteY9" fmla="*/ 3018353 h 3018353"/>
                <a:gd name="connsiteX10" fmla="*/ 652301 w 1118230"/>
                <a:gd name="connsiteY10" fmla="*/ 3018353 h 3018353"/>
                <a:gd name="connsiteX11" fmla="*/ 652301 w 1118230"/>
                <a:gd name="connsiteY11" fmla="*/ 3018353 h 3018353"/>
                <a:gd name="connsiteX12" fmla="*/ 0 w 1118230"/>
                <a:gd name="connsiteY12" fmla="*/ 3018353 h 3018353"/>
                <a:gd name="connsiteX13" fmla="*/ 0 w 1118230"/>
                <a:gd name="connsiteY13" fmla="*/ 2515294 h 3018353"/>
                <a:gd name="connsiteX14" fmla="*/ 0 w 1118230"/>
                <a:gd name="connsiteY14" fmla="*/ 1760706 h 3018353"/>
                <a:gd name="connsiteX15" fmla="*/ 0 w 1118230"/>
                <a:gd name="connsiteY15" fmla="*/ 1760706 h 3018353"/>
                <a:gd name="connsiteX16" fmla="*/ 0 w 1118230"/>
                <a:gd name="connsiteY16" fmla="*/ 0 h 3018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18230" h="3018353">
                  <a:moveTo>
                    <a:pt x="0" y="0"/>
                  </a:moveTo>
                  <a:lnTo>
                    <a:pt x="652301" y="0"/>
                  </a:lnTo>
                  <a:lnTo>
                    <a:pt x="652301" y="0"/>
                  </a:lnTo>
                  <a:lnTo>
                    <a:pt x="931858" y="0"/>
                  </a:lnTo>
                  <a:lnTo>
                    <a:pt x="1118230" y="0"/>
                  </a:lnTo>
                  <a:lnTo>
                    <a:pt x="1118230" y="1760706"/>
                  </a:lnTo>
                  <a:lnTo>
                    <a:pt x="1258009" y="2137899"/>
                  </a:lnTo>
                  <a:lnTo>
                    <a:pt x="1118230" y="2515294"/>
                  </a:lnTo>
                  <a:lnTo>
                    <a:pt x="1118230" y="3018353"/>
                  </a:lnTo>
                  <a:lnTo>
                    <a:pt x="931858" y="3018353"/>
                  </a:lnTo>
                  <a:lnTo>
                    <a:pt x="652301" y="3018353"/>
                  </a:lnTo>
                  <a:lnTo>
                    <a:pt x="652301" y="3018353"/>
                  </a:lnTo>
                  <a:lnTo>
                    <a:pt x="0" y="3018353"/>
                  </a:lnTo>
                  <a:lnTo>
                    <a:pt x="0" y="2515294"/>
                  </a:lnTo>
                  <a:lnTo>
                    <a:pt x="0" y="1760706"/>
                  </a:lnTo>
                  <a:lnTo>
                    <a:pt x="0" y="1760706"/>
                  </a:lnTo>
                  <a:lnTo>
                    <a:pt x="0" y="0"/>
                  </a:lnTo>
                  <a:close/>
                </a:path>
              </a:pathLst>
            </a:custGeom>
          </p:spPr>
          <p:style>
            <a:lnRef idx="2">
              <a:schemeClr val="lt1">
                <a:hueOff val="0"/>
                <a:satOff val="0"/>
                <a:lumOff val="0"/>
                <a:alphaOff val="0"/>
              </a:schemeClr>
            </a:lnRef>
            <a:fillRef idx="1">
              <a:schemeClr val="accent1">
                <a:tint val="50000"/>
                <a:hueOff val="-1863148"/>
                <a:satOff val="7550"/>
                <a:lumOff val="2071"/>
                <a:alphaOff val="0"/>
              </a:schemeClr>
            </a:fillRef>
            <a:effectRef idx="0">
              <a:schemeClr val="accent1">
                <a:tint val="50000"/>
                <a:hueOff val="-1863148"/>
                <a:satOff val="7550"/>
                <a:lumOff val="2071"/>
                <a:alphaOff val="0"/>
              </a:schemeClr>
            </a:effectRef>
            <a:fontRef idx="minor">
              <a:schemeClr val="lt1">
                <a:hueOff val="0"/>
                <a:satOff val="0"/>
                <a:lumOff val="0"/>
                <a:alphaOff val="0"/>
              </a:schemeClr>
            </a:fontRef>
          </p:style>
          <p:txBody>
            <a:bodyPr spcFirstLastPara="0" vert="horz" wrap="square" lIns="180222" tIns="38100" rIns="108000" bIns="38100" numCol="1" spcCol="1270" anchor="t" anchorCtr="0">
              <a:noAutofit/>
            </a:bodyPr>
            <a:lstStyle/>
            <a:p>
              <a:pPr lvl="0" algn="r" defTabSz="444500">
                <a:lnSpc>
                  <a:spcPct val="90000"/>
                </a:lnSpc>
                <a:spcBef>
                  <a:spcPct val="0"/>
                </a:spcBef>
                <a:spcAft>
                  <a:spcPct val="35000"/>
                </a:spcAft>
              </a:pPr>
              <a:r>
                <a:rPr lang="en-US" sz="1150" b="1" dirty="0" smtClean="0">
                  <a:solidFill>
                    <a:schemeClr val="tx2"/>
                  </a:solidFill>
                </a:rPr>
                <a:t>Андерс </a:t>
              </a:r>
              <a:r>
                <a:rPr lang="en-US" sz="1150" b="1" dirty="0" err="1" smtClean="0">
                  <a:solidFill>
                    <a:schemeClr val="tx2"/>
                  </a:solidFill>
                </a:rPr>
                <a:t>Йонас</a:t>
              </a:r>
              <a:r>
                <a:rPr lang="en-US" sz="1150" b="1" dirty="0" smtClean="0">
                  <a:solidFill>
                    <a:schemeClr val="tx2"/>
                  </a:solidFill>
                </a:rPr>
                <a:t> </a:t>
              </a:r>
              <a:r>
                <a:rPr lang="en-US" sz="1150" b="1" dirty="0" err="1" smtClean="0">
                  <a:solidFill>
                    <a:schemeClr val="tx2"/>
                  </a:solidFill>
                </a:rPr>
                <a:t>Ангстрем</a:t>
              </a:r>
              <a:r>
                <a:rPr lang="en-US" sz="1150" b="1" dirty="0" smtClean="0">
                  <a:solidFill>
                    <a:schemeClr val="tx2"/>
                  </a:solidFill>
                </a:rPr>
                <a:t/>
              </a:r>
              <a:br>
                <a:rPr lang="en-US" sz="1150" b="1" dirty="0" smtClean="0">
                  <a:solidFill>
                    <a:schemeClr val="tx2"/>
                  </a:solidFill>
                </a:rPr>
              </a:br>
              <a:r>
                <a:rPr lang="en-US" sz="1150" dirty="0" err="1" smtClean="0">
                  <a:solidFill>
                    <a:schemeClr val="tx2"/>
                  </a:solidFill>
                </a:rPr>
                <a:t>измеряет</a:t>
              </a:r>
              <a:r>
                <a:rPr lang="en-US" sz="1150" dirty="0" smtClean="0">
                  <a:solidFill>
                    <a:schemeClr val="tx2"/>
                  </a:solidFill>
                </a:rPr>
                <a:t> длины волн для примерно 1 000 </a:t>
              </a:r>
              <a:r>
                <a:rPr lang="en-US" sz="1150" dirty="0" err="1" smtClean="0">
                  <a:solidFill>
                    <a:schemeClr val="tx2"/>
                  </a:solidFill>
                </a:rPr>
                <a:t>фраунгоферо-вых</a:t>
              </a:r>
              <a:r>
                <a:rPr lang="en-US" sz="1150" dirty="0" smtClean="0">
                  <a:solidFill>
                    <a:schemeClr val="tx2"/>
                  </a:solidFill>
                </a:rPr>
                <a:t> линий</a:t>
              </a:r>
            </a:p>
          </p:txBody>
        </p:sp>
        <p:sp>
          <p:nvSpPr>
            <p:cNvPr id="22" name="Freeform 21"/>
            <p:cNvSpPr/>
            <p:nvPr/>
          </p:nvSpPr>
          <p:spPr>
            <a:xfrm>
              <a:off x="6102359" y="1465131"/>
              <a:ext cx="1119445" cy="798963"/>
            </a:xfrm>
            <a:custGeom>
              <a:avLst/>
              <a:gdLst>
                <a:gd name="connsiteX0" fmla="*/ 0 w 1111983"/>
                <a:gd name="connsiteY0" fmla="*/ 0 h 798963"/>
                <a:gd name="connsiteX1" fmla="*/ 1111983 w 1111983"/>
                <a:gd name="connsiteY1" fmla="*/ 0 h 798963"/>
                <a:gd name="connsiteX2" fmla="*/ 1111983 w 1111983"/>
                <a:gd name="connsiteY2" fmla="*/ 798963 h 798963"/>
                <a:gd name="connsiteX3" fmla="*/ 0 w 1111983"/>
                <a:gd name="connsiteY3" fmla="*/ 798963 h 798963"/>
                <a:gd name="connsiteX4" fmla="*/ 0 w 1111983"/>
                <a:gd name="connsiteY4" fmla="*/ 0 h 7989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1983" h="798963">
                  <a:moveTo>
                    <a:pt x="0" y="0"/>
                  </a:moveTo>
                  <a:lnTo>
                    <a:pt x="1111983" y="0"/>
                  </a:lnTo>
                  <a:lnTo>
                    <a:pt x="1111983" y="798963"/>
                  </a:lnTo>
                  <a:lnTo>
                    <a:pt x="0" y="798963"/>
                  </a:lnTo>
                  <a:lnTo>
                    <a:pt x="0" y="0"/>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57150" tIns="57150" rIns="57150" bIns="57150" numCol="1" spcCol="1270" anchor="b" anchorCtr="0">
              <a:noAutofit/>
            </a:bodyPr>
            <a:lstStyle/>
            <a:p>
              <a:pPr lvl="0" algn="ctr" defTabSz="800100">
                <a:lnSpc>
                  <a:spcPct val="90000"/>
                </a:lnSpc>
                <a:spcBef>
                  <a:spcPct val="0"/>
                </a:spcBef>
                <a:spcAft>
                  <a:spcPct val="35000"/>
                </a:spcAft>
              </a:pPr>
              <a:r>
                <a:rPr lang="en-US" sz="1800" kern="1200" dirty="0" smtClean="0"/>
                <a:t>1868</a:t>
              </a:r>
              <a:endParaRPr lang="ru-RU" sz="1800" kern="1200" dirty="0"/>
            </a:p>
          </p:txBody>
        </p:sp>
        <p:sp>
          <p:nvSpPr>
            <p:cNvPr id="23" name="Freeform 22"/>
            <p:cNvSpPr/>
            <p:nvPr/>
          </p:nvSpPr>
          <p:spPr>
            <a:xfrm>
              <a:off x="4787917" y="2268643"/>
              <a:ext cx="1378209" cy="2063580"/>
            </a:xfrm>
            <a:custGeom>
              <a:avLst/>
              <a:gdLst>
                <a:gd name="connsiteX0" fmla="*/ 0 w 1118230"/>
                <a:gd name="connsiteY0" fmla="*/ 0 h 2840851"/>
                <a:gd name="connsiteX1" fmla="*/ 652301 w 1118230"/>
                <a:gd name="connsiteY1" fmla="*/ 0 h 2840851"/>
                <a:gd name="connsiteX2" fmla="*/ 652301 w 1118230"/>
                <a:gd name="connsiteY2" fmla="*/ 0 h 2840851"/>
                <a:gd name="connsiteX3" fmla="*/ 931858 w 1118230"/>
                <a:gd name="connsiteY3" fmla="*/ 0 h 2840851"/>
                <a:gd name="connsiteX4" fmla="*/ 1118230 w 1118230"/>
                <a:gd name="connsiteY4" fmla="*/ 0 h 2840851"/>
                <a:gd name="connsiteX5" fmla="*/ 1118230 w 1118230"/>
                <a:gd name="connsiteY5" fmla="*/ 1657163 h 2840851"/>
                <a:gd name="connsiteX6" fmla="*/ 1258009 w 1118230"/>
                <a:gd name="connsiteY6" fmla="*/ 2012175 h 2840851"/>
                <a:gd name="connsiteX7" fmla="*/ 1118230 w 1118230"/>
                <a:gd name="connsiteY7" fmla="*/ 2367376 h 2840851"/>
                <a:gd name="connsiteX8" fmla="*/ 1118230 w 1118230"/>
                <a:gd name="connsiteY8" fmla="*/ 2840851 h 2840851"/>
                <a:gd name="connsiteX9" fmla="*/ 931858 w 1118230"/>
                <a:gd name="connsiteY9" fmla="*/ 2840851 h 2840851"/>
                <a:gd name="connsiteX10" fmla="*/ 652301 w 1118230"/>
                <a:gd name="connsiteY10" fmla="*/ 2840851 h 2840851"/>
                <a:gd name="connsiteX11" fmla="*/ 652301 w 1118230"/>
                <a:gd name="connsiteY11" fmla="*/ 2840851 h 2840851"/>
                <a:gd name="connsiteX12" fmla="*/ 0 w 1118230"/>
                <a:gd name="connsiteY12" fmla="*/ 2840851 h 2840851"/>
                <a:gd name="connsiteX13" fmla="*/ 0 w 1118230"/>
                <a:gd name="connsiteY13" fmla="*/ 2367376 h 2840851"/>
                <a:gd name="connsiteX14" fmla="*/ 0 w 1118230"/>
                <a:gd name="connsiteY14" fmla="*/ 1657163 h 2840851"/>
                <a:gd name="connsiteX15" fmla="*/ 0 w 1118230"/>
                <a:gd name="connsiteY15" fmla="*/ 1657163 h 2840851"/>
                <a:gd name="connsiteX16" fmla="*/ 0 w 1118230"/>
                <a:gd name="connsiteY16" fmla="*/ 0 h 2840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18230" h="2840851">
                  <a:moveTo>
                    <a:pt x="0" y="0"/>
                  </a:moveTo>
                  <a:lnTo>
                    <a:pt x="652301" y="0"/>
                  </a:lnTo>
                  <a:lnTo>
                    <a:pt x="652301" y="0"/>
                  </a:lnTo>
                  <a:lnTo>
                    <a:pt x="931858" y="0"/>
                  </a:lnTo>
                  <a:lnTo>
                    <a:pt x="1118230" y="0"/>
                  </a:lnTo>
                  <a:lnTo>
                    <a:pt x="1118230" y="1657163"/>
                  </a:lnTo>
                  <a:lnTo>
                    <a:pt x="1258009" y="2012175"/>
                  </a:lnTo>
                  <a:lnTo>
                    <a:pt x="1118230" y="2367376"/>
                  </a:lnTo>
                  <a:lnTo>
                    <a:pt x="1118230" y="2840851"/>
                  </a:lnTo>
                  <a:lnTo>
                    <a:pt x="931858" y="2840851"/>
                  </a:lnTo>
                  <a:lnTo>
                    <a:pt x="652301" y="2840851"/>
                  </a:lnTo>
                  <a:lnTo>
                    <a:pt x="652301" y="2840851"/>
                  </a:lnTo>
                  <a:lnTo>
                    <a:pt x="0" y="2840851"/>
                  </a:lnTo>
                  <a:lnTo>
                    <a:pt x="0" y="2367376"/>
                  </a:lnTo>
                  <a:lnTo>
                    <a:pt x="0" y="1657163"/>
                  </a:lnTo>
                  <a:lnTo>
                    <a:pt x="0" y="1657163"/>
                  </a:lnTo>
                  <a:lnTo>
                    <a:pt x="0" y="0"/>
                  </a:lnTo>
                  <a:close/>
                </a:path>
              </a:pathLst>
            </a:custGeom>
          </p:spPr>
          <p:style>
            <a:lnRef idx="2">
              <a:schemeClr val="lt1">
                <a:hueOff val="0"/>
                <a:satOff val="0"/>
                <a:lumOff val="0"/>
                <a:alphaOff val="0"/>
              </a:schemeClr>
            </a:lnRef>
            <a:fillRef idx="1">
              <a:schemeClr val="accent1">
                <a:tint val="50000"/>
                <a:hueOff val="-3726297"/>
                <a:satOff val="15099"/>
                <a:lumOff val="4141"/>
                <a:alphaOff val="0"/>
              </a:schemeClr>
            </a:fillRef>
            <a:effectRef idx="0">
              <a:schemeClr val="accent1">
                <a:tint val="50000"/>
                <a:hueOff val="-3726297"/>
                <a:satOff val="15099"/>
                <a:lumOff val="4141"/>
                <a:alphaOff val="0"/>
              </a:schemeClr>
            </a:effectRef>
            <a:fontRef idx="minor">
              <a:schemeClr val="lt1">
                <a:hueOff val="0"/>
                <a:satOff val="0"/>
                <a:lumOff val="0"/>
                <a:alphaOff val="0"/>
              </a:schemeClr>
            </a:fontRef>
          </p:style>
          <p:txBody>
            <a:bodyPr spcFirstLastPara="0" vert="horz" wrap="square" lIns="180221" tIns="38100" rIns="108000" bIns="38100" numCol="1" spcCol="1270" anchor="t" anchorCtr="0">
              <a:noAutofit/>
            </a:bodyPr>
            <a:lstStyle/>
            <a:p>
              <a:pPr lvl="0" algn="r" defTabSz="444500">
                <a:lnSpc>
                  <a:spcPct val="90000"/>
                </a:lnSpc>
                <a:spcBef>
                  <a:spcPct val="0"/>
                </a:spcBef>
                <a:spcAft>
                  <a:spcPct val="35000"/>
                </a:spcAft>
              </a:pPr>
              <a:r>
                <a:rPr lang="en-US" sz="1150" b="1" dirty="0">
                  <a:solidFill>
                    <a:schemeClr val="tx2"/>
                  </a:solidFill>
                </a:rPr>
                <a:t>Густав Кирхгоф</a:t>
              </a:r>
              <a:r>
                <a:rPr lang="en-US" sz="1150" dirty="0">
                  <a:solidFill>
                    <a:schemeClr val="tx2"/>
                  </a:solidFill>
                </a:rPr>
                <a:t> и </a:t>
              </a:r>
              <a:r>
                <a:rPr lang="en-US" sz="1150" b="1" dirty="0">
                  <a:solidFill>
                    <a:schemeClr val="tx2"/>
                  </a:solidFill>
                </a:rPr>
                <a:t>Роберт Бунзен </a:t>
              </a:r>
              <a:r>
                <a:rPr lang="en-US" sz="1150" dirty="0">
                  <a:solidFill>
                    <a:schemeClr val="tx2"/>
                  </a:solidFill>
                </a:rPr>
                <a:t>наблюдают различные цвета, излучаемые разными элементами, </a:t>
              </a:r>
              <a:r>
                <a:rPr lang="en-US" sz="1150" dirty="0" err="1">
                  <a:solidFill>
                    <a:schemeClr val="tx2"/>
                  </a:solidFill>
                </a:rPr>
                <a:t>нагретыми</a:t>
              </a:r>
              <a:r>
                <a:rPr lang="en-US" sz="1150" dirty="0">
                  <a:solidFill>
                    <a:schemeClr val="tx2"/>
                  </a:solidFill>
                </a:rPr>
                <a:t> </a:t>
              </a:r>
              <a:r>
                <a:rPr lang="en-US" sz="1150" dirty="0" smtClean="0">
                  <a:solidFill>
                    <a:schemeClr val="tx2"/>
                  </a:solidFill>
                </a:rPr>
                <a:t/>
              </a:r>
              <a:br>
                <a:rPr lang="en-US" sz="1150" dirty="0" smtClean="0">
                  <a:solidFill>
                    <a:schemeClr val="tx2"/>
                  </a:solidFill>
                </a:rPr>
              </a:br>
              <a:r>
                <a:rPr lang="en-US" sz="1150" dirty="0" err="1" smtClean="0">
                  <a:solidFill>
                    <a:schemeClr val="tx2"/>
                  </a:solidFill>
                </a:rPr>
                <a:t>до</a:t>
              </a:r>
              <a:r>
                <a:rPr lang="en-US" sz="1150" dirty="0" smtClean="0">
                  <a:solidFill>
                    <a:schemeClr val="tx2"/>
                  </a:solidFill>
                </a:rPr>
                <a:t> </a:t>
              </a:r>
              <a:r>
                <a:rPr lang="en-US" sz="1150" dirty="0">
                  <a:solidFill>
                    <a:schemeClr val="tx2"/>
                  </a:solidFill>
                </a:rPr>
                <a:t>появления теплового </a:t>
              </a:r>
              <a:r>
                <a:rPr lang="en-US" sz="1150" dirty="0" err="1">
                  <a:solidFill>
                    <a:schemeClr val="tx2"/>
                  </a:solidFill>
                </a:rPr>
                <a:t>излучения</a:t>
              </a:r>
              <a:r>
                <a:rPr lang="en-US" sz="1150" dirty="0">
                  <a:solidFill>
                    <a:schemeClr val="tx2"/>
                  </a:solidFill>
                </a:rPr>
                <a:t> </a:t>
              </a:r>
              <a:r>
                <a:rPr lang="en-US" sz="1150" dirty="0" smtClean="0">
                  <a:solidFill>
                    <a:schemeClr val="tx2"/>
                  </a:solidFill>
                </a:rPr>
                <a:t/>
              </a:r>
              <a:br>
                <a:rPr lang="en-US" sz="1150" dirty="0" smtClean="0">
                  <a:solidFill>
                    <a:schemeClr val="tx2"/>
                  </a:solidFill>
                </a:rPr>
              </a:br>
              <a:r>
                <a:rPr lang="en-US" sz="1150" dirty="0" smtClean="0">
                  <a:solidFill>
                    <a:schemeClr val="tx2"/>
                  </a:solidFill>
                </a:rPr>
                <a:t>в </a:t>
              </a:r>
              <a:r>
                <a:rPr lang="en-US" sz="1150" dirty="0">
                  <a:solidFill>
                    <a:schemeClr val="tx2"/>
                  </a:solidFill>
                </a:rPr>
                <a:t>видимом диапазоне </a:t>
              </a:r>
              <a:endParaRPr lang="ru-RU" sz="1150" dirty="0">
                <a:solidFill>
                  <a:schemeClr val="tx2"/>
                </a:solidFill>
              </a:endParaRPr>
            </a:p>
          </p:txBody>
        </p:sp>
        <p:sp>
          <p:nvSpPr>
            <p:cNvPr id="24" name="Freeform 23"/>
            <p:cNvSpPr/>
            <p:nvPr/>
          </p:nvSpPr>
          <p:spPr>
            <a:xfrm>
              <a:off x="4982568" y="1551229"/>
              <a:ext cx="1202717" cy="710008"/>
            </a:xfrm>
            <a:custGeom>
              <a:avLst/>
              <a:gdLst>
                <a:gd name="connsiteX0" fmla="*/ 0 w 1118230"/>
                <a:gd name="connsiteY0" fmla="*/ 0 h 710008"/>
                <a:gd name="connsiteX1" fmla="*/ 1118230 w 1118230"/>
                <a:gd name="connsiteY1" fmla="*/ 0 h 710008"/>
                <a:gd name="connsiteX2" fmla="*/ 1118230 w 1118230"/>
                <a:gd name="connsiteY2" fmla="*/ 710008 h 710008"/>
                <a:gd name="connsiteX3" fmla="*/ 0 w 1118230"/>
                <a:gd name="connsiteY3" fmla="*/ 710008 h 710008"/>
                <a:gd name="connsiteX4" fmla="*/ 0 w 1118230"/>
                <a:gd name="connsiteY4" fmla="*/ 0 h 710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8230" h="710008">
                  <a:moveTo>
                    <a:pt x="0" y="0"/>
                  </a:moveTo>
                  <a:lnTo>
                    <a:pt x="1118230" y="0"/>
                  </a:lnTo>
                  <a:lnTo>
                    <a:pt x="1118230" y="710008"/>
                  </a:lnTo>
                  <a:lnTo>
                    <a:pt x="0" y="710008"/>
                  </a:lnTo>
                  <a:lnTo>
                    <a:pt x="0" y="0"/>
                  </a:lnTo>
                  <a:close/>
                </a:path>
              </a:pathLst>
            </a:cu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57150" tIns="57150" rIns="57150" bIns="57150" numCol="1" spcCol="1270" anchor="b" anchorCtr="0">
              <a:noAutofit/>
            </a:bodyPr>
            <a:lstStyle/>
            <a:p>
              <a:pPr lvl="0" algn="ctr" defTabSz="800100">
                <a:lnSpc>
                  <a:spcPct val="90000"/>
                </a:lnSpc>
                <a:spcBef>
                  <a:spcPct val="0"/>
                </a:spcBef>
                <a:spcAft>
                  <a:spcPct val="35000"/>
                </a:spcAft>
              </a:pPr>
              <a:r>
                <a:rPr lang="en-US" sz="1800" kern="1200" dirty="0" smtClean="0"/>
                <a:t>1859</a:t>
              </a:r>
              <a:endParaRPr lang="ru-RU" sz="1800" kern="1200" dirty="0"/>
            </a:p>
          </p:txBody>
        </p:sp>
        <p:sp>
          <p:nvSpPr>
            <p:cNvPr id="25" name="Freeform 24"/>
            <p:cNvSpPr/>
            <p:nvPr/>
          </p:nvSpPr>
          <p:spPr>
            <a:xfrm>
              <a:off x="3786362" y="2261237"/>
              <a:ext cx="1198549" cy="1772317"/>
            </a:xfrm>
            <a:custGeom>
              <a:avLst/>
              <a:gdLst>
                <a:gd name="connsiteX0" fmla="*/ 0 w 1118230"/>
                <a:gd name="connsiteY0" fmla="*/ 0 h 2662940"/>
                <a:gd name="connsiteX1" fmla="*/ 652301 w 1118230"/>
                <a:gd name="connsiteY1" fmla="*/ 0 h 2662940"/>
                <a:gd name="connsiteX2" fmla="*/ 652301 w 1118230"/>
                <a:gd name="connsiteY2" fmla="*/ 0 h 2662940"/>
                <a:gd name="connsiteX3" fmla="*/ 931858 w 1118230"/>
                <a:gd name="connsiteY3" fmla="*/ 0 h 2662940"/>
                <a:gd name="connsiteX4" fmla="*/ 1118230 w 1118230"/>
                <a:gd name="connsiteY4" fmla="*/ 0 h 2662940"/>
                <a:gd name="connsiteX5" fmla="*/ 1118230 w 1118230"/>
                <a:gd name="connsiteY5" fmla="*/ 1553382 h 2662940"/>
                <a:gd name="connsiteX6" fmla="*/ 1258009 w 1118230"/>
                <a:gd name="connsiteY6" fmla="*/ 1886160 h 2662940"/>
                <a:gd name="connsiteX7" fmla="*/ 1118230 w 1118230"/>
                <a:gd name="connsiteY7" fmla="*/ 2219117 h 2662940"/>
                <a:gd name="connsiteX8" fmla="*/ 1118230 w 1118230"/>
                <a:gd name="connsiteY8" fmla="*/ 2662940 h 2662940"/>
                <a:gd name="connsiteX9" fmla="*/ 931858 w 1118230"/>
                <a:gd name="connsiteY9" fmla="*/ 2662940 h 2662940"/>
                <a:gd name="connsiteX10" fmla="*/ 652301 w 1118230"/>
                <a:gd name="connsiteY10" fmla="*/ 2662940 h 2662940"/>
                <a:gd name="connsiteX11" fmla="*/ 652301 w 1118230"/>
                <a:gd name="connsiteY11" fmla="*/ 2662940 h 2662940"/>
                <a:gd name="connsiteX12" fmla="*/ 0 w 1118230"/>
                <a:gd name="connsiteY12" fmla="*/ 2662940 h 2662940"/>
                <a:gd name="connsiteX13" fmla="*/ 0 w 1118230"/>
                <a:gd name="connsiteY13" fmla="*/ 2219117 h 2662940"/>
                <a:gd name="connsiteX14" fmla="*/ 0 w 1118230"/>
                <a:gd name="connsiteY14" fmla="*/ 1553382 h 2662940"/>
                <a:gd name="connsiteX15" fmla="*/ 0 w 1118230"/>
                <a:gd name="connsiteY15" fmla="*/ 1553382 h 2662940"/>
                <a:gd name="connsiteX16" fmla="*/ 0 w 1118230"/>
                <a:gd name="connsiteY16" fmla="*/ 0 h 2662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18230" h="2662940">
                  <a:moveTo>
                    <a:pt x="0" y="0"/>
                  </a:moveTo>
                  <a:lnTo>
                    <a:pt x="652301" y="0"/>
                  </a:lnTo>
                  <a:lnTo>
                    <a:pt x="652301" y="0"/>
                  </a:lnTo>
                  <a:lnTo>
                    <a:pt x="931858" y="0"/>
                  </a:lnTo>
                  <a:lnTo>
                    <a:pt x="1118230" y="0"/>
                  </a:lnTo>
                  <a:lnTo>
                    <a:pt x="1118230" y="1553382"/>
                  </a:lnTo>
                  <a:lnTo>
                    <a:pt x="1258009" y="1886160"/>
                  </a:lnTo>
                  <a:lnTo>
                    <a:pt x="1118230" y="2219117"/>
                  </a:lnTo>
                  <a:lnTo>
                    <a:pt x="1118230" y="2662940"/>
                  </a:lnTo>
                  <a:lnTo>
                    <a:pt x="931858" y="2662940"/>
                  </a:lnTo>
                  <a:lnTo>
                    <a:pt x="652301" y="2662940"/>
                  </a:lnTo>
                  <a:lnTo>
                    <a:pt x="652301" y="2662940"/>
                  </a:lnTo>
                  <a:lnTo>
                    <a:pt x="0" y="2662940"/>
                  </a:lnTo>
                  <a:lnTo>
                    <a:pt x="0" y="2219117"/>
                  </a:lnTo>
                  <a:lnTo>
                    <a:pt x="0" y="1553382"/>
                  </a:lnTo>
                  <a:lnTo>
                    <a:pt x="0" y="1553382"/>
                  </a:lnTo>
                  <a:lnTo>
                    <a:pt x="0" y="0"/>
                  </a:lnTo>
                  <a:close/>
                </a:path>
              </a:pathLst>
            </a:custGeom>
          </p:spPr>
          <p:style>
            <a:lnRef idx="2">
              <a:schemeClr val="lt1">
                <a:hueOff val="0"/>
                <a:satOff val="0"/>
                <a:lumOff val="0"/>
                <a:alphaOff val="0"/>
              </a:schemeClr>
            </a:lnRef>
            <a:fillRef idx="1">
              <a:schemeClr val="accent1">
                <a:tint val="50000"/>
                <a:hueOff val="-5589445"/>
                <a:satOff val="22649"/>
                <a:lumOff val="6212"/>
                <a:alphaOff val="0"/>
              </a:schemeClr>
            </a:fillRef>
            <a:effectRef idx="0">
              <a:schemeClr val="accent1">
                <a:tint val="50000"/>
                <a:hueOff val="-5589445"/>
                <a:satOff val="22649"/>
                <a:lumOff val="6212"/>
                <a:alphaOff val="0"/>
              </a:schemeClr>
            </a:effectRef>
            <a:fontRef idx="minor">
              <a:schemeClr val="lt1">
                <a:hueOff val="0"/>
                <a:satOff val="0"/>
                <a:lumOff val="0"/>
                <a:alphaOff val="0"/>
              </a:schemeClr>
            </a:fontRef>
          </p:style>
          <p:txBody>
            <a:bodyPr spcFirstLastPara="0" vert="horz" wrap="square" lIns="180221" tIns="38100" rIns="108000" bIns="38100" numCol="1" spcCol="1270" anchor="t" anchorCtr="0">
              <a:noAutofit/>
            </a:bodyPr>
            <a:lstStyle/>
            <a:p>
              <a:pPr algn="r" defTabSz="444500">
                <a:lnSpc>
                  <a:spcPct val="90000"/>
                </a:lnSpc>
                <a:spcBef>
                  <a:spcPct val="0"/>
                </a:spcBef>
                <a:spcAft>
                  <a:spcPct val="35000"/>
                </a:spcAft>
              </a:pPr>
              <a:r>
                <a:rPr lang="en-US" sz="1150" b="1" dirty="0" smtClean="0">
                  <a:solidFill>
                    <a:schemeClr val="tx2"/>
                  </a:solidFill>
                </a:rPr>
                <a:t>Август Бер </a:t>
              </a:r>
              <a:r>
                <a:rPr lang="en-US" sz="1150" dirty="0">
                  <a:solidFill>
                    <a:schemeClr val="tx2"/>
                  </a:solidFill>
                </a:rPr>
                <a:t>обнаруживает зависимость между поглощением света и концентрацией</a:t>
              </a:r>
              <a:endParaRPr lang="ru-RU" sz="1150" dirty="0">
                <a:solidFill>
                  <a:schemeClr val="tx2"/>
                </a:solidFill>
              </a:endParaRPr>
            </a:p>
          </p:txBody>
        </p:sp>
        <p:sp>
          <p:nvSpPr>
            <p:cNvPr id="26" name="Freeform 25"/>
            <p:cNvSpPr/>
            <p:nvPr/>
          </p:nvSpPr>
          <p:spPr>
            <a:xfrm>
              <a:off x="3866680" y="1639776"/>
              <a:ext cx="1118230" cy="621461"/>
            </a:xfrm>
            <a:custGeom>
              <a:avLst/>
              <a:gdLst>
                <a:gd name="connsiteX0" fmla="*/ 0 w 1118230"/>
                <a:gd name="connsiteY0" fmla="*/ 0 h 621461"/>
                <a:gd name="connsiteX1" fmla="*/ 1118230 w 1118230"/>
                <a:gd name="connsiteY1" fmla="*/ 0 h 621461"/>
                <a:gd name="connsiteX2" fmla="*/ 1118230 w 1118230"/>
                <a:gd name="connsiteY2" fmla="*/ 621461 h 621461"/>
                <a:gd name="connsiteX3" fmla="*/ 0 w 1118230"/>
                <a:gd name="connsiteY3" fmla="*/ 621461 h 621461"/>
                <a:gd name="connsiteX4" fmla="*/ 0 w 1118230"/>
                <a:gd name="connsiteY4" fmla="*/ 0 h 6214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8230" h="621461">
                  <a:moveTo>
                    <a:pt x="0" y="0"/>
                  </a:moveTo>
                  <a:lnTo>
                    <a:pt x="1118230" y="0"/>
                  </a:lnTo>
                  <a:lnTo>
                    <a:pt x="1118230" y="621461"/>
                  </a:lnTo>
                  <a:lnTo>
                    <a:pt x="0" y="621461"/>
                  </a:lnTo>
                  <a:lnTo>
                    <a:pt x="0" y="0"/>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57150" tIns="57150" rIns="57150" bIns="57150" numCol="1" spcCol="1270" anchor="b" anchorCtr="0">
              <a:noAutofit/>
            </a:bodyPr>
            <a:lstStyle/>
            <a:p>
              <a:pPr lvl="0" algn="ctr" defTabSz="800100">
                <a:lnSpc>
                  <a:spcPct val="90000"/>
                </a:lnSpc>
                <a:spcBef>
                  <a:spcPct val="0"/>
                </a:spcBef>
                <a:spcAft>
                  <a:spcPct val="35000"/>
                </a:spcAft>
              </a:pPr>
              <a:r>
                <a:rPr lang="en-US" sz="1800" kern="1200" dirty="0" smtClean="0"/>
                <a:t>1853</a:t>
              </a:r>
              <a:endParaRPr lang="ru-RU" sz="1800" kern="1200" dirty="0"/>
            </a:p>
          </p:txBody>
        </p:sp>
        <p:sp>
          <p:nvSpPr>
            <p:cNvPr id="27" name="Freeform 26"/>
            <p:cNvSpPr/>
            <p:nvPr/>
          </p:nvSpPr>
          <p:spPr>
            <a:xfrm>
              <a:off x="2748449" y="2261238"/>
              <a:ext cx="1118230" cy="1597927"/>
            </a:xfrm>
            <a:custGeom>
              <a:avLst/>
              <a:gdLst>
                <a:gd name="connsiteX0" fmla="*/ 0 w 1118230"/>
                <a:gd name="connsiteY0" fmla="*/ 0 h 2485438"/>
                <a:gd name="connsiteX1" fmla="*/ 652301 w 1118230"/>
                <a:gd name="connsiteY1" fmla="*/ 0 h 2485438"/>
                <a:gd name="connsiteX2" fmla="*/ 652301 w 1118230"/>
                <a:gd name="connsiteY2" fmla="*/ 0 h 2485438"/>
                <a:gd name="connsiteX3" fmla="*/ 931858 w 1118230"/>
                <a:gd name="connsiteY3" fmla="*/ 0 h 2485438"/>
                <a:gd name="connsiteX4" fmla="*/ 1118230 w 1118230"/>
                <a:gd name="connsiteY4" fmla="*/ 0 h 2485438"/>
                <a:gd name="connsiteX5" fmla="*/ 1118230 w 1118230"/>
                <a:gd name="connsiteY5" fmla="*/ 1449839 h 2485438"/>
                <a:gd name="connsiteX6" fmla="*/ 1258009 w 1118230"/>
                <a:gd name="connsiteY6" fmla="*/ 1760436 h 2485438"/>
                <a:gd name="connsiteX7" fmla="*/ 1118230 w 1118230"/>
                <a:gd name="connsiteY7" fmla="*/ 2071198 h 2485438"/>
                <a:gd name="connsiteX8" fmla="*/ 1118230 w 1118230"/>
                <a:gd name="connsiteY8" fmla="*/ 2485438 h 2485438"/>
                <a:gd name="connsiteX9" fmla="*/ 931858 w 1118230"/>
                <a:gd name="connsiteY9" fmla="*/ 2485438 h 2485438"/>
                <a:gd name="connsiteX10" fmla="*/ 652301 w 1118230"/>
                <a:gd name="connsiteY10" fmla="*/ 2485438 h 2485438"/>
                <a:gd name="connsiteX11" fmla="*/ 652301 w 1118230"/>
                <a:gd name="connsiteY11" fmla="*/ 2485438 h 2485438"/>
                <a:gd name="connsiteX12" fmla="*/ 0 w 1118230"/>
                <a:gd name="connsiteY12" fmla="*/ 2485438 h 2485438"/>
                <a:gd name="connsiteX13" fmla="*/ 0 w 1118230"/>
                <a:gd name="connsiteY13" fmla="*/ 2071198 h 2485438"/>
                <a:gd name="connsiteX14" fmla="*/ 0 w 1118230"/>
                <a:gd name="connsiteY14" fmla="*/ 1449839 h 2485438"/>
                <a:gd name="connsiteX15" fmla="*/ 0 w 1118230"/>
                <a:gd name="connsiteY15" fmla="*/ 1449839 h 2485438"/>
                <a:gd name="connsiteX16" fmla="*/ 0 w 1118230"/>
                <a:gd name="connsiteY16" fmla="*/ 0 h 2485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18230" h="2485438">
                  <a:moveTo>
                    <a:pt x="0" y="0"/>
                  </a:moveTo>
                  <a:lnTo>
                    <a:pt x="652301" y="0"/>
                  </a:lnTo>
                  <a:lnTo>
                    <a:pt x="652301" y="0"/>
                  </a:lnTo>
                  <a:lnTo>
                    <a:pt x="931858" y="0"/>
                  </a:lnTo>
                  <a:lnTo>
                    <a:pt x="1118230" y="0"/>
                  </a:lnTo>
                  <a:lnTo>
                    <a:pt x="1118230" y="1449839"/>
                  </a:lnTo>
                  <a:lnTo>
                    <a:pt x="1258009" y="1760436"/>
                  </a:lnTo>
                  <a:lnTo>
                    <a:pt x="1118230" y="2071198"/>
                  </a:lnTo>
                  <a:lnTo>
                    <a:pt x="1118230" y="2485438"/>
                  </a:lnTo>
                  <a:lnTo>
                    <a:pt x="931858" y="2485438"/>
                  </a:lnTo>
                  <a:lnTo>
                    <a:pt x="652301" y="2485438"/>
                  </a:lnTo>
                  <a:lnTo>
                    <a:pt x="652301" y="2485438"/>
                  </a:lnTo>
                  <a:lnTo>
                    <a:pt x="0" y="2485438"/>
                  </a:lnTo>
                  <a:lnTo>
                    <a:pt x="0" y="2071198"/>
                  </a:lnTo>
                  <a:lnTo>
                    <a:pt x="0" y="1449839"/>
                  </a:lnTo>
                  <a:lnTo>
                    <a:pt x="0" y="1449839"/>
                  </a:lnTo>
                  <a:lnTo>
                    <a:pt x="0" y="0"/>
                  </a:lnTo>
                  <a:close/>
                </a:path>
              </a:pathLst>
            </a:custGeom>
          </p:spPr>
          <p:style>
            <a:lnRef idx="2">
              <a:schemeClr val="lt1">
                <a:hueOff val="0"/>
                <a:satOff val="0"/>
                <a:lumOff val="0"/>
                <a:alphaOff val="0"/>
              </a:schemeClr>
            </a:lnRef>
            <a:fillRef idx="1">
              <a:schemeClr val="accent1">
                <a:tint val="50000"/>
                <a:hueOff val="-7452594"/>
                <a:satOff val="30198"/>
                <a:lumOff val="8282"/>
                <a:alphaOff val="0"/>
              </a:schemeClr>
            </a:fillRef>
            <a:effectRef idx="0">
              <a:schemeClr val="accent1">
                <a:tint val="50000"/>
                <a:hueOff val="-7452594"/>
                <a:satOff val="30198"/>
                <a:lumOff val="8282"/>
                <a:alphaOff val="0"/>
              </a:schemeClr>
            </a:effectRef>
            <a:fontRef idx="minor">
              <a:schemeClr val="lt1">
                <a:hueOff val="0"/>
                <a:satOff val="0"/>
                <a:lumOff val="0"/>
                <a:alphaOff val="0"/>
              </a:schemeClr>
            </a:fontRef>
          </p:style>
          <p:txBody>
            <a:bodyPr spcFirstLastPara="0" vert="horz" wrap="square" lIns="180222" tIns="38100" rIns="108000" bIns="38100" numCol="1" spcCol="1270" anchor="t" anchorCtr="0">
              <a:noAutofit/>
            </a:bodyPr>
            <a:lstStyle/>
            <a:p>
              <a:pPr lvl="0" algn="r" defTabSz="444500">
                <a:lnSpc>
                  <a:spcPct val="90000"/>
                </a:lnSpc>
                <a:spcBef>
                  <a:spcPct val="0"/>
                </a:spcBef>
                <a:spcAft>
                  <a:spcPct val="35000"/>
                </a:spcAft>
              </a:pPr>
              <a:r>
                <a:rPr lang="en-US" sz="1150" b="1" dirty="0" smtClean="0">
                  <a:solidFill>
                    <a:schemeClr val="tx2"/>
                  </a:solidFill>
                </a:rPr>
                <a:t>Йозеф Фраунгофер </a:t>
              </a:r>
              <a:r>
                <a:rPr lang="en-US" sz="1150" dirty="0" smtClean="0">
                  <a:solidFill>
                    <a:schemeClr val="tx2"/>
                  </a:solidFill>
                </a:rPr>
                <a:t>изучает эти темные </a:t>
              </a:r>
              <a:r>
                <a:rPr lang="en-US" sz="1150" dirty="0" err="1" smtClean="0">
                  <a:solidFill>
                    <a:schemeClr val="tx2"/>
                  </a:solidFill>
                </a:rPr>
                <a:t>линии</a:t>
              </a:r>
              <a:r>
                <a:rPr lang="en-US" sz="1150" dirty="0" smtClean="0">
                  <a:solidFill>
                    <a:schemeClr val="tx2"/>
                  </a:solidFill>
                </a:rPr>
                <a:t> </a:t>
              </a:r>
              <a:br>
                <a:rPr lang="en-US" sz="1150" dirty="0" smtClean="0">
                  <a:solidFill>
                    <a:schemeClr val="tx2"/>
                  </a:solidFill>
                </a:rPr>
              </a:br>
              <a:r>
                <a:rPr lang="en-US" sz="1150" dirty="0" smtClean="0">
                  <a:solidFill>
                    <a:schemeClr val="tx2"/>
                  </a:solidFill>
                </a:rPr>
                <a:t>с помощью спектроскопа</a:t>
              </a:r>
              <a:endParaRPr lang="ru-RU" sz="1150" dirty="0">
                <a:solidFill>
                  <a:schemeClr val="tx2"/>
                </a:solidFill>
              </a:endParaRPr>
            </a:p>
          </p:txBody>
        </p:sp>
        <p:sp>
          <p:nvSpPr>
            <p:cNvPr id="28" name="Freeform 27"/>
            <p:cNvSpPr/>
            <p:nvPr/>
          </p:nvSpPr>
          <p:spPr>
            <a:xfrm>
              <a:off x="2748449" y="1731588"/>
              <a:ext cx="1118230" cy="532506"/>
            </a:xfrm>
            <a:custGeom>
              <a:avLst/>
              <a:gdLst>
                <a:gd name="connsiteX0" fmla="*/ 0 w 1118230"/>
                <a:gd name="connsiteY0" fmla="*/ 0 h 532506"/>
                <a:gd name="connsiteX1" fmla="*/ 1118230 w 1118230"/>
                <a:gd name="connsiteY1" fmla="*/ 0 h 532506"/>
                <a:gd name="connsiteX2" fmla="*/ 1118230 w 1118230"/>
                <a:gd name="connsiteY2" fmla="*/ 532506 h 532506"/>
                <a:gd name="connsiteX3" fmla="*/ 0 w 1118230"/>
                <a:gd name="connsiteY3" fmla="*/ 532506 h 532506"/>
                <a:gd name="connsiteX4" fmla="*/ 0 w 1118230"/>
                <a:gd name="connsiteY4" fmla="*/ 0 h 5325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8230" h="532506">
                  <a:moveTo>
                    <a:pt x="0" y="0"/>
                  </a:moveTo>
                  <a:lnTo>
                    <a:pt x="1118230" y="0"/>
                  </a:lnTo>
                  <a:lnTo>
                    <a:pt x="1118230" y="532506"/>
                  </a:lnTo>
                  <a:lnTo>
                    <a:pt x="0" y="532506"/>
                  </a:lnTo>
                  <a:lnTo>
                    <a:pt x="0" y="0"/>
                  </a:lnTo>
                  <a:close/>
                </a:path>
              </a:pathLst>
            </a:custGeom>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57150" tIns="57150" rIns="57150" bIns="57150" numCol="1" spcCol="1270" anchor="b" anchorCtr="0">
              <a:noAutofit/>
            </a:bodyPr>
            <a:lstStyle/>
            <a:p>
              <a:pPr lvl="0" algn="ctr" defTabSz="800100">
                <a:lnSpc>
                  <a:spcPct val="90000"/>
                </a:lnSpc>
                <a:spcBef>
                  <a:spcPct val="0"/>
                </a:spcBef>
                <a:spcAft>
                  <a:spcPct val="35000"/>
                </a:spcAft>
              </a:pPr>
              <a:r>
                <a:rPr lang="en-US" sz="1800" kern="1200" dirty="0" smtClean="0"/>
                <a:t>1812</a:t>
              </a:r>
              <a:endParaRPr lang="ru-RU" sz="1800" kern="1200" dirty="0"/>
            </a:p>
          </p:txBody>
        </p:sp>
        <p:sp>
          <p:nvSpPr>
            <p:cNvPr id="29" name="Freeform 28"/>
            <p:cNvSpPr/>
            <p:nvPr/>
          </p:nvSpPr>
          <p:spPr>
            <a:xfrm>
              <a:off x="1569243" y="2234881"/>
              <a:ext cx="1178425" cy="1412160"/>
            </a:xfrm>
            <a:custGeom>
              <a:avLst/>
              <a:gdLst>
                <a:gd name="connsiteX0" fmla="*/ 0 w 1118230"/>
                <a:gd name="connsiteY0" fmla="*/ 0 h 1610293"/>
                <a:gd name="connsiteX1" fmla="*/ 652301 w 1118230"/>
                <a:gd name="connsiteY1" fmla="*/ 0 h 1610293"/>
                <a:gd name="connsiteX2" fmla="*/ 652301 w 1118230"/>
                <a:gd name="connsiteY2" fmla="*/ 0 h 1610293"/>
                <a:gd name="connsiteX3" fmla="*/ 931858 w 1118230"/>
                <a:gd name="connsiteY3" fmla="*/ 0 h 1610293"/>
                <a:gd name="connsiteX4" fmla="*/ 1118230 w 1118230"/>
                <a:gd name="connsiteY4" fmla="*/ 0 h 1610293"/>
                <a:gd name="connsiteX5" fmla="*/ 1118230 w 1118230"/>
                <a:gd name="connsiteY5" fmla="*/ 939338 h 1610293"/>
                <a:gd name="connsiteX6" fmla="*/ 1258009 w 1118230"/>
                <a:gd name="connsiteY6" fmla="*/ 1140571 h 1610293"/>
                <a:gd name="connsiteX7" fmla="*/ 1118230 w 1118230"/>
                <a:gd name="connsiteY7" fmla="*/ 1341911 h 1610293"/>
                <a:gd name="connsiteX8" fmla="*/ 1118230 w 1118230"/>
                <a:gd name="connsiteY8" fmla="*/ 1610293 h 1610293"/>
                <a:gd name="connsiteX9" fmla="*/ 931858 w 1118230"/>
                <a:gd name="connsiteY9" fmla="*/ 1610293 h 1610293"/>
                <a:gd name="connsiteX10" fmla="*/ 652301 w 1118230"/>
                <a:gd name="connsiteY10" fmla="*/ 1610293 h 1610293"/>
                <a:gd name="connsiteX11" fmla="*/ 652301 w 1118230"/>
                <a:gd name="connsiteY11" fmla="*/ 1610293 h 1610293"/>
                <a:gd name="connsiteX12" fmla="*/ 0 w 1118230"/>
                <a:gd name="connsiteY12" fmla="*/ 1610293 h 1610293"/>
                <a:gd name="connsiteX13" fmla="*/ 0 w 1118230"/>
                <a:gd name="connsiteY13" fmla="*/ 1341911 h 1610293"/>
                <a:gd name="connsiteX14" fmla="*/ 0 w 1118230"/>
                <a:gd name="connsiteY14" fmla="*/ 939338 h 1610293"/>
                <a:gd name="connsiteX15" fmla="*/ 0 w 1118230"/>
                <a:gd name="connsiteY15" fmla="*/ 939338 h 1610293"/>
                <a:gd name="connsiteX16" fmla="*/ 0 w 1118230"/>
                <a:gd name="connsiteY16" fmla="*/ 0 h 1610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18230" h="1610293">
                  <a:moveTo>
                    <a:pt x="0" y="0"/>
                  </a:moveTo>
                  <a:lnTo>
                    <a:pt x="652301" y="0"/>
                  </a:lnTo>
                  <a:lnTo>
                    <a:pt x="652301" y="0"/>
                  </a:lnTo>
                  <a:lnTo>
                    <a:pt x="931858" y="0"/>
                  </a:lnTo>
                  <a:lnTo>
                    <a:pt x="1118230" y="0"/>
                  </a:lnTo>
                  <a:lnTo>
                    <a:pt x="1118230" y="939338"/>
                  </a:lnTo>
                  <a:lnTo>
                    <a:pt x="1258009" y="1140571"/>
                  </a:lnTo>
                  <a:lnTo>
                    <a:pt x="1118230" y="1341911"/>
                  </a:lnTo>
                  <a:lnTo>
                    <a:pt x="1118230" y="1610293"/>
                  </a:lnTo>
                  <a:lnTo>
                    <a:pt x="931858" y="1610293"/>
                  </a:lnTo>
                  <a:lnTo>
                    <a:pt x="652301" y="1610293"/>
                  </a:lnTo>
                  <a:lnTo>
                    <a:pt x="652301" y="1610293"/>
                  </a:lnTo>
                  <a:lnTo>
                    <a:pt x="0" y="1610293"/>
                  </a:lnTo>
                  <a:lnTo>
                    <a:pt x="0" y="1341911"/>
                  </a:lnTo>
                  <a:lnTo>
                    <a:pt x="0" y="939338"/>
                  </a:lnTo>
                  <a:lnTo>
                    <a:pt x="0" y="939338"/>
                  </a:lnTo>
                  <a:lnTo>
                    <a:pt x="0" y="0"/>
                  </a:lnTo>
                  <a:close/>
                </a:path>
              </a:pathLst>
            </a:custGeom>
          </p:spPr>
          <p:style>
            <a:lnRef idx="2">
              <a:schemeClr val="lt1">
                <a:hueOff val="0"/>
                <a:satOff val="0"/>
                <a:lumOff val="0"/>
                <a:alphaOff val="0"/>
              </a:schemeClr>
            </a:lnRef>
            <a:fillRef idx="1">
              <a:schemeClr val="accent1">
                <a:tint val="50000"/>
                <a:hueOff val="-9315742"/>
                <a:satOff val="37748"/>
                <a:lumOff val="10353"/>
                <a:alphaOff val="0"/>
              </a:schemeClr>
            </a:fillRef>
            <a:effectRef idx="0">
              <a:schemeClr val="accent1">
                <a:tint val="50000"/>
                <a:hueOff val="-9315742"/>
                <a:satOff val="37748"/>
                <a:lumOff val="10353"/>
                <a:alphaOff val="0"/>
              </a:schemeClr>
            </a:effectRef>
            <a:fontRef idx="minor">
              <a:schemeClr val="lt1">
                <a:hueOff val="0"/>
                <a:satOff val="0"/>
                <a:lumOff val="0"/>
                <a:alphaOff val="0"/>
              </a:schemeClr>
            </a:fontRef>
          </p:style>
          <p:txBody>
            <a:bodyPr spcFirstLastPara="0" vert="horz" wrap="square" lIns="180221" tIns="38100" rIns="108000" bIns="38100" numCol="1" spcCol="1270" anchor="t" anchorCtr="0">
              <a:noAutofit/>
            </a:bodyPr>
            <a:lstStyle/>
            <a:p>
              <a:pPr lvl="0" algn="r" defTabSz="444500">
                <a:lnSpc>
                  <a:spcPct val="90000"/>
                </a:lnSpc>
                <a:spcBef>
                  <a:spcPct val="0"/>
                </a:spcBef>
                <a:spcAft>
                  <a:spcPct val="35000"/>
                </a:spcAft>
              </a:pPr>
              <a:r>
                <a:rPr lang="en-US" sz="1150" b="1" dirty="0">
                  <a:solidFill>
                    <a:schemeClr val="tx2"/>
                  </a:solidFill>
                </a:rPr>
                <a:t>Уильям </a:t>
              </a:r>
              <a:r>
                <a:rPr lang="en-US" sz="1150" b="1" dirty="0" err="1">
                  <a:solidFill>
                    <a:schemeClr val="tx2"/>
                  </a:solidFill>
                </a:rPr>
                <a:t>Хайд</a:t>
              </a:r>
              <a:r>
                <a:rPr lang="en-US" sz="1150" b="1" dirty="0">
                  <a:solidFill>
                    <a:schemeClr val="tx2"/>
                  </a:solidFill>
                </a:rPr>
                <a:t> </a:t>
              </a:r>
              <a:r>
                <a:rPr lang="en-US" sz="1150" b="1" dirty="0" err="1" smtClean="0">
                  <a:solidFill>
                    <a:schemeClr val="tx2"/>
                  </a:solidFill>
                </a:rPr>
                <a:t>Волластон</a:t>
              </a:r>
              <a:r>
                <a:rPr lang="en-US" sz="1150" b="1" dirty="0">
                  <a:solidFill>
                    <a:schemeClr val="tx2"/>
                  </a:solidFill>
                </a:rPr>
                <a:t> </a:t>
              </a:r>
              <a:r>
                <a:rPr lang="en-US" sz="1150" dirty="0" err="1" smtClean="0">
                  <a:solidFill>
                    <a:schemeClr val="tx2"/>
                  </a:solidFill>
                </a:rPr>
                <a:t>обнаруживает</a:t>
              </a:r>
              <a:r>
                <a:rPr lang="en-US" sz="1150" dirty="0" smtClean="0">
                  <a:solidFill>
                    <a:schemeClr val="tx2"/>
                  </a:solidFill>
                </a:rPr>
                <a:t> темные линии в солнечном спектре</a:t>
              </a:r>
            </a:p>
          </p:txBody>
        </p:sp>
        <p:sp>
          <p:nvSpPr>
            <p:cNvPr id="30" name="Freeform 29"/>
            <p:cNvSpPr/>
            <p:nvPr/>
          </p:nvSpPr>
          <p:spPr>
            <a:xfrm>
              <a:off x="1629438" y="1817279"/>
              <a:ext cx="1118230" cy="443959"/>
            </a:xfrm>
            <a:custGeom>
              <a:avLst/>
              <a:gdLst>
                <a:gd name="connsiteX0" fmla="*/ 0 w 1118230"/>
                <a:gd name="connsiteY0" fmla="*/ 0 h 443959"/>
                <a:gd name="connsiteX1" fmla="*/ 1118230 w 1118230"/>
                <a:gd name="connsiteY1" fmla="*/ 0 h 443959"/>
                <a:gd name="connsiteX2" fmla="*/ 1118230 w 1118230"/>
                <a:gd name="connsiteY2" fmla="*/ 443959 h 443959"/>
                <a:gd name="connsiteX3" fmla="*/ 0 w 1118230"/>
                <a:gd name="connsiteY3" fmla="*/ 443959 h 443959"/>
                <a:gd name="connsiteX4" fmla="*/ 0 w 1118230"/>
                <a:gd name="connsiteY4" fmla="*/ 0 h 443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8230" h="443959">
                  <a:moveTo>
                    <a:pt x="0" y="0"/>
                  </a:moveTo>
                  <a:lnTo>
                    <a:pt x="1118230" y="0"/>
                  </a:lnTo>
                  <a:lnTo>
                    <a:pt x="1118230" y="443959"/>
                  </a:lnTo>
                  <a:lnTo>
                    <a:pt x="0" y="443959"/>
                  </a:lnTo>
                  <a:lnTo>
                    <a:pt x="0" y="0"/>
                  </a:lnTo>
                  <a:close/>
                </a:path>
              </a:pathLst>
            </a:custGeom>
            <a:solidFill>
              <a:srgbClr val="FF9900"/>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57150" tIns="57150" rIns="57150" bIns="57150" numCol="1" spcCol="1270" anchor="b" anchorCtr="0">
              <a:noAutofit/>
            </a:bodyPr>
            <a:lstStyle/>
            <a:p>
              <a:pPr lvl="0" algn="ctr" defTabSz="800100">
                <a:lnSpc>
                  <a:spcPct val="90000"/>
                </a:lnSpc>
                <a:spcBef>
                  <a:spcPct val="0"/>
                </a:spcBef>
                <a:spcAft>
                  <a:spcPct val="35000"/>
                </a:spcAft>
              </a:pPr>
              <a:r>
                <a:rPr lang="en-US" sz="1800" kern="1200" dirty="0" smtClean="0"/>
                <a:t>1802</a:t>
              </a:r>
              <a:endParaRPr lang="ru-RU" sz="1800" kern="1200" dirty="0"/>
            </a:p>
          </p:txBody>
        </p:sp>
        <p:sp>
          <p:nvSpPr>
            <p:cNvPr id="31" name="Freeform 30"/>
            <p:cNvSpPr/>
            <p:nvPr/>
          </p:nvSpPr>
          <p:spPr>
            <a:xfrm>
              <a:off x="511208" y="2268642"/>
              <a:ext cx="1118230" cy="1235316"/>
            </a:xfrm>
            <a:custGeom>
              <a:avLst/>
              <a:gdLst>
                <a:gd name="connsiteX0" fmla="*/ 0 w 1118230"/>
                <a:gd name="connsiteY0" fmla="*/ 0 h 1436019"/>
                <a:gd name="connsiteX1" fmla="*/ 652301 w 1118230"/>
                <a:gd name="connsiteY1" fmla="*/ 0 h 1436019"/>
                <a:gd name="connsiteX2" fmla="*/ 652301 w 1118230"/>
                <a:gd name="connsiteY2" fmla="*/ 0 h 1436019"/>
                <a:gd name="connsiteX3" fmla="*/ 931858 w 1118230"/>
                <a:gd name="connsiteY3" fmla="*/ 0 h 1436019"/>
                <a:gd name="connsiteX4" fmla="*/ 1118230 w 1118230"/>
                <a:gd name="connsiteY4" fmla="*/ 0 h 1436019"/>
                <a:gd name="connsiteX5" fmla="*/ 1118230 w 1118230"/>
                <a:gd name="connsiteY5" fmla="*/ 837678 h 1436019"/>
                <a:gd name="connsiteX6" fmla="*/ 1258009 w 1118230"/>
                <a:gd name="connsiteY6" fmla="*/ 1017132 h 1436019"/>
                <a:gd name="connsiteX7" fmla="*/ 1118230 w 1118230"/>
                <a:gd name="connsiteY7" fmla="*/ 1196683 h 1436019"/>
                <a:gd name="connsiteX8" fmla="*/ 1118230 w 1118230"/>
                <a:gd name="connsiteY8" fmla="*/ 1436019 h 1436019"/>
                <a:gd name="connsiteX9" fmla="*/ 931858 w 1118230"/>
                <a:gd name="connsiteY9" fmla="*/ 1436019 h 1436019"/>
                <a:gd name="connsiteX10" fmla="*/ 652301 w 1118230"/>
                <a:gd name="connsiteY10" fmla="*/ 1436019 h 1436019"/>
                <a:gd name="connsiteX11" fmla="*/ 652301 w 1118230"/>
                <a:gd name="connsiteY11" fmla="*/ 1436019 h 1436019"/>
                <a:gd name="connsiteX12" fmla="*/ 0 w 1118230"/>
                <a:gd name="connsiteY12" fmla="*/ 1436019 h 1436019"/>
                <a:gd name="connsiteX13" fmla="*/ 0 w 1118230"/>
                <a:gd name="connsiteY13" fmla="*/ 1196683 h 1436019"/>
                <a:gd name="connsiteX14" fmla="*/ 0 w 1118230"/>
                <a:gd name="connsiteY14" fmla="*/ 837678 h 1436019"/>
                <a:gd name="connsiteX15" fmla="*/ 0 w 1118230"/>
                <a:gd name="connsiteY15" fmla="*/ 837678 h 1436019"/>
                <a:gd name="connsiteX16" fmla="*/ 0 w 1118230"/>
                <a:gd name="connsiteY16" fmla="*/ 0 h 1436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18230" h="1436019">
                  <a:moveTo>
                    <a:pt x="0" y="0"/>
                  </a:moveTo>
                  <a:lnTo>
                    <a:pt x="652301" y="0"/>
                  </a:lnTo>
                  <a:lnTo>
                    <a:pt x="652301" y="0"/>
                  </a:lnTo>
                  <a:lnTo>
                    <a:pt x="931858" y="0"/>
                  </a:lnTo>
                  <a:lnTo>
                    <a:pt x="1118230" y="0"/>
                  </a:lnTo>
                  <a:lnTo>
                    <a:pt x="1118230" y="837678"/>
                  </a:lnTo>
                  <a:lnTo>
                    <a:pt x="1258009" y="1017132"/>
                  </a:lnTo>
                  <a:lnTo>
                    <a:pt x="1118230" y="1196683"/>
                  </a:lnTo>
                  <a:lnTo>
                    <a:pt x="1118230" y="1436019"/>
                  </a:lnTo>
                  <a:lnTo>
                    <a:pt x="931858" y="1436019"/>
                  </a:lnTo>
                  <a:lnTo>
                    <a:pt x="652301" y="1436019"/>
                  </a:lnTo>
                  <a:lnTo>
                    <a:pt x="652301" y="1436019"/>
                  </a:lnTo>
                  <a:lnTo>
                    <a:pt x="0" y="1436019"/>
                  </a:lnTo>
                  <a:lnTo>
                    <a:pt x="0" y="1196683"/>
                  </a:lnTo>
                  <a:lnTo>
                    <a:pt x="0" y="837678"/>
                  </a:lnTo>
                  <a:lnTo>
                    <a:pt x="0" y="837678"/>
                  </a:lnTo>
                  <a:lnTo>
                    <a:pt x="0" y="0"/>
                  </a:lnTo>
                  <a:close/>
                </a:path>
              </a:pathLst>
            </a:custGeom>
          </p:spPr>
          <p:style>
            <a:lnRef idx="2">
              <a:schemeClr val="lt1">
                <a:hueOff val="0"/>
                <a:satOff val="0"/>
                <a:lumOff val="0"/>
                <a:alphaOff val="0"/>
              </a:schemeClr>
            </a:lnRef>
            <a:fillRef idx="1">
              <a:schemeClr val="accent1">
                <a:tint val="50000"/>
                <a:hueOff val="-11178891"/>
                <a:satOff val="45297"/>
                <a:lumOff val="12423"/>
                <a:alphaOff val="0"/>
              </a:schemeClr>
            </a:fillRef>
            <a:effectRef idx="0">
              <a:schemeClr val="accent1">
                <a:tint val="50000"/>
                <a:hueOff val="-11178891"/>
                <a:satOff val="45297"/>
                <a:lumOff val="12423"/>
                <a:alphaOff val="0"/>
              </a:schemeClr>
            </a:effectRef>
            <a:fontRef idx="minor">
              <a:schemeClr val="lt1">
                <a:hueOff val="0"/>
                <a:satOff val="0"/>
                <a:lumOff val="0"/>
                <a:alphaOff val="0"/>
              </a:schemeClr>
            </a:fontRef>
          </p:style>
          <p:txBody>
            <a:bodyPr spcFirstLastPara="0" vert="horz" wrap="square" lIns="180221" tIns="38100" rIns="108000" bIns="38100" numCol="1" spcCol="1270" anchor="t" anchorCtr="0">
              <a:noAutofit/>
            </a:bodyPr>
            <a:lstStyle/>
            <a:p>
              <a:pPr algn="r" defTabSz="444500">
                <a:lnSpc>
                  <a:spcPct val="90000"/>
                </a:lnSpc>
                <a:spcBef>
                  <a:spcPct val="0"/>
                </a:spcBef>
                <a:spcAft>
                  <a:spcPct val="35000"/>
                </a:spcAft>
              </a:pPr>
              <a:r>
                <a:rPr lang="en-US" sz="1150" b="1" dirty="0">
                  <a:solidFill>
                    <a:schemeClr val="tx2"/>
                  </a:solidFill>
                </a:rPr>
                <a:t>Сэр Исаак Ньютон </a:t>
              </a:r>
              <a:r>
                <a:rPr lang="en-US" sz="1150" dirty="0">
                  <a:solidFill>
                    <a:schemeClr val="tx2"/>
                  </a:solidFill>
                </a:rPr>
                <a:t>открывает солнечный спектр</a:t>
              </a:r>
            </a:p>
          </p:txBody>
        </p:sp>
        <p:sp>
          <p:nvSpPr>
            <p:cNvPr id="32" name="Freeform 31"/>
            <p:cNvSpPr/>
            <p:nvPr/>
          </p:nvSpPr>
          <p:spPr>
            <a:xfrm>
              <a:off x="511208" y="1906234"/>
              <a:ext cx="1118230" cy="355004"/>
            </a:xfrm>
            <a:custGeom>
              <a:avLst/>
              <a:gdLst>
                <a:gd name="connsiteX0" fmla="*/ 0 w 1118230"/>
                <a:gd name="connsiteY0" fmla="*/ 0 h 355004"/>
                <a:gd name="connsiteX1" fmla="*/ 1118230 w 1118230"/>
                <a:gd name="connsiteY1" fmla="*/ 0 h 355004"/>
                <a:gd name="connsiteX2" fmla="*/ 1118230 w 1118230"/>
                <a:gd name="connsiteY2" fmla="*/ 355004 h 355004"/>
                <a:gd name="connsiteX3" fmla="*/ 0 w 1118230"/>
                <a:gd name="connsiteY3" fmla="*/ 355004 h 355004"/>
                <a:gd name="connsiteX4" fmla="*/ 0 w 1118230"/>
                <a:gd name="connsiteY4" fmla="*/ 0 h 355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8230" h="355004">
                  <a:moveTo>
                    <a:pt x="0" y="0"/>
                  </a:moveTo>
                  <a:lnTo>
                    <a:pt x="1118230" y="0"/>
                  </a:lnTo>
                  <a:lnTo>
                    <a:pt x="1118230" y="355004"/>
                  </a:lnTo>
                  <a:lnTo>
                    <a:pt x="0" y="355004"/>
                  </a:lnTo>
                  <a:lnTo>
                    <a:pt x="0" y="0"/>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57150" tIns="57150" rIns="57150" bIns="57150" numCol="1" spcCol="1270" anchor="b" anchorCtr="0">
              <a:noAutofit/>
            </a:bodyPr>
            <a:lstStyle/>
            <a:p>
              <a:pPr lvl="0" algn="ctr" defTabSz="800100">
                <a:lnSpc>
                  <a:spcPct val="90000"/>
                </a:lnSpc>
                <a:spcBef>
                  <a:spcPct val="0"/>
                </a:spcBef>
                <a:spcAft>
                  <a:spcPct val="35000"/>
                </a:spcAft>
              </a:pPr>
              <a:r>
                <a:rPr lang="en-US" sz="1800" kern="1200" dirty="0" smtClean="0"/>
                <a:t>1666</a:t>
              </a:r>
              <a:endParaRPr lang="ru-RU" sz="1800" kern="1200" dirty="0"/>
            </a:p>
          </p:txBody>
        </p:sp>
      </p:grpSp>
    </p:spTree>
    <p:extLst>
      <p:ext uri="{BB962C8B-B14F-4D97-AF65-F5344CB8AC3E}">
        <p14:creationId xmlns:p14="http://schemas.microsoft.com/office/powerpoint/2010/main" xmlns="" val="399986693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hteck 18"/>
          <p:cNvSpPr/>
          <p:nvPr/>
        </p:nvSpPr>
        <p:spPr>
          <a:xfrm>
            <a:off x="228601" y="1960028"/>
            <a:ext cx="8686800" cy="2470158"/>
          </a:xfrm>
          <a:prstGeom prst="rect">
            <a:avLst/>
          </a:prstGeom>
          <a:noFill/>
          <a:ln w="9525">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 name="Inhaltsplatzhalter 9"/>
          <p:cNvSpPr>
            <a:spLocks noGrp="1"/>
          </p:cNvSpPr>
          <p:nvPr>
            <p:ph sz="half" idx="11"/>
          </p:nvPr>
        </p:nvSpPr>
        <p:spPr>
          <a:xfrm>
            <a:off x="228600" y="1512000"/>
            <a:ext cx="4270248" cy="465280"/>
          </a:xfrm>
        </p:spPr>
        <p:txBody>
          <a:bodyPr>
            <a:normAutofit fontScale="92500"/>
          </a:bodyPr>
          <a:lstStyle/>
          <a:p>
            <a:r>
              <a:rPr dirty="0" smtClean="0"/>
              <a:t>Эксперимент сэра Исаака Ньютона </a:t>
            </a:r>
          </a:p>
          <a:p>
            <a:endParaRPr lang="ru-RU" dirty="0"/>
          </a:p>
        </p:txBody>
      </p:sp>
      <p:sp>
        <p:nvSpPr>
          <p:cNvPr id="31746" name="Rectangle 2"/>
          <p:cNvSpPr>
            <a:spLocks noGrp="1" noChangeArrowheads="1"/>
          </p:cNvSpPr>
          <p:nvPr>
            <p:ph type="title"/>
          </p:nvPr>
        </p:nvSpPr>
        <p:spPr>
          <a:noFill/>
          <a:ln/>
        </p:spPr>
        <p:txBody>
          <a:bodyPr>
            <a:normAutofit fontScale="90000"/>
          </a:bodyPr>
          <a:lstStyle/>
          <a:p>
            <a:r>
              <a:rPr lang="en-US" sz="3800" dirty="0"/>
              <a:t>Исторические предпосылки</a:t>
            </a:r>
            <a:r>
              <a:rPr dirty="0"/>
              <a:t/>
            </a:r>
            <a:br>
              <a:rPr dirty="0"/>
            </a:br>
            <a:r>
              <a:rPr lang="en-US" sz="3100" dirty="0"/>
              <a:t>1666 г. — наблюдение видимого спектра</a:t>
            </a:r>
            <a:endParaRPr lang="ru-RU" sz="3100" b="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12770" y="2082731"/>
            <a:ext cx="2302958" cy="2317443"/>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5926662" y="2532780"/>
            <a:ext cx="2696748" cy="1367336"/>
          </a:xfrm>
          <a:prstGeom prst="rect">
            <a:avLst/>
          </a:prstGeom>
        </p:spPr>
      </p:pic>
      <p:grpSp>
        <p:nvGrpSpPr>
          <p:cNvPr id="24" name="Gruppieren 23"/>
          <p:cNvGrpSpPr/>
          <p:nvPr/>
        </p:nvGrpSpPr>
        <p:grpSpPr>
          <a:xfrm>
            <a:off x="228600" y="4535636"/>
            <a:ext cx="3761509" cy="1242676"/>
            <a:chOff x="1078043" y="5177874"/>
            <a:chExt cx="3761509" cy="1242676"/>
          </a:xfrm>
        </p:grpSpPr>
        <p:sp>
          <p:nvSpPr>
            <p:cNvPr id="2" name="TextBox 1"/>
            <p:cNvSpPr txBox="1"/>
            <p:nvPr/>
          </p:nvSpPr>
          <p:spPr>
            <a:xfrm>
              <a:off x="2165521" y="5774219"/>
              <a:ext cx="2674031" cy="646331"/>
            </a:xfrm>
            <a:prstGeom prst="rect">
              <a:avLst/>
            </a:prstGeom>
            <a:noFill/>
          </p:spPr>
          <p:txBody>
            <a:bodyPr wrap="square" rtlCol="0">
              <a:spAutoFit/>
            </a:bodyPr>
            <a:lstStyle/>
            <a:p>
              <a:r>
                <a:rPr lang="en-US" sz="1200" i="1" dirty="0">
                  <a:solidFill>
                    <a:srgbClr val="4D4D4D"/>
                  </a:solidFill>
                </a:rPr>
                <a:t>Сэр Исаак Ньютон, </a:t>
              </a:r>
              <a:r>
                <a:rPr lang="en-US" sz="1200" i="1" dirty="0" smtClean="0">
                  <a:solidFill>
                    <a:srgbClr val="4D4D4D"/>
                  </a:solidFill>
                </a:rPr>
                <a:t>1642–1726,</a:t>
              </a:r>
              <a:endParaRPr lang="ru-RU" sz="1200" i="1" dirty="0">
                <a:solidFill>
                  <a:srgbClr val="4D4D4D"/>
                </a:solidFill>
              </a:endParaRPr>
            </a:p>
            <a:p>
              <a:r>
                <a:rPr lang="en-US" sz="1200" i="1" dirty="0">
                  <a:solidFill>
                    <a:srgbClr val="4D4D4D"/>
                  </a:solidFill>
                </a:rPr>
                <a:t>английский физик и математик</a:t>
              </a:r>
              <a:endParaRPr lang="ru-RU" sz="1200" i="1" dirty="0">
                <a:solidFill>
                  <a:srgbClr val="4D4D4D"/>
                </a:solidFill>
              </a:endParaRPr>
            </a:p>
            <a:p>
              <a:r>
                <a:rPr lang="en-US" sz="1200" dirty="0">
                  <a:solidFill>
                    <a:srgbClr val="777777"/>
                  </a:solidFill>
                </a:rPr>
                <a:t>Источник: </a:t>
              </a:r>
              <a:r>
                <a:rPr lang="en-US" sz="1200" dirty="0">
                  <a:solidFill>
                    <a:srgbClr val="777777"/>
                  </a:solidFill>
                  <a:hlinkClick r:id="rId5"/>
                </a:rPr>
                <a:t>Wikipedia</a:t>
              </a:r>
              <a:endParaRPr lang="ru-RU" sz="1200" dirty="0">
                <a:solidFill>
                  <a:srgbClr val="777777"/>
                </a:solidFill>
              </a:endParaRPr>
            </a:p>
          </p:txBody>
        </p:sp>
        <p:pic>
          <p:nvPicPr>
            <p:cNvPr id="8" name="Picture 7"/>
            <p:cNvPicPr>
              <a:picLocks noChangeAspect="1"/>
            </p:cNvPicPr>
            <p:nvPr/>
          </p:nvPicPr>
          <p:blipFill rotWithShape="1">
            <a:blip r:embed="rId6" cstate="print">
              <a:extLst>
                <a:ext uri="{28A0092B-C50C-407E-A947-70E740481C1C}">
                  <a14:useLocalDpi xmlns:a14="http://schemas.microsoft.com/office/drawing/2010/main" xmlns="" val="0"/>
                </a:ext>
              </a:extLst>
            </a:blip>
            <a:srcRect b="17388"/>
            <a:stretch/>
          </p:blipFill>
          <p:spPr>
            <a:xfrm>
              <a:off x="1078043" y="5177874"/>
              <a:ext cx="1015294" cy="1152000"/>
            </a:xfrm>
            <a:prstGeom prst="rect">
              <a:avLst/>
            </a:prstGeom>
            <a:noFill/>
            <a:ln>
              <a:noFill/>
            </a:ln>
          </p:spPr>
        </p:pic>
      </p:grpSp>
      <p:grpSp>
        <p:nvGrpSpPr>
          <p:cNvPr id="15" name="Group 14"/>
          <p:cNvGrpSpPr/>
          <p:nvPr/>
        </p:nvGrpSpPr>
        <p:grpSpPr>
          <a:xfrm>
            <a:off x="0" y="5961816"/>
            <a:ext cx="1123950" cy="388408"/>
            <a:chOff x="1689099" y="5885392"/>
            <a:chExt cx="1087983" cy="388408"/>
          </a:xfrm>
        </p:grpSpPr>
        <p:sp>
          <p:nvSpPr>
            <p:cNvPr id="16" name="Action Button: Custom 15">
              <a:hlinkClick r:id="rId7" action="ppaction://hlinksldjump"/>
            </p:cNvPr>
            <p:cNvSpPr/>
            <p:nvPr/>
          </p:nvSpPr>
          <p:spPr>
            <a:xfrm>
              <a:off x="1689099" y="6045200"/>
              <a:ext cx="1077412" cy="226568"/>
            </a:xfrm>
            <a:prstGeom prst="actionButtonBlank">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FFFFFF"/>
                </a:solidFill>
              </a:endParaRPr>
            </a:p>
          </p:txBody>
        </p:sp>
        <p:sp>
          <p:nvSpPr>
            <p:cNvPr id="17" name="Chevron 16">
              <a:hlinkClick r:id="rId7" action="ppaction://hlinksldjump"/>
            </p:cNvPr>
            <p:cNvSpPr/>
            <p:nvPr/>
          </p:nvSpPr>
          <p:spPr>
            <a:xfrm flipH="1">
              <a:off x="1735669" y="6045200"/>
              <a:ext cx="942975" cy="2286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D4D4D"/>
                </a:solidFill>
              </a:endParaRPr>
            </a:p>
          </p:txBody>
        </p:sp>
        <p:sp>
          <p:nvSpPr>
            <p:cNvPr id="18" name="Chevron 17">
              <a:hlinkClick r:id="rId7" action="ppaction://hlinksldjump"/>
            </p:cNvPr>
            <p:cNvSpPr/>
            <p:nvPr/>
          </p:nvSpPr>
          <p:spPr>
            <a:xfrm flipH="1">
              <a:off x="1778000" y="6045200"/>
              <a:ext cx="988016" cy="228600"/>
            </a:xfrm>
            <a:prstGeom prst="chevron">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D4D4D"/>
                </a:solidFill>
              </a:endParaRPr>
            </a:p>
          </p:txBody>
        </p:sp>
        <p:sp>
          <p:nvSpPr>
            <p:cNvPr id="22" name="TextBox 21">
              <a:hlinkClick r:id="rId8" action="ppaction://hlinksldjump"/>
            </p:cNvPr>
            <p:cNvSpPr txBox="1"/>
            <p:nvPr/>
          </p:nvSpPr>
          <p:spPr>
            <a:xfrm>
              <a:off x="1811882" y="5885392"/>
              <a:ext cx="965200" cy="246221"/>
            </a:xfrm>
            <a:prstGeom prst="rect">
              <a:avLst/>
            </a:prstGeom>
            <a:noFill/>
          </p:spPr>
          <p:txBody>
            <a:bodyPr wrap="square" rtlCol="0">
              <a:spAutoFit/>
            </a:bodyPr>
            <a:lstStyle/>
            <a:p>
              <a:r>
                <a:rPr lang="en-US" sz="1000" b="1" dirty="0" smtClean="0">
                  <a:solidFill>
                    <a:srgbClr val="FFFFFF"/>
                  </a:solidFill>
                </a:rPr>
                <a:t> Содержание</a:t>
              </a:r>
            </a:p>
          </p:txBody>
        </p:sp>
      </p:grpSp>
      <p:sp>
        <p:nvSpPr>
          <p:cNvPr id="11" name="Eingekerbter Richtungspfeil 10"/>
          <p:cNvSpPr/>
          <p:nvPr/>
        </p:nvSpPr>
        <p:spPr>
          <a:xfrm>
            <a:off x="3069435" y="3037859"/>
            <a:ext cx="2467154" cy="248808"/>
          </a:xfrm>
          <a:prstGeom prst="chevron">
            <a:avLst>
              <a:gd name="adj" fmla="val 34615"/>
            </a:avLst>
          </a:prstGeom>
          <a:gradFill>
            <a:gsLst>
              <a:gs pos="0">
                <a:schemeClr val="accent2">
                  <a:lumMod val="60000"/>
                  <a:lumOff val="40000"/>
                </a:schemeClr>
              </a:gs>
              <a:gs pos="45000">
                <a:srgbClr val="FF9900">
                  <a:lumMod val="100000"/>
                </a:srgbClr>
              </a:gs>
              <a:gs pos="100000">
                <a:schemeClr val="tx2">
                  <a:lumMod val="68000"/>
                  <a:lumOff val="3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endParaRPr>
          </a:p>
        </p:txBody>
      </p:sp>
    </p:spTree>
    <p:extLst>
      <p:ext uri="{BB962C8B-B14F-4D97-AF65-F5344CB8AC3E}">
        <p14:creationId xmlns:p14="http://schemas.microsoft.com/office/powerpoint/2010/main" xmlns="" val="1938504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7" presetClass="entr" presetSubtype="8" fill="hold" grpId="1" nodeType="clickEffect">
                                  <p:stCondLst>
                                    <p:cond delay="400"/>
                                  </p:stCondLst>
                                  <p:childTnLst>
                                    <p:set>
                                      <p:cBhvr>
                                        <p:cTn id="11" dur="1" fill="hold">
                                          <p:stCondLst>
                                            <p:cond delay="0"/>
                                          </p:stCondLst>
                                        </p:cTn>
                                        <p:tgtEl>
                                          <p:spTgt spid="11"/>
                                        </p:tgtEl>
                                        <p:attrNameLst>
                                          <p:attrName>style.visibility</p:attrName>
                                        </p:attrNameLst>
                                      </p:cBhvr>
                                      <p:to>
                                        <p:strVal val="visible"/>
                                      </p:to>
                                    </p:set>
                                    <p:anim calcmode="lin" valueType="num">
                                      <p:cBhvr>
                                        <p:cTn id="12" dur="1100" fill="hold"/>
                                        <p:tgtEl>
                                          <p:spTgt spid="11"/>
                                        </p:tgtEl>
                                        <p:attrNameLst>
                                          <p:attrName>ppt_x</p:attrName>
                                        </p:attrNameLst>
                                      </p:cBhvr>
                                      <p:tavLst>
                                        <p:tav tm="0">
                                          <p:val>
                                            <p:strVal val="#ppt_x-#ppt_w/2"/>
                                          </p:val>
                                        </p:tav>
                                        <p:tav tm="100000">
                                          <p:val>
                                            <p:strVal val="#ppt_x"/>
                                          </p:val>
                                        </p:tav>
                                      </p:tavLst>
                                    </p:anim>
                                    <p:anim calcmode="lin" valueType="num">
                                      <p:cBhvr>
                                        <p:cTn id="13" dur="1100" fill="hold"/>
                                        <p:tgtEl>
                                          <p:spTgt spid="11"/>
                                        </p:tgtEl>
                                        <p:attrNameLst>
                                          <p:attrName>ppt_y</p:attrName>
                                        </p:attrNameLst>
                                      </p:cBhvr>
                                      <p:tavLst>
                                        <p:tav tm="0">
                                          <p:val>
                                            <p:strVal val="#ppt_y"/>
                                          </p:val>
                                        </p:tav>
                                        <p:tav tm="100000">
                                          <p:val>
                                            <p:strVal val="#ppt_y"/>
                                          </p:val>
                                        </p:tav>
                                      </p:tavLst>
                                    </p:anim>
                                    <p:anim calcmode="lin" valueType="num">
                                      <p:cBhvr>
                                        <p:cTn id="14" dur="1100" fill="hold"/>
                                        <p:tgtEl>
                                          <p:spTgt spid="11"/>
                                        </p:tgtEl>
                                        <p:attrNameLst>
                                          <p:attrName>ppt_w</p:attrName>
                                        </p:attrNameLst>
                                      </p:cBhvr>
                                      <p:tavLst>
                                        <p:tav tm="0">
                                          <p:val>
                                            <p:fltVal val="0"/>
                                          </p:val>
                                        </p:tav>
                                        <p:tav tm="100000">
                                          <p:val>
                                            <p:strVal val="#ppt_w"/>
                                          </p:val>
                                        </p:tav>
                                      </p:tavLst>
                                    </p:anim>
                                    <p:anim calcmode="lin" valueType="num">
                                      <p:cBhvr>
                                        <p:cTn id="15" dur="1100" fill="hold"/>
                                        <p:tgtEl>
                                          <p:spTgt spid="11"/>
                                        </p:tgtEl>
                                        <p:attrNameLst>
                                          <p:attrName>ppt_h</p:attrName>
                                        </p:attrNameLst>
                                      </p:cBhvr>
                                      <p:tavLst>
                                        <p:tav tm="0">
                                          <p:val>
                                            <p:strVal val="#ppt_h"/>
                                          </p:val>
                                        </p:tav>
                                        <p:tav tm="100000">
                                          <p:val>
                                            <p:strVal val="#ppt_h"/>
                                          </p:val>
                                        </p:tav>
                                      </p:tavLst>
                                    </p:anim>
                                  </p:childTnLst>
                                </p:cTn>
                              </p:par>
                            </p:childTnLst>
                          </p:cTn>
                        </p:par>
                        <p:par>
                          <p:cTn id="16" fill="hold">
                            <p:stCondLst>
                              <p:cond delay="1500"/>
                            </p:stCondLst>
                            <p:childTnLst>
                              <p:par>
                                <p:cTn id="17" presetID="1"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3" descr="C:\Temp\220px-Fraunhofer_2.jpg"/>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15751" t="15032" r="15492" b="18801"/>
          <a:stretch/>
        </p:blipFill>
        <p:spPr bwMode="auto">
          <a:xfrm>
            <a:off x="6560798" y="2389667"/>
            <a:ext cx="1091430" cy="1309191"/>
          </a:xfrm>
          <a:prstGeom prst="rect">
            <a:avLst/>
          </a:prstGeom>
          <a:ln>
            <a:noFill/>
          </a:ln>
          <a:effectLst/>
          <a:extLst/>
        </p:spPr>
      </p:pic>
      <p:sp>
        <p:nvSpPr>
          <p:cNvPr id="31746" name="Rectangle 2"/>
          <p:cNvSpPr>
            <a:spLocks noGrp="1" noChangeArrowheads="1"/>
          </p:cNvSpPr>
          <p:nvPr>
            <p:ph type="title"/>
          </p:nvPr>
        </p:nvSpPr>
        <p:spPr>
          <a:noFill/>
          <a:ln/>
        </p:spPr>
        <p:txBody>
          <a:bodyPr>
            <a:normAutofit fontScale="90000"/>
          </a:bodyPr>
          <a:lstStyle/>
          <a:p>
            <a:r>
              <a:rPr lang="en-US" sz="3778" dirty="0" smtClean="0"/>
              <a:t>Исторические предпосылки</a:t>
            </a:r>
            <a:r>
              <a:rPr dirty="0"/>
              <a:t/>
            </a:r>
            <a:br>
              <a:rPr dirty="0"/>
            </a:br>
            <a:r>
              <a:rPr lang="en-US" sz="3100" dirty="0" smtClean="0"/>
              <a:t>1802 г. — фраунгоферовы линии поглощения</a:t>
            </a:r>
            <a:endParaRPr lang="ru-RU" sz="3100" dirty="0"/>
          </a:p>
        </p:txBody>
      </p:sp>
      <p:sp>
        <p:nvSpPr>
          <p:cNvPr id="2" name="Content Placeholder 1"/>
          <p:cNvSpPr>
            <a:spLocks noGrp="1"/>
          </p:cNvSpPr>
          <p:nvPr>
            <p:ph idx="1"/>
          </p:nvPr>
        </p:nvSpPr>
        <p:spPr>
          <a:xfrm>
            <a:off x="306526" y="1406807"/>
            <a:ext cx="5843901" cy="1604718"/>
          </a:xfrm>
        </p:spPr>
        <p:txBody>
          <a:bodyPr>
            <a:normAutofit/>
          </a:bodyPr>
          <a:lstStyle/>
          <a:p>
            <a:pPr>
              <a:spcBef>
                <a:spcPct val="25000"/>
              </a:spcBef>
              <a:spcAft>
                <a:spcPct val="25000"/>
              </a:spcAft>
            </a:pPr>
            <a:r>
              <a:rPr lang="en-US" sz="1950" dirty="0" smtClean="0">
                <a:latin typeface="Arial" pitchFamily="34" charset="0"/>
              </a:rPr>
              <a:t>Волластон и Фраунгофер, работая независимо друг от друга, открыли темные </a:t>
            </a:r>
            <a:r>
              <a:rPr lang="en-US" sz="1950" dirty="0" err="1" smtClean="0">
                <a:latin typeface="Arial" pitchFamily="34" charset="0"/>
              </a:rPr>
              <a:t>линии</a:t>
            </a:r>
            <a:r>
              <a:rPr lang="en-US" sz="1950" dirty="0" smtClean="0">
                <a:latin typeface="Arial" pitchFamily="34" charset="0"/>
              </a:rPr>
              <a:t> </a:t>
            </a:r>
            <a:br>
              <a:rPr lang="en-US" sz="1950" dirty="0" smtClean="0">
                <a:latin typeface="Arial" pitchFamily="34" charset="0"/>
              </a:rPr>
            </a:br>
            <a:r>
              <a:rPr lang="en-US" sz="1950" dirty="0" smtClean="0">
                <a:latin typeface="Arial" pitchFamily="34" charset="0"/>
              </a:rPr>
              <a:t>в солнечном спектре.</a:t>
            </a:r>
          </a:p>
        </p:txBody>
      </p:sp>
      <p:sp>
        <p:nvSpPr>
          <p:cNvPr id="3" name="TextBox 2"/>
          <p:cNvSpPr txBox="1"/>
          <p:nvPr/>
        </p:nvSpPr>
        <p:spPr>
          <a:xfrm>
            <a:off x="230400" y="3855923"/>
            <a:ext cx="5818750" cy="2092881"/>
          </a:xfrm>
          <a:prstGeom prst="rect">
            <a:avLst/>
          </a:prstGeom>
          <a:noFill/>
        </p:spPr>
        <p:txBody>
          <a:bodyPr wrap="square" lIns="0" rtlCol="0">
            <a:spAutoFit/>
          </a:bodyPr>
          <a:lstStyle/>
          <a:p>
            <a:pPr defTabSz="685800">
              <a:spcBef>
                <a:spcPct val="25000"/>
              </a:spcBef>
              <a:spcAft>
                <a:spcPct val="25000"/>
              </a:spcAft>
            </a:pPr>
            <a:r>
              <a:rPr lang="en-US" sz="2000" dirty="0">
                <a:solidFill>
                  <a:srgbClr val="000000"/>
                </a:solidFill>
              </a:rPr>
              <a:t>Фраунгофер предлагает дифракционную решетку, позволяющую добиться лучшего спектрального разрешения.</a:t>
            </a:r>
            <a:endParaRPr lang="ru-RU" sz="2000" dirty="0">
              <a:solidFill>
                <a:srgbClr val="000000"/>
              </a:solidFill>
              <a:cs typeface="Arial" panose="020B0604020202020204" pitchFamily="34" charset="0"/>
            </a:endParaRPr>
          </a:p>
          <a:p>
            <a:pPr defTabSz="685800">
              <a:spcBef>
                <a:spcPct val="25000"/>
              </a:spcBef>
              <a:spcAft>
                <a:spcPct val="25000"/>
              </a:spcAft>
            </a:pPr>
            <a:r>
              <a:rPr lang="en-US" sz="2000" dirty="0">
                <a:solidFill>
                  <a:srgbClr val="000000"/>
                </a:solidFill>
              </a:rPr>
              <a:t>Фраунгофер делает предположение о том, </a:t>
            </a:r>
            <a:r>
              <a:rPr lang="en-US" sz="2000" dirty="0" smtClean="0">
                <a:solidFill>
                  <a:srgbClr val="000000"/>
                </a:solidFill>
              </a:rPr>
              <a:t/>
            </a:r>
            <a:br>
              <a:rPr lang="en-US" sz="2000" dirty="0" smtClean="0">
                <a:solidFill>
                  <a:srgbClr val="000000"/>
                </a:solidFill>
              </a:rPr>
            </a:br>
            <a:r>
              <a:rPr lang="en-US" sz="2000" dirty="0" err="1" smtClean="0">
                <a:solidFill>
                  <a:srgbClr val="000000"/>
                </a:solidFill>
              </a:rPr>
              <a:t>что</a:t>
            </a:r>
            <a:r>
              <a:rPr lang="en-US" sz="2000" dirty="0" smtClean="0">
                <a:solidFill>
                  <a:srgbClr val="000000"/>
                </a:solidFill>
              </a:rPr>
              <a:t> </a:t>
            </a:r>
            <a:r>
              <a:rPr lang="en-US" sz="2000" dirty="0">
                <a:solidFill>
                  <a:srgbClr val="000000"/>
                </a:solidFill>
              </a:rPr>
              <a:t>темные линии связаны с поглощением света собственной атмосферой солнца.</a:t>
            </a:r>
          </a:p>
        </p:txBody>
      </p:sp>
      <p:grpSp>
        <p:nvGrpSpPr>
          <p:cNvPr id="16" name="Group 15"/>
          <p:cNvGrpSpPr/>
          <p:nvPr/>
        </p:nvGrpSpPr>
        <p:grpSpPr>
          <a:xfrm>
            <a:off x="0" y="5952291"/>
            <a:ext cx="1095375" cy="378883"/>
            <a:chOff x="1689099" y="5894917"/>
            <a:chExt cx="1087983" cy="378883"/>
          </a:xfrm>
        </p:grpSpPr>
        <p:sp>
          <p:nvSpPr>
            <p:cNvPr id="17" name="Action Button: Custom 16">
              <a:hlinkClick r:id="rId4" action="ppaction://hlinksldjump"/>
            </p:cNvPr>
            <p:cNvSpPr/>
            <p:nvPr/>
          </p:nvSpPr>
          <p:spPr>
            <a:xfrm>
              <a:off x="1689099" y="6045200"/>
              <a:ext cx="1077412" cy="226568"/>
            </a:xfrm>
            <a:prstGeom prst="actionButtonBlank">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FFFFFF"/>
                </a:solidFill>
              </a:endParaRPr>
            </a:p>
          </p:txBody>
        </p:sp>
        <p:sp>
          <p:nvSpPr>
            <p:cNvPr id="18" name="Chevron 17">
              <a:hlinkClick r:id="rId4" action="ppaction://hlinksldjump"/>
            </p:cNvPr>
            <p:cNvSpPr/>
            <p:nvPr/>
          </p:nvSpPr>
          <p:spPr>
            <a:xfrm flipH="1">
              <a:off x="1735669" y="6045200"/>
              <a:ext cx="942975" cy="2286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D4D4D"/>
                </a:solidFill>
              </a:endParaRPr>
            </a:p>
          </p:txBody>
        </p:sp>
        <p:sp>
          <p:nvSpPr>
            <p:cNvPr id="22" name="Chevron 21">
              <a:hlinkClick r:id="rId4" action="ppaction://hlinksldjump"/>
            </p:cNvPr>
            <p:cNvSpPr/>
            <p:nvPr/>
          </p:nvSpPr>
          <p:spPr>
            <a:xfrm flipH="1">
              <a:off x="1778000" y="6045200"/>
              <a:ext cx="988016" cy="228600"/>
            </a:xfrm>
            <a:prstGeom prst="chevron">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D4D4D"/>
                </a:solidFill>
              </a:endParaRPr>
            </a:p>
          </p:txBody>
        </p:sp>
        <p:sp>
          <p:nvSpPr>
            <p:cNvPr id="23" name="TextBox 22">
              <a:hlinkClick r:id="rId5" action="ppaction://hlinksldjump"/>
            </p:cNvPr>
            <p:cNvSpPr txBox="1"/>
            <p:nvPr/>
          </p:nvSpPr>
          <p:spPr>
            <a:xfrm>
              <a:off x="1811882" y="5894917"/>
              <a:ext cx="965200" cy="246221"/>
            </a:xfrm>
            <a:prstGeom prst="rect">
              <a:avLst/>
            </a:prstGeom>
            <a:noFill/>
          </p:spPr>
          <p:txBody>
            <a:bodyPr wrap="square" rtlCol="0">
              <a:spAutoFit/>
            </a:bodyPr>
            <a:lstStyle/>
            <a:p>
              <a:r>
                <a:rPr lang="en-US" sz="1000" b="1" dirty="0" smtClean="0">
                  <a:solidFill>
                    <a:srgbClr val="FFFFFF"/>
                  </a:solidFill>
                </a:rPr>
                <a:t> Содержание</a:t>
              </a:r>
            </a:p>
          </p:txBody>
        </p:sp>
      </p:grpSp>
      <p:pic>
        <p:nvPicPr>
          <p:cNvPr id="20" name="Picture 2" descr="C:\Temp\Fraunhofer lines.jpg"/>
          <p:cNvPicPr>
            <a:picLocks noChangeAspect="1" noChangeArrowheads="1"/>
          </p:cNvPicPr>
          <p:nvPr/>
        </p:nvPicPr>
        <p:blipFill rotWithShape="1">
          <a:blip r:embed="rId6" cstate="print">
            <a:extLst>
              <a:ext uri="{28A0092B-C50C-407E-A947-70E740481C1C}">
                <a14:useLocalDpi xmlns:a14="http://schemas.microsoft.com/office/drawing/2010/main" xmlns="" val="0"/>
              </a:ext>
            </a:extLst>
          </a:blip>
          <a:srcRect l="1223" t="5250" r="1356" b="6602"/>
          <a:stretch/>
        </p:blipFill>
        <p:spPr bwMode="auto">
          <a:xfrm>
            <a:off x="246184" y="2446817"/>
            <a:ext cx="5624177" cy="1276744"/>
          </a:xfrm>
          <a:prstGeom prst="rect">
            <a:avLst/>
          </a:prstGeom>
          <a:noFill/>
          <a:effectLst/>
          <a:extLst>
            <a:ext uri="{909E8E84-426E-40DD-AFC4-6F175D3DCCD1}">
              <a14:hiddenFill xmlns:a14="http://schemas.microsoft.com/office/drawing/2010/main" xmlns="">
                <a:solidFill>
                  <a:srgbClr val="FFFFFF"/>
                </a:solidFill>
              </a14:hiddenFill>
            </a:ext>
          </a:extLst>
        </p:spPr>
      </p:pic>
      <p:pic>
        <p:nvPicPr>
          <p:cNvPr id="21" name="Picture 4" descr="C:\Temp\220px-Wollaston_William_Hyde_Jackson_color.jpg"/>
          <p:cNvPicPr>
            <a:picLocks noChangeAspect="1" noChangeArrowheads="1"/>
          </p:cNvPicPr>
          <p:nvPr/>
        </p:nvPicPr>
        <p:blipFill rotWithShape="1">
          <a:blip r:embed="rId7" cstate="print">
            <a:extLst>
              <a:ext uri="{28A0092B-C50C-407E-A947-70E740481C1C}">
                <a14:useLocalDpi xmlns:a14="http://schemas.microsoft.com/office/drawing/2010/main" xmlns="" val="0"/>
              </a:ext>
            </a:extLst>
          </a:blip>
          <a:srcRect l="32314" t="11641" r="23207" b="49477"/>
          <a:stretch/>
        </p:blipFill>
        <p:spPr bwMode="auto">
          <a:xfrm>
            <a:off x="7702449" y="2389667"/>
            <a:ext cx="1151988" cy="1309191"/>
          </a:xfrm>
          <a:prstGeom prst="rect">
            <a:avLst/>
          </a:prstGeom>
          <a:ln>
            <a:noFill/>
          </a:ln>
          <a:effectLst/>
          <a:extLst/>
        </p:spPr>
      </p:pic>
      <p:sp>
        <p:nvSpPr>
          <p:cNvPr id="26" name="TextBox 3"/>
          <p:cNvSpPr txBox="1"/>
          <p:nvPr/>
        </p:nvSpPr>
        <p:spPr>
          <a:xfrm>
            <a:off x="6560798" y="3951212"/>
            <a:ext cx="2458524" cy="1777410"/>
          </a:xfrm>
          <a:prstGeom prst="rect">
            <a:avLst/>
          </a:prstGeom>
          <a:noFill/>
        </p:spPr>
        <p:txBody>
          <a:bodyPr wrap="square" lIns="0" rtlCol="0">
            <a:spAutoFit/>
          </a:bodyPr>
          <a:lstStyle/>
          <a:p>
            <a:pPr>
              <a:spcBef>
                <a:spcPts val="400"/>
              </a:spcBef>
              <a:spcAft>
                <a:spcPts val="300"/>
              </a:spcAft>
            </a:pPr>
            <a:r>
              <a:rPr lang="en-US" sz="1200" i="1" dirty="0" smtClean="0">
                <a:solidFill>
                  <a:srgbClr val="4D4D4D"/>
                </a:solidFill>
              </a:rPr>
              <a:t>Рис. 1. Йозеф Фраунгофер, 1787–1826, </a:t>
            </a:r>
            <a:r>
              <a:rPr lang="en-US" sz="1200" i="1" dirty="0" err="1" smtClean="0">
                <a:solidFill>
                  <a:srgbClr val="4D4D4D"/>
                </a:solidFill>
              </a:rPr>
              <a:t>немецкий</a:t>
            </a:r>
            <a:r>
              <a:rPr lang="en-US" sz="1200" i="1" dirty="0" smtClean="0">
                <a:solidFill>
                  <a:srgbClr val="4D4D4D"/>
                </a:solidFill>
              </a:rPr>
              <a:t> </a:t>
            </a:r>
            <a:r>
              <a:rPr lang="en-US" sz="1200" i="1" dirty="0" err="1" smtClean="0">
                <a:solidFill>
                  <a:srgbClr val="4D4D4D"/>
                </a:solidFill>
              </a:rPr>
              <a:t>оптик</a:t>
            </a:r>
            <a:r>
              <a:rPr lang="en-US" sz="1200" i="1" dirty="0" smtClean="0">
                <a:solidFill>
                  <a:srgbClr val="4D4D4D"/>
                </a:solidFill>
              </a:rPr>
              <a:t> </a:t>
            </a:r>
            <a:r>
              <a:rPr lang="en-US" sz="1200" dirty="0" smtClean="0">
                <a:solidFill>
                  <a:srgbClr val="777777"/>
                </a:solidFill>
              </a:rPr>
              <a:t>Источник: </a:t>
            </a:r>
            <a:r>
              <a:rPr lang="en-US" sz="1200" dirty="0" smtClean="0">
                <a:solidFill>
                  <a:srgbClr val="777777"/>
                </a:solidFill>
                <a:hlinkClick r:id="rId8"/>
              </a:rPr>
              <a:t>Wikipedia</a:t>
            </a:r>
            <a:r>
              <a:rPr dirty="0"/>
              <a:t/>
            </a:r>
            <a:br>
              <a:rPr dirty="0"/>
            </a:br>
            <a:endParaRPr lang="ru-RU" sz="1200" dirty="0">
              <a:solidFill>
                <a:srgbClr val="777777"/>
              </a:solidFill>
            </a:endParaRPr>
          </a:p>
          <a:p>
            <a:pPr>
              <a:spcAft>
                <a:spcPts val="600"/>
              </a:spcAft>
            </a:pPr>
            <a:r>
              <a:rPr lang="en-US" sz="1200" i="1" spc="-10" dirty="0" smtClean="0">
                <a:solidFill>
                  <a:srgbClr val="4D4D4D"/>
                </a:solidFill>
              </a:rPr>
              <a:t>Рис. 2. Уильям Хайд Волластон, 1766–1828,</a:t>
            </a:r>
            <a:r>
              <a:rPr dirty="0" smtClean="0"/>
              <a:t> </a:t>
            </a:r>
            <a:r>
              <a:rPr lang="en-US" sz="1200" i="1" dirty="0" err="1" smtClean="0">
                <a:solidFill>
                  <a:srgbClr val="4D4D4D"/>
                </a:solidFill>
              </a:rPr>
              <a:t>английский</a:t>
            </a:r>
            <a:r>
              <a:rPr lang="en-US" sz="1200" i="1" dirty="0" smtClean="0">
                <a:solidFill>
                  <a:srgbClr val="4D4D4D"/>
                </a:solidFill>
              </a:rPr>
              <a:t> </a:t>
            </a:r>
            <a:r>
              <a:rPr lang="en-US" sz="1200" i="1" dirty="0" err="1" smtClean="0">
                <a:solidFill>
                  <a:srgbClr val="4D4D4D"/>
                </a:solidFill>
              </a:rPr>
              <a:t>химик</a:t>
            </a:r>
            <a:r>
              <a:rPr dirty="0" smtClean="0"/>
              <a:t> </a:t>
            </a:r>
            <a:r>
              <a:rPr dirty="0"/>
              <a:t/>
            </a:r>
            <a:br>
              <a:rPr dirty="0"/>
            </a:br>
            <a:r>
              <a:rPr lang="en-US" sz="1200" dirty="0" smtClean="0">
                <a:solidFill>
                  <a:srgbClr val="777777"/>
                </a:solidFill>
              </a:rPr>
              <a:t>Источник: </a:t>
            </a:r>
            <a:r>
              <a:rPr lang="en-US" sz="1200" dirty="0" smtClean="0">
                <a:solidFill>
                  <a:srgbClr val="777777"/>
                </a:solidFill>
                <a:hlinkClick r:id="rId9"/>
              </a:rPr>
              <a:t>Wikipedia</a:t>
            </a:r>
            <a:endParaRPr lang="ru-RU" sz="1200" dirty="0" smtClean="0">
              <a:solidFill>
                <a:srgbClr val="777777"/>
              </a:solidFill>
            </a:endParaRPr>
          </a:p>
          <a:p>
            <a:endParaRPr lang="ru-RU" sz="1200" dirty="0">
              <a:solidFill>
                <a:srgbClr val="777777"/>
              </a:solidFill>
            </a:endParaRPr>
          </a:p>
        </p:txBody>
      </p:sp>
      <p:sp>
        <p:nvSpPr>
          <p:cNvPr id="10" name="Rechteck 9"/>
          <p:cNvSpPr/>
          <p:nvPr/>
        </p:nvSpPr>
        <p:spPr>
          <a:xfrm>
            <a:off x="6896843" y="6038475"/>
            <a:ext cx="1466107" cy="276999"/>
          </a:xfrm>
          <a:prstGeom prst="rect">
            <a:avLst/>
          </a:prstGeom>
        </p:spPr>
        <p:txBody>
          <a:bodyPr wrap="none" lIns="0">
            <a:spAutoFit/>
          </a:bodyPr>
          <a:lstStyle/>
          <a:p>
            <a:r>
              <a:rPr lang="en-US" sz="1200" dirty="0">
                <a:solidFill>
                  <a:srgbClr val="4D4D4D"/>
                </a:solidFill>
              </a:rPr>
              <a:t>подробнее см. в примечаниях</a:t>
            </a:r>
          </a:p>
        </p:txBody>
      </p:sp>
    </p:spTree>
    <p:extLst>
      <p:ext uri="{BB962C8B-B14F-4D97-AF65-F5344CB8AC3E}">
        <p14:creationId xmlns:p14="http://schemas.microsoft.com/office/powerpoint/2010/main" xmlns="" val="29408624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noFill/>
          <a:ln/>
        </p:spPr>
        <p:txBody>
          <a:bodyPr>
            <a:normAutofit fontScale="90000"/>
          </a:bodyPr>
          <a:lstStyle/>
          <a:p>
            <a:r>
              <a:rPr lang="en-US" sz="3778" dirty="0" smtClean="0"/>
              <a:t>Исторические предпосылки</a:t>
            </a:r>
            <a:r>
              <a:t/>
            </a:r>
            <a:br/>
            <a:r>
              <a:rPr lang="en-AU" sz="3100" dirty="0"/>
              <a:t>Опыты Кирхгофа и Бунзена по исследованию испускания</a:t>
            </a:r>
            <a:endParaRPr lang="ru-RU" sz="3111" b="0" dirty="0"/>
          </a:p>
        </p:txBody>
      </p:sp>
      <p:sp>
        <p:nvSpPr>
          <p:cNvPr id="3" name="TextBox 2"/>
          <p:cNvSpPr txBox="1"/>
          <p:nvPr/>
        </p:nvSpPr>
        <p:spPr>
          <a:xfrm>
            <a:off x="230399" y="5024008"/>
            <a:ext cx="7132426" cy="969496"/>
          </a:xfrm>
          <a:prstGeom prst="rect">
            <a:avLst/>
          </a:prstGeom>
          <a:noFill/>
        </p:spPr>
        <p:txBody>
          <a:bodyPr wrap="square" lIns="0" rtlCol="0">
            <a:spAutoFit/>
          </a:bodyPr>
          <a:lstStyle/>
          <a:p>
            <a:r>
              <a:rPr lang="en-GB" sz="1900" dirty="0" smtClean="0">
                <a:solidFill>
                  <a:srgbClr val="000000"/>
                </a:solidFill>
              </a:rPr>
              <a:t>Кирхгоф и Бунзен наблюдали различные цвета, </a:t>
            </a:r>
            <a:br>
              <a:rPr lang="en-GB" sz="1900" dirty="0" smtClean="0">
                <a:solidFill>
                  <a:srgbClr val="000000"/>
                </a:solidFill>
              </a:rPr>
            </a:br>
            <a:r>
              <a:rPr lang="en-GB" sz="1900" dirty="0" err="1" smtClean="0">
                <a:solidFill>
                  <a:srgbClr val="000000"/>
                </a:solidFill>
              </a:rPr>
              <a:t>излучаемые</a:t>
            </a:r>
            <a:r>
              <a:rPr lang="en-GB" sz="1900" dirty="0" smtClean="0">
                <a:solidFill>
                  <a:srgbClr val="000000"/>
                </a:solidFill>
              </a:rPr>
              <a:t> разными элементами, </a:t>
            </a:r>
            <a:r>
              <a:rPr lang="en-GB" sz="1900" dirty="0" err="1" smtClean="0">
                <a:solidFill>
                  <a:srgbClr val="000000"/>
                </a:solidFill>
              </a:rPr>
              <a:t>нагретыми</a:t>
            </a:r>
            <a:r>
              <a:rPr lang="en-GB" sz="1900" dirty="0" smtClean="0">
                <a:solidFill>
                  <a:srgbClr val="000000"/>
                </a:solidFill>
              </a:rPr>
              <a:t> </a:t>
            </a:r>
            <a:br>
              <a:rPr lang="en-GB" sz="1900" dirty="0" smtClean="0">
                <a:solidFill>
                  <a:srgbClr val="000000"/>
                </a:solidFill>
              </a:rPr>
            </a:br>
            <a:r>
              <a:rPr lang="en-GB" sz="1900" dirty="0" err="1" smtClean="0">
                <a:solidFill>
                  <a:srgbClr val="000000"/>
                </a:solidFill>
              </a:rPr>
              <a:t>до</a:t>
            </a:r>
            <a:r>
              <a:rPr lang="en-GB" sz="1900" dirty="0" smtClean="0">
                <a:solidFill>
                  <a:srgbClr val="000000"/>
                </a:solidFill>
              </a:rPr>
              <a:t> появления теплового излучения в видимом диапазоне.</a:t>
            </a:r>
            <a:endParaRPr lang="ru-RU" sz="1900" dirty="0">
              <a:solidFill>
                <a:srgbClr val="000000"/>
              </a:solidFill>
            </a:endParaRPr>
          </a:p>
        </p:txBody>
      </p:sp>
      <p:pic>
        <p:nvPicPr>
          <p:cNvPr id="36866" name="Picture 2" descr="C:\Temp\NBunsen.jpg"/>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1094" t="2642" r="1245" b="1646"/>
          <a:stretch/>
        </p:blipFill>
        <p:spPr bwMode="auto">
          <a:xfrm>
            <a:off x="282633" y="1679172"/>
            <a:ext cx="5835534" cy="3266902"/>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2" name="Group 11"/>
          <p:cNvGrpSpPr/>
          <p:nvPr/>
        </p:nvGrpSpPr>
        <p:grpSpPr>
          <a:xfrm>
            <a:off x="-2" y="6076116"/>
            <a:ext cx="1160191" cy="255058"/>
            <a:chOff x="1689099" y="6018742"/>
            <a:chExt cx="1077412" cy="255058"/>
          </a:xfrm>
        </p:grpSpPr>
        <p:sp>
          <p:nvSpPr>
            <p:cNvPr id="15" name="Action Button: Custom 14">
              <a:hlinkClick r:id="rId4" action="ppaction://hlinksldjump"/>
            </p:cNvPr>
            <p:cNvSpPr/>
            <p:nvPr/>
          </p:nvSpPr>
          <p:spPr>
            <a:xfrm>
              <a:off x="1689099" y="6045200"/>
              <a:ext cx="1077412" cy="226568"/>
            </a:xfrm>
            <a:prstGeom prst="actionButtonBlank">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FFFFFF"/>
                </a:solidFill>
              </a:endParaRPr>
            </a:p>
          </p:txBody>
        </p:sp>
        <p:sp>
          <p:nvSpPr>
            <p:cNvPr id="16" name="Chevron 15">
              <a:hlinkClick r:id="rId4" action="ppaction://hlinksldjump"/>
            </p:cNvPr>
            <p:cNvSpPr/>
            <p:nvPr/>
          </p:nvSpPr>
          <p:spPr>
            <a:xfrm flipH="1">
              <a:off x="1735669" y="6045200"/>
              <a:ext cx="942975" cy="2286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D4D4D"/>
                </a:solidFill>
              </a:endParaRPr>
            </a:p>
          </p:txBody>
        </p:sp>
        <p:sp>
          <p:nvSpPr>
            <p:cNvPr id="17" name="Chevron 16">
              <a:hlinkClick r:id="rId4" action="ppaction://hlinksldjump"/>
            </p:cNvPr>
            <p:cNvSpPr/>
            <p:nvPr/>
          </p:nvSpPr>
          <p:spPr>
            <a:xfrm flipH="1">
              <a:off x="1778000" y="6045200"/>
              <a:ext cx="988016" cy="228600"/>
            </a:xfrm>
            <a:prstGeom prst="chevron">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D4D4D"/>
                </a:solidFill>
              </a:endParaRPr>
            </a:p>
          </p:txBody>
        </p:sp>
        <p:sp>
          <p:nvSpPr>
            <p:cNvPr id="18" name="TextBox 17">
              <a:hlinkClick r:id="rId5" action="ppaction://hlinksldjump"/>
            </p:cNvPr>
            <p:cNvSpPr txBox="1"/>
            <p:nvPr/>
          </p:nvSpPr>
          <p:spPr>
            <a:xfrm>
              <a:off x="1794193" y="6018742"/>
              <a:ext cx="965200" cy="246221"/>
            </a:xfrm>
            <a:prstGeom prst="rect">
              <a:avLst/>
            </a:prstGeom>
            <a:noFill/>
          </p:spPr>
          <p:txBody>
            <a:bodyPr wrap="square" rtlCol="0">
              <a:spAutoFit/>
            </a:bodyPr>
            <a:lstStyle/>
            <a:p>
              <a:r>
                <a:rPr lang="en-US" sz="1000" b="1" dirty="0" smtClean="0">
                  <a:solidFill>
                    <a:srgbClr val="FFFFFF"/>
                  </a:solidFill>
                </a:rPr>
                <a:t> Содержание</a:t>
              </a:r>
            </a:p>
          </p:txBody>
        </p:sp>
      </p:grpSp>
      <p:sp>
        <p:nvSpPr>
          <p:cNvPr id="13" name="Rechteck 12"/>
          <p:cNvSpPr/>
          <p:nvPr/>
        </p:nvSpPr>
        <p:spPr>
          <a:xfrm>
            <a:off x="228599" y="1589753"/>
            <a:ext cx="5889567" cy="3356321"/>
          </a:xfrm>
          <a:prstGeom prst="rect">
            <a:avLst/>
          </a:prstGeom>
          <a:noFill/>
          <a:ln w="9525">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9" name="TextBox 10"/>
          <p:cNvSpPr txBox="1"/>
          <p:nvPr/>
        </p:nvSpPr>
        <p:spPr>
          <a:xfrm>
            <a:off x="6851634" y="3469303"/>
            <a:ext cx="2063766" cy="1661993"/>
          </a:xfrm>
          <a:prstGeom prst="rect">
            <a:avLst/>
          </a:prstGeom>
          <a:noFill/>
        </p:spPr>
        <p:txBody>
          <a:bodyPr wrap="square" lIns="0" rtlCol="0">
            <a:spAutoFit/>
          </a:bodyPr>
          <a:lstStyle/>
          <a:p>
            <a:r>
              <a:rPr lang="en-US" sz="1200" i="1" dirty="0">
                <a:solidFill>
                  <a:srgbClr val="4D4D4D"/>
                </a:solidFill>
              </a:rPr>
              <a:t>Роберт Бунзен (1811–1899), </a:t>
            </a:r>
            <a:r>
              <a:rPr lang="en-US" sz="1200" i="1" dirty="0" err="1">
                <a:solidFill>
                  <a:srgbClr val="4D4D4D"/>
                </a:solidFill>
              </a:rPr>
              <a:t>немецкий</a:t>
            </a:r>
            <a:r>
              <a:rPr lang="en-US" sz="1200" i="1" dirty="0">
                <a:solidFill>
                  <a:srgbClr val="4D4D4D"/>
                </a:solidFill>
              </a:rPr>
              <a:t> </a:t>
            </a:r>
            <a:r>
              <a:rPr lang="en-US" sz="1200" i="1" dirty="0" err="1" smtClean="0">
                <a:solidFill>
                  <a:srgbClr val="4D4D4D"/>
                </a:solidFill>
              </a:rPr>
              <a:t>химик</a:t>
            </a:r>
            <a:r>
              <a:rPr dirty="0"/>
              <a:t/>
            </a:r>
            <a:br>
              <a:rPr dirty="0"/>
            </a:br>
            <a:r>
              <a:rPr lang="en-US" sz="1200" dirty="0">
                <a:solidFill>
                  <a:srgbClr val="777777"/>
                </a:solidFill>
              </a:rPr>
              <a:t>Источник: </a:t>
            </a:r>
            <a:r>
              <a:rPr lang="en-US" sz="1200" dirty="0" smtClean="0">
                <a:solidFill>
                  <a:srgbClr val="777777"/>
                </a:solidFill>
                <a:hlinkClick r:id="rId6"/>
              </a:rPr>
              <a:t>Wikipedia</a:t>
            </a:r>
            <a:endParaRPr lang="ru-RU" sz="1200" dirty="0">
              <a:solidFill>
                <a:srgbClr val="777777"/>
              </a:solidFill>
            </a:endParaRPr>
          </a:p>
          <a:p>
            <a:r>
              <a:rPr dirty="0"/>
              <a:t/>
            </a:r>
            <a:br>
              <a:rPr dirty="0"/>
            </a:br>
            <a:r>
              <a:rPr lang="en-US" sz="1200" i="1" dirty="0" smtClean="0">
                <a:solidFill>
                  <a:srgbClr val="4D4D4D"/>
                </a:solidFill>
              </a:rPr>
              <a:t>Густав Роберт Кирхгоф (1825–1887), </a:t>
            </a:r>
            <a:r>
              <a:rPr lang="en-US" sz="1200" i="1" dirty="0" err="1" smtClean="0">
                <a:solidFill>
                  <a:srgbClr val="4D4D4D"/>
                </a:solidFill>
              </a:rPr>
              <a:t>немецкий</a:t>
            </a:r>
            <a:r>
              <a:rPr lang="en-US" sz="1200" i="1" dirty="0" smtClean="0">
                <a:solidFill>
                  <a:srgbClr val="4D4D4D"/>
                </a:solidFill>
              </a:rPr>
              <a:t> </a:t>
            </a:r>
            <a:r>
              <a:rPr lang="en-US" sz="1200" i="1" dirty="0" err="1" smtClean="0">
                <a:solidFill>
                  <a:srgbClr val="4D4D4D"/>
                </a:solidFill>
              </a:rPr>
              <a:t>физик</a:t>
            </a:r>
            <a:r>
              <a:rPr dirty="0"/>
              <a:t/>
            </a:r>
            <a:br>
              <a:rPr dirty="0"/>
            </a:br>
            <a:r>
              <a:rPr lang="en-US" sz="1200" dirty="0" smtClean="0">
                <a:solidFill>
                  <a:srgbClr val="777777"/>
                </a:solidFill>
              </a:rPr>
              <a:t>Источник: </a:t>
            </a:r>
            <a:r>
              <a:rPr lang="en-US" sz="1200" dirty="0">
                <a:solidFill>
                  <a:srgbClr val="777777"/>
                </a:solidFill>
                <a:hlinkClick r:id="rId7"/>
              </a:rPr>
              <a:t>Wikipedia</a:t>
            </a:r>
            <a:endParaRPr lang="ru-RU" sz="1200" dirty="0">
              <a:solidFill>
                <a:srgbClr val="777777"/>
              </a:solidFill>
            </a:endParaRPr>
          </a:p>
        </p:txBody>
      </p:sp>
      <p:pic>
        <p:nvPicPr>
          <p:cNvPr id="20" name="Picture 3" descr="C:\Users\evanclay\Pictures\220px-Bunsen-Kirchhoff.jpg"/>
          <p:cNvPicPr>
            <a:picLocks noChangeAspect="1" noChangeArrowheads="1"/>
          </p:cNvPicPr>
          <p:nvPr/>
        </p:nvPicPr>
        <p:blipFill rotWithShape="1">
          <a:blip r:embed="rId8" cstate="print">
            <a:extLst>
              <a:ext uri="{28A0092B-C50C-407E-A947-70E740481C1C}">
                <a14:useLocalDpi xmlns:a14="http://schemas.microsoft.com/office/drawing/2010/main" xmlns="" val="0"/>
              </a:ext>
            </a:extLst>
          </a:blip>
          <a:srcRect l="6988" t="391" r="412" b="34035"/>
          <a:stretch/>
        </p:blipFill>
        <p:spPr bwMode="auto">
          <a:xfrm>
            <a:off x="6851633" y="1589753"/>
            <a:ext cx="1908044" cy="1836402"/>
          </a:xfrm>
          <a:prstGeom prst="rect">
            <a:avLst/>
          </a:prstGeom>
          <a:noFill/>
          <a:ln>
            <a:noFill/>
          </a:ln>
          <a:extLst/>
        </p:spPr>
      </p:pic>
    </p:spTree>
    <p:extLst>
      <p:ext uri="{BB962C8B-B14F-4D97-AF65-F5344CB8AC3E}">
        <p14:creationId xmlns:p14="http://schemas.microsoft.com/office/powerpoint/2010/main" xmlns="" val="29610873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C:\Temp\EBunsen.jpg"/>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1014" t="1188" r="788" b="1645"/>
          <a:stretch/>
        </p:blipFill>
        <p:spPr bwMode="auto">
          <a:xfrm>
            <a:off x="245225" y="1579419"/>
            <a:ext cx="5710844" cy="3366655"/>
          </a:xfrm>
          <a:prstGeom prst="rect">
            <a:avLst/>
          </a:prstGeom>
          <a:noFill/>
          <a:extLst>
            <a:ext uri="{909E8E84-426E-40DD-AFC4-6F175D3DCCD1}">
              <a14:hiddenFill xmlns:a14="http://schemas.microsoft.com/office/drawing/2010/main" xmlns="">
                <a:solidFill>
                  <a:srgbClr val="FFFFFF"/>
                </a:solidFill>
              </a14:hiddenFill>
            </a:ext>
          </a:extLst>
        </p:spPr>
      </p:pic>
      <p:sp>
        <p:nvSpPr>
          <p:cNvPr id="31746" name="Rectangle 2"/>
          <p:cNvSpPr>
            <a:spLocks noGrp="1" noChangeArrowheads="1"/>
          </p:cNvSpPr>
          <p:nvPr>
            <p:ph type="title"/>
          </p:nvPr>
        </p:nvSpPr>
        <p:spPr>
          <a:noFill/>
          <a:ln/>
        </p:spPr>
        <p:txBody>
          <a:bodyPr>
            <a:normAutofit fontScale="90000"/>
          </a:bodyPr>
          <a:lstStyle/>
          <a:p>
            <a:r>
              <a:rPr lang="en-US" sz="3778" dirty="0" smtClean="0">
                <a:latin typeface="+mj-lt"/>
              </a:rPr>
              <a:t>Исторические предпосылки</a:t>
            </a:r>
            <a:r>
              <a:rPr dirty="0"/>
              <a:t/>
            </a:r>
            <a:br>
              <a:rPr dirty="0"/>
            </a:br>
            <a:r>
              <a:rPr lang="en-AU" sz="3100" dirty="0">
                <a:latin typeface="+mj-lt"/>
              </a:rPr>
              <a:t>Опыты Кирхгофа и Бунзена по исследованию поглощения</a:t>
            </a:r>
            <a:endParaRPr lang="ru-RU" sz="3111" b="0" dirty="0">
              <a:latin typeface="+mj-lt"/>
            </a:endParaRPr>
          </a:p>
        </p:txBody>
      </p:sp>
      <p:sp>
        <p:nvSpPr>
          <p:cNvPr id="3" name="TextBox 2"/>
          <p:cNvSpPr txBox="1"/>
          <p:nvPr/>
        </p:nvSpPr>
        <p:spPr>
          <a:xfrm>
            <a:off x="230400" y="5130000"/>
            <a:ext cx="7557210" cy="707886"/>
          </a:xfrm>
          <a:prstGeom prst="rect">
            <a:avLst/>
          </a:prstGeom>
          <a:noFill/>
        </p:spPr>
        <p:txBody>
          <a:bodyPr wrap="square" lIns="0" rtlCol="0">
            <a:spAutoFit/>
          </a:bodyPr>
          <a:lstStyle/>
          <a:p>
            <a:r>
              <a:rPr lang="en-GB" sz="1950" dirty="0">
                <a:solidFill>
                  <a:srgbClr val="000000"/>
                </a:solidFill>
              </a:rPr>
              <a:t>Кирхгоф и Бунзен пропускали лучи света через пары нагретых солей металлов и получили фраунгоферовы линии поглощения.</a:t>
            </a:r>
            <a:endParaRPr lang="ru-RU" sz="1950" dirty="0">
              <a:solidFill>
                <a:srgbClr val="000000"/>
              </a:solidFill>
            </a:endParaRPr>
          </a:p>
        </p:txBody>
      </p:sp>
      <p:grpSp>
        <p:nvGrpSpPr>
          <p:cNvPr id="10" name="Group 9"/>
          <p:cNvGrpSpPr/>
          <p:nvPr/>
        </p:nvGrpSpPr>
        <p:grpSpPr>
          <a:xfrm>
            <a:off x="0" y="5952291"/>
            <a:ext cx="1095375" cy="378883"/>
            <a:chOff x="1689099" y="5894917"/>
            <a:chExt cx="1087983" cy="378883"/>
          </a:xfrm>
        </p:grpSpPr>
        <p:sp>
          <p:nvSpPr>
            <p:cNvPr id="11" name="Action Button: Custom 10">
              <a:hlinkClick r:id="rId4" action="ppaction://hlinksldjump"/>
            </p:cNvPr>
            <p:cNvSpPr/>
            <p:nvPr/>
          </p:nvSpPr>
          <p:spPr>
            <a:xfrm>
              <a:off x="1689099" y="6045200"/>
              <a:ext cx="1077412" cy="226568"/>
            </a:xfrm>
            <a:prstGeom prst="actionButtonBlank">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FFFFFF"/>
                </a:solidFill>
              </a:endParaRPr>
            </a:p>
          </p:txBody>
        </p:sp>
        <p:sp>
          <p:nvSpPr>
            <p:cNvPr id="12" name="Chevron 11">
              <a:hlinkClick r:id="rId4" action="ppaction://hlinksldjump"/>
            </p:cNvPr>
            <p:cNvSpPr/>
            <p:nvPr/>
          </p:nvSpPr>
          <p:spPr>
            <a:xfrm flipH="1">
              <a:off x="1735669" y="6045200"/>
              <a:ext cx="942975" cy="2286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D4D4D"/>
                </a:solidFill>
              </a:endParaRPr>
            </a:p>
          </p:txBody>
        </p:sp>
        <p:sp>
          <p:nvSpPr>
            <p:cNvPr id="15" name="Chevron 14">
              <a:hlinkClick r:id="rId4" action="ppaction://hlinksldjump"/>
            </p:cNvPr>
            <p:cNvSpPr/>
            <p:nvPr/>
          </p:nvSpPr>
          <p:spPr>
            <a:xfrm flipH="1">
              <a:off x="1778000" y="6045200"/>
              <a:ext cx="988016" cy="228600"/>
            </a:xfrm>
            <a:prstGeom prst="chevron">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D4D4D"/>
                </a:solidFill>
              </a:endParaRPr>
            </a:p>
          </p:txBody>
        </p:sp>
        <p:sp>
          <p:nvSpPr>
            <p:cNvPr id="16" name="TextBox 15">
              <a:hlinkClick r:id="rId5" action="ppaction://hlinksldjump"/>
            </p:cNvPr>
            <p:cNvSpPr txBox="1"/>
            <p:nvPr/>
          </p:nvSpPr>
          <p:spPr>
            <a:xfrm>
              <a:off x="1811882" y="5894917"/>
              <a:ext cx="965200" cy="246221"/>
            </a:xfrm>
            <a:prstGeom prst="rect">
              <a:avLst/>
            </a:prstGeom>
            <a:noFill/>
          </p:spPr>
          <p:txBody>
            <a:bodyPr wrap="square" rtlCol="0">
              <a:spAutoFit/>
            </a:bodyPr>
            <a:lstStyle/>
            <a:p>
              <a:r>
                <a:rPr lang="en-US" sz="1000" b="1" dirty="0" smtClean="0">
                  <a:solidFill>
                    <a:srgbClr val="FFFFFF"/>
                  </a:solidFill>
                </a:rPr>
                <a:t> Содержание</a:t>
              </a:r>
            </a:p>
          </p:txBody>
        </p:sp>
      </p:grpSp>
      <p:sp>
        <p:nvSpPr>
          <p:cNvPr id="13" name="Rechteck 12"/>
          <p:cNvSpPr/>
          <p:nvPr/>
        </p:nvSpPr>
        <p:spPr>
          <a:xfrm>
            <a:off x="228599" y="1589753"/>
            <a:ext cx="5889567" cy="3356321"/>
          </a:xfrm>
          <a:prstGeom prst="rect">
            <a:avLst/>
          </a:prstGeom>
          <a:noFill/>
          <a:ln w="9525">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Tree>
    <p:extLst>
      <p:ext uri="{BB962C8B-B14F-4D97-AF65-F5344CB8AC3E}">
        <p14:creationId xmlns:p14="http://schemas.microsoft.com/office/powerpoint/2010/main" xmlns="" val="966845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800" dirty="0" smtClean="0"/>
              <a:t>Определения</a:t>
            </a:r>
            <a:r>
              <a:t/>
            </a:r>
            <a:br/>
            <a:r>
              <a:rPr lang="en-US" sz="3100" dirty="0" smtClean="0"/>
              <a:t>Спектр Мильтона</a:t>
            </a:r>
            <a:endParaRPr lang="ru-RU" sz="3100" dirty="0"/>
          </a:p>
        </p:txBody>
      </p:sp>
      <p:grpSp>
        <p:nvGrpSpPr>
          <p:cNvPr id="5" name="Group 4"/>
          <p:cNvGrpSpPr/>
          <p:nvPr/>
        </p:nvGrpSpPr>
        <p:grpSpPr>
          <a:xfrm>
            <a:off x="0" y="6076116"/>
            <a:ext cx="1238250" cy="246221"/>
            <a:chOff x="1689099" y="6028267"/>
            <a:chExt cx="1087983" cy="246221"/>
          </a:xfrm>
        </p:grpSpPr>
        <p:sp>
          <p:nvSpPr>
            <p:cNvPr id="7" name="Action Button: Custom 6">
              <a:hlinkClick r:id="rId3" action="ppaction://hlinksldjump"/>
            </p:cNvPr>
            <p:cNvSpPr/>
            <p:nvPr/>
          </p:nvSpPr>
          <p:spPr>
            <a:xfrm>
              <a:off x="1689099" y="6045200"/>
              <a:ext cx="1077412" cy="226568"/>
            </a:xfrm>
            <a:prstGeom prst="actionButtonBlank">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Chevron 7">
              <a:hlinkClick r:id="rId3" action="ppaction://hlinksldjump"/>
            </p:cNvPr>
            <p:cNvSpPr/>
            <p:nvPr/>
          </p:nvSpPr>
          <p:spPr>
            <a:xfrm flipH="1">
              <a:off x="1735669" y="6045200"/>
              <a:ext cx="942975" cy="2286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endParaRPr>
            </a:p>
          </p:txBody>
        </p:sp>
        <p:sp>
          <p:nvSpPr>
            <p:cNvPr id="9" name="Chevron 8">
              <a:hlinkClick r:id="rId3" action="ppaction://hlinksldjump"/>
            </p:cNvPr>
            <p:cNvSpPr/>
            <p:nvPr/>
          </p:nvSpPr>
          <p:spPr>
            <a:xfrm flipH="1">
              <a:off x="1778000" y="6045200"/>
              <a:ext cx="988016" cy="228600"/>
            </a:xfrm>
            <a:prstGeom prst="chevron">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endParaRPr>
            </a:p>
          </p:txBody>
        </p:sp>
        <p:sp>
          <p:nvSpPr>
            <p:cNvPr id="10" name="TextBox 9">
              <a:hlinkClick r:id="rId3" action="ppaction://hlinksldjump"/>
            </p:cNvPr>
            <p:cNvSpPr txBox="1"/>
            <p:nvPr/>
          </p:nvSpPr>
          <p:spPr>
            <a:xfrm>
              <a:off x="1811881" y="6028267"/>
              <a:ext cx="965201" cy="246221"/>
            </a:xfrm>
            <a:prstGeom prst="rect">
              <a:avLst/>
            </a:prstGeom>
            <a:noFill/>
          </p:spPr>
          <p:txBody>
            <a:bodyPr wrap="square" rtlCol="0">
              <a:spAutoFit/>
            </a:bodyPr>
            <a:lstStyle/>
            <a:p>
              <a:r>
                <a:rPr lang="en-US" sz="1000" b="1" dirty="0" smtClean="0">
                  <a:solidFill>
                    <a:schemeClr val="bg1"/>
                  </a:solidFill>
                </a:rPr>
                <a:t> Содержание</a:t>
              </a:r>
            </a:p>
          </p:txBody>
        </p:sp>
      </p:grpSp>
      <p:pic>
        <p:nvPicPr>
          <p:cNvPr id="11" name="Picture 3" descr="Screen Clipping"/>
          <p:cNvPicPr>
            <a:picLocks noChangeAspect="1"/>
          </p:cNvPicPr>
          <p:nvPr/>
        </p:nvPicPr>
        <p:blipFill rotWithShape="1">
          <a:blip r:embed="rId4" cstate="print">
            <a:extLst>
              <a:ext uri="{28A0092B-C50C-407E-A947-70E740481C1C}">
                <a14:useLocalDpi xmlns:a14="http://schemas.microsoft.com/office/drawing/2010/main" xmlns="" val="0"/>
              </a:ext>
            </a:extLst>
          </a:blip>
          <a:srcRect l="-677" t="-883" r="-850" b="-486"/>
          <a:stretch/>
        </p:blipFill>
        <p:spPr>
          <a:xfrm>
            <a:off x="308041" y="1655883"/>
            <a:ext cx="6749467" cy="3964493"/>
          </a:xfrm>
          <a:prstGeom prst="rect">
            <a:avLst/>
          </a:prstGeom>
          <a:ln>
            <a:noFill/>
          </a:ln>
        </p:spPr>
      </p:pic>
      <p:sp>
        <p:nvSpPr>
          <p:cNvPr id="12" name="TextBox 5"/>
          <p:cNvSpPr txBox="1"/>
          <p:nvPr/>
        </p:nvSpPr>
        <p:spPr>
          <a:xfrm>
            <a:off x="4749900" y="5801325"/>
            <a:ext cx="4356000" cy="553998"/>
          </a:xfrm>
          <a:prstGeom prst="rect">
            <a:avLst/>
          </a:prstGeom>
          <a:noFill/>
        </p:spPr>
        <p:txBody>
          <a:bodyPr wrap="square" lIns="0" rtlCol="0">
            <a:spAutoFit/>
          </a:bodyPr>
          <a:lstStyle/>
          <a:p>
            <a:pPr>
              <a:spcBef>
                <a:spcPts val="300"/>
              </a:spcBef>
            </a:pPr>
            <a:r>
              <a:rPr lang="en-US" sz="1200" dirty="0" smtClean="0">
                <a:solidFill>
                  <a:srgbClr val="777777"/>
                </a:solidFill>
              </a:rPr>
              <a:t>Источник: </a:t>
            </a:r>
            <a:r>
              <a:rPr lang="en-US" sz="1200" dirty="0" smtClean="0">
                <a:solidFill>
                  <a:srgbClr val="777777"/>
                </a:solidFill>
                <a:hlinkClick r:id="rId5"/>
              </a:rPr>
              <a:t>Wikipedia</a:t>
            </a:r>
            <a:r>
              <a:rPr lang="en-US" sz="1200" dirty="0" smtClean="0">
                <a:solidFill>
                  <a:srgbClr val="777777"/>
                </a:solidFill>
              </a:rPr>
              <a:t>;</a:t>
            </a:r>
            <a:r>
              <a:rPr dirty="0" smtClean="0"/>
              <a:t> </a:t>
            </a:r>
            <a:r>
              <a:rPr lang="en-US" sz="1200" dirty="0" smtClean="0">
                <a:solidFill>
                  <a:srgbClr val="777777"/>
                </a:solidFill>
              </a:rPr>
              <a:t>преобразовано из принадлежащего НАСА изображения </a:t>
            </a:r>
            <a:r>
              <a:rPr lang="en-GB" sz="1200" dirty="0" smtClean="0">
                <a:solidFill>
                  <a:srgbClr val="777777"/>
                </a:solidFill>
              </a:rPr>
              <a:t> </a:t>
            </a:r>
            <a:r>
              <a:rPr lang="en-GB" sz="1200" dirty="0" smtClean="0">
                <a:solidFill>
                  <a:srgbClr val="777777"/>
                </a:solidFill>
                <a:hlinkClick r:id="rId6" action="ppaction://hlinkfile" tooltip="Файл: EM Spectrum3-new.jpg"/>
              </a:rPr>
              <a:t>EM_Spectrum3-new.jpg</a:t>
            </a:r>
            <a:endParaRPr lang="ru-RU" sz="1200" dirty="0">
              <a:solidFill>
                <a:srgbClr val="777777"/>
              </a:solidFill>
            </a:endParaRPr>
          </a:p>
        </p:txBody>
      </p:sp>
      <p:sp>
        <p:nvSpPr>
          <p:cNvPr id="3" name="Rechteck 2"/>
          <p:cNvSpPr/>
          <p:nvPr/>
        </p:nvSpPr>
        <p:spPr>
          <a:xfrm>
            <a:off x="7174979" y="1635718"/>
            <a:ext cx="1740421" cy="2308324"/>
          </a:xfrm>
          <a:prstGeom prst="rect">
            <a:avLst/>
          </a:prstGeom>
        </p:spPr>
        <p:txBody>
          <a:bodyPr wrap="square">
            <a:spAutoFit/>
          </a:bodyPr>
          <a:lstStyle/>
          <a:p>
            <a:r>
              <a:rPr lang="en-GB" sz="1200" i="1" dirty="0"/>
              <a:t>На данной диаграмме спектра Мильтона показаны тип излучения, длина </a:t>
            </a:r>
            <a:r>
              <a:rPr lang="en-GB" sz="1200" i="1" dirty="0" err="1"/>
              <a:t>волны</a:t>
            </a:r>
            <a:r>
              <a:rPr lang="en-GB" sz="1200" i="1" dirty="0"/>
              <a:t> </a:t>
            </a:r>
            <a:r>
              <a:rPr lang="en-GB" sz="1200" i="1" dirty="0" smtClean="0"/>
              <a:t/>
            </a:r>
            <a:br>
              <a:rPr lang="en-GB" sz="1200" i="1" dirty="0" smtClean="0"/>
            </a:br>
            <a:r>
              <a:rPr lang="en-GB" sz="1200" i="1" dirty="0" smtClean="0"/>
              <a:t>(</a:t>
            </a:r>
            <a:r>
              <a:rPr lang="en-GB" sz="1200" i="1" dirty="0"/>
              <a:t>с примерами), </a:t>
            </a:r>
            <a:r>
              <a:rPr lang="en-GB" sz="1200" i="1" dirty="0" err="1"/>
              <a:t>частота</a:t>
            </a:r>
            <a:r>
              <a:rPr lang="en-GB" sz="1200" i="1" dirty="0"/>
              <a:t> </a:t>
            </a:r>
            <a:r>
              <a:rPr lang="en-GB" sz="1200" i="1" dirty="0" smtClean="0"/>
              <a:t/>
            </a:r>
            <a:br>
              <a:rPr lang="en-GB" sz="1200" i="1" dirty="0" smtClean="0"/>
            </a:br>
            <a:r>
              <a:rPr lang="en-GB" sz="1200" i="1" dirty="0" smtClean="0"/>
              <a:t>и </a:t>
            </a:r>
            <a:r>
              <a:rPr lang="en-GB" sz="1200" i="1" dirty="0"/>
              <a:t>соответствующая температура излучения абсолютно черного тела.</a:t>
            </a:r>
          </a:p>
        </p:txBody>
      </p:sp>
      <p:sp>
        <p:nvSpPr>
          <p:cNvPr id="15" name="Rechteck 14"/>
          <p:cNvSpPr/>
          <p:nvPr/>
        </p:nvSpPr>
        <p:spPr>
          <a:xfrm>
            <a:off x="228599" y="1589753"/>
            <a:ext cx="6946380" cy="4079568"/>
          </a:xfrm>
          <a:prstGeom prst="rect">
            <a:avLst/>
          </a:prstGeom>
          <a:noFill/>
          <a:ln w="9525">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Tree>
    <p:extLst>
      <p:ext uri="{BB962C8B-B14F-4D97-AF65-F5344CB8AC3E}">
        <p14:creationId xmlns:p14="http://schemas.microsoft.com/office/powerpoint/2010/main" xmlns="" val="284464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chemeClr val="tx2"/>
                </a:solidFill>
              </a:rPr>
              <a:t>Определения</a:t>
            </a:r>
            <a:endParaRPr lang="ru-RU" b="0" dirty="0">
              <a:solidFill>
                <a:schemeClr val="tx2"/>
              </a:solidFill>
            </a:endParaRPr>
          </a:p>
        </p:txBody>
      </p:sp>
      <p:sp>
        <p:nvSpPr>
          <p:cNvPr id="3" name="Content Placeholder 2"/>
          <p:cNvSpPr>
            <a:spLocks noGrp="1"/>
          </p:cNvSpPr>
          <p:nvPr>
            <p:ph sz="half" idx="1"/>
          </p:nvPr>
        </p:nvSpPr>
        <p:spPr>
          <a:xfrm>
            <a:off x="228600" y="1512000"/>
            <a:ext cx="4270248" cy="4562856"/>
          </a:xfrm>
        </p:spPr>
        <p:txBody>
          <a:bodyPr/>
          <a:lstStyle/>
          <a:p>
            <a:pPr>
              <a:spcBef>
                <a:spcPts val="1400"/>
              </a:spcBef>
              <a:spcAft>
                <a:spcPts val="0"/>
              </a:spcAft>
            </a:pPr>
            <a:r>
              <a:rPr lang="en-US" sz="2000" b="1" dirty="0"/>
              <a:t>Спектроскопия</a:t>
            </a:r>
          </a:p>
          <a:p>
            <a:pPr>
              <a:spcBef>
                <a:spcPts val="700"/>
              </a:spcBef>
              <a:spcAft>
                <a:spcPts val="0"/>
              </a:spcAft>
            </a:pPr>
            <a:r>
              <a:rPr lang="en-GB" sz="2000" b="0" dirty="0"/>
              <a:t>Измерение взаимодействия пробы со светом с различной длиной волны из разных областей </a:t>
            </a:r>
            <a:r>
              <a:rPr lang="en-GB" sz="2000" b="0" dirty="0" smtClean="0"/>
              <a:t>электромагнитного спектра. </a:t>
            </a:r>
          </a:p>
          <a:p>
            <a:pPr>
              <a:spcBef>
                <a:spcPts val="1400"/>
              </a:spcBef>
              <a:spcAft>
                <a:spcPts val="0"/>
              </a:spcAft>
            </a:pPr>
            <a:r>
              <a:rPr lang="en-GB" sz="2000" b="0" dirty="0"/>
              <a:t>Измерение таких </a:t>
            </a:r>
            <a:r>
              <a:rPr lang="en-GB" sz="2000" b="0" dirty="0" err="1"/>
              <a:t>сигналов</a:t>
            </a:r>
            <a:r>
              <a:rPr lang="en-GB" sz="2000" b="0" dirty="0"/>
              <a:t> </a:t>
            </a:r>
            <a:r>
              <a:rPr lang="en-GB" sz="2000" b="0" dirty="0" smtClean="0"/>
              <a:t/>
            </a:r>
            <a:br>
              <a:rPr lang="en-GB" sz="2000" b="0" dirty="0" smtClean="0"/>
            </a:br>
            <a:r>
              <a:rPr lang="en-GB" sz="2000" b="0" dirty="0" smtClean="0"/>
              <a:t>в зависимости от длины волны дает спектр, с чем и связано название «спектроскопия».</a:t>
            </a:r>
            <a:r>
              <a:rPr dirty="0" smtClean="0"/>
              <a:t>  </a:t>
            </a:r>
            <a:endParaRPr lang="ru-RU" sz="2000" b="0" dirty="0"/>
          </a:p>
          <a:p>
            <a:endParaRPr lang="ru-RU" dirty="0"/>
          </a:p>
        </p:txBody>
      </p:sp>
      <p:sp>
        <p:nvSpPr>
          <p:cNvPr id="7" name="Content Placeholder 6"/>
          <p:cNvSpPr>
            <a:spLocks noGrp="1"/>
          </p:cNvSpPr>
          <p:nvPr>
            <p:ph sz="half" idx="4294967295"/>
          </p:nvPr>
        </p:nvSpPr>
        <p:spPr>
          <a:xfrm>
            <a:off x="4787999" y="1511300"/>
            <a:ext cx="4281185" cy="4673600"/>
          </a:xfrm>
        </p:spPr>
        <p:txBody>
          <a:bodyPr/>
          <a:lstStyle/>
          <a:p>
            <a:r>
              <a:rPr lang="en-US" sz="2000" b="1" dirty="0"/>
              <a:t>Спектрометр</a:t>
            </a:r>
          </a:p>
          <a:p>
            <a:pPr>
              <a:spcBef>
                <a:spcPts val="700"/>
              </a:spcBef>
            </a:pPr>
            <a:r>
              <a:rPr lang="en-US" sz="2000" dirty="0"/>
              <a:t>Прибор для выполнения относительных </a:t>
            </a:r>
            <a:r>
              <a:rPr lang="en-US" sz="2000" dirty="0" err="1"/>
              <a:t>измерений</a:t>
            </a:r>
            <a:r>
              <a:rPr lang="en-US" sz="2000" dirty="0"/>
              <a:t> </a:t>
            </a:r>
            <a:r>
              <a:rPr lang="en-US" sz="2000" dirty="0" smtClean="0"/>
              <a:t/>
            </a:r>
            <a:br>
              <a:rPr lang="en-US" sz="2000" dirty="0" smtClean="0"/>
            </a:br>
            <a:r>
              <a:rPr lang="en-US" sz="2000" dirty="0" smtClean="0"/>
              <a:t>в </a:t>
            </a:r>
            <a:r>
              <a:rPr lang="en-US" sz="2000" dirty="0" err="1"/>
              <a:t>оптической</a:t>
            </a:r>
            <a:r>
              <a:rPr lang="en-US" sz="2000" dirty="0"/>
              <a:t> </a:t>
            </a:r>
            <a:r>
              <a:rPr lang="en-US" sz="2000" dirty="0" err="1" smtClean="0"/>
              <a:t>области</a:t>
            </a:r>
            <a:r>
              <a:rPr lang="en-US" sz="2000" dirty="0" smtClean="0"/>
              <a:t> </a:t>
            </a:r>
            <a:r>
              <a:rPr lang="en-US" sz="2000" dirty="0" err="1"/>
              <a:t>спектра</a:t>
            </a:r>
            <a:r>
              <a:rPr lang="en-US" sz="2000" dirty="0"/>
              <a:t> </a:t>
            </a:r>
            <a:r>
              <a:rPr lang="en-US" sz="2000" dirty="0" smtClean="0"/>
              <a:t/>
            </a:r>
            <a:br>
              <a:rPr lang="en-US" sz="2000" dirty="0" smtClean="0"/>
            </a:br>
            <a:r>
              <a:rPr lang="en-US" sz="2000" dirty="0" smtClean="0"/>
              <a:t>с </a:t>
            </a:r>
            <a:r>
              <a:rPr lang="en-US" sz="2000" dirty="0"/>
              <a:t>применением света, подвергнутого спектральной дисперсии посредством дисперсионного элемента.</a:t>
            </a:r>
          </a:p>
          <a:p>
            <a:endParaRPr lang="ru-RU" dirty="0"/>
          </a:p>
        </p:txBody>
      </p:sp>
      <p:grpSp>
        <p:nvGrpSpPr>
          <p:cNvPr id="6" name="Gruppieren 5"/>
          <p:cNvGrpSpPr/>
          <p:nvPr/>
        </p:nvGrpSpPr>
        <p:grpSpPr>
          <a:xfrm>
            <a:off x="4791075" y="4234257"/>
            <a:ext cx="4014770" cy="1774533"/>
            <a:chOff x="4724573" y="3851871"/>
            <a:chExt cx="4014770" cy="1774533"/>
          </a:xfrm>
        </p:grpSpPr>
        <p:pic>
          <p:nvPicPr>
            <p:cNvPr id="39" name="Picture 38" descr="LIGHTBULB.jpg"/>
            <p:cNvPicPr>
              <a:picLocks noChangeAspect="1"/>
            </p:cNvPicPr>
            <p:nvPr/>
          </p:nvPicPr>
          <p:blipFill rotWithShape="1">
            <a:blip r:embed="rId3" cstate="screen">
              <a:extLst>
                <a:ext uri="{28A0092B-C50C-407E-A947-70E740481C1C}">
                  <a14:useLocalDpi xmlns:a14="http://schemas.microsoft.com/office/drawing/2010/main" xmlns=""/>
                </a:ext>
              </a:extLst>
            </a:blip>
            <a:srcRect l="12751" t="10405" r="10946"/>
            <a:stretch/>
          </p:blipFill>
          <p:spPr>
            <a:xfrm>
              <a:off x="4917182" y="4063948"/>
              <a:ext cx="386365" cy="541635"/>
            </a:xfrm>
            <a:prstGeom prst="rect">
              <a:avLst/>
            </a:prstGeom>
          </p:spPr>
        </p:pic>
        <p:sp>
          <p:nvSpPr>
            <p:cNvPr id="10" name="TextBox 9"/>
            <p:cNvSpPr txBox="1">
              <a:spLocks/>
            </p:cNvSpPr>
            <p:nvPr/>
          </p:nvSpPr>
          <p:spPr>
            <a:xfrm>
              <a:off x="5796282" y="4183352"/>
              <a:ext cx="700449" cy="369332"/>
            </a:xfrm>
            <a:prstGeom prst="rect">
              <a:avLst/>
            </a:prstGeom>
            <a:solidFill>
              <a:schemeClr val="accent2">
                <a:lumMod val="20000"/>
                <a:lumOff val="80000"/>
              </a:schemeClr>
            </a:solidFill>
            <a:ln w="9525"/>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dirty="0" smtClean="0">
                  <a:solidFill>
                    <a:schemeClr val="tx2"/>
                  </a:solidFill>
                  <a:latin typeface="Symbol" panose="05050102010706020507" pitchFamily="18" charset="2"/>
                </a:rPr>
                <a:t>l</a:t>
              </a:r>
            </a:p>
          </p:txBody>
        </p:sp>
        <p:pic>
          <p:nvPicPr>
            <p:cNvPr id="40" name="Picture 39">
              <a:hlinkClick r:id="rId4"/>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6795092" y="3999662"/>
              <a:ext cx="871712" cy="736712"/>
            </a:xfrm>
            <a:prstGeom prst="rect">
              <a:avLst/>
            </a:prstGeom>
          </p:spPr>
        </p:pic>
        <p:pic>
          <p:nvPicPr>
            <p:cNvPr id="42" name="Picture 41" descr="detector.jpg"/>
            <p:cNvPicPr>
              <a:picLocks noChangeAspect="1"/>
            </p:cNvPicPr>
            <p:nvPr/>
          </p:nvPicPr>
          <p:blipFill rotWithShape="1">
            <a:blip r:embed="rId6" cstate="print"/>
            <a:srcRect l="4375" t="3322" r="5081"/>
            <a:stretch/>
          </p:blipFill>
          <p:spPr>
            <a:xfrm>
              <a:off x="7908309" y="3851871"/>
              <a:ext cx="703466" cy="1098798"/>
            </a:xfrm>
            <a:prstGeom prst="rect">
              <a:avLst/>
            </a:prstGeom>
          </p:spPr>
        </p:pic>
        <p:cxnSp>
          <p:nvCxnSpPr>
            <p:cNvPr id="12" name="Straight Arrow Connector 11"/>
            <p:cNvCxnSpPr/>
            <p:nvPr/>
          </p:nvCxnSpPr>
          <p:spPr>
            <a:xfrm>
              <a:off x="5320173" y="4426208"/>
              <a:ext cx="360000"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43" name="Straight Arrow Connector 42"/>
            <p:cNvCxnSpPr/>
            <p:nvPr/>
          </p:nvCxnSpPr>
          <p:spPr>
            <a:xfrm>
              <a:off x="6606014" y="4426208"/>
              <a:ext cx="360000"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44" name="Straight Arrow Connector 43"/>
            <p:cNvCxnSpPr/>
            <p:nvPr/>
          </p:nvCxnSpPr>
          <p:spPr>
            <a:xfrm>
              <a:off x="7459504" y="4426208"/>
              <a:ext cx="360000"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45" name="TextBox 44"/>
            <p:cNvSpPr txBox="1"/>
            <p:nvPr/>
          </p:nvSpPr>
          <p:spPr>
            <a:xfrm>
              <a:off x="6619141" y="3974728"/>
              <a:ext cx="333746" cy="369332"/>
            </a:xfrm>
            <a:prstGeom prst="rect">
              <a:avLst/>
            </a:prstGeom>
            <a:noFill/>
          </p:spPr>
          <p:txBody>
            <a:bodyPr wrap="none" rtlCol="0">
              <a:spAutoFit/>
            </a:bodyPr>
            <a:lstStyle/>
            <a:p>
              <a:r>
                <a:rPr lang="en-US" dirty="0" smtClean="0">
                  <a:solidFill>
                    <a:schemeClr val="tx2"/>
                  </a:solidFill>
                </a:rPr>
                <a:t>I</a:t>
              </a:r>
              <a:r>
                <a:rPr lang="en-US" baseline="-25000" dirty="0" smtClean="0">
                  <a:solidFill>
                    <a:schemeClr val="tx2"/>
                  </a:solidFill>
                </a:rPr>
                <a:t>0</a:t>
              </a:r>
            </a:p>
          </p:txBody>
        </p:sp>
        <p:sp>
          <p:nvSpPr>
            <p:cNvPr id="47" name="TextBox 46"/>
            <p:cNvSpPr txBox="1"/>
            <p:nvPr/>
          </p:nvSpPr>
          <p:spPr>
            <a:xfrm>
              <a:off x="7515111" y="3974728"/>
              <a:ext cx="248786" cy="369332"/>
            </a:xfrm>
            <a:prstGeom prst="rect">
              <a:avLst/>
            </a:prstGeom>
            <a:noFill/>
          </p:spPr>
          <p:txBody>
            <a:bodyPr wrap="none" rtlCol="0">
              <a:spAutoFit/>
            </a:bodyPr>
            <a:lstStyle/>
            <a:p>
              <a:r>
                <a:rPr lang="en-US" dirty="0" smtClean="0">
                  <a:solidFill>
                    <a:schemeClr val="tx2"/>
                  </a:solidFill>
                </a:rPr>
                <a:t>I</a:t>
              </a:r>
              <a:endParaRPr lang="ru-RU" baseline="-25000" dirty="0" smtClean="0">
                <a:solidFill>
                  <a:schemeClr val="tx2"/>
                </a:solidFill>
              </a:endParaRPr>
            </a:p>
          </p:txBody>
        </p:sp>
        <p:sp>
          <p:nvSpPr>
            <p:cNvPr id="48" name="TextBox 47"/>
            <p:cNvSpPr txBox="1"/>
            <p:nvPr/>
          </p:nvSpPr>
          <p:spPr>
            <a:xfrm>
              <a:off x="4724573" y="4980073"/>
              <a:ext cx="1047749" cy="646331"/>
            </a:xfrm>
            <a:prstGeom prst="rect">
              <a:avLst/>
            </a:prstGeom>
            <a:noFill/>
          </p:spPr>
          <p:txBody>
            <a:bodyPr wrap="square" rtlCol="0">
              <a:spAutoFit/>
            </a:bodyPr>
            <a:lstStyle/>
            <a:p>
              <a:pPr algn="ctr"/>
              <a:r>
                <a:rPr lang="en-US" sz="1200" dirty="0" smtClean="0">
                  <a:solidFill>
                    <a:srgbClr val="4D4D4D"/>
                  </a:solidFill>
                </a:rPr>
                <a:t>источник </a:t>
              </a:r>
            </a:p>
            <a:p>
              <a:pPr algn="ctr"/>
              <a:r>
                <a:rPr lang="en-US" sz="1200" dirty="0" smtClean="0">
                  <a:solidFill>
                    <a:srgbClr val="4D4D4D"/>
                  </a:solidFill>
                </a:rPr>
                <a:t>света (излучения)</a:t>
              </a:r>
            </a:p>
          </p:txBody>
        </p:sp>
        <p:sp>
          <p:nvSpPr>
            <p:cNvPr id="49" name="TextBox 48"/>
            <p:cNvSpPr txBox="1"/>
            <p:nvPr/>
          </p:nvSpPr>
          <p:spPr>
            <a:xfrm>
              <a:off x="5778590" y="4980073"/>
              <a:ext cx="875561" cy="461665"/>
            </a:xfrm>
            <a:prstGeom prst="rect">
              <a:avLst/>
            </a:prstGeom>
            <a:noFill/>
          </p:spPr>
          <p:txBody>
            <a:bodyPr wrap="none" rtlCol="0">
              <a:spAutoFit/>
            </a:bodyPr>
            <a:lstStyle/>
            <a:p>
              <a:pPr algn="ctr"/>
              <a:r>
                <a:rPr lang="en-US" sz="1200" dirty="0" smtClean="0">
                  <a:solidFill>
                    <a:srgbClr val="4D4D4D"/>
                  </a:solidFill>
                </a:rPr>
                <a:t>моно- </a:t>
              </a:r>
            </a:p>
            <a:p>
              <a:pPr algn="ctr"/>
              <a:r>
                <a:rPr lang="en-US" sz="1200" dirty="0" smtClean="0">
                  <a:solidFill>
                    <a:srgbClr val="4D4D4D"/>
                  </a:solidFill>
                </a:rPr>
                <a:t>хроматор</a:t>
              </a:r>
            </a:p>
          </p:txBody>
        </p:sp>
        <p:sp>
          <p:nvSpPr>
            <p:cNvPr id="50" name="TextBox 49"/>
            <p:cNvSpPr txBox="1"/>
            <p:nvPr/>
          </p:nvSpPr>
          <p:spPr>
            <a:xfrm>
              <a:off x="7000013" y="5164739"/>
              <a:ext cx="704040" cy="276999"/>
            </a:xfrm>
            <a:prstGeom prst="rect">
              <a:avLst/>
            </a:prstGeom>
            <a:noFill/>
          </p:spPr>
          <p:txBody>
            <a:bodyPr wrap="none" rtlCol="0">
              <a:spAutoFit/>
            </a:bodyPr>
            <a:lstStyle/>
            <a:p>
              <a:pPr algn="ctr"/>
              <a:r>
                <a:rPr lang="en-US" sz="1200" dirty="0" smtClean="0">
                  <a:solidFill>
                    <a:srgbClr val="4D4D4D"/>
                  </a:solidFill>
                </a:rPr>
                <a:t>проба</a:t>
              </a:r>
            </a:p>
          </p:txBody>
        </p:sp>
        <p:sp>
          <p:nvSpPr>
            <p:cNvPr id="51" name="TextBox 50"/>
            <p:cNvSpPr txBox="1"/>
            <p:nvPr/>
          </p:nvSpPr>
          <p:spPr>
            <a:xfrm>
              <a:off x="8000038" y="4980073"/>
              <a:ext cx="739305" cy="461665"/>
            </a:xfrm>
            <a:prstGeom prst="rect">
              <a:avLst/>
            </a:prstGeom>
            <a:noFill/>
          </p:spPr>
          <p:txBody>
            <a:bodyPr wrap="none" rtlCol="0">
              <a:spAutoFit/>
            </a:bodyPr>
            <a:lstStyle/>
            <a:p>
              <a:pPr algn="ctr"/>
              <a:r>
                <a:rPr lang="en-US" sz="1200" dirty="0" smtClean="0">
                  <a:solidFill>
                    <a:srgbClr val="4D4D4D"/>
                  </a:solidFill>
                </a:rPr>
                <a:t>детектор</a:t>
              </a:r>
            </a:p>
            <a:p>
              <a:pPr algn="ctr"/>
              <a:r>
                <a:rPr lang="en-US" sz="1200" dirty="0" smtClean="0">
                  <a:solidFill>
                    <a:srgbClr val="4D4D4D"/>
                  </a:solidFill>
                </a:rPr>
                <a:t>излучения</a:t>
              </a:r>
            </a:p>
          </p:txBody>
        </p:sp>
      </p:grpSp>
      <p:grpSp>
        <p:nvGrpSpPr>
          <p:cNvPr id="24" name="Group 23"/>
          <p:cNvGrpSpPr/>
          <p:nvPr/>
        </p:nvGrpSpPr>
        <p:grpSpPr>
          <a:xfrm>
            <a:off x="0" y="6085641"/>
            <a:ext cx="1209675" cy="246221"/>
            <a:chOff x="1689099" y="6028267"/>
            <a:chExt cx="1087983" cy="246221"/>
          </a:xfrm>
        </p:grpSpPr>
        <p:sp>
          <p:nvSpPr>
            <p:cNvPr id="25" name="Action Button: Custom 24">
              <a:hlinkClick r:id="rId7" action="ppaction://hlinksldjump"/>
            </p:cNvPr>
            <p:cNvSpPr/>
            <p:nvPr/>
          </p:nvSpPr>
          <p:spPr>
            <a:xfrm>
              <a:off x="1689099" y="6045200"/>
              <a:ext cx="1077412" cy="226568"/>
            </a:xfrm>
            <a:prstGeom prst="actionButtonBlank">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FFFFFF"/>
                </a:solidFill>
              </a:endParaRPr>
            </a:p>
          </p:txBody>
        </p:sp>
        <p:sp>
          <p:nvSpPr>
            <p:cNvPr id="26" name="Chevron 25">
              <a:hlinkClick r:id="rId7" action="ppaction://hlinksldjump"/>
            </p:cNvPr>
            <p:cNvSpPr/>
            <p:nvPr/>
          </p:nvSpPr>
          <p:spPr>
            <a:xfrm flipH="1">
              <a:off x="1735669" y="6045200"/>
              <a:ext cx="942975" cy="2286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D4D4D"/>
                </a:solidFill>
              </a:endParaRPr>
            </a:p>
          </p:txBody>
        </p:sp>
        <p:sp>
          <p:nvSpPr>
            <p:cNvPr id="27" name="Chevron 26">
              <a:hlinkClick r:id="rId7" action="ppaction://hlinksldjump"/>
            </p:cNvPr>
            <p:cNvSpPr/>
            <p:nvPr/>
          </p:nvSpPr>
          <p:spPr>
            <a:xfrm flipH="1">
              <a:off x="1778000" y="6045200"/>
              <a:ext cx="988016" cy="228600"/>
            </a:xfrm>
            <a:prstGeom prst="chevron">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D4D4D"/>
                </a:solidFill>
              </a:endParaRPr>
            </a:p>
          </p:txBody>
        </p:sp>
        <p:sp>
          <p:nvSpPr>
            <p:cNvPr id="28" name="TextBox 27">
              <a:hlinkClick r:id="rId8" action="ppaction://hlinksldjump"/>
            </p:cNvPr>
            <p:cNvSpPr txBox="1"/>
            <p:nvPr/>
          </p:nvSpPr>
          <p:spPr>
            <a:xfrm>
              <a:off x="1811882" y="6028267"/>
              <a:ext cx="965200" cy="246221"/>
            </a:xfrm>
            <a:prstGeom prst="rect">
              <a:avLst/>
            </a:prstGeom>
            <a:noFill/>
          </p:spPr>
          <p:txBody>
            <a:bodyPr wrap="square" rtlCol="0">
              <a:spAutoFit/>
            </a:bodyPr>
            <a:lstStyle/>
            <a:p>
              <a:r>
                <a:rPr lang="en-US" sz="1000" b="1" dirty="0" smtClean="0">
                  <a:solidFill>
                    <a:srgbClr val="FFFFFF"/>
                  </a:solidFill>
                </a:rPr>
                <a:t> Содержание</a:t>
              </a:r>
            </a:p>
          </p:txBody>
        </p:sp>
      </p:grpSp>
    </p:spTree>
    <p:extLst>
      <p:ext uri="{BB962C8B-B14F-4D97-AF65-F5344CB8AC3E}">
        <p14:creationId xmlns:p14="http://schemas.microsoft.com/office/powerpoint/2010/main" xmlns="" val="185022246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28599" y="3477958"/>
            <a:ext cx="7016844" cy="2426385"/>
          </a:xfrm>
          <a:prstGeom prst="rect">
            <a:avLst/>
          </a:prstGeom>
        </p:spPr>
      </p:pic>
      <p:sp>
        <p:nvSpPr>
          <p:cNvPr id="2" name="Title 1"/>
          <p:cNvSpPr>
            <a:spLocks noGrp="1"/>
          </p:cNvSpPr>
          <p:nvPr>
            <p:ph type="title"/>
          </p:nvPr>
        </p:nvSpPr>
        <p:spPr/>
        <p:txBody>
          <a:bodyPr>
            <a:normAutofit fontScale="90000"/>
          </a:bodyPr>
          <a:lstStyle/>
          <a:p>
            <a:r>
              <a:rPr lang="en-US" sz="3800" dirty="0"/>
              <a:t>Определения</a:t>
            </a:r>
            <a:r>
              <a:t/>
            </a:r>
            <a:br/>
            <a:r>
              <a:rPr lang="de-DE" sz="3100" dirty="0" smtClean="0"/>
              <a:t>Электромагнитный спектр</a:t>
            </a:r>
            <a:endParaRPr lang="ru-RU" sz="3100" dirty="0"/>
          </a:p>
        </p:txBody>
      </p:sp>
      <p:sp>
        <p:nvSpPr>
          <p:cNvPr id="5" name="Content Placeholder 4"/>
          <p:cNvSpPr>
            <a:spLocks noGrp="1"/>
          </p:cNvSpPr>
          <p:nvPr>
            <p:ph idx="1"/>
          </p:nvPr>
        </p:nvSpPr>
        <p:spPr>
          <a:xfrm>
            <a:off x="228599" y="1454850"/>
            <a:ext cx="8410575" cy="4562856"/>
          </a:xfrm>
        </p:spPr>
        <p:txBody>
          <a:bodyPr>
            <a:normAutofit/>
          </a:bodyPr>
          <a:lstStyle/>
          <a:p>
            <a:r>
              <a:rPr lang="en-GB" sz="1750" dirty="0" smtClean="0"/>
              <a:t>Электромагнитный спектр включает широкий диапазон порядков величин частоты и длины волны.</a:t>
            </a:r>
          </a:p>
          <a:p>
            <a:pPr marL="230400" indent="-230400">
              <a:spcBef>
                <a:spcPts val="700"/>
              </a:spcBef>
              <a:buFont typeface="Arial" pitchFamily="34" charset="0"/>
              <a:buChar char="•"/>
            </a:pPr>
            <a:r>
              <a:rPr lang="en-AU" sz="1750" dirty="0" smtClean="0"/>
              <a:t>Названия областей </a:t>
            </a:r>
            <a:r>
              <a:rPr lang="en-AU" sz="1750" dirty="0" err="1" smtClean="0"/>
              <a:t>сложились</a:t>
            </a:r>
            <a:r>
              <a:rPr lang="en-AU" sz="1750" dirty="0" smtClean="0"/>
              <a:t> </a:t>
            </a:r>
            <a:r>
              <a:rPr lang="en-AU" sz="1750" dirty="0" err="1" smtClean="0"/>
              <a:t>исторически</a:t>
            </a:r>
            <a:r>
              <a:rPr lang="en-AU" sz="1750" dirty="0" smtClean="0"/>
              <a:t>.</a:t>
            </a:r>
          </a:p>
          <a:p>
            <a:pPr marL="230400" indent="-230400">
              <a:spcBef>
                <a:spcPts val="700"/>
              </a:spcBef>
              <a:buFont typeface="Arial" pitchFamily="34" charset="0"/>
              <a:buChar char="•"/>
            </a:pPr>
            <a:r>
              <a:rPr lang="en-AU" sz="1750" dirty="0" smtClean="0"/>
              <a:t>При переходе от одной области к другой отсутствуют какие бы то ни было резкие или </a:t>
            </a:r>
            <a:r>
              <a:rPr lang="en-AU" sz="1750" dirty="0" err="1" smtClean="0"/>
              <a:t>фундаментальные</a:t>
            </a:r>
            <a:r>
              <a:rPr lang="en-AU" sz="1750" dirty="0" smtClean="0"/>
              <a:t> </a:t>
            </a:r>
            <a:r>
              <a:rPr lang="en-AU" sz="1750" dirty="0" err="1" smtClean="0"/>
              <a:t>изменения</a:t>
            </a:r>
            <a:r>
              <a:rPr lang="en-AU" sz="1750" dirty="0" smtClean="0"/>
              <a:t>.</a:t>
            </a:r>
          </a:p>
          <a:p>
            <a:pPr marL="230400" indent="-230400">
              <a:spcBef>
                <a:spcPts val="700"/>
              </a:spcBef>
              <a:buFont typeface="Arial" pitchFamily="34" charset="0"/>
              <a:buChar char="•"/>
            </a:pPr>
            <a:r>
              <a:rPr lang="en-AU" sz="1750" dirty="0" smtClean="0"/>
              <a:t>Видимый свет занимает только небольшую часть </a:t>
            </a:r>
            <a:r>
              <a:rPr lang="en-AU" sz="1750" dirty="0" err="1" smtClean="0"/>
              <a:t>электромагнитного</a:t>
            </a:r>
            <a:r>
              <a:rPr lang="en-AU" sz="1750" dirty="0" smtClean="0"/>
              <a:t> </a:t>
            </a:r>
            <a:r>
              <a:rPr lang="en-AU" sz="1750" dirty="0" err="1" smtClean="0"/>
              <a:t>спектра</a:t>
            </a:r>
            <a:r>
              <a:rPr lang="en-AU" sz="1750" dirty="0" smtClean="0"/>
              <a:t>.</a:t>
            </a:r>
            <a:endParaRPr lang="ru-RU" sz="1750" dirty="0" smtClean="0"/>
          </a:p>
          <a:p>
            <a:endParaRPr lang="ru-RU" sz="1800" dirty="0"/>
          </a:p>
        </p:txBody>
      </p:sp>
      <p:sp>
        <p:nvSpPr>
          <p:cNvPr id="10" name="TextBox 9"/>
          <p:cNvSpPr txBox="1"/>
          <p:nvPr/>
        </p:nvSpPr>
        <p:spPr>
          <a:xfrm>
            <a:off x="7359625" y="5500723"/>
            <a:ext cx="1626433" cy="461665"/>
          </a:xfrm>
          <a:prstGeom prst="rect">
            <a:avLst/>
          </a:prstGeom>
          <a:noFill/>
        </p:spPr>
        <p:txBody>
          <a:bodyPr wrap="square" lIns="0" rtlCol="0">
            <a:spAutoFit/>
          </a:bodyPr>
          <a:lstStyle/>
          <a:p>
            <a:r>
              <a:rPr lang="en-US" sz="1200" i="1" dirty="0">
                <a:solidFill>
                  <a:srgbClr val="4D4D4D"/>
                </a:solidFill>
              </a:rPr>
              <a:t>Электромагнитный спектр</a:t>
            </a:r>
          </a:p>
        </p:txBody>
      </p:sp>
      <p:grpSp>
        <p:nvGrpSpPr>
          <p:cNvPr id="12" name="Group 11"/>
          <p:cNvGrpSpPr/>
          <p:nvPr/>
        </p:nvGrpSpPr>
        <p:grpSpPr>
          <a:xfrm>
            <a:off x="0" y="6085641"/>
            <a:ext cx="1333500" cy="246221"/>
            <a:chOff x="1689099" y="6028267"/>
            <a:chExt cx="1087983" cy="246221"/>
          </a:xfrm>
        </p:grpSpPr>
        <p:sp>
          <p:nvSpPr>
            <p:cNvPr id="13" name="Action Button: Custom 12">
              <a:hlinkClick r:id="rId4" action="ppaction://hlinksldjump"/>
            </p:cNvPr>
            <p:cNvSpPr/>
            <p:nvPr/>
          </p:nvSpPr>
          <p:spPr>
            <a:xfrm>
              <a:off x="1689099" y="6045200"/>
              <a:ext cx="1077412" cy="226568"/>
            </a:xfrm>
            <a:prstGeom prst="actionButtonBlank">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FFFFFF"/>
                </a:solidFill>
              </a:endParaRPr>
            </a:p>
          </p:txBody>
        </p:sp>
        <p:sp>
          <p:nvSpPr>
            <p:cNvPr id="14" name="Chevron 13">
              <a:hlinkClick r:id="rId4" action="ppaction://hlinksldjump"/>
            </p:cNvPr>
            <p:cNvSpPr/>
            <p:nvPr/>
          </p:nvSpPr>
          <p:spPr>
            <a:xfrm flipH="1">
              <a:off x="1735669" y="6045200"/>
              <a:ext cx="942975" cy="2286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D4D4D"/>
                </a:solidFill>
              </a:endParaRPr>
            </a:p>
          </p:txBody>
        </p:sp>
        <p:sp>
          <p:nvSpPr>
            <p:cNvPr id="15" name="Chevron 14">
              <a:hlinkClick r:id="rId4" action="ppaction://hlinksldjump"/>
            </p:cNvPr>
            <p:cNvSpPr/>
            <p:nvPr/>
          </p:nvSpPr>
          <p:spPr>
            <a:xfrm flipH="1">
              <a:off x="1778000" y="6045200"/>
              <a:ext cx="988016" cy="228600"/>
            </a:xfrm>
            <a:prstGeom prst="chevron">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D4D4D"/>
                </a:solidFill>
              </a:endParaRPr>
            </a:p>
          </p:txBody>
        </p:sp>
        <p:sp>
          <p:nvSpPr>
            <p:cNvPr id="16" name="TextBox 15">
              <a:hlinkClick r:id="rId5" action="ppaction://hlinksldjump"/>
            </p:cNvPr>
            <p:cNvSpPr txBox="1"/>
            <p:nvPr/>
          </p:nvSpPr>
          <p:spPr>
            <a:xfrm>
              <a:off x="1811882" y="6028267"/>
              <a:ext cx="965200" cy="246221"/>
            </a:xfrm>
            <a:prstGeom prst="rect">
              <a:avLst/>
            </a:prstGeom>
            <a:noFill/>
          </p:spPr>
          <p:txBody>
            <a:bodyPr wrap="square" rtlCol="0">
              <a:spAutoFit/>
            </a:bodyPr>
            <a:lstStyle/>
            <a:p>
              <a:r>
                <a:rPr lang="en-US" sz="1000" b="1" dirty="0" smtClean="0">
                  <a:solidFill>
                    <a:srgbClr val="FFFFFF"/>
                  </a:solidFill>
                </a:rPr>
                <a:t> Содержание</a:t>
              </a:r>
            </a:p>
          </p:txBody>
        </p:sp>
      </p:grpSp>
    </p:spTree>
    <p:extLst>
      <p:ext uri="{BB962C8B-B14F-4D97-AF65-F5344CB8AC3E}">
        <p14:creationId xmlns:p14="http://schemas.microsoft.com/office/powerpoint/2010/main" xmlns="" val="27202831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dirty="0" smtClean="0"/>
              <a:t>Определения</a:t>
            </a:r>
            <a:r>
              <a:rPr dirty="0"/>
              <a:t/>
            </a:r>
            <a:br>
              <a:rPr dirty="0"/>
            </a:br>
            <a:r>
              <a:rPr lang="de-DE" sz="2800" b="0" dirty="0" smtClean="0"/>
              <a:t>Свет (излучение)</a:t>
            </a:r>
            <a:endParaRPr lang="ru-RU" sz="2800" b="0" dirty="0"/>
          </a:p>
        </p:txBody>
      </p:sp>
      <p:sp>
        <p:nvSpPr>
          <p:cNvPr id="3" name="Content Placeholder 2"/>
          <p:cNvSpPr>
            <a:spLocks noGrp="1"/>
          </p:cNvSpPr>
          <p:nvPr>
            <p:ph sz="half" idx="1"/>
          </p:nvPr>
        </p:nvSpPr>
        <p:spPr>
          <a:xfrm>
            <a:off x="228600" y="1512000"/>
            <a:ext cx="4206240" cy="4672584"/>
          </a:xfrm>
        </p:spPr>
        <p:txBody>
          <a:bodyPr>
            <a:normAutofit/>
          </a:bodyPr>
          <a:lstStyle/>
          <a:p>
            <a:pPr>
              <a:spcBef>
                <a:spcPts val="700"/>
              </a:spcBef>
            </a:pPr>
            <a:r>
              <a:rPr lang="en-US" sz="1750" b="1" dirty="0" smtClean="0"/>
              <a:t>Свет имеет двойственную природу: </a:t>
            </a:r>
          </a:p>
          <a:p>
            <a:pPr marL="230400" indent="-230400">
              <a:spcBef>
                <a:spcPts val="700"/>
              </a:spcBef>
              <a:buFont typeface="Arial" pitchFamily="34" charset="0"/>
              <a:buChar char="•"/>
            </a:pPr>
            <a:r>
              <a:rPr lang="en-US" sz="1750" dirty="0"/>
              <a:t>Для описания волновых свойств часто используют такие термины, </a:t>
            </a:r>
            <a:r>
              <a:rPr lang="en-US" sz="1750" dirty="0" smtClean="0"/>
              <a:t/>
            </a:r>
            <a:br>
              <a:rPr lang="en-US" sz="1750" dirty="0" smtClean="0"/>
            </a:br>
            <a:r>
              <a:rPr lang="en-US" sz="1750" dirty="0" err="1" smtClean="0"/>
              <a:t>как</a:t>
            </a:r>
            <a:r>
              <a:rPr lang="en-US" sz="1750" dirty="0" smtClean="0"/>
              <a:t> </a:t>
            </a:r>
            <a:r>
              <a:rPr lang="en-US" sz="1750" dirty="0"/>
              <a:t>длина волны и частота. </a:t>
            </a:r>
          </a:p>
          <a:p>
            <a:pPr marL="230400" indent="-230400">
              <a:spcBef>
                <a:spcPts val="700"/>
              </a:spcBef>
              <a:buFont typeface="Arial" pitchFamily="34" charset="0"/>
              <a:buChar char="•"/>
            </a:pPr>
            <a:r>
              <a:rPr lang="en-US" sz="1750" dirty="0"/>
              <a:t>Для описания корпускулярных свойств используют </a:t>
            </a:r>
            <a:r>
              <a:rPr lang="en-US" sz="1750" dirty="0" err="1"/>
              <a:t>понятие</a:t>
            </a:r>
            <a:r>
              <a:rPr lang="en-US" sz="1750" dirty="0"/>
              <a:t> </a:t>
            </a:r>
            <a:r>
              <a:rPr lang="en-US" sz="1750" dirty="0" smtClean="0"/>
              <a:t/>
            </a:r>
            <a:br>
              <a:rPr lang="en-US" sz="1750" dirty="0" smtClean="0"/>
            </a:br>
            <a:r>
              <a:rPr lang="en-US" sz="1750" dirty="0" smtClean="0"/>
              <a:t>о </a:t>
            </a:r>
            <a:r>
              <a:rPr lang="en-US" sz="1750" dirty="0"/>
              <a:t>порциях энергии, называемых фотонами. </a:t>
            </a:r>
          </a:p>
          <a:p>
            <a:r>
              <a:rPr lang="en-US" sz="1750" dirty="0"/>
              <a:t>Эти понятия приложимы ко всему </a:t>
            </a:r>
            <a:r>
              <a:rPr lang="en-US" sz="1750" dirty="0" smtClean="0"/>
              <a:t>электромагнитному </a:t>
            </a:r>
            <a:r>
              <a:rPr lang="en-US" sz="1750" dirty="0" err="1" smtClean="0"/>
              <a:t>спектру</a:t>
            </a:r>
            <a:r>
              <a:rPr lang="en-US" sz="1750" dirty="0" smtClean="0"/>
              <a:t> </a:t>
            </a:r>
            <a:br>
              <a:rPr lang="en-US" sz="1750" dirty="0" smtClean="0"/>
            </a:br>
            <a:r>
              <a:rPr lang="en-US" sz="1750" dirty="0" smtClean="0"/>
              <a:t>и не </a:t>
            </a:r>
            <a:r>
              <a:rPr lang="en-US" sz="1750" dirty="0" err="1" smtClean="0"/>
              <a:t>ограничиваются</a:t>
            </a:r>
            <a:r>
              <a:rPr lang="en-US" sz="1750" dirty="0" smtClean="0"/>
              <a:t> </a:t>
            </a:r>
            <a:r>
              <a:rPr lang="en-US" sz="1750" dirty="0" err="1" smtClean="0"/>
              <a:t>областью</a:t>
            </a:r>
            <a:r>
              <a:rPr lang="en-US" sz="1750" dirty="0" smtClean="0"/>
              <a:t>, традиционно относимой к «свету» (включающей видимое, ультрафиолетовое и </a:t>
            </a:r>
            <a:r>
              <a:rPr lang="en-US" sz="1750" dirty="0" err="1" smtClean="0"/>
              <a:t>инфракрасное</a:t>
            </a:r>
            <a:r>
              <a:rPr lang="en-US" sz="1750" dirty="0" smtClean="0"/>
              <a:t> </a:t>
            </a:r>
            <a:r>
              <a:rPr lang="az-Cyrl-AZ" sz="1750" dirty="0" smtClean="0"/>
              <a:t>излучения</a:t>
            </a:r>
            <a:r>
              <a:rPr lang="en-US" sz="1750" dirty="0" smtClean="0"/>
              <a:t>). </a:t>
            </a:r>
          </a:p>
          <a:p>
            <a:endParaRPr lang="ru-RU" sz="1750" dirty="0"/>
          </a:p>
        </p:txBody>
      </p:sp>
      <p:sp>
        <p:nvSpPr>
          <p:cNvPr id="7" name="Content Placeholder 6"/>
          <p:cNvSpPr>
            <a:spLocks noGrp="1"/>
          </p:cNvSpPr>
          <p:nvPr>
            <p:ph sz="half" idx="2"/>
          </p:nvPr>
        </p:nvSpPr>
        <p:spPr>
          <a:xfrm>
            <a:off x="4676775" y="1512000"/>
            <a:ext cx="4315179" cy="4672584"/>
          </a:xfrm>
        </p:spPr>
        <p:txBody>
          <a:bodyPr>
            <a:normAutofit/>
          </a:bodyPr>
          <a:lstStyle/>
          <a:p>
            <a:r>
              <a:rPr lang="en-US" sz="1750" dirty="0"/>
              <a:t>Считается, что свет имеет волновую природу, так как состоит из переменных электрического (E) и магнитного (M) полей. Эти поля </a:t>
            </a:r>
            <a:r>
              <a:rPr lang="en-US" sz="1750" dirty="0" err="1"/>
              <a:t>располагаются</a:t>
            </a:r>
            <a:r>
              <a:rPr lang="en-US" sz="1750" dirty="0"/>
              <a:t> </a:t>
            </a:r>
            <a:r>
              <a:rPr lang="en-US" sz="1750" dirty="0" smtClean="0"/>
              <a:t/>
            </a:r>
            <a:br>
              <a:rPr lang="en-US" sz="1750" dirty="0" smtClean="0"/>
            </a:br>
            <a:r>
              <a:rPr lang="en-US" sz="1750" dirty="0" err="1" smtClean="0"/>
              <a:t>под</a:t>
            </a:r>
            <a:r>
              <a:rPr lang="en-US" sz="1750" dirty="0" smtClean="0"/>
              <a:t> </a:t>
            </a:r>
            <a:r>
              <a:rPr lang="en-US" sz="1750" dirty="0"/>
              <a:t>прямым углом друг по </a:t>
            </a:r>
            <a:r>
              <a:rPr lang="en-US" sz="1750" dirty="0" err="1"/>
              <a:t>отношению</a:t>
            </a:r>
            <a:r>
              <a:rPr lang="en-US" sz="1750" dirty="0"/>
              <a:t> </a:t>
            </a:r>
            <a:r>
              <a:rPr lang="en-US" sz="1750" dirty="0" smtClean="0"/>
              <a:t/>
            </a:r>
            <a:br>
              <a:rPr lang="en-US" sz="1750" dirty="0" smtClean="0"/>
            </a:br>
            <a:r>
              <a:rPr lang="en-US" sz="1750" dirty="0" smtClean="0"/>
              <a:t>к </a:t>
            </a:r>
            <a:r>
              <a:rPr lang="en-US" sz="1750" dirty="0"/>
              <a:t>другу и распространяются в каждой конкретной среде с соответствующей постоянной скоростью. В вакууме эта </a:t>
            </a:r>
            <a:r>
              <a:rPr lang="en-US" sz="1750" dirty="0" err="1"/>
              <a:t>скорость</a:t>
            </a:r>
            <a:r>
              <a:rPr lang="en-US" sz="1750" dirty="0"/>
              <a:t> </a:t>
            </a:r>
            <a:r>
              <a:rPr lang="en-US" sz="1750" dirty="0" err="1" smtClean="0"/>
              <a:t>составляет</a:t>
            </a:r>
            <a:r>
              <a:rPr lang="en-US" sz="1750" dirty="0" smtClean="0"/>
              <a:t> 3</a:t>
            </a:r>
            <a:r>
              <a:rPr lang="en-US" sz="1750" dirty="0" smtClean="0">
                <a:sym typeface="Symbol"/>
              </a:rPr>
              <a:t></a:t>
            </a:r>
            <a:r>
              <a:rPr lang="en-US" sz="1750" dirty="0" smtClean="0"/>
              <a:t>10</a:t>
            </a:r>
            <a:r>
              <a:rPr lang="en-US" sz="1750" baseline="30000" dirty="0" smtClean="0"/>
              <a:t>8</a:t>
            </a:r>
            <a:r>
              <a:rPr sz="1750" dirty="0" smtClean="0"/>
              <a:t> </a:t>
            </a:r>
            <a:r>
              <a:rPr lang="en-US" sz="1750" dirty="0"/>
              <a:t>м/с.</a:t>
            </a:r>
          </a:p>
          <a:p>
            <a:endParaRPr lang="ru-RU" sz="1750" dirty="0"/>
          </a:p>
        </p:txBody>
      </p:sp>
      <p:pic>
        <p:nvPicPr>
          <p:cNvPr id="41" name="Picture 2" descr="длина волны"/>
          <p:cNvPicPr>
            <a:picLocks noChangeAspect="1" noChangeArrowheads="1"/>
          </p:cNvPicPr>
          <p:nvPr/>
        </p:nvPicPr>
        <p:blipFill>
          <a:blip r:embed="rId3" cstate="print"/>
          <a:srcRect/>
          <a:stretch>
            <a:fillRect/>
          </a:stretch>
        </p:blipFill>
        <p:spPr bwMode="auto">
          <a:xfrm>
            <a:off x="4550414" y="4039720"/>
            <a:ext cx="4395956" cy="2022231"/>
          </a:xfrm>
          <a:prstGeom prst="rect">
            <a:avLst/>
          </a:prstGeom>
          <a:noFill/>
          <a:ln w="9525">
            <a:noFill/>
            <a:miter lim="800000"/>
            <a:headEnd/>
            <a:tailEnd/>
          </a:ln>
        </p:spPr>
      </p:pic>
      <p:grpSp>
        <p:nvGrpSpPr>
          <p:cNvPr id="11" name="Group 10"/>
          <p:cNvGrpSpPr/>
          <p:nvPr/>
        </p:nvGrpSpPr>
        <p:grpSpPr>
          <a:xfrm>
            <a:off x="0" y="6085641"/>
            <a:ext cx="1285875" cy="246221"/>
            <a:chOff x="1689099" y="6028267"/>
            <a:chExt cx="1087983" cy="246221"/>
          </a:xfrm>
        </p:grpSpPr>
        <p:sp>
          <p:nvSpPr>
            <p:cNvPr id="12" name="Action Button: Custom 11">
              <a:hlinkClick r:id="rId4" action="ppaction://hlinksldjump"/>
            </p:cNvPr>
            <p:cNvSpPr/>
            <p:nvPr/>
          </p:nvSpPr>
          <p:spPr>
            <a:xfrm>
              <a:off x="1689099" y="6045200"/>
              <a:ext cx="1077412" cy="226568"/>
            </a:xfrm>
            <a:prstGeom prst="actionButtonBlank">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FFFFFF"/>
                </a:solidFill>
              </a:endParaRPr>
            </a:p>
          </p:txBody>
        </p:sp>
        <p:sp>
          <p:nvSpPr>
            <p:cNvPr id="13" name="Chevron 12">
              <a:hlinkClick r:id="rId4" action="ppaction://hlinksldjump"/>
            </p:cNvPr>
            <p:cNvSpPr/>
            <p:nvPr/>
          </p:nvSpPr>
          <p:spPr>
            <a:xfrm flipH="1">
              <a:off x="1735669" y="6045200"/>
              <a:ext cx="942975" cy="2286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D4D4D"/>
                </a:solidFill>
              </a:endParaRPr>
            </a:p>
          </p:txBody>
        </p:sp>
        <p:sp>
          <p:nvSpPr>
            <p:cNvPr id="14" name="Chevron 13">
              <a:hlinkClick r:id="rId4" action="ppaction://hlinksldjump"/>
            </p:cNvPr>
            <p:cNvSpPr/>
            <p:nvPr/>
          </p:nvSpPr>
          <p:spPr>
            <a:xfrm flipH="1">
              <a:off x="1778000" y="6045200"/>
              <a:ext cx="988016" cy="228600"/>
            </a:xfrm>
            <a:prstGeom prst="chevron">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D4D4D"/>
                </a:solidFill>
              </a:endParaRPr>
            </a:p>
          </p:txBody>
        </p:sp>
        <p:sp>
          <p:nvSpPr>
            <p:cNvPr id="15" name="TextBox 14">
              <a:hlinkClick r:id="rId5" action="ppaction://hlinksldjump"/>
            </p:cNvPr>
            <p:cNvSpPr txBox="1"/>
            <p:nvPr/>
          </p:nvSpPr>
          <p:spPr>
            <a:xfrm>
              <a:off x="1811882" y="6028267"/>
              <a:ext cx="965200" cy="246221"/>
            </a:xfrm>
            <a:prstGeom prst="rect">
              <a:avLst/>
            </a:prstGeom>
            <a:noFill/>
          </p:spPr>
          <p:txBody>
            <a:bodyPr wrap="square" rtlCol="0">
              <a:spAutoFit/>
            </a:bodyPr>
            <a:lstStyle/>
            <a:p>
              <a:r>
                <a:rPr lang="en-US" sz="1000" b="1" dirty="0" smtClean="0">
                  <a:solidFill>
                    <a:srgbClr val="FFFFFF"/>
                  </a:solidFill>
                </a:rPr>
                <a:t> Содержание</a:t>
              </a:r>
            </a:p>
          </p:txBody>
        </p:sp>
      </p:grpSp>
    </p:spTree>
    <p:extLst>
      <p:ext uri="{BB962C8B-B14F-4D97-AF65-F5344CB8AC3E}">
        <p14:creationId xmlns:p14="http://schemas.microsoft.com/office/powerpoint/2010/main" xmlns="" val="4886209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778" dirty="0" smtClean="0"/>
              <a:t>Основные параметры</a:t>
            </a:r>
            <a:r>
              <a:t/>
            </a:r>
            <a:br/>
            <a:r>
              <a:rPr lang="en-US" sz="3111" b="0" dirty="0" smtClean="0"/>
              <a:t>Длина волны и частота</a:t>
            </a:r>
            <a:endParaRPr lang="ru-RU" sz="3111" b="0" dirty="0"/>
          </a:p>
        </p:txBody>
      </p:sp>
      <p:sp>
        <p:nvSpPr>
          <p:cNvPr id="4" name="Content Placeholder 3"/>
          <p:cNvSpPr>
            <a:spLocks noGrp="1"/>
          </p:cNvSpPr>
          <p:nvPr>
            <p:ph idx="1"/>
          </p:nvPr>
        </p:nvSpPr>
        <p:spPr>
          <a:xfrm>
            <a:off x="228601" y="1522785"/>
            <a:ext cx="4393275" cy="4636946"/>
          </a:xfrm>
        </p:spPr>
        <p:txBody>
          <a:bodyPr>
            <a:normAutofit/>
          </a:bodyPr>
          <a:lstStyle/>
          <a:p>
            <a:pPr>
              <a:lnSpc>
                <a:spcPct val="110000"/>
              </a:lnSpc>
            </a:pPr>
            <a:r>
              <a:rPr lang="en-US" sz="2000" dirty="0"/>
              <a:t>Энергию, </a:t>
            </a:r>
            <a:r>
              <a:rPr lang="en-US" sz="2000" dirty="0" err="1"/>
              <a:t>связанную</a:t>
            </a:r>
            <a:r>
              <a:rPr lang="en-US" sz="2000" dirty="0"/>
              <a:t> </a:t>
            </a:r>
            <a:r>
              <a:rPr lang="en-US" sz="2000" dirty="0" smtClean="0"/>
              <a:t/>
            </a:r>
            <a:br>
              <a:rPr lang="en-US" sz="2000" dirty="0" smtClean="0"/>
            </a:br>
            <a:r>
              <a:rPr lang="en-US" sz="2000" dirty="0" smtClean="0"/>
              <a:t>с </a:t>
            </a:r>
            <a:r>
              <a:rPr lang="en-US" sz="2000" dirty="0"/>
              <a:t>электромагнитным излучением, можно </a:t>
            </a:r>
            <a:r>
              <a:rPr lang="en-US" sz="2000" dirty="0" smtClean="0"/>
              <a:t>определить следующим образом:</a:t>
            </a:r>
            <a:r>
              <a:rPr dirty="0"/>
              <a:t/>
            </a:r>
            <a:br>
              <a:rPr dirty="0"/>
            </a:br>
            <a:r>
              <a:rPr dirty="0"/>
              <a:t/>
            </a:r>
            <a:br>
              <a:rPr dirty="0"/>
            </a:br>
            <a:r>
              <a:rPr dirty="0"/>
              <a:t/>
            </a:r>
            <a:br>
              <a:rPr dirty="0"/>
            </a:br>
            <a:r>
              <a:rPr lang="en-GB" sz="2000" dirty="0" err="1" smtClean="0"/>
              <a:t>Частота</a:t>
            </a:r>
            <a:r>
              <a:rPr lang="en-GB" sz="2000" dirty="0" smtClean="0"/>
              <a:t> находится в следующей зависимости от длины волны:</a:t>
            </a:r>
          </a:p>
          <a:p>
            <a:pPr>
              <a:lnSpc>
                <a:spcPct val="110000"/>
              </a:lnSpc>
            </a:pPr>
            <a:endParaRPr lang="ru-RU" sz="2000" dirty="0" smtClean="0"/>
          </a:p>
        </p:txBody>
      </p:sp>
      <p:grpSp>
        <p:nvGrpSpPr>
          <p:cNvPr id="12" name="Group 11"/>
          <p:cNvGrpSpPr/>
          <p:nvPr/>
        </p:nvGrpSpPr>
        <p:grpSpPr>
          <a:xfrm>
            <a:off x="-1" y="5923716"/>
            <a:ext cx="1095375" cy="707886"/>
            <a:chOff x="1689099" y="5866342"/>
            <a:chExt cx="1087983" cy="707886"/>
          </a:xfrm>
        </p:grpSpPr>
        <p:sp>
          <p:nvSpPr>
            <p:cNvPr id="13" name="Action Button: Custom 12">
              <a:hlinkClick r:id="rId4" action="ppaction://hlinksldjump"/>
            </p:cNvPr>
            <p:cNvSpPr/>
            <p:nvPr/>
          </p:nvSpPr>
          <p:spPr>
            <a:xfrm>
              <a:off x="1689099" y="6045200"/>
              <a:ext cx="1077412" cy="226568"/>
            </a:xfrm>
            <a:prstGeom prst="actionButtonBlank">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FFFFFF"/>
                </a:solidFill>
              </a:endParaRPr>
            </a:p>
          </p:txBody>
        </p:sp>
        <p:sp>
          <p:nvSpPr>
            <p:cNvPr id="14" name="Chevron 13">
              <a:hlinkClick r:id="rId4" action="ppaction://hlinksldjump"/>
            </p:cNvPr>
            <p:cNvSpPr/>
            <p:nvPr/>
          </p:nvSpPr>
          <p:spPr>
            <a:xfrm flipH="1">
              <a:off x="1735669" y="6045200"/>
              <a:ext cx="942975" cy="2286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D4D4D"/>
                </a:solidFill>
              </a:endParaRPr>
            </a:p>
          </p:txBody>
        </p:sp>
        <p:sp>
          <p:nvSpPr>
            <p:cNvPr id="15" name="Chevron 14">
              <a:hlinkClick r:id="rId4" action="ppaction://hlinksldjump"/>
            </p:cNvPr>
            <p:cNvSpPr/>
            <p:nvPr/>
          </p:nvSpPr>
          <p:spPr>
            <a:xfrm flipH="1">
              <a:off x="1778000" y="6045200"/>
              <a:ext cx="988016" cy="228600"/>
            </a:xfrm>
            <a:prstGeom prst="chevron">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D4D4D"/>
                </a:solidFill>
              </a:endParaRPr>
            </a:p>
          </p:txBody>
        </p:sp>
        <p:sp>
          <p:nvSpPr>
            <p:cNvPr id="16" name="TextBox 15">
              <a:hlinkClick r:id="rId5" action="ppaction://hlinksldjump"/>
            </p:cNvPr>
            <p:cNvSpPr txBox="1"/>
            <p:nvPr/>
          </p:nvSpPr>
          <p:spPr>
            <a:xfrm>
              <a:off x="1811882" y="5866342"/>
              <a:ext cx="965200" cy="707886"/>
            </a:xfrm>
            <a:prstGeom prst="rect">
              <a:avLst/>
            </a:prstGeom>
            <a:noFill/>
          </p:spPr>
          <p:txBody>
            <a:bodyPr wrap="square" rtlCol="0">
              <a:spAutoFit/>
            </a:bodyPr>
            <a:lstStyle/>
            <a:p>
              <a:r>
                <a:rPr lang="en-US" sz="1000" b="1" dirty="0" smtClean="0">
                  <a:solidFill>
                    <a:srgbClr val="FFFFFF"/>
                  </a:solidFill>
                </a:rPr>
                <a:t> </a:t>
              </a:r>
              <a:r>
                <a:rPr lang="en-US" sz="1000" b="1" dirty="0" err="1" smtClean="0">
                  <a:solidFill>
                    <a:srgbClr val="FFFFFF"/>
                  </a:solidFill>
                </a:rPr>
                <a:t>Содержание</a:t>
              </a:r>
              <a:endParaRPr lang="en-US" sz="1000" b="1" dirty="0" smtClean="0">
                <a:solidFill>
                  <a:srgbClr val="FFFFFF"/>
                </a:solidFill>
              </a:endParaRPr>
            </a:p>
          </p:txBody>
        </p:sp>
      </p:grpSp>
      <p:sp>
        <p:nvSpPr>
          <p:cNvPr id="17" name="TextBox 2"/>
          <p:cNvSpPr txBox="1"/>
          <p:nvPr/>
        </p:nvSpPr>
        <p:spPr>
          <a:xfrm>
            <a:off x="4921349" y="4276996"/>
            <a:ext cx="3803551" cy="1531701"/>
          </a:xfrm>
          <a:prstGeom prst="rect">
            <a:avLst/>
          </a:prstGeom>
          <a:noFill/>
        </p:spPr>
        <p:txBody>
          <a:bodyPr wrap="square" lIns="0" rtlCol="0">
            <a:spAutoFit/>
          </a:bodyPr>
          <a:lstStyle/>
          <a:p>
            <a:pPr marL="360000" indent="-360000">
              <a:lnSpc>
                <a:spcPct val="90000"/>
              </a:lnSpc>
              <a:spcBef>
                <a:spcPts val="700"/>
              </a:spcBef>
            </a:pPr>
            <a:r>
              <a:rPr lang="en-US" sz="1400" i="1" dirty="0" smtClean="0">
                <a:solidFill>
                  <a:schemeClr val="tx2"/>
                </a:solidFill>
              </a:rPr>
              <a:t>E</a:t>
            </a:r>
            <a:r>
              <a:rPr dirty="0" smtClean="0"/>
              <a:t> </a:t>
            </a:r>
            <a:r>
              <a:rPr lang="en-US" dirty="0" smtClean="0"/>
              <a:t>	</a:t>
            </a:r>
            <a:r>
              <a:rPr lang="en-US" sz="1400" dirty="0" smtClean="0">
                <a:solidFill>
                  <a:schemeClr val="tx2"/>
                </a:solidFill>
              </a:rPr>
              <a:t> —</a:t>
            </a:r>
            <a:r>
              <a:rPr lang="en-US" sz="1400" dirty="0" smtClean="0"/>
              <a:t> </a:t>
            </a:r>
            <a:r>
              <a:rPr lang="en-US" sz="1400" dirty="0" err="1" smtClean="0">
                <a:solidFill>
                  <a:schemeClr val="tx2"/>
                </a:solidFill>
              </a:rPr>
              <a:t>энергия</a:t>
            </a:r>
            <a:r>
              <a:rPr lang="en-US" sz="1400" dirty="0" smtClean="0">
                <a:solidFill>
                  <a:schemeClr val="tx2"/>
                </a:solidFill>
              </a:rPr>
              <a:t> (Дж)</a:t>
            </a:r>
          </a:p>
          <a:p>
            <a:pPr marL="360000" indent="-360000">
              <a:lnSpc>
                <a:spcPct val="90000"/>
              </a:lnSpc>
              <a:spcBef>
                <a:spcPts val="700"/>
              </a:spcBef>
            </a:pPr>
            <a:r>
              <a:rPr lang="en-US" sz="1400" i="1" dirty="0" smtClean="0">
                <a:solidFill>
                  <a:schemeClr val="tx2"/>
                </a:solidFill>
              </a:rPr>
              <a:t>h	</a:t>
            </a:r>
            <a:r>
              <a:rPr lang="en-US" sz="1400" dirty="0" smtClean="0">
                <a:solidFill>
                  <a:schemeClr val="tx2"/>
                </a:solidFill>
              </a:rPr>
              <a:t> — </a:t>
            </a:r>
            <a:r>
              <a:rPr lang="en-US" sz="1400" spc="-50" dirty="0" err="1" smtClean="0">
                <a:solidFill>
                  <a:schemeClr val="tx2"/>
                </a:solidFill>
              </a:rPr>
              <a:t>постоянная</a:t>
            </a:r>
            <a:r>
              <a:rPr lang="en-US" sz="1400" spc="-50" dirty="0" smtClean="0">
                <a:solidFill>
                  <a:schemeClr val="tx2"/>
                </a:solidFill>
              </a:rPr>
              <a:t> Планка (6,62 </a:t>
            </a:r>
            <a:r>
              <a:rPr lang="en-US" sz="1400" spc="-50" dirty="0" smtClean="0">
                <a:solidFill>
                  <a:schemeClr val="tx2"/>
                </a:solidFill>
                <a:sym typeface="Symbol"/>
              </a:rPr>
              <a:t></a:t>
            </a:r>
            <a:r>
              <a:rPr lang="en-US" sz="1400" spc="-50" dirty="0" smtClean="0">
                <a:solidFill>
                  <a:schemeClr val="tx2"/>
                </a:solidFill>
              </a:rPr>
              <a:t>10</a:t>
            </a:r>
            <a:r>
              <a:rPr lang="en-US" sz="1400" spc="-50" baseline="30000" dirty="0" smtClean="0">
                <a:solidFill>
                  <a:schemeClr val="tx2"/>
                </a:solidFill>
              </a:rPr>
              <a:t>-34</a:t>
            </a:r>
            <a:r>
              <a:rPr lang="en-US" sz="1400" spc="-50" dirty="0" smtClean="0">
                <a:solidFill>
                  <a:schemeClr val="tx2"/>
                </a:solidFill>
              </a:rPr>
              <a:t> </a:t>
            </a:r>
            <a:r>
              <a:rPr lang="ru-RU" sz="1400" spc="-50" dirty="0" smtClean="0">
                <a:solidFill>
                  <a:schemeClr val="tx2"/>
                </a:solidFill>
              </a:rPr>
              <a:t>Дж·с</a:t>
            </a:r>
            <a:r>
              <a:rPr lang="en-US" sz="1400" spc="-50" dirty="0" smtClean="0">
                <a:solidFill>
                  <a:schemeClr val="tx2"/>
                </a:solidFill>
              </a:rPr>
              <a:t>)</a:t>
            </a:r>
          </a:p>
          <a:p>
            <a:pPr marL="360000" indent="-360000">
              <a:lnSpc>
                <a:spcPct val="90000"/>
              </a:lnSpc>
              <a:spcBef>
                <a:spcPts val="700"/>
              </a:spcBef>
              <a:buFont typeface="Symbol" pitchFamily="18" charset="2"/>
              <a:buChar char="n"/>
            </a:pPr>
            <a:r>
              <a:rPr lang="en-US" sz="1400" dirty="0" smtClean="0">
                <a:solidFill>
                  <a:schemeClr val="tx2"/>
                </a:solidFill>
              </a:rPr>
              <a:t>— </a:t>
            </a:r>
            <a:r>
              <a:rPr lang="en-US" sz="1400" dirty="0" err="1" smtClean="0">
                <a:solidFill>
                  <a:schemeClr val="tx2"/>
                </a:solidFill>
              </a:rPr>
              <a:t>частота</a:t>
            </a:r>
            <a:r>
              <a:rPr lang="en-US" sz="1400" dirty="0" smtClean="0">
                <a:solidFill>
                  <a:schemeClr val="tx2"/>
                </a:solidFill>
              </a:rPr>
              <a:t> (с</a:t>
            </a:r>
            <a:r>
              <a:rPr lang="en-US" sz="1400" baseline="30000" dirty="0" smtClean="0">
                <a:solidFill>
                  <a:schemeClr val="tx2"/>
                </a:solidFill>
              </a:rPr>
              <a:t>-1</a:t>
            </a:r>
            <a:r>
              <a:rPr lang="en-US" sz="1400" dirty="0" smtClean="0">
                <a:solidFill>
                  <a:schemeClr val="tx2"/>
                </a:solidFill>
              </a:rPr>
              <a:t>)</a:t>
            </a:r>
          </a:p>
          <a:p>
            <a:pPr marL="360000" indent="-360000">
              <a:lnSpc>
                <a:spcPct val="90000"/>
              </a:lnSpc>
              <a:spcBef>
                <a:spcPts val="700"/>
              </a:spcBef>
            </a:pPr>
            <a:r>
              <a:rPr lang="en-US" sz="1400" i="1" dirty="0" smtClean="0">
                <a:solidFill>
                  <a:schemeClr val="tx2"/>
                </a:solidFill>
              </a:rPr>
              <a:t>c</a:t>
            </a:r>
            <a:r>
              <a:rPr lang="en-US" sz="1400" dirty="0" smtClean="0">
                <a:solidFill>
                  <a:schemeClr val="tx2"/>
                </a:solidFill>
              </a:rPr>
              <a:t> 	 — </a:t>
            </a:r>
            <a:r>
              <a:rPr lang="en-US" sz="1400" dirty="0" err="1" smtClean="0">
                <a:solidFill>
                  <a:schemeClr val="tx2"/>
                </a:solidFill>
              </a:rPr>
              <a:t>скорость</a:t>
            </a:r>
            <a:r>
              <a:rPr lang="en-US" sz="1400" dirty="0" smtClean="0">
                <a:solidFill>
                  <a:schemeClr val="tx2"/>
                </a:solidFill>
              </a:rPr>
              <a:t> </a:t>
            </a:r>
            <a:r>
              <a:rPr lang="en-US" sz="1400" dirty="0" err="1" smtClean="0">
                <a:solidFill>
                  <a:schemeClr val="tx2"/>
                </a:solidFill>
              </a:rPr>
              <a:t>света</a:t>
            </a:r>
            <a:r>
              <a:rPr lang="en-US" sz="1400" dirty="0" smtClean="0">
                <a:solidFill>
                  <a:schemeClr val="tx2"/>
                </a:solidFill>
              </a:rPr>
              <a:t> (</a:t>
            </a:r>
            <a:r>
              <a:rPr lang="en-US" sz="1400" dirty="0">
                <a:solidFill>
                  <a:schemeClr val="tx2"/>
                </a:solidFill>
              </a:rPr>
              <a:t>3</a:t>
            </a:r>
            <a:r>
              <a:rPr lang="en-US" sz="1400" dirty="0" smtClean="0">
                <a:solidFill>
                  <a:schemeClr val="tx2"/>
                </a:solidFill>
                <a:sym typeface="Symbol"/>
              </a:rPr>
              <a:t></a:t>
            </a:r>
            <a:r>
              <a:rPr lang="en-US" sz="1400" dirty="0" smtClean="0">
                <a:solidFill>
                  <a:schemeClr val="tx2"/>
                </a:solidFill>
              </a:rPr>
              <a:t>10</a:t>
            </a:r>
            <a:r>
              <a:rPr lang="en-US" sz="1400" baseline="30000" dirty="0" smtClean="0">
                <a:solidFill>
                  <a:schemeClr val="tx2"/>
                </a:solidFill>
              </a:rPr>
              <a:t>8 </a:t>
            </a:r>
            <a:r>
              <a:rPr lang="en-US" sz="1400" dirty="0" smtClean="0">
                <a:solidFill>
                  <a:schemeClr val="tx2"/>
                </a:solidFill>
              </a:rPr>
              <a:t>м/с</a:t>
            </a:r>
            <a:r>
              <a:rPr lang="en-US" sz="1400" dirty="0">
                <a:solidFill>
                  <a:schemeClr val="tx2"/>
                </a:solidFill>
              </a:rPr>
              <a:t>)</a:t>
            </a:r>
          </a:p>
          <a:p>
            <a:pPr marL="360000" indent="-360000">
              <a:lnSpc>
                <a:spcPct val="90000"/>
              </a:lnSpc>
              <a:spcBef>
                <a:spcPts val="700"/>
              </a:spcBef>
            </a:pPr>
            <a:r>
              <a:rPr lang="en-US" sz="1400" dirty="0" smtClean="0">
                <a:solidFill>
                  <a:schemeClr val="tx2"/>
                </a:solidFill>
                <a:sym typeface="Symbol"/>
              </a:rPr>
              <a:t></a:t>
            </a:r>
            <a:r>
              <a:rPr dirty="0" smtClean="0"/>
              <a:t> </a:t>
            </a:r>
            <a:r>
              <a:rPr lang="en-US" dirty="0" smtClean="0"/>
              <a:t>	</a:t>
            </a:r>
            <a:r>
              <a:rPr lang="en-US" sz="1400" dirty="0" smtClean="0">
                <a:solidFill>
                  <a:schemeClr val="tx2"/>
                </a:solidFill>
              </a:rPr>
              <a:t> — </a:t>
            </a:r>
            <a:r>
              <a:rPr lang="en-US" sz="1400" dirty="0" err="1" smtClean="0">
                <a:solidFill>
                  <a:schemeClr val="tx2"/>
                </a:solidFill>
              </a:rPr>
              <a:t>длина</a:t>
            </a:r>
            <a:r>
              <a:rPr lang="en-US" sz="1400" dirty="0" smtClean="0">
                <a:solidFill>
                  <a:schemeClr val="tx2"/>
                </a:solidFill>
              </a:rPr>
              <a:t> волны (м)</a:t>
            </a:r>
            <a:endParaRPr lang="ru-RU" sz="1400" dirty="0" smtClean="0">
              <a:solidFill>
                <a:schemeClr val="tx2"/>
              </a:solidFill>
            </a:endParaRPr>
          </a:p>
        </p:txBody>
      </p:sp>
      <p:graphicFrame>
        <p:nvGraphicFramePr>
          <p:cNvPr id="20" name="Object 4"/>
          <p:cNvGraphicFramePr>
            <a:graphicFrameLocks noGrp="1" noChangeAspect="1"/>
          </p:cNvGraphicFramePr>
          <p:nvPr>
            <p:extLst>
              <p:ext uri="{D42A27DB-BD31-4B8C-83A1-F6EECF244321}">
                <p14:modId xmlns:p14="http://schemas.microsoft.com/office/powerpoint/2010/main" xmlns="" val="3124735357"/>
              </p:ext>
            </p:extLst>
          </p:nvPr>
        </p:nvGraphicFramePr>
        <p:xfrm>
          <a:off x="1386051" y="2878778"/>
          <a:ext cx="1241425" cy="393700"/>
        </p:xfrm>
        <a:graphic>
          <a:graphicData uri="http://schemas.openxmlformats.org/presentationml/2006/ole">
            <p:oleObj spid="_x0000_s28141" name="Formel" r:id="rId6" imgW="571004" imgH="177646" progId="Equation.3">
              <p:embed/>
            </p:oleObj>
          </a:graphicData>
        </a:graphic>
      </p:graphicFrame>
      <p:graphicFrame>
        <p:nvGraphicFramePr>
          <p:cNvPr id="21" name="Object 5"/>
          <p:cNvGraphicFramePr>
            <a:graphicFrameLocks noGrp="1" noChangeAspect="1"/>
          </p:cNvGraphicFramePr>
          <p:nvPr>
            <p:extLst>
              <p:ext uri="{D42A27DB-BD31-4B8C-83A1-F6EECF244321}">
                <p14:modId xmlns:p14="http://schemas.microsoft.com/office/powerpoint/2010/main" xmlns="" val="745967904"/>
              </p:ext>
            </p:extLst>
          </p:nvPr>
        </p:nvGraphicFramePr>
        <p:xfrm>
          <a:off x="1386051" y="4745792"/>
          <a:ext cx="909637" cy="871537"/>
        </p:xfrm>
        <a:graphic>
          <a:graphicData uri="http://schemas.openxmlformats.org/presentationml/2006/ole">
            <p:oleObj spid="_x0000_s28142" name="Formel" r:id="rId7" imgW="418918" imgH="393529" progId="Equation.3">
              <p:embed/>
            </p:oleObj>
          </a:graphicData>
        </a:graphic>
      </p:graphicFrame>
      <p:sp>
        <p:nvSpPr>
          <p:cNvPr id="18" name="Content Placeholder 3"/>
          <p:cNvSpPr txBox="1">
            <a:spLocks/>
          </p:cNvSpPr>
          <p:nvPr/>
        </p:nvSpPr>
        <p:spPr>
          <a:xfrm>
            <a:off x="4788000" y="1627293"/>
            <a:ext cx="4127400" cy="767564"/>
          </a:xfrm>
          <a:prstGeom prst="rect">
            <a:avLst/>
          </a:prstGeom>
        </p:spPr>
        <p:txBody>
          <a:bodyPr vert="horz" lIns="0" tIns="45720" rIns="91440" bIns="45720" rtlCol="0">
            <a:noAutofit/>
          </a:bodyPr>
          <a:lstStyle>
            <a:lvl1pPr marL="0" indent="0" algn="l" defTabSz="685800" rtl="0" eaLnBrk="1" latinLnBrk="0" hangingPunct="1">
              <a:lnSpc>
                <a:spcPct val="100000"/>
              </a:lnSpc>
              <a:spcBef>
                <a:spcPts val="1400"/>
              </a:spcBef>
              <a:buFontTx/>
              <a:buNone/>
              <a:defRPr sz="2400" kern="1200">
                <a:solidFill>
                  <a:schemeClr val="tx2"/>
                </a:solidFill>
                <a:latin typeface="+mn-lt"/>
                <a:ea typeface="+mn-ea"/>
                <a:cs typeface="Arial" panose="020B0604020202020204" pitchFamily="34" charset="0"/>
              </a:defRPr>
            </a:lvl1pPr>
            <a:lvl2pPr marL="228600" indent="-228600" algn="l" defTabSz="685800" rtl="0" eaLnBrk="1" latinLnBrk="0" hangingPunct="1">
              <a:lnSpc>
                <a:spcPct val="100000"/>
              </a:lnSpc>
              <a:spcBef>
                <a:spcPts val="700"/>
              </a:spcBef>
              <a:buFont typeface="Arial" panose="020B0604020202020204" pitchFamily="34" charset="0"/>
              <a:buChar char="•"/>
              <a:defRPr sz="2000" kern="1200">
                <a:solidFill>
                  <a:schemeClr val="tx2"/>
                </a:solidFill>
                <a:latin typeface="+mn-lt"/>
                <a:ea typeface="+mn-ea"/>
                <a:cs typeface="Arial" panose="020B0604020202020204" pitchFamily="34" charset="0"/>
              </a:defRPr>
            </a:lvl2pPr>
            <a:lvl3pPr marL="457200" indent="-228600" algn="l" defTabSz="685800" rtl="0" eaLnBrk="1" latinLnBrk="0" hangingPunct="1">
              <a:lnSpc>
                <a:spcPct val="100000"/>
              </a:lnSpc>
              <a:spcBef>
                <a:spcPts val="700"/>
              </a:spcBef>
              <a:buFont typeface="Lucida Grande"/>
              <a:buChar char="–"/>
              <a:defRPr sz="2000" kern="1200">
                <a:solidFill>
                  <a:schemeClr val="tx2"/>
                </a:solidFill>
                <a:latin typeface="+mn-lt"/>
                <a:ea typeface="+mn-ea"/>
                <a:cs typeface="Arial" panose="020B0604020202020204" pitchFamily="34" charset="0"/>
              </a:defRPr>
            </a:lvl3pPr>
            <a:lvl4pPr marL="685800" indent="-228600" algn="l" defTabSz="685800" rtl="0" eaLnBrk="1" latinLnBrk="0" hangingPunct="1">
              <a:lnSpc>
                <a:spcPct val="100000"/>
              </a:lnSpc>
              <a:spcBef>
                <a:spcPts val="700"/>
              </a:spcBef>
              <a:buFont typeface="Arial" panose="020B0604020202020204" pitchFamily="34" charset="0"/>
              <a:buChar char="•"/>
              <a:defRPr sz="1800" kern="1200">
                <a:solidFill>
                  <a:schemeClr val="tx2"/>
                </a:solidFill>
                <a:latin typeface="+mn-lt"/>
                <a:ea typeface="+mn-ea"/>
                <a:cs typeface="Arial" panose="020B0604020202020204" pitchFamily="34" charset="0"/>
              </a:defRPr>
            </a:lvl4pPr>
            <a:lvl5pPr marL="914400" indent="-228600" algn="l" defTabSz="685800" rtl="0" eaLnBrk="1" latinLnBrk="0" hangingPunct="1">
              <a:lnSpc>
                <a:spcPct val="100000"/>
              </a:lnSpc>
              <a:spcBef>
                <a:spcPts val="700"/>
              </a:spcBef>
              <a:buFont typeface="Arial"/>
              <a:buChar char="–"/>
              <a:defRPr sz="1800" kern="1200">
                <a:solidFill>
                  <a:schemeClr val="tx2"/>
                </a:solidFill>
                <a:latin typeface="+mn-lt"/>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10000"/>
              </a:lnSpc>
            </a:pPr>
            <a:r>
              <a:rPr lang="en-US" sz="1200" i="1" dirty="0" smtClean="0">
                <a:solidFill>
                  <a:srgbClr val="4D4D4D"/>
                </a:solidFill>
              </a:rPr>
              <a:t>Примечание. В спектроскопии длина волны обычно выражается в микрометрах, нанометрах или волновых числах (1/</a:t>
            </a:r>
            <a:r>
              <a:rPr lang="en-GB" sz="1200" i="1" dirty="0" smtClean="0">
                <a:solidFill>
                  <a:srgbClr val="4D4D4D"/>
                </a:solidFill>
                <a:sym typeface="Symbol"/>
              </a:rPr>
              <a:t></a:t>
            </a:r>
            <a:r>
              <a:rPr lang="en-GB" sz="1200" i="1" dirty="0" smtClean="0">
                <a:solidFill>
                  <a:srgbClr val="4D4D4D"/>
                </a:solidFill>
              </a:rPr>
              <a:t>; выражаются в обратных сантиметрах).</a:t>
            </a:r>
          </a:p>
        </p:txBody>
      </p:sp>
    </p:spTree>
    <p:extLst>
      <p:ext uri="{BB962C8B-B14F-4D97-AF65-F5344CB8AC3E}">
        <p14:creationId xmlns:p14="http://schemas.microsoft.com/office/powerpoint/2010/main" xmlns="" val="29862348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800" dirty="0"/>
              <a:t>Основные параметры</a:t>
            </a:r>
            <a:r>
              <a:rPr dirty="0"/>
              <a:t/>
            </a:r>
            <a:br>
              <a:rPr dirty="0"/>
            </a:br>
            <a:r>
              <a:rPr lang="de-DE" sz="3100" b="0" dirty="0" smtClean="0"/>
              <a:t>Поглощение и испускание</a:t>
            </a:r>
            <a:endParaRPr lang="ru-RU" sz="3100" b="0" dirty="0"/>
          </a:p>
        </p:txBody>
      </p:sp>
      <p:grpSp>
        <p:nvGrpSpPr>
          <p:cNvPr id="9" name="Group 8"/>
          <p:cNvGrpSpPr/>
          <p:nvPr/>
        </p:nvGrpSpPr>
        <p:grpSpPr>
          <a:xfrm>
            <a:off x="0" y="6086475"/>
            <a:ext cx="1257300" cy="321590"/>
            <a:chOff x="1689099" y="6045200"/>
            <a:chExt cx="1087983" cy="273289"/>
          </a:xfrm>
        </p:grpSpPr>
        <p:sp>
          <p:nvSpPr>
            <p:cNvPr id="10" name="Action Button: Custom 9">
              <a:hlinkClick r:id="rId3" action="ppaction://hlinksldjump"/>
            </p:cNvPr>
            <p:cNvSpPr/>
            <p:nvPr/>
          </p:nvSpPr>
          <p:spPr>
            <a:xfrm>
              <a:off x="1689099" y="6045200"/>
              <a:ext cx="1077412" cy="226568"/>
            </a:xfrm>
            <a:prstGeom prst="actionButtonBlank">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FFFFFF"/>
                </a:solidFill>
              </a:endParaRPr>
            </a:p>
          </p:txBody>
        </p:sp>
        <p:sp>
          <p:nvSpPr>
            <p:cNvPr id="11" name="Chevron 10">
              <a:hlinkClick r:id="rId3" action="ppaction://hlinksldjump"/>
            </p:cNvPr>
            <p:cNvSpPr/>
            <p:nvPr/>
          </p:nvSpPr>
          <p:spPr>
            <a:xfrm flipH="1">
              <a:off x="1735669" y="6045200"/>
              <a:ext cx="942975" cy="2286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D4D4D"/>
                </a:solidFill>
              </a:endParaRPr>
            </a:p>
          </p:txBody>
        </p:sp>
        <p:sp>
          <p:nvSpPr>
            <p:cNvPr id="12" name="Chevron 11">
              <a:hlinkClick r:id="rId3" action="ppaction://hlinksldjump"/>
            </p:cNvPr>
            <p:cNvSpPr/>
            <p:nvPr/>
          </p:nvSpPr>
          <p:spPr>
            <a:xfrm flipH="1">
              <a:off x="1778000" y="6045200"/>
              <a:ext cx="988016" cy="228600"/>
            </a:xfrm>
            <a:prstGeom prst="chevron">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D4D4D"/>
                </a:solidFill>
              </a:endParaRPr>
            </a:p>
          </p:txBody>
        </p:sp>
        <p:sp>
          <p:nvSpPr>
            <p:cNvPr id="13" name="TextBox 12">
              <a:hlinkClick r:id="rId4" action="ppaction://hlinksldjump"/>
            </p:cNvPr>
            <p:cNvSpPr txBox="1"/>
            <p:nvPr/>
          </p:nvSpPr>
          <p:spPr>
            <a:xfrm>
              <a:off x="1811882" y="6072268"/>
              <a:ext cx="965200" cy="246221"/>
            </a:xfrm>
            <a:prstGeom prst="rect">
              <a:avLst/>
            </a:prstGeom>
            <a:noFill/>
          </p:spPr>
          <p:txBody>
            <a:bodyPr wrap="square" rtlCol="0">
              <a:spAutoFit/>
            </a:bodyPr>
            <a:lstStyle/>
            <a:p>
              <a:r>
                <a:rPr lang="en-US" sz="1000" b="1" dirty="0" smtClean="0">
                  <a:solidFill>
                    <a:srgbClr val="FFFFFF"/>
                  </a:solidFill>
                </a:rPr>
                <a:t> Содержание</a:t>
              </a:r>
            </a:p>
          </p:txBody>
        </p:sp>
      </p:grpSp>
      <p:sp>
        <p:nvSpPr>
          <p:cNvPr id="14" name="Content Placeholder 27"/>
          <p:cNvSpPr txBox="1">
            <a:spLocks/>
          </p:cNvSpPr>
          <p:nvPr/>
        </p:nvSpPr>
        <p:spPr>
          <a:xfrm>
            <a:off x="230400" y="1512000"/>
            <a:ext cx="8686800" cy="4562856"/>
          </a:xfrm>
          <a:prstGeom prst="rect">
            <a:avLst/>
          </a:prstGeom>
        </p:spPr>
        <p:txBody>
          <a:bodyPr vert="horz" lIns="0" tIns="45720" rIns="91440" bIns="45720" rtlCol="0">
            <a:normAutofit/>
          </a:bodyPr>
          <a:lstStyle>
            <a:lvl1pPr marL="0" indent="0" algn="l" defTabSz="685800" rtl="0" eaLnBrk="1" latinLnBrk="0" hangingPunct="1">
              <a:lnSpc>
                <a:spcPct val="100000"/>
              </a:lnSpc>
              <a:spcBef>
                <a:spcPts val="1400"/>
              </a:spcBef>
              <a:buFontTx/>
              <a:buNone/>
              <a:defRPr sz="2400" kern="1200">
                <a:solidFill>
                  <a:schemeClr val="tx2"/>
                </a:solidFill>
                <a:latin typeface="+mn-lt"/>
                <a:ea typeface="+mn-ea"/>
                <a:cs typeface="Arial" panose="020B0604020202020204" pitchFamily="34" charset="0"/>
              </a:defRPr>
            </a:lvl1pPr>
            <a:lvl2pPr marL="228600" indent="-228600" algn="l" defTabSz="685800" rtl="0" eaLnBrk="1" latinLnBrk="0" hangingPunct="1">
              <a:lnSpc>
                <a:spcPct val="100000"/>
              </a:lnSpc>
              <a:spcBef>
                <a:spcPts val="700"/>
              </a:spcBef>
              <a:buFont typeface="Arial" panose="020B0604020202020204" pitchFamily="34" charset="0"/>
              <a:buChar char="•"/>
              <a:defRPr sz="2000" kern="1200">
                <a:solidFill>
                  <a:schemeClr val="tx2"/>
                </a:solidFill>
                <a:latin typeface="+mn-lt"/>
                <a:ea typeface="+mn-ea"/>
                <a:cs typeface="Arial" panose="020B0604020202020204" pitchFamily="34" charset="0"/>
              </a:defRPr>
            </a:lvl2pPr>
            <a:lvl3pPr marL="457200" indent="-228600" algn="l" defTabSz="685800" rtl="0" eaLnBrk="1" latinLnBrk="0" hangingPunct="1">
              <a:lnSpc>
                <a:spcPct val="100000"/>
              </a:lnSpc>
              <a:spcBef>
                <a:spcPts val="700"/>
              </a:spcBef>
              <a:buFont typeface="Lucida Grande"/>
              <a:buChar char="–"/>
              <a:defRPr sz="2000" kern="1200">
                <a:solidFill>
                  <a:schemeClr val="tx2"/>
                </a:solidFill>
                <a:latin typeface="+mn-lt"/>
                <a:ea typeface="+mn-ea"/>
                <a:cs typeface="Arial" panose="020B0604020202020204" pitchFamily="34" charset="0"/>
              </a:defRPr>
            </a:lvl3pPr>
            <a:lvl4pPr marL="685800" indent="-228600" algn="l" defTabSz="685800" rtl="0" eaLnBrk="1" latinLnBrk="0" hangingPunct="1">
              <a:lnSpc>
                <a:spcPct val="100000"/>
              </a:lnSpc>
              <a:spcBef>
                <a:spcPts val="700"/>
              </a:spcBef>
              <a:buFont typeface="Arial" panose="020B0604020202020204" pitchFamily="34" charset="0"/>
              <a:buChar char="•"/>
              <a:defRPr sz="1800" kern="1200">
                <a:solidFill>
                  <a:schemeClr val="tx2"/>
                </a:solidFill>
                <a:latin typeface="+mn-lt"/>
                <a:ea typeface="+mn-ea"/>
                <a:cs typeface="Arial" panose="020B0604020202020204" pitchFamily="34" charset="0"/>
              </a:defRPr>
            </a:lvl4pPr>
            <a:lvl5pPr marL="914400" indent="-228600" algn="l" defTabSz="685800" rtl="0" eaLnBrk="1" latinLnBrk="0" hangingPunct="1">
              <a:lnSpc>
                <a:spcPct val="100000"/>
              </a:lnSpc>
              <a:spcBef>
                <a:spcPts val="700"/>
              </a:spcBef>
              <a:buFont typeface="Arial"/>
              <a:buChar char="–"/>
              <a:defRPr sz="1800" kern="1200">
                <a:solidFill>
                  <a:schemeClr val="tx2"/>
                </a:solidFill>
                <a:latin typeface="+mn-lt"/>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GB" sz="2000" dirty="0" smtClean="0"/>
              <a:t>Взаимодействия электромагнитного излучения с веществом </a:t>
            </a:r>
            <a:r>
              <a:rPr lang="en-GB" sz="2000" dirty="0" err="1" smtClean="0"/>
              <a:t>можно</a:t>
            </a:r>
            <a:r>
              <a:rPr lang="en-GB" sz="2000" dirty="0" smtClean="0"/>
              <a:t> </a:t>
            </a:r>
            <a:br>
              <a:rPr lang="en-GB" sz="2000" dirty="0" smtClean="0"/>
            </a:br>
            <a:r>
              <a:rPr lang="en-GB" sz="2000" dirty="0" smtClean="0"/>
              <a:t>в широком смысле разделить на категории:</a:t>
            </a:r>
          </a:p>
          <a:p>
            <a:pPr marL="230400" indent="-230400">
              <a:buFont typeface="Arial" pitchFamily="34" charset="0"/>
              <a:buChar char="•"/>
            </a:pPr>
            <a:r>
              <a:rPr dirty="0" smtClean="0"/>
              <a:t> </a:t>
            </a:r>
            <a:r>
              <a:rPr lang="en-GB" sz="2000" b="1" dirty="0" smtClean="0"/>
              <a:t>Процессы поглощения: </a:t>
            </a:r>
          </a:p>
          <a:p>
            <a:pPr marL="230400" indent="-230400">
              <a:spcBef>
                <a:spcPts val="700"/>
              </a:spcBef>
            </a:pPr>
            <a:r>
              <a:rPr lang="en-US" sz="2000" dirty="0" smtClean="0"/>
              <a:t>	</a:t>
            </a:r>
            <a:r>
              <a:rPr lang="en-GB" sz="2000" dirty="0" smtClean="0"/>
              <a:t>Электромагнитное излучение источника поглощается пробой, что приводит к </a:t>
            </a:r>
            <a:r>
              <a:rPr lang="en-GB" sz="2000" b="1" dirty="0" err="1" smtClean="0"/>
              <a:t>снижению</a:t>
            </a:r>
            <a:r>
              <a:rPr lang="en-GB" sz="2000" b="1" dirty="0" smtClean="0"/>
              <a:t> </a:t>
            </a:r>
            <a:r>
              <a:rPr lang="en-GB" sz="2000" dirty="0" err="1" smtClean="0"/>
              <a:t>мощности</a:t>
            </a:r>
            <a:r>
              <a:rPr lang="en-GB" sz="2000" dirty="0" smtClean="0"/>
              <a:t> потока излучения, </a:t>
            </a:r>
            <a:r>
              <a:rPr lang="en-GB" sz="2000" dirty="0" err="1" smtClean="0"/>
              <a:t>достигающего</a:t>
            </a:r>
            <a:r>
              <a:rPr lang="en-GB" sz="2000" dirty="0" smtClean="0"/>
              <a:t> </a:t>
            </a:r>
            <a:r>
              <a:rPr lang="en-GB" sz="2000" dirty="0" err="1" smtClean="0"/>
              <a:t>детектора</a:t>
            </a:r>
            <a:r>
              <a:rPr lang="en-GB" sz="2000" dirty="0" smtClean="0"/>
              <a:t>.</a:t>
            </a:r>
            <a:r>
              <a:rPr dirty="0"/>
              <a:t/>
            </a:r>
            <a:br>
              <a:rPr dirty="0"/>
            </a:br>
            <a:endParaRPr lang="ru-RU" sz="2000" dirty="0" smtClean="0"/>
          </a:p>
          <a:p>
            <a:pPr marL="230400" indent="-230400">
              <a:spcBef>
                <a:spcPts val="700"/>
              </a:spcBef>
              <a:buFont typeface="Arial" pitchFamily="34" charset="0"/>
              <a:buChar char="•"/>
            </a:pPr>
            <a:r>
              <a:rPr lang="en-GB" sz="2000" b="1" dirty="0" smtClean="0"/>
              <a:t>Процесс испускания:</a:t>
            </a:r>
          </a:p>
          <a:p>
            <a:pPr marL="230400" indent="-230400">
              <a:spcBef>
                <a:spcPts val="700"/>
              </a:spcBef>
            </a:pPr>
            <a:r>
              <a:rPr lang="en-US" sz="2000" dirty="0" smtClean="0"/>
              <a:t>	</a:t>
            </a:r>
            <a:r>
              <a:rPr lang="en-GB" sz="2000" dirty="0" smtClean="0"/>
              <a:t>Электромагнитное излучение испускается пробой, что </a:t>
            </a:r>
            <a:r>
              <a:rPr lang="en-GB" sz="2000" dirty="0" err="1" smtClean="0"/>
              <a:t>приводит</a:t>
            </a:r>
            <a:r>
              <a:rPr lang="en-GB" sz="2000" dirty="0" smtClean="0"/>
              <a:t> </a:t>
            </a:r>
            <a:br>
              <a:rPr lang="en-GB" sz="2000" dirty="0" smtClean="0"/>
            </a:br>
            <a:r>
              <a:rPr lang="en-GB" sz="2000" dirty="0" smtClean="0"/>
              <a:t>к </a:t>
            </a:r>
            <a:r>
              <a:rPr lang="en-GB" sz="2000" b="1" dirty="0" smtClean="0"/>
              <a:t>повышению</a:t>
            </a:r>
            <a:r>
              <a:rPr lang="en-GB" sz="2000" dirty="0" smtClean="0"/>
              <a:t> мощности потока излучения, </a:t>
            </a:r>
            <a:r>
              <a:rPr lang="en-GB" sz="2000" dirty="0" err="1" smtClean="0"/>
              <a:t>достигающего</a:t>
            </a:r>
            <a:r>
              <a:rPr lang="en-GB" sz="2000" dirty="0" smtClean="0"/>
              <a:t> </a:t>
            </a:r>
            <a:r>
              <a:rPr lang="en-GB" sz="2000" dirty="0" err="1" smtClean="0"/>
              <a:t>детектора</a:t>
            </a:r>
            <a:r>
              <a:rPr lang="en-GB" sz="2000" dirty="0" smtClean="0"/>
              <a:t>.</a:t>
            </a:r>
            <a:endParaRPr lang="ru-RU" sz="2000" dirty="0" smtClean="0"/>
          </a:p>
          <a:p>
            <a:endParaRPr lang="ru-RU" sz="2000" dirty="0"/>
          </a:p>
        </p:txBody>
      </p:sp>
    </p:spTree>
    <p:extLst>
      <p:ext uri="{BB962C8B-B14F-4D97-AF65-F5344CB8AC3E}">
        <p14:creationId xmlns:p14="http://schemas.microsoft.com/office/powerpoint/2010/main" xmlns="" val="428186497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800" dirty="0"/>
              <a:t>Основные параметры</a:t>
            </a:r>
            <a:r>
              <a:t/>
            </a:r>
            <a:br/>
            <a:r>
              <a:rPr lang="de-DE" sz="3100" b="0" dirty="0" smtClean="0"/>
              <a:t>Поглощение и испускание</a:t>
            </a:r>
            <a:endParaRPr lang="ru-RU" sz="3100" b="0" dirty="0"/>
          </a:p>
        </p:txBody>
      </p:sp>
      <p:sp>
        <p:nvSpPr>
          <p:cNvPr id="28" name="Content Placeholder 27"/>
          <p:cNvSpPr>
            <a:spLocks noGrp="1"/>
          </p:cNvSpPr>
          <p:nvPr>
            <p:ph idx="1"/>
          </p:nvPr>
        </p:nvSpPr>
        <p:spPr>
          <a:xfrm>
            <a:off x="228600" y="1512000"/>
            <a:ext cx="8514806" cy="4562856"/>
          </a:xfrm>
        </p:spPr>
        <p:txBody>
          <a:bodyPr>
            <a:normAutofit fontScale="92500" lnSpcReduction="10000"/>
          </a:bodyPr>
          <a:lstStyle/>
          <a:p>
            <a:r>
              <a:rPr lang="en-GB" sz="1800" dirty="0"/>
              <a:t>Процессы поглощения и испускания подразумевают </a:t>
            </a:r>
            <a:r>
              <a:rPr lang="en-GB" sz="1800" b="1" dirty="0"/>
              <a:t>переходы</a:t>
            </a:r>
            <a:r>
              <a:rPr lang="en-GB" sz="1800" dirty="0"/>
              <a:t> между различными энергетическими уровнями или состояниями. </a:t>
            </a:r>
            <a:endParaRPr lang="ru-RU" sz="1800" dirty="0" smtClean="0"/>
          </a:p>
          <a:p>
            <a:r>
              <a:rPr lang="en-GB" sz="1800" dirty="0" smtClean="0"/>
              <a:t>Чтобы переход произошел, налетающий фотон должен иметь энергию,</a:t>
            </a:r>
            <a:r>
              <a:rPr dirty="0" smtClean="0"/>
              <a:t> </a:t>
            </a:r>
            <a:r>
              <a:rPr lang="en-GB" sz="1800" b="1" dirty="0" smtClean="0"/>
              <a:t>равную разнице энергий двух состояний</a:t>
            </a:r>
            <a:r>
              <a:rPr lang="en-GB" sz="1800" dirty="0"/>
              <a:t>. В этом случае может произойти поглощение энергии и </a:t>
            </a:r>
            <a:r>
              <a:rPr lang="en-GB" sz="1800" dirty="0" smtClean="0"/>
              <a:t>осуществится переход в возбужденное состояние. </a:t>
            </a:r>
            <a:endParaRPr lang="ru-RU" sz="1800" dirty="0" smtClean="0"/>
          </a:p>
          <a:p>
            <a:r>
              <a:rPr lang="en-GB" sz="1800" dirty="0" smtClean="0"/>
              <a:t>При таких переходах могут изменяться: </a:t>
            </a:r>
            <a:endParaRPr lang="ru-RU" sz="1800" dirty="0" smtClean="0"/>
          </a:p>
          <a:p>
            <a:pPr marL="230400" indent="-230400">
              <a:spcBef>
                <a:spcPts val="700"/>
              </a:spcBef>
              <a:buFont typeface="Arial" panose="020B0604020202020204" pitchFamily="34" charset="0"/>
              <a:buChar char="•"/>
            </a:pPr>
            <a:r>
              <a:rPr lang="en-GB" sz="1800" dirty="0"/>
              <a:t>электронная энергия </a:t>
            </a:r>
          </a:p>
          <a:p>
            <a:pPr marL="230400" indent="-230400">
              <a:spcBef>
                <a:spcPts val="700"/>
              </a:spcBef>
              <a:buFont typeface="Arial" panose="020B0604020202020204" pitchFamily="34" charset="0"/>
              <a:buChar char="•"/>
            </a:pPr>
            <a:r>
              <a:rPr lang="en-GB" sz="1800" dirty="0"/>
              <a:t>колебательная энергия</a:t>
            </a:r>
          </a:p>
          <a:p>
            <a:pPr marL="230400" indent="-230400">
              <a:spcBef>
                <a:spcPts val="700"/>
              </a:spcBef>
              <a:buFont typeface="Arial" panose="020B0604020202020204" pitchFamily="34" charset="0"/>
              <a:buChar char="•"/>
            </a:pPr>
            <a:r>
              <a:rPr lang="en-GB" sz="1800" dirty="0" smtClean="0"/>
              <a:t>вращательная энергия</a:t>
            </a:r>
          </a:p>
          <a:p>
            <a:r>
              <a:rPr dirty="0"/>
              <a:t/>
            </a:r>
            <a:br>
              <a:rPr dirty="0"/>
            </a:br>
            <a:r>
              <a:rPr lang="en-GB" sz="1800" dirty="0" smtClean="0"/>
              <a:t>Переходы между энергетическими уровнями атомных ядер наблюдаются при очень высоких значениях энергии (</a:t>
            </a:r>
            <a:r>
              <a:rPr lang="en-GB" sz="1800" dirty="0">
                <a:sym typeface="Symbol"/>
              </a:rPr>
              <a:t></a:t>
            </a:r>
            <a:r>
              <a:rPr lang="en-GB" sz="1800" dirty="0"/>
              <a:t>-лучи), в то время как переходы в постоянном магнитном поле между состояниями с различными проекциями спина </a:t>
            </a:r>
            <a:r>
              <a:rPr lang="en-GB" sz="1800" dirty="0" err="1"/>
              <a:t>ядер</a:t>
            </a:r>
            <a:r>
              <a:rPr lang="en-GB" sz="1800" dirty="0"/>
              <a:t> </a:t>
            </a:r>
            <a:r>
              <a:rPr lang="en-GB" sz="1800" dirty="0" smtClean="0"/>
              <a:t/>
            </a:r>
            <a:br>
              <a:rPr lang="en-GB" sz="1800" dirty="0" smtClean="0"/>
            </a:br>
            <a:r>
              <a:rPr lang="en-GB" sz="1800" dirty="0" err="1" smtClean="0"/>
              <a:t>на</a:t>
            </a:r>
            <a:r>
              <a:rPr lang="en-GB" sz="1800" dirty="0" smtClean="0"/>
              <a:t> </a:t>
            </a:r>
            <a:r>
              <a:rPr lang="en-GB" sz="1800" dirty="0"/>
              <a:t>направление поля наблюдаются при существенно меньших значениях энергии (микроволновое и </a:t>
            </a:r>
            <a:r>
              <a:rPr lang="en-GB" sz="1800" dirty="0" err="1"/>
              <a:t>радиочастотное</a:t>
            </a:r>
            <a:r>
              <a:rPr lang="en-GB" sz="1800" dirty="0"/>
              <a:t> </a:t>
            </a:r>
            <a:r>
              <a:rPr lang="en-GB" sz="1800" dirty="0" err="1" smtClean="0"/>
              <a:t>излучени</a:t>
            </a:r>
            <a:r>
              <a:rPr lang="az-Cyrl-AZ" sz="1800" dirty="0" smtClean="0"/>
              <a:t>я</a:t>
            </a:r>
            <a:r>
              <a:rPr lang="en-GB" sz="1800" dirty="0" smtClean="0"/>
              <a:t>).</a:t>
            </a:r>
            <a:endParaRPr lang="ru-RU" sz="1800" dirty="0"/>
          </a:p>
          <a:p>
            <a:endParaRPr lang="ru-RU" sz="2200" dirty="0"/>
          </a:p>
        </p:txBody>
      </p:sp>
      <p:grpSp>
        <p:nvGrpSpPr>
          <p:cNvPr id="10" name="Group 9"/>
          <p:cNvGrpSpPr/>
          <p:nvPr/>
        </p:nvGrpSpPr>
        <p:grpSpPr>
          <a:xfrm>
            <a:off x="0" y="6085641"/>
            <a:ext cx="1181100" cy="246221"/>
            <a:chOff x="1689099" y="6028267"/>
            <a:chExt cx="1087983" cy="246221"/>
          </a:xfrm>
        </p:grpSpPr>
        <p:sp>
          <p:nvSpPr>
            <p:cNvPr id="11" name="Action Button: Custom 10">
              <a:hlinkClick r:id="rId3" action="ppaction://hlinksldjump"/>
            </p:cNvPr>
            <p:cNvSpPr/>
            <p:nvPr/>
          </p:nvSpPr>
          <p:spPr>
            <a:xfrm>
              <a:off x="1689099" y="6045200"/>
              <a:ext cx="1077412" cy="226568"/>
            </a:xfrm>
            <a:prstGeom prst="actionButtonBlank">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FFFFFF"/>
                </a:solidFill>
              </a:endParaRPr>
            </a:p>
          </p:txBody>
        </p:sp>
        <p:sp>
          <p:nvSpPr>
            <p:cNvPr id="12" name="Chevron 11">
              <a:hlinkClick r:id="rId3" action="ppaction://hlinksldjump"/>
            </p:cNvPr>
            <p:cNvSpPr/>
            <p:nvPr/>
          </p:nvSpPr>
          <p:spPr>
            <a:xfrm flipH="1">
              <a:off x="1735669" y="6045200"/>
              <a:ext cx="942975" cy="2286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D4D4D"/>
                </a:solidFill>
              </a:endParaRPr>
            </a:p>
          </p:txBody>
        </p:sp>
        <p:sp>
          <p:nvSpPr>
            <p:cNvPr id="13" name="Chevron 12">
              <a:hlinkClick r:id="rId3" action="ppaction://hlinksldjump"/>
            </p:cNvPr>
            <p:cNvSpPr/>
            <p:nvPr/>
          </p:nvSpPr>
          <p:spPr>
            <a:xfrm flipH="1">
              <a:off x="1778000" y="6045200"/>
              <a:ext cx="988016" cy="228600"/>
            </a:xfrm>
            <a:prstGeom prst="chevron">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D4D4D"/>
                </a:solidFill>
              </a:endParaRPr>
            </a:p>
          </p:txBody>
        </p:sp>
        <p:sp>
          <p:nvSpPr>
            <p:cNvPr id="14" name="TextBox 13">
              <a:hlinkClick r:id="rId4" action="ppaction://hlinksldjump"/>
            </p:cNvPr>
            <p:cNvSpPr txBox="1"/>
            <p:nvPr/>
          </p:nvSpPr>
          <p:spPr>
            <a:xfrm>
              <a:off x="1811882" y="6028267"/>
              <a:ext cx="965200" cy="246221"/>
            </a:xfrm>
            <a:prstGeom prst="rect">
              <a:avLst/>
            </a:prstGeom>
            <a:noFill/>
          </p:spPr>
          <p:txBody>
            <a:bodyPr wrap="square" rtlCol="0">
              <a:spAutoFit/>
            </a:bodyPr>
            <a:lstStyle/>
            <a:p>
              <a:r>
                <a:rPr lang="en-US" sz="1000" b="1" dirty="0" smtClean="0">
                  <a:solidFill>
                    <a:srgbClr val="FFFFFF"/>
                  </a:solidFill>
                </a:rPr>
                <a:t> Содержание</a:t>
              </a:r>
            </a:p>
          </p:txBody>
        </p:sp>
      </p:grpSp>
      <p:sp>
        <p:nvSpPr>
          <p:cNvPr id="15" name="Rechteck 14"/>
          <p:cNvSpPr/>
          <p:nvPr/>
        </p:nvSpPr>
        <p:spPr>
          <a:xfrm>
            <a:off x="4038601" y="3701144"/>
            <a:ext cx="4704806" cy="968656"/>
          </a:xfrm>
          <a:prstGeom prst="rect">
            <a:avLst/>
          </a:prstGeom>
          <a:solidFill>
            <a:schemeClr val="accent1">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 name="Rectangle 2"/>
          <p:cNvSpPr/>
          <p:nvPr/>
        </p:nvSpPr>
        <p:spPr>
          <a:xfrm>
            <a:off x="4019550" y="3924300"/>
            <a:ext cx="4781550" cy="384721"/>
          </a:xfrm>
          <a:prstGeom prst="rect">
            <a:avLst/>
          </a:prstGeom>
        </p:spPr>
        <p:txBody>
          <a:bodyPr wrap="square">
            <a:spAutoFit/>
          </a:bodyPr>
          <a:lstStyle/>
          <a:p>
            <a:r>
              <a:rPr lang="en-GB" sz="1900" dirty="0">
                <a:solidFill>
                  <a:schemeClr val="tx2"/>
                </a:solidFill>
                <a:sym typeface="Symbol"/>
              </a:rPr>
              <a:t></a:t>
            </a:r>
            <a:r>
              <a:rPr lang="en-GB" sz="1900" i="1" dirty="0" smtClean="0">
                <a:solidFill>
                  <a:schemeClr val="tx2"/>
                </a:solidFill>
              </a:rPr>
              <a:t>E</a:t>
            </a:r>
            <a:r>
              <a:rPr lang="en-GB" sz="1900" baseline="-25000" dirty="0" smtClean="0">
                <a:solidFill>
                  <a:schemeClr val="tx2"/>
                </a:solidFill>
              </a:rPr>
              <a:t>электронная </a:t>
            </a:r>
            <a:r>
              <a:rPr lang="en-GB" sz="1900" dirty="0">
                <a:solidFill>
                  <a:schemeClr val="tx2"/>
                </a:solidFill>
              </a:rPr>
              <a:t>&gt; </a:t>
            </a:r>
            <a:r>
              <a:rPr lang="en-GB" sz="1900" dirty="0">
                <a:solidFill>
                  <a:schemeClr val="tx2"/>
                </a:solidFill>
                <a:sym typeface="Symbol"/>
              </a:rPr>
              <a:t></a:t>
            </a:r>
            <a:r>
              <a:rPr lang="en-GB" sz="1900" i="1" dirty="0" smtClean="0">
                <a:solidFill>
                  <a:schemeClr val="tx2"/>
                </a:solidFill>
              </a:rPr>
              <a:t>E</a:t>
            </a:r>
            <a:r>
              <a:rPr lang="en-GB" sz="1900" baseline="-25000" dirty="0" smtClean="0">
                <a:solidFill>
                  <a:schemeClr val="tx2"/>
                </a:solidFill>
              </a:rPr>
              <a:t>колебательная </a:t>
            </a:r>
            <a:r>
              <a:rPr lang="en-GB" sz="1900" dirty="0">
                <a:solidFill>
                  <a:schemeClr val="tx2"/>
                </a:solidFill>
              </a:rPr>
              <a:t>&gt; </a:t>
            </a:r>
            <a:r>
              <a:rPr lang="en-GB" sz="1900" dirty="0">
                <a:solidFill>
                  <a:schemeClr val="tx2"/>
                </a:solidFill>
                <a:sym typeface="Symbol"/>
              </a:rPr>
              <a:t></a:t>
            </a:r>
            <a:r>
              <a:rPr lang="en-GB" sz="1900" i="1" dirty="0" smtClean="0">
                <a:solidFill>
                  <a:schemeClr val="tx2"/>
                </a:solidFill>
              </a:rPr>
              <a:t>E</a:t>
            </a:r>
            <a:r>
              <a:rPr lang="en-GB" sz="1900" baseline="-25000" dirty="0" smtClean="0">
                <a:solidFill>
                  <a:schemeClr val="tx2"/>
                </a:solidFill>
              </a:rPr>
              <a:t>вращательная</a:t>
            </a:r>
            <a:endParaRPr lang="ru-RU" sz="1900" dirty="0">
              <a:solidFill>
                <a:schemeClr val="tx2"/>
              </a:solidFill>
            </a:endParaRPr>
          </a:p>
        </p:txBody>
      </p:sp>
    </p:spTree>
    <p:extLst>
      <p:ext uri="{BB962C8B-B14F-4D97-AF65-F5344CB8AC3E}">
        <p14:creationId xmlns:p14="http://schemas.microsoft.com/office/powerpoint/2010/main" xmlns="" val="122948486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069579" y="1863635"/>
            <a:ext cx="3604159" cy="2560850"/>
          </a:xfrm>
          <a:prstGeom prst="rect">
            <a:avLst/>
          </a:prstGeom>
        </p:spPr>
      </p:pic>
      <p:grpSp>
        <p:nvGrpSpPr>
          <p:cNvPr id="20" name="Group 19"/>
          <p:cNvGrpSpPr/>
          <p:nvPr/>
        </p:nvGrpSpPr>
        <p:grpSpPr>
          <a:xfrm>
            <a:off x="-1" y="6085641"/>
            <a:ext cx="1362075" cy="246221"/>
            <a:chOff x="1689099" y="6028267"/>
            <a:chExt cx="1087983" cy="246221"/>
          </a:xfrm>
        </p:grpSpPr>
        <p:sp>
          <p:nvSpPr>
            <p:cNvPr id="21" name="Action Button: Custom 20">
              <a:hlinkClick r:id="rId4" action="ppaction://hlinksldjump"/>
            </p:cNvPr>
            <p:cNvSpPr/>
            <p:nvPr/>
          </p:nvSpPr>
          <p:spPr>
            <a:xfrm>
              <a:off x="1689099" y="6045200"/>
              <a:ext cx="1077412" cy="226568"/>
            </a:xfrm>
            <a:prstGeom prst="actionButtonBlank">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FFFFFF"/>
                </a:solidFill>
              </a:endParaRPr>
            </a:p>
          </p:txBody>
        </p:sp>
        <p:sp>
          <p:nvSpPr>
            <p:cNvPr id="22" name="Chevron 21">
              <a:hlinkClick r:id="rId4" action="ppaction://hlinksldjump"/>
            </p:cNvPr>
            <p:cNvSpPr/>
            <p:nvPr/>
          </p:nvSpPr>
          <p:spPr>
            <a:xfrm flipH="1">
              <a:off x="1735669" y="6045200"/>
              <a:ext cx="942975" cy="2286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D4D4D"/>
                </a:solidFill>
              </a:endParaRPr>
            </a:p>
          </p:txBody>
        </p:sp>
        <p:sp>
          <p:nvSpPr>
            <p:cNvPr id="23" name="Chevron 22">
              <a:hlinkClick r:id="rId4" action="ppaction://hlinksldjump"/>
            </p:cNvPr>
            <p:cNvSpPr/>
            <p:nvPr/>
          </p:nvSpPr>
          <p:spPr>
            <a:xfrm flipH="1">
              <a:off x="1778000" y="6045200"/>
              <a:ext cx="988016" cy="228600"/>
            </a:xfrm>
            <a:prstGeom prst="chevron">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D4D4D"/>
                </a:solidFill>
              </a:endParaRPr>
            </a:p>
          </p:txBody>
        </p:sp>
        <p:sp>
          <p:nvSpPr>
            <p:cNvPr id="24" name="TextBox 23">
              <a:hlinkClick r:id="rId4" action="ppaction://hlinksldjump"/>
            </p:cNvPr>
            <p:cNvSpPr txBox="1"/>
            <p:nvPr/>
          </p:nvSpPr>
          <p:spPr>
            <a:xfrm>
              <a:off x="1811882" y="6028267"/>
              <a:ext cx="965200" cy="246221"/>
            </a:xfrm>
            <a:prstGeom prst="rect">
              <a:avLst/>
            </a:prstGeom>
            <a:noFill/>
          </p:spPr>
          <p:txBody>
            <a:bodyPr wrap="square" rtlCol="0">
              <a:spAutoFit/>
            </a:bodyPr>
            <a:lstStyle/>
            <a:p>
              <a:r>
                <a:rPr lang="en-US" sz="1000" b="1" dirty="0" smtClean="0">
                  <a:solidFill>
                    <a:srgbClr val="FFFFFF"/>
                  </a:solidFill>
                </a:rPr>
                <a:t> Содержание</a:t>
              </a:r>
            </a:p>
          </p:txBody>
        </p:sp>
      </p:grpSp>
      <p:sp>
        <p:nvSpPr>
          <p:cNvPr id="14" name="Title 1"/>
          <p:cNvSpPr>
            <a:spLocks noGrp="1"/>
          </p:cNvSpPr>
          <p:nvPr>
            <p:ph type="title"/>
          </p:nvPr>
        </p:nvSpPr>
        <p:spPr/>
        <p:txBody>
          <a:bodyPr>
            <a:normAutofit/>
          </a:bodyPr>
          <a:lstStyle/>
          <a:p>
            <a:r>
              <a:rPr lang="en-US" dirty="0">
                <a:solidFill>
                  <a:schemeClr val="tx2"/>
                </a:solidFill>
              </a:rPr>
              <a:t>Основные параметры</a:t>
            </a:r>
            <a:r>
              <a:t/>
            </a:r>
            <a:br/>
            <a:r>
              <a:rPr lang="de-DE" sz="2800" dirty="0" smtClean="0">
                <a:solidFill>
                  <a:schemeClr val="tx2"/>
                </a:solidFill>
                <a:latin typeface="Arial Narrow"/>
              </a:rPr>
              <a:t>Поглощение и испускание</a:t>
            </a:r>
            <a:endParaRPr lang="ru-RU" sz="2800" dirty="0">
              <a:solidFill>
                <a:schemeClr val="tx2"/>
              </a:solidFill>
              <a:latin typeface="Arial Narrow"/>
              <a:cs typeface="Arial Narrow"/>
            </a:endParaRPr>
          </a:p>
        </p:txBody>
      </p:sp>
      <p:sp>
        <p:nvSpPr>
          <p:cNvPr id="16" name="Content Placeholder 4"/>
          <p:cNvSpPr txBox="1">
            <a:spLocks/>
          </p:cNvSpPr>
          <p:nvPr/>
        </p:nvSpPr>
        <p:spPr>
          <a:xfrm>
            <a:off x="228600" y="1512000"/>
            <a:ext cx="4203954" cy="4672584"/>
          </a:xfrm>
          <a:prstGeom prst="rect">
            <a:avLst/>
          </a:prstGeom>
        </p:spPr>
        <p:txBody>
          <a:bodyPr lIns="0">
            <a:normAutofit/>
          </a:bodyPr>
          <a:lstStyle>
            <a:lvl1pPr marL="0" indent="0" algn="l" defTabSz="685800" rtl="0" eaLnBrk="1" latinLnBrk="0" hangingPunct="1">
              <a:lnSpc>
                <a:spcPct val="100000"/>
              </a:lnSpc>
              <a:spcBef>
                <a:spcPts val="1400"/>
              </a:spcBef>
              <a:buFontTx/>
              <a:buNone/>
              <a:defRPr sz="2400" kern="1200">
                <a:solidFill>
                  <a:schemeClr val="tx2"/>
                </a:solidFill>
                <a:latin typeface="Arial" panose="020B0604020202020204" pitchFamily="34" charset="0"/>
                <a:ea typeface="+mn-ea"/>
                <a:cs typeface="Arial" panose="020B0604020202020204" pitchFamily="34" charset="0"/>
              </a:defRPr>
            </a:lvl1pPr>
            <a:lvl2pPr marL="228600" indent="-228600" algn="l" defTabSz="685800" rtl="0" eaLnBrk="1" latinLnBrk="0" hangingPunct="1">
              <a:lnSpc>
                <a:spcPct val="100000"/>
              </a:lnSpc>
              <a:spcBef>
                <a:spcPts val="700"/>
              </a:spcBef>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2pPr>
            <a:lvl3pPr marL="457200" indent="-228600" algn="l" defTabSz="685800" rtl="0" eaLnBrk="1" latinLnBrk="0" hangingPunct="1">
              <a:lnSpc>
                <a:spcPct val="100000"/>
              </a:lnSpc>
              <a:spcBef>
                <a:spcPts val="700"/>
              </a:spcBef>
              <a:buFont typeface="Lucida Grande"/>
              <a:buChar char="–"/>
              <a:defRPr sz="2000" kern="1200">
                <a:solidFill>
                  <a:schemeClr val="tx2"/>
                </a:solidFill>
                <a:latin typeface="Arial" panose="020B0604020202020204" pitchFamily="34" charset="0"/>
                <a:ea typeface="+mn-ea"/>
                <a:cs typeface="Arial" panose="020B0604020202020204" pitchFamily="34" charset="0"/>
              </a:defRPr>
            </a:lvl3pPr>
            <a:lvl4pPr marL="685800" indent="-228600" algn="l" defTabSz="685800" rtl="0" eaLnBrk="1" latinLnBrk="0" hangingPunct="1">
              <a:lnSpc>
                <a:spcPct val="100000"/>
              </a:lnSpc>
              <a:spcBef>
                <a:spcPts val="700"/>
              </a:spcBef>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4pPr>
            <a:lvl5pPr marL="914400" indent="-228600" algn="l" defTabSz="685800" rtl="0" eaLnBrk="1" latinLnBrk="0" hangingPunct="1">
              <a:lnSpc>
                <a:spcPct val="100000"/>
              </a:lnSpc>
              <a:spcBef>
                <a:spcPts val="700"/>
              </a:spcBef>
              <a:buFont typeface="Arial"/>
              <a:buChar char="–"/>
              <a:defRPr sz="1800" kern="1200">
                <a:solidFill>
                  <a:schemeClr val="tx2"/>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2000" dirty="0" smtClean="0"/>
              <a:t>На рисунке представлен пример электронных </a:t>
            </a:r>
            <a:r>
              <a:rPr lang="en-US" sz="2000" dirty="0" err="1" smtClean="0"/>
              <a:t>переходов</a:t>
            </a:r>
            <a:r>
              <a:rPr lang="en-US" sz="2000" dirty="0" smtClean="0"/>
              <a:t> </a:t>
            </a:r>
            <a:br>
              <a:rPr lang="en-US" sz="2000" dirty="0" smtClean="0"/>
            </a:br>
            <a:r>
              <a:rPr lang="en-US" sz="2000" dirty="0" smtClean="0"/>
              <a:t>в формальдегиде и вызывающие их длины волн.</a:t>
            </a:r>
          </a:p>
          <a:p>
            <a:r>
              <a:rPr lang="en-US" sz="2000" dirty="0" smtClean="0"/>
              <a:t>Результатом этих переходов являются очень узкие полосы поглощения при длинах волн, точно характеризующих расстояния между энергетическими уровнями поглощающих веществ.</a:t>
            </a:r>
            <a:endParaRPr lang="ru-RU" sz="2000" dirty="0"/>
          </a:p>
        </p:txBody>
      </p:sp>
      <p:sp>
        <p:nvSpPr>
          <p:cNvPr id="17" name="Rectangle 7"/>
          <p:cNvSpPr/>
          <p:nvPr/>
        </p:nvSpPr>
        <p:spPr>
          <a:xfrm>
            <a:off x="4788000" y="4932000"/>
            <a:ext cx="2733441" cy="276999"/>
          </a:xfrm>
          <a:prstGeom prst="rect">
            <a:avLst/>
          </a:prstGeom>
        </p:spPr>
        <p:txBody>
          <a:bodyPr wrap="none" lIns="0">
            <a:spAutoFit/>
          </a:bodyPr>
          <a:lstStyle/>
          <a:p>
            <a:r>
              <a:rPr lang="en-US" sz="1200" i="1" dirty="0">
                <a:solidFill>
                  <a:srgbClr val="4D4D4D"/>
                </a:solidFill>
              </a:rPr>
              <a:t>Электронные переходы в формальдегиде</a:t>
            </a:r>
          </a:p>
        </p:txBody>
      </p:sp>
      <p:sp>
        <p:nvSpPr>
          <p:cNvPr id="13" name="Rechteck 12"/>
          <p:cNvSpPr/>
          <p:nvPr/>
        </p:nvSpPr>
        <p:spPr>
          <a:xfrm>
            <a:off x="4788000" y="1589753"/>
            <a:ext cx="4023115" cy="3260921"/>
          </a:xfrm>
          <a:prstGeom prst="rect">
            <a:avLst/>
          </a:prstGeom>
          <a:noFill/>
          <a:ln w="9525">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Tree>
    <p:extLst>
      <p:ext uri="{BB962C8B-B14F-4D97-AF65-F5344CB8AC3E}">
        <p14:creationId xmlns:p14="http://schemas.microsoft.com/office/powerpoint/2010/main" xmlns="" val="330347828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hteck 13"/>
          <p:cNvSpPr/>
          <p:nvPr/>
        </p:nvSpPr>
        <p:spPr>
          <a:xfrm>
            <a:off x="4788000" y="1589753"/>
            <a:ext cx="4023115" cy="3260921"/>
          </a:xfrm>
          <a:prstGeom prst="rect">
            <a:avLst/>
          </a:prstGeom>
          <a:noFill/>
          <a:ln w="9525">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pic>
        <p:nvPicPr>
          <p:cNvPr id="3" name="Grafik 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946468" y="2065097"/>
            <a:ext cx="3711539" cy="2487337"/>
          </a:xfrm>
          <a:prstGeom prst="rect">
            <a:avLst/>
          </a:prstGeom>
        </p:spPr>
      </p:pic>
      <p:grpSp>
        <p:nvGrpSpPr>
          <p:cNvPr id="20" name="Group 19"/>
          <p:cNvGrpSpPr/>
          <p:nvPr/>
        </p:nvGrpSpPr>
        <p:grpSpPr>
          <a:xfrm>
            <a:off x="0" y="6085641"/>
            <a:ext cx="1257300" cy="246221"/>
            <a:chOff x="1689099" y="6028267"/>
            <a:chExt cx="1087983" cy="246221"/>
          </a:xfrm>
        </p:grpSpPr>
        <p:sp>
          <p:nvSpPr>
            <p:cNvPr id="21" name="Action Button: Custom 20">
              <a:hlinkClick r:id="rId4" action="ppaction://hlinksldjump"/>
            </p:cNvPr>
            <p:cNvSpPr/>
            <p:nvPr/>
          </p:nvSpPr>
          <p:spPr>
            <a:xfrm>
              <a:off x="1689099" y="6045200"/>
              <a:ext cx="1077412" cy="226568"/>
            </a:xfrm>
            <a:prstGeom prst="actionButtonBlank">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FFFFFF"/>
                </a:solidFill>
              </a:endParaRPr>
            </a:p>
          </p:txBody>
        </p:sp>
        <p:sp>
          <p:nvSpPr>
            <p:cNvPr id="22" name="Chevron 21">
              <a:hlinkClick r:id="rId4" action="ppaction://hlinksldjump"/>
            </p:cNvPr>
            <p:cNvSpPr/>
            <p:nvPr/>
          </p:nvSpPr>
          <p:spPr>
            <a:xfrm flipH="1">
              <a:off x="1735669" y="6045200"/>
              <a:ext cx="942975" cy="2286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D4D4D"/>
                </a:solidFill>
              </a:endParaRPr>
            </a:p>
          </p:txBody>
        </p:sp>
        <p:sp>
          <p:nvSpPr>
            <p:cNvPr id="23" name="Chevron 22">
              <a:hlinkClick r:id="rId4" action="ppaction://hlinksldjump"/>
            </p:cNvPr>
            <p:cNvSpPr/>
            <p:nvPr/>
          </p:nvSpPr>
          <p:spPr>
            <a:xfrm flipH="1">
              <a:off x="1778000" y="6045200"/>
              <a:ext cx="988016" cy="228600"/>
            </a:xfrm>
            <a:prstGeom prst="chevron">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D4D4D"/>
                </a:solidFill>
              </a:endParaRPr>
            </a:p>
          </p:txBody>
        </p:sp>
        <p:sp>
          <p:nvSpPr>
            <p:cNvPr id="24" name="TextBox 23">
              <a:hlinkClick r:id="rId4" action="ppaction://hlinksldjump"/>
            </p:cNvPr>
            <p:cNvSpPr txBox="1"/>
            <p:nvPr/>
          </p:nvSpPr>
          <p:spPr>
            <a:xfrm>
              <a:off x="1811882" y="6028267"/>
              <a:ext cx="965200" cy="246221"/>
            </a:xfrm>
            <a:prstGeom prst="rect">
              <a:avLst/>
            </a:prstGeom>
            <a:noFill/>
          </p:spPr>
          <p:txBody>
            <a:bodyPr wrap="square" rtlCol="0">
              <a:spAutoFit/>
            </a:bodyPr>
            <a:lstStyle/>
            <a:p>
              <a:r>
                <a:rPr lang="en-US" sz="1000" b="1" dirty="0" smtClean="0">
                  <a:solidFill>
                    <a:srgbClr val="FFFFFF"/>
                  </a:solidFill>
                </a:rPr>
                <a:t> Содержание</a:t>
              </a:r>
            </a:p>
          </p:txBody>
        </p:sp>
      </p:grpSp>
      <p:sp>
        <p:nvSpPr>
          <p:cNvPr id="13" name="Title 1"/>
          <p:cNvSpPr>
            <a:spLocks noGrp="1"/>
          </p:cNvSpPr>
          <p:nvPr>
            <p:ph type="title"/>
          </p:nvPr>
        </p:nvSpPr>
        <p:spPr>
          <a:xfrm>
            <a:off x="228600" y="344085"/>
            <a:ext cx="8686800" cy="996696"/>
          </a:xfrm>
        </p:spPr>
        <p:txBody>
          <a:bodyPr>
            <a:normAutofit fontScale="90000"/>
          </a:bodyPr>
          <a:lstStyle/>
          <a:p>
            <a:r>
              <a:rPr lang="en-US" sz="3800" dirty="0" smtClean="0">
                <a:solidFill>
                  <a:schemeClr val="tx2"/>
                </a:solidFill>
              </a:rPr>
              <a:t>Основные параметры</a:t>
            </a:r>
            <a:r>
              <a:t/>
            </a:r>
            <a:br/>
            <a:r>
              <a:rPr lang="de-DE" sz="3100" dirty="0">
                <a:solidFill>
                  <a:schemeClr val="tx2"/>
                </a:solidFill>
                <a:latin typeface="Arial Narrow"/>
              </a:rPr>
              <a:t>Поглощение и испускание</a:t>
            </a:r>
            <a:endParaRPr lang="ru-RU" sz="3100" dirty="0">
              <a:solidFill>
                <a:schemeClr val="tx2"/>
              </a:solidFill>
              <a:latin typeface="Arial Narrow"/>
              <a:cs typeface="Arial Narrow"/>
            </a:endParaRPr>
          </a:p>
        </p:txBody>
      </p:sp>
      <p:sp>
        <p:nvSpPr>
          <p:cNvPr id="15" name="Content Placeholder 4"/>
          <p:cNvSpPr>
            <a:spLocks noGrp="1"/>
          </p:cNvSpPr>
          <p:nvPr>
            <p:ph sz="half" idx="1"/>
          </p:nvPr>
        </p:nvSpPr>
        <p:spPr>
          <a:xfrm>
            <a:off x="228600" y="1512000"/>
            <a:ext cx="4270248" cy="4562856"/>
          </a:xfrm>
        </p:spPr>
        <p:txBody>
          <a:bodyPr>
            <a:normAutofit/>
          </a:bodyPr>
          <a:lstStyle/>
          <a:p>
            <a:r>
              <a:rPr lang="en-US" sz="1950" b="0" dirty="0" smtClean="0"/>
              <a:t>Здесь представлены колебательные и вращательные энергетические уровни, добавленные к электронным энергетическим уровням.</a:t>
            </a:r>
          </a:p>
          <a:p>
            <a:r>
              <a:rPr lang="en-US" sz="1950" b="0" dirty="0"/>
              <a:t>Полосы уширены, так как могут происходить различные </a:t>
            </a:r>
            <a:r>
              <a:rPr lang="en-US" sz="1950" b="0" dirty="0" err="1"/>
              <a:t>переходы</a:t>
            </a:r>
            <a:r>
              <a:rPr lang="en-US" sz="1950" b="0" dirty="0"/>
              <a:t> </a:t>
            </a:r>
            <a:r>
              <a:rPr lang="en-US" sz="1950" b="0" dirty="0" smtClean="0"/>
              <a:t/>
            </a:r>
            <a:br>
              <a:rPr lang="en-US" sz="1950" b="0" dirty="0" smtClean="0"/>
            </a:br>
            <a:r>
              <a:rPr lang="en-US" sz="1950" b="0" dirty="0" smtClean="0"/>
              <a:t>с </a:t>
            </a:r>
            <a:r>
              <a:rPr lang="en-US" sz="1950" b="0" dirty="0"/>
              <a:t>разными энергиями. </a:t>
            </a:r>
          </a:p>
          <a:p>
            <a:r>
              <a:rPr lang="en-US" sz="1950" b="0" dirty="0" smtClean="0"/>
              <a:t>Это уширение еще </a:t>
            </a:r>
            <a:r>
              <a:rPr lang="en-US" sz="1950" b="0" dirty="0" err="1" smtClean="0"/>
              <a:t>существеннее</a:t>
            </a:r>
            <a:r>
              <a:rPr lang="en-US" sz="1950" b="0" dirty="0" smtClean="0"/>
              <a:t> </a:t>
            </a:r>
            <a:br>
              <a:rPr lang="en-US" sz="1950" b="0" dirty="0" smtClean="0"/>
            </a:br>
            <a:r>
              <a:rPr lang="en-US" sz="1950" b="0" dirty="0" smtClean="0"/>
              <a:t>в растворах вследствие взаимодействий между растворителем и растворенным веществом.</a:t>
            </a:r>
          </a:p>
        </p:txBody>
      </p:sp>
      <p:sp>
        <p:nvSpPr>
          <p:cNvPr id="18" name="Rectangle 7"/>
          <p:cNvSpPr/>
          <p:nvPr/>
        </p:nvSpPr>
        <p:spPr>
          <a:xfrm>
            <a:off x="4788000" y="4932000"/>
            <a:ext cx="4172809" cy="461665"/>
          </a:xfrm>
          <a:prstGeom prst="rect">
            <a:avLst/>
          </a:prstGeom>
        </p:spPr>
        <p:txBody>
          <a:bodyPr wrap="square" lIns="0">
            <a:spAutoFit/>
          </a:bodyPr>
          <a:lstStyle/>
          <a:p>
            <a:r>
              <a:rPr lang="en-US" sz="1200" i="1" dirty="0">
                <a:solidFill>
                  <a:srgbClr val="4D4D4D"/>
                </a:solidFill>
              </a:rPr>
              <a:t>Электронные переходы спектры молекул в </a:t>
            </a:r>
            <a:r>
              <a:rPr lang="en-US" sz="1200" i="1" dirty="0" smtClean="0">
                <a:solidFill>
                  <a:srgbClr val="4D4D4D"/>
                </a:solidFill>
              </a:rPr>
              <a:t>УФ- </a:t>
            </a:r>
            <a:br>
              <a:rPr lang="en-US" sz="1200" i="1" dirty="0" smtClean="0">
                <a:solidFill>
                  <a:srgbClr val="4D4D4D"/>
                </a:solidFill>
              </a:rPr>
            </a:br>
            <a:r>
              <a:rPr lang="en-US" sz="1200" i="1" dirty="0" smtClean="0">
                <a:solidFill>
                  <a:srgbClr val="4D4D4D"/>
                </a:solidFill>
              </a:rPr>
              <a:t>и </a:t>
            </a:r>
            <a:r>
              <a:rPr lang="en-US" sz="1200" i="1" dirty="0">
                <a:solidFill>
                  <a:srgbClr val="4D4D4D"/>
                </a:solidFill>
              </a:rPr>
              <a:t>видимой области </a:t>
            </a:r>
          </a:p>
        </p:txBody>
      </p:sp>
    </p:spTree>
    <p:extLst>
      <p:ext uri="{BB962C8B-B14F-4D97-AF65-F5344CB8AC3E}">
        <p14:creationId xmlns:p14="http://schemas.microsoft.com/office/powerpoint/2010/main" xmlns="" val="395036130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p:cNvGrpSpPr/>
          <p:nvPr/>
        </p:nvGrpSpPr>
        <p:grpSpPr>
          <a:xfrm>
            <a:off x="0" y="6085641"/>
            <a:ext cx="1190625" cy="246221"/>
            <a:chOff x="1689099" y="6028267"/>
            <a:chExt cx="1087983" cy="246221"/>
          </a:xfrm>
        </p:grpSpPr>
        <p:sp>
          <p:nvSpPr>
            <p:cNvPr id="21" name="Action Button: Custom 20">
              <a:hlinkClick r:id="rId3" action="ppaction://hlinksldjump"/>
            </p:cNvPr>
            <p:cNvSpPr/>
            <p:nvPr/>
          </p:nvSpPr>
          <p:spPr>
            <a:xfrm>
              <a:off x="1689099" y="6045200"/>
              <a:ext cx="1077412" cy="226568"/>
            </a:xfrm>
            <a:prstGeom prst="actionButtonBlank">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FFFFFF"/>
                </a:solidFill>
              </a:endParaRPr>
            </a:p>
          </p:txBody>
        </p:sp>
        <p:sp>
          <p:nvSpPr>
            <p:cNvPr id="22" name="Chevron 21">
              <a:hlinkClick r:id="rId3" action="ppaction://hlinksldjump"/>
            </p:cNvPr>
            <p:cNvSpPr/>
            <p:nvPr/>
          </p:nvSpPr>
          <p:spPr>
            <a:xfrm flipH="1">
              <a:off x="1735669" y="6045200"/>
              <a:ext cx="942975" cy="2286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D4D4D"/>
                </a:solidFill>
              </a:endParaRPr>
            </a:p>
          </p:txBody>
        </p:sp>
        <p:sp>
          <p:nvSpPr>
            <p:cNvPr id="23" name="Chevron 22">
              <a:hlinkClick r:id="rId3" action="ppaction://hlinksldjump"/>
            </p:cNvPr>
            <p:cNvSpPr/>
            <p:nvPr/>
          </p:nvSpPr>
          <p:spPr>
            <a:xfrm flipH="1">
              <a:off x="1778000" y="6045200"/>
              <a:ext cx="988016" cy="228600"/>
            </a:xfrm>
            <a:prstGeom prst="chevron">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D4D4D"/>
                </a:solidFill>
              </a:endParaRPr>
            </a:p>
          </p:txBody>
        </p:sp>
        <p:sp>
          <p:nvSpPr>
            <p:cNvPr id="24" name="TextBox 23">
              <a:hlinkClick r:id="rId3" action="ppaction://hlinksldjump"/>
            </p:cNvPr>
            <p:cNvSpPr txBox="1"/>
            <p:nvPr/>
          </p:nvSpPr>
          <p:spPr>
            <a:xfrm>
              <a:off x="1811882" y="6028267"/>
              <a:ext cx="965200" cy="246221"/>
            </a:xfrm>
            <a:prstGeom prst="rect">
              <a:avLst/>
            </a:prstGeom>
            <a:noFill/>
          </p:spPr>
          <p:txBody>
            <a:bodyPr wrap="square" rtlCol="0">
              <a:spAutoFit/>
            </a:bodyPr>
            <a:lstStyle/>
            <a:p>
              <a:r>
                <a:rPr lang="en-US" sz="1000" b="1" dirty="0" smtClean="0">
                  <a:solidFill>
                    <a:srgbClr val="FFFFFF"/>
                  </a:solidFill>
                </a:rPr>
                <a:t> Содержание</a:t>
              </a:r>
            </a:p>
          </p:txBody>
        </p:sp>
      </p:grpSp>
      <p:sp>
        <p:nvSpPr>
          <p:cNvPr id="14" name="Title 1"/>
          <p:cNvSpPr>
            <a:spLocks noGrp="1"/>
          </p:cNvSpPr>
          <p:nvPr>
            <p:ph type="title"/>
          </p:nvPr>
        </p:nvSpPr>
        <p:spPr>
          <a:xfrm>
            <a:off x="228600" y="344085"/>
            <a:ext cx="8686800" cy="996696"/>
          </a:xfrm>
        </p:spPr>
        <p:txBody>
          <a:bodyPr>
            <a:normAutofit fontScale="90000"/>
          </a:bodyPr>
          <a:lstStyle/>
          <a:p>
            <a:r>
              <a:rPr lang="en-US" sz="3800" dirty="0">
                <a:solidFill>
                  <a:schemeClr val="tx2"/>
                </a:solidFill>
              </a:rPr>
              <a:t>Основные параметры</a:t>
            </a:r>
            <a:r>
              <a:t/>
            </a:r>
            <a:br/>
            <a:r>
              <a:rPr lang="de-DE" sz="3100" dirty="0">
                <a:solidFill>
                  <a:schemeClr val="tx2"/>
                </a:solidFill>
                <a:latin typeface="Arial Narrow"/>
              </a:rPr>
              <a:t>Поглощение и испускание</a:t>
            </a:r>
            <a:endParaRPr lang="ru-RU" sz="3100" dirty="0">
              <a:solidFill>
                <a:schemeClr val="tx2"/>
              </a:solidFill>
              <a:latin typeface="Arial Narrow"/>
              <a:cs typeface="Arial Narrow"/>
            </a:endParaRPr>
          </a:p>
        </p:txBody>
      </p:sp>
      <p:sp>
        <p:nvSpPr>
          <p:cNvPr id="16" name="Content Placeholder 4"/>
          <p:cNvSpPr>
            <a:spLocks noGrp="1"/>
          </p:cNvSpPr>
          <p:nvPr>
            <p:ph sz="half" idx="1"/>
          </p:nvPr>
        </p:nvSpPr>
        <p:spPr>
          <a:xfrm>
            <a:off x="228600" y="1512000"/>
            <a:ext cx="4270248" cy="4562856"/>
          </a:xfrm>
        </p:spPr>
        <p:txBody>
          <a:bodyPr>
            <a:normAutofit/>
          </a:bodyPr>
          <a:lstStyle/>
          <a:p>
            <a:r>
              <a:rPr lang="en-US" sz="1950" b="0" dirty="0" smtClean="0"/>
              <a:t>На рисунке представлен пример электронных переходов в атомах. </a:t>
            </a:r>
          </a:p>
          <a:p>
            <a:r>
              <a:rPr lang="en-US" sz="1950" b="0" dirty="0" smtClean="0"/>
              <a:t>Результатом этих переходов являются очень узкие полосы поглощения при длинах волн, точно соответствующие расстояниям между энергетическими уровнями поглощающих атомов.</a:t>
            </a:r>
          </a:p>
          <a:p>
            <a:pPr marL="0" lvl="1" indent="0">
              <a:spcBef>
                <a:spcPts val="1400"/>
              </a:spcBef>
              <a:buNone/>
            </a:pPr>
            <a:r>
              <a:rPr lang="en-US" sz="1950" dirty="0"/>
              <a:t>Для каждого </a:t>
            </a:r>
            <a:r>
              <a:rPr lang="en-US" sz="1950" dirty="0" err="1"/>
              <a:t>перехода</a:t>
            </a:r>
            <a:r>
              <a:rPr lang="en-US" sz="1950" dirty="0"/>
              <a:t> </a:t>
            </a:r>
            <a:r>
              <a:rPr lang="en-US" sz="1950" dirty="0" smtClean="0"/>
              <a:t/>
            </a:r>
            <a:br>
              <a:rPr lang="en-US" sz="1950" dirty="0" smtClean="0"/>
            </a:br>
            <a:r>
              <a:rPr lang="en-US" sz="1950" dirty="0" smtClean="0"/>
              <a:t>с </a:t>
            </a:r>
            <a:r>
              <a:rPr lang="en-US" sz="1950" dirty="0"/>
              <a:t>поглощением или испусканием атомом энергии существуют строго определенные длины волн.</a:t>
            </a:r>
            <a:endParaRPr lang="ru-RU" sz="1950" dirty="0"/>
          </a:p>
          <a:p>
            <a:endParaRPr lang="ru-RU" sz="1950" b="0" dirty="0"/>
          </a:p>
        </p:txBody>
      </p:sp>
      <p:sp>
        <p:nvSpPr>
          <p:cNvPr id="17" name="Rectangle 7"/>
          <p:cNvSpPr/>
          <p:nvPr/>
        </p:nvSpPr>
        <p:spPr>
          <a:xfrm>
            <a:off x="4788000" y="4932000"/>
            <a:ext cx="3068469" cy="276999"/>
          </a:xfrm>
          <a:prstGeom prst="rect">
            <a:avLst/>
          </a:prstGeom>
        </p:spPr>
        <p:txBody>
          <a:bodyPr wrap="none" lIns="0">
            <a:spAutoFit/>
          </a:bodyPr>
          <a:lstStyle/>
          <a:p>
            <a:r>
              <a:rPr lang="en-US" sz="1200" i="1" dirty="0">
                <a:solidFill>
                  <a:srgbClr val="4D4D4D"/>
                </a:solidFill>
              </a:rPr>
              <a:t>Электронные переходы и спектры в атомах</a:t>
            </a:r>
            <a:endParaRPr lang="ru-RU" sz="1200" i="1" dirty="0">
              <a:solidFill>
                <a:srgbClr val="4D4D4D"/>
              </a:solidFill>
            </a:endParaRPr>
          </a:p>
        </p:txBody>
      </p:sp>
      <p:sp>
        <p:nvSpPr>
          <p:cNvPr id="13" name="Rechteck 12"/>
          <p:cNvSpPr/>
          <p:nvPr/>
        </p:nvSpPr>
        <p:spPr>
          <a:xfrm>
            <a:off x="4788000" y="1589753"/>
            <a:ext cx="4023115" cy="3260921"/>
          </a:xfrm>
          <a:prstGeom prst="rect">
            <a:avLst/>
          </a:prstGeom>
          <a:noFill/>
          <a:ln w="9525">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pic>
        <p:nvPicPr>
          <p:cNvPr id="4" name="Grafik 3"/>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4946466" y="2146596"/>
            <a:ext cx="3794978" cy="2072434"/>
          </a:xfrm>
          <a:prstGeom prst="rect">
            <a:avLst/>
          </a:prstGeom>
        </p:spPr>
      </p:pic>
    </p:spTree>
    <p:extLst>
      <p:ext uri="{BB962C8B-B14F-4D97-AF65-F5344CB8AC3E}">
        <p14:creationId xmlns:p14="http://schemas.microsoft.com/office/powerpoint/2010/main" xmlns="" val="421328724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p:cNvGrpSpPr/>
          <p:nvPr/>
        </p:nvGrpSpPr>
        <p:grpSpPr>
          <a:xfrm>
            <a:off x="0" y="6085641"/>
            <a:ext cx="1257300" cy="246221"/>
            <a:chOff x="1689099" y="6028267"/>
            <a:chExt cx="1087983" cy="246221"/>
          </a:xfrm>
        </p:grpSpPr>
        <p:sp>
          <p:nvSpPr>
            <p:cNvPr id="21" name="Action Button: Custom 20">
              <a:hlinkClick r:id="rId3" action="ppaction://hlinksldjump"/>
            </p:cNvPr>
            <p:cNvSpPr/>
            <p:nvPr/>
          </p:nvSpPr>
          <p:spPr>
            <a:xfrm>
              <a:off x="1689099" y="6045200"/>
              <a:ext cx="1077412" cy="226568"/>
            </a:xfrm>
            <a:prstGeom prst="actionButtonBlank">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FFFFFF"/>
                </a:solidFill>
              </a:endParaRPr>
            </a:p>
          </p:txBody>
        </p:sp>
        <p:sp>
          <p:nvSpPr>
            <p:cNvPr id="22" name="Chevron 21">
              <a:hlinkClick r:id="rId3" action="ppaction://hlinksldjump"/>
            </p:cNvPr>
            <p:cNvSpPr/>
            <p:nvPr/>
          </p:nvSpPr>
          <p:spPr>
            <a:xfrm flipH="1">
              <a:off x="1735669" y="6045200"/>
              <a:ext cx="942975" cy="2286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D4D4D"/>
                </a:solidFill>
              </a:endParaRPr>
            </a:p>
          </p:txBody>
        </p:sp>
        <p:sp>
          <p:nvSpPr>
            <p:cNvPr id="23" name="Chevron 22">
              <a:hlinkClick r:id="rId3" action="ppaction://hlinksldjump"/>
            </p:cNvPr>
            <p:cNvSpPr/>
            <p:nvPr/>
          </p:nvSpPr>
          <p:spPr>
            <a:xfrm flipH="1">
              <a:off x="1778000" y="6045200"/>
              <a:ext cx="988016" cy="228600"/>
            </a:xfrm>
            <a:prstGeom prst="chevron">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D4D4D"/>
                </a:solidFill>
              </a:endParaRPr>
            </a:p>
          </p:txBody>
        </p:sp>
        <p:sp>
          <p:nvSpPr>
            <p:cNvPr id="24" name="TextBox 23">
              <a:hlinkClick r:id="rId3" action="ppaction://hlinksldjump"/>
            </p:cNvPr>
            <p:cNvSpPr txBox="1"/>
            <p:nvPr/>
          </p:nvSpPr>
          <p:spPr>
            <a:xfrm>
              <a:off x="1811882" y="6028267"/>
              <a:ext cx="965200" cy="246221"/>
            </a:xfrm>
            <a:prstGeom prst="rect">
              <a:avLst/>
            </a:prstGeom>
            <a:noFill/>
          </p:spPr>
          <p:txBody>
            <a:bodyPr wrap="square" rtlCol="0">
              <a:spAutoFit/>
            </a:bodyPr>
            <a:lstStyle/>
            <a:p>
              <a:r>
                <a:rPr lang="en-US" sz="1000" b="1" dirty="0" smtClean="0">
                  <a:solidFill>
                    <a:srgbClr val="FFFFFF"/>
                  </a:solidFill>
                </a:rPr>
                <a:t> Содержание</a:t>
              </a:r>
            </a:p>
          </p:txBody>
        </p:sp>
      </p:grpSp>
      <p:sp>
        <p:nvSpPr>
          <p:cNvPr id="13" name="Title 1"/>
          <p:cNvSpPr>
            <a:spLocks noGrp="1"/>
          </p:cNvSpPr>
          <p:nvPr>
            <p:ph type="title"/>
          </p:nvPr>
        </p:nvSpPr>
        <p:spPr>
          <a:xfrm>
            <a:off x="228600" y="344085"/>
            <a:ext cx="8686800" cy="996696"/>
          </a:xfrm>
        </p:spPr>
        <p:txBody>
          <a:bodyPr>
            <a:normAutofit fontScale="90000"/>
          </a:bodyPr>
          <a:lstStyle/>
          <a:p>
            <a:r>
              <a:rPr lang="en-US" sz="3800" dirty="0">
                <a:solidFill>
                  <a:schemeClr val="tx2"/>
                </a:solidFill>
              </a:rPr>
              <a:t>Основные параметры</a:t>
            </a:r>
            <a:r>
              <a:rPr dirty="0"/>
              <a:t/>
            </a:r>
            <a:br>
              <a:rPr dirty="0"/>
            </a:br>
            <a:r>
              <a:rPr lang="de-DE" sz="3100" dirty="0">
                <a:solidFill>
                  <a:schemeClr val="tx2"/>
                </a:solidFill>
                <a:latin typeface="Arial Narrow"/>
              </a:rPr>
              <a:t>Поглощение и испускание</a:t>
            </a:r>
            <a:endParaRPr lang="ru-RU" sz="3100" dirty="0">
              <a:solidFill>
                <a:schemeClr val="tx2"/>
              </a:solidFill>
              <a:latin typeface="Arial Narrow"/>
              <a:cs typeface="Arial Narrow"/>
            </a:endParaRPr>
          </a:p>
        </p:txBody>
      </p:sp>
      <p:sp>
        <p:nvSpPr>
          <p:cNvPr id="15" name="Content Placeholder 4"/>
          <p:cNvSpPr>
            <a:spLocks noGrp="1"/>
          </p:cNvSpPr>
          <p:nvPr>
            <p:ph sz="half" idx="1"/>
          </p:nvPr>
        </p:nvSpPr>
        <p:spPr>
          <a:xfrm>
            <a:off x="228600" y="1512000"/>
            <a:ext cx="4362450" cy="4562856"/>
          </a:xfrm>
        </p:spPr>
        <p:txBody>
          <a:bodyPr>
            <a:normAutofit fontScale="92500" lnSpcReduction="20000"/>
          </a:bodyPr>
          <a:lstStyle/>
          <a:p>
            <a:pPr>
              <a:spcBef>
                <a:spcPts val="700"/>
              </a:spcBef>
            </a:pPr>
            <a:r>
              <a:rPr lang="en-US" sz="2000" b="1" dirty="0" smtClean="0"/>
              <a:t>Атомы могут поглощать строго определенные порции </a:t>
            </a:r>
            <a:r>
              <a:rPr lang="en-US" sz="2000" b="1" dirty="0" err="1" smtClean="0"/>
              <a:t>энергии</a:t>
            </a:r>
            <a:r>
              <a:rPr lang="en-US" sz="2000" b="1" dirty="0" smtClean="0"/>
              <a:t> </a:t>
            </a:r>
            <a:br>
              <a:rPr lang="en-US" sz="2000" b="1" dirty="0" smtClean="0"/>
            </a:br>
            <a:r>
              <a:rPr lang="en-US" sz="2000" b="1" dirty="0" smtClean="0"/>
              <a:t>в виде:</a:t>
            </a:r>
          </a:p>
          <a:p>
            <a:pPr marL="230400" indent="-230400">
              <a:spcBef>
                <a:spcPts val="700"/>
              </a:spcBef>
            </a:pPr>
            <a:r>
              <a:rPr lang="en-US" sz="2000" dirty="0" smtClean="0"/>
              <a:t>•	Теплоты</a:t>
            </a:r>
            <a:endParaRPr lang="ru-RU" sz="2000" dirty="0"/>
          </a:p>
          <a:p>
            <a:pPr marL="230400" indent="-230400">
              <a:spcBef>
                <a:spcPts val="700"/>
              </a:spcBef>
            </a:pPr>
            <a:r>
              <a:rPr lang="en-US" sz="2000" dirty="0" smtClean="0"/>
              <a:t>•	Света при определенных длинах волн</a:t>
            </a:r>
            <a:r>
              <a:rPr dirty="0"/>
              <a:t/>
            </a:r>
            <a:br>
              <a:rPr dirty="0"/>
            </a:br>
            <a:endParaRPr lang="ru-RU" sz="2000" b="0" dirty="0" smtClean="0"/>
          </a:p>
          <a:p>
            <a:pPr>
              <a:spcBef>
                <a:spcPts val="700"/>
              </a:spcBef>
            </a:pPr>
            <a:r>
              <a:rPr lang="en-US" sz="2000" b="1" dirty="0" smtClean="0"/>
              <a:t>Электрон может переходить между энергетическими уровнями:</a:t>
            </a:r>
          </a:p>
          <a:p>
            <a:pPr marL="230400" indent="-230400">
              <a:spcBef>
                <a:spcPts val="700"/>
              </a:spcBef>
            </a:pPr>
            <a:r>
              <a:rPr lang="en-US" sz="2000" b="0" dirty="0" smtClean="0"/>
              <a:t>•	Энергия перехода = энергия поглощенного света</a:t>
            </a:r>
          </a:p>
          <a:p>
            <a:pPr marL="230400" indent="-230400">
              <a:spcBef>
                <a:spcPts val="700"/>
              </a:spcBef>
            </a:pPr>
            <a:r>
              <a:rPr lang="en-US" sz="2000" b="0" dirty="0" smtClean="0"/>
              <a:t>•	Атомы переходят в возбужденное состояние</a:t>
            </a:r>
          </a:p>
          <a:p>
            <a:pPr marL="230400" indent="-230400">
              <a:spcBef>
                <a:spcPts val="700"/>
              </a:spcBef>
            </a:pPr>
            <a:r>
              <a:rPr lang="en-US" sz="2000" b="0" dirty="0" smtClean="0"/>
              <a:t>•	Электрон переходит на более высокий энергетический уровень: E</a:t>
            </a:r>
            <a:r>
              <a:rPr lang="en-US" sz="2000" b="0" baseline="-25000" dirty="0" smtClean="0"/>
              <a:t>1</a:t>
            </a:r>
            <a:r>
              <a:rPr lang="en-US" sz="2000" b="0" dirty="0" smtClean="0"/>
              <a:t>, E</a:t>
            </a:r>
            <a:r>
              <a:rPr lang="en-US" sz="2000" b="0" baseline="-25000" dirty="0" smtClean="0"/>
              <a:t>2</a:t>
            </a:r>
            <a:r>
              <a:rPr lang="en-US" sz="2000" b="0" dirty="0" smtClean="0"/>
              <a:t>, ... E</a:t>
            </a:r>
            <a:r>
              <a:rPr lang="en-US" sz="2000" b="0" baseline="-25000" dirty="0" smtClean="0"/>
              <a:t>n</a:t>
            </a:r>
            <a:endParaRPr lang="ru-RU" sz="2000" b="0" dirty="0"/>
          </a:p>
        </p:txBody>
      </p:sp>
      <p:sp>
        <p:nvSpPr>
          <p:cNvPr id="18" name="Rectangle 7"/>
          <p:cNvSpPr/>
          <p:nvPr/>
        </p:nvSpPr>
        <p:spPr>
          <a:xfrm>
            <a:off x="4788000" y="5477369"/>
            <a:ext cx="2512226" cy="276999"/>
          </a:xfrm>
          <a:prstGeom prst="rect">
            <a:avLst/>
          </a:prstGeom>
        </p:spPr>
        <p:txBody>
          <a:bodyPr wrap="none" lIns="0">
            <a:spAutoFit/>
          </a:bodyPr>
          <a:lstStyle/>
          <a:p>
            <a:r>
              <a:rPr lang="en-US" sz="1200" i="1" dirty="0" smtClean="0">
                <a:solidFill>
                  <a:srgbClr val="4D4D4D"/>
                </a:solidFill>
              </a:rPr>
              <a:t>Схема энергетических уровней для атома свинца (Pb)</a:t>
            </a:r>
            <a:endParaRPr lang="ru-RU" sz="1200" i="1" dirty="0">
              <a:solidFill>
                <a:srgbClr val="4D4D4D"/>
              </a:solidFill>
            </a:endParaRPr>
          </a:p>
        </p:txBody>
      </p:sp>
      <p:pic>
        <p:nvPicPr>
          <p:cNvPr id="19" name="Picture 2" descr="C:\Temp\Pb atom transitions.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951161" y="1809681"/>
            <a:ext cx="3705798" cy="3267416"/>
          </a:xfrm>
          <a:prstGeom prst="rect">
            <a:avLst/>
          </a:prstGeom>
          <a:noFill/>
          <a:extLst>
            <a:ext uri="{909E8E84-426E-40DD-AFC4-6F175D3DCCD1}">
              <a14:hiddenFill xmlns:a14="http://schemas.microsoft.com/office/drawing/2010/main" xmlns="">
                <a:solidFill>
                  <a:srgbClr val="FFFFFF"/>
                </a:solidFill>
              </a14:hiddenFill>
            </a:ext>
          </a:extLst>
        </p:spPr>
      </p:pic>
      <p:sp>
        <p:nvSpPr>
          <p:cNvPr id="25" name="Rechteck 24"/>
          <p:cNvSpPr/>
          <p:nvPr/>
        </p:nvSpPr>
        <p:spPr>
          <a:xfrm>
            <a:off x="4788000" y="1589753"/>
            <a:ext cx="4108545" cy="3830145"/>
          </a:xfrm>
          <a:prstGeom prst="rect">
            <a:avLst/>
          </a:prstGeom>
          <a:noFill/>
          <a:ln w="9525">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Tree>
    <p:extLst>
      <p:ext uri="{BB962C8B-B14F-4D97-AF65-F5344CB8AC3E}">
        <p14:creationId xmlns:p14="http://schemas.microsoft.com/office/powerpoint/2010/main" xmlns="" val="145125716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800" dirty="0"/>
              <a:t>Основные параметры</a:t>
            </a:r>
            <a:r>
              <a:rPr dirty="0"/>
              <a:t/>
            </a:r>
            <a:br>
              <a:rPr dirty="0"/>
            </a:br>
            <a:r>
              <a:rPr lang="de-DE" sz="3100" dirty="0" smtClean="0">
                <a:latin typeface="Arial Narrow"/>
              </a:rPr>
              <a:t>Поглощаемое излучение и энергетические уровни</a:t>
            </a:r>
            <a:endParaRPr lang="ru-RU" sz="3100" dirty="0">
              <a:latin typeface="Arial Narrow"/>
              <a:cs typeface="Arial Narrow"/>
            </a:endParaRPr>
          </a:p>
        </p:txBody>
      </p:sp>
      <p:sp>
        <p:nvSpPr>
          <p:cNvPr id="5" name="Content Placeholder 4"/>
          <p:cNvSpPr>
            <a:spLocks noGrp="1"/>
          </p:cNvSpPr>
          <p:nvPr>
            <p:ph idx="1"/>
          </p:nvPr>
        </p:nvSpPr>
        <p:spPr>
          <a:xfrm>
            <a:off x="228600" y="1483425"/>
            <a:ext cx="8686800" cy="4562856"/>
          </a:xfrm>
        </p:spPr>
        <p:txBody>
          <a:bodyPr>
            <a:noAutofit/>
          </a:bodyPr>
          <a:lstStyle/>
          <a:p>
            <a:pPr>
              <a:lnSpc>
                <a:spcPct val="110000"/>
              </a:lnSpc>
            </a:pPr>
            <a:r>
              <a:rPr lang="en-GB" sz="1950" dirty="0"/>
              <a:t>Длина волны света (</a:t>
            </a:r>
            <a:r>
              <a:rPr lang="en-GB" sz="1950" dirty="0" smtClean="0">
                <a:sym typeface="Symbol"/>
              </a:rPr>
              <a:t>)</a:t>
            </a:r>
            <a:r>
              <a:rPr lang="en-GB" sz="1950" dirty="0"/>
              <a:t> обратно пропорциональна расстоянию между энергетическими уровнями: </a:t>
            </a:r>
          </a:p>
          <a:p>
            <a:pPr lvl="1">
              <a:lnSpc>
                <a:spcPct val="110000"/>
              </a:lnSpc>
            </a:pPr>
            <a:endParaRPr lang="ru-RU" sz="1950" dirty="0" smtClean="0"/>
          </a:p>
          <a:p>
            <a:pPr marL="0" lvl="1" indent="0">
              <a:lnSpc>
                <a:spcPct val="110000"/>
              </a:lnSpc>
              <a:buNone/>
            </a:pPr>
            <a:r>
              <a:rPr sz="1950" dirty="0"/>
              <a:t/>
            </a:r>
            <a:br>
              <a:rPr sz="1950" dirty="0"/>
            </a:br>
            <a:r>
              <a:rPr sz="1950" dirty="0"/>
              <a:t/>
            </a:r>
            <a:br>
              <a:rPr sz="1950" dirty="0"/>
            </a:br>
            <a:r>
              <a:rPr sz="1950" dirty="0" smtClean="0"/>
              <a:t>Каждый переход отличается от других данным расстоянием, </a:t>
            </a:r>
            <a:r>
              <a:rPr lang="en-US" sz="1950" dirty="0" smtClean="0"/>
              <a:t/>
            </a:r>
            <a:br>
              <a:rPr lang="en-US" sz="1950" dirty="0" smtClean="0"/>
            </a:br>
            <a:r>
              <a:rPr sz="1950" dirty="0" smtClean="0"/>
              <a:t>т.</a:t>
            </a:r>
            <a:r>
              <a:rPr lang="en-US" sz="1950" dirty="0" smtClean="0"/>
              <a:t> </a:t>
            </a:r>
            <a:r>
              <a:rPr sz="1950" dirty="0" smtClean="0"/>
              <a:t>е. энергией, а вследствие этого и длиной волны.</a:t>
            </a:r>
          </a:p>
          <a:p>
            <a:pPr>
              <a:lnSpc>
                <a:spcPct val="110000"/>
              </a:lnSpc>
            </a:pPr>
            <a:r>
              <a:rPr lang="en-GB" sz="1950" dirty="0" smtClean="0"/>
              <a:t>Атомы также характеризуются линиями испускания. Возбужденный атом релаксирует в основное электронное состояние, высвобождая </a:t>
            </a:r>
            <a:r>
              <a:rPr lang="en-GB" sz="1950" dirty="0" err="1" smtClean="0"/>
              <a:t>энергию</a:t>
            </a:r>
            <a:r>
              <a:rPr lang="en-GB" sz="1950" dirty="0" smtClean="0"/>
              <a:t> </a:t>
            </a:r>
            <a:br>
              <a:rPr lang="en-GB" sz="1950" dirty="0" smtClean="0"/>
            </a:br>
            <a:r>
              <a:rPr lang="en-GB" sz="1950" dirty="0" smtClean="0"/>
              <a:t>в виде излученного света.</a:t>
            </a:r>
            <a:endParaRPr lang="ru-RU" sz="1950" dirty="0"/>
          </a:p>
          <a:p>
            <a:pPr marL="230400" lvl="2">
              <a:lnSpc>
                <a:spcPct val="110000"/>
              </a:lnSpc>
              <a:buFont typeface="Arial" panose="020B0604020202020204" pitchFamily="34" charset="0"/>
              <a:buChar char="•"/>
            </a:pPr>
            <a:r>
              <a:rPr sz="1950" dirty="0" smtClean="0"/>
              <a:t>Та же энергия, что и при поглощении</a:t>
            </a:r>
          </a:p>
          <a:p>
            <a:pPr marL="230400" lvl="2">
              <a:lnSpc>
                <a:spcPct val="110000"/>
              </a:lnSpc>
              <a:buFont typeface="Arial" panose="020B0604020202020204" pitchFamily="34" charset="0"/>
              <a:buChar char="•"/>
            </a:pPr>
            <a:r>
              <a:rPr sz="1950" dirty="0" smtClean="0"/>
              <a:t>Та же длина волны, что и при поглощении</a:t>
            </a:r>
            <a:endParaRPr lang="ru-RU" sz="1950" dirty="0"/>
          </a:p>
        </p:txBody>
      </p:sp>
      <p:graphicFrame>
        <p:nvGraphicFramePr>
          <p:cNvPr id="3" name="Object 2"/>
          <p:cNvGraphicFramePr>
            <a:graphicFrameLocks noGrp="1" noChangeAspect="1"/>
          </p:cNvGraphicFramePr>
          <p:nvPr>
            <p:extLst>
              <p:ext uri="{D42A27DB-BD31-4B8C-83A1-F6EECF244321}">
                <p14:modId xmlns:p14="http://schemas.microsoft.com/office/powerpoint/2010/main" xmlns="" val="3326835652"/>
              </p:ext>
            </p:extLst>
          </p:nvPr>
        </p:nvGraphicFramePr>
        <p:xfrm>
          <a:off x="1542809" y="2275196"/>
          <a:ext cx="1327489" cy="837490"/>
        </p:xfrm>
        <a:graphic>
          <a:graphicData uri="http://schemas.openxmlformats.org/presentationml/2006/ole">
            <p:oleObj spid="_x0000_s28785" name="Formel" r:id="rId4" imgW="622030" imgH="393529" progId="Equation.3">
              <p:embed/>
            </p:oleObj>
          </a:graphicData>
        </a:graphic>
      </p:graphicFrame>
      <p:sp>
        <p:nvSpPr>
          <p:cNvPr id="4" name="Rectangle 3"/>
          <p:cNvSpPr/>
          <p:nvPr/>
        </p:nvSpPr>
        <p:spPr>
          <a:xfrm>
            <a:off x="3299070" y="2446588"/>
            <a:ext cx="4311405" cy="670312"/>
          </a:xfrm>
          <a:prstGeom prst="rect">
            <a:avLst/>
          </a:prstGeom>
        </p:spPr>
        <p:txBody>
          <a:bodyPr wrap="square" lIns="36000">
            <a:spAutoFit/>
          </a:bodyPr>
          <a:lstStyle/>
          <a:p>
            <a:pPr marL="0" lvl="1" indent="0">
              <a:lnSpc>
                <a:spcPct val="110000"/>
              </a:lnSpc>
              <a:buNone/>
            </a:pPr>
            <a:r>
              <a:rPr lang="en-GB" i="1" dirty="0" smtClean="0">
                <a:solidFill>
                  <a:schemeClr val="tx2"/>
                </a:solidFill>
              </a:rPr>
              <a:t>(</a:t>
            </a:r>
            <a:r>
              <a:rPr lang="en-GB" sz="1750" i="1" dirty="0" smtClean="0">
                <a:solidFill>
                  <a:schemeClr val="tx2"/>
                </a:solidFill>
              </a:rPr>
              <a:t>больше </a:t>
            </a:r>
            <a:r>
              <a:rPr lang="en-GB" sz="1750" i="1" dirty="0" err="1" smtClean="0">
                <a:solidFill>
                  <a:schemeClr val="tx2"/>
                </a:solidFill>
              </a:rPr>
              <a:t>расстояние</a:t>
            </a:r>
            <a:r>
              <a:rPr lang="en-GB" sz="1750" i="1" dirty="0" smtClean="0">
                <a:solidFill>
                  <a:schemeClr val="tx2"/>
                </a:solidFill>
              </a:rPr>
              <a:t> </a:t>
            </a:r>
            <a:r>
              <a:rPr lang="en-GB" sz="1750" i="1" dirty="0" err="1" smtClean="0">
                <a:solidFill>
                  <a:schemeClr val="tx2"/>
                </a:solidFill>
              </a:rPr>
              <a:t>между</a:t>
            </a:r>
            <a:endParaRPr lang="en-GB" sz="1750" i="1" dirty="0" smtClean="0">
              <a:solidFill>
                <a:schemeClr val="tx2"/>
              </a:solidFill>
            </a:endParaRPr>
          </a:p>
          <a:p>
            <a:pPr marL="0" lvl="1" indent="0">
              <a:lnSpc>
                <a:spcPct val="110000"/>
              </a:lnSpc>
              <a:buNone/>
            </a:pPr>
            <a:r>
              <a:rPr lang="en-GB" sz="1750" i="1" dirty="0" smtClean="0">
                <a:solidFill>
                  <a:schemeClr val="tx2"/>
                </a:solidFill>
              </a:rPr>
              <a:t> уровнями = меньше длина волны)</a:t>
            </a:r>
            <a:endParaRPr lang="ru-RU" sz="1750" i="1" dirty="0">
              <a:solidFill>
                <a:schemeClr val="tx2"/>
              </a:solidFill>
            </a:endParaRPr>
          </a:p>
        </p:txBody>
      </p:sp>
      <p:grpSp>
        <p:nvGrpSpPr>
          <p:cNvPr id="12" name="Group 11"/>
          <p:cNvGrpSpPr/>
          <p:nvPr/>
        </p:nvGrpSpPr>
        <p:grpSpPr>
          <a:xfrm>
            <a:off x="0" y="6085641"/>
            <a:ext cx="1181100" cy="246221"/>
            <a:chOff x="1689099" y="6028267"/>
            <a:chExt cx="1087983" cy="246221"/>
          </a:xfrm>
        </p:grpSpPr>
        <p:sp>
          <p:nvSpPr>
            <p:cNvPr id="13" name="Action Button: Custom 12">
              <a:hlinkClick r:id="rId5" action="ppaction://hlinksldjump"/>
            </p:cNvPr>
            <p:cNvSpPr/>
            <p:nvPr/>
          </p:nvSpPr>
          <p:spPr>
            <a:xfrm>
              <a:off x="1689099" y="6045200"/>
              <a:ext cx="1077412" cy="226568"/>
            </a:xfrm>
            <a:prstGeom prst="actionButtonBlank">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FFFFFF"/>
                </a:solidFill>
              </a:endParaRPr>
            </a:p>
          </p:txBody>
        </p:sp>
        <p:sp>
          <p:nvSpPr>
            <p:cNvPr id="14" name="Chevron 13">
              <a:hlinkClick r:id="rId5" action="ppaction://hlinksldjump"/>
            </p:cNvPr>
            <p:cNvSpPr/>
            <p:nvPr/>
          </p:nvSpPr>
          <p:spPr>
            <a:xfrm flipH="1">
              <a:off x="1735669" y="6045200"/>
              <a:ext cx="942975" cy="2286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D4D4D"/>
                </a:solidFill>
              </a:endParaRPr>
            </a:p>
          </p:txBody>
        </p:sp>
        <p:sp>
          <p:nvSpPr>
            <p:cNvPr id="15" name="Chevron 14">
              <a:hlinkClick r:id="rId5" action="ppaction://hlinksldjump"/>
            </p:cNvPr>
            <p:cNvSpPr/>
            <p:nvPr/>
          </p:nvSpPr>
          <p:spPr>
            <a:xfrm flipH="1">
              <a:off x="1778000" y="6045200"/>
              <a:ext cx="988016" cy="228600"/>
            </a:xfrm>
            <a:prstGeom prst="chevron">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D4D4D"/>
                </a:solidFill>
              </a:endParaRPr>
            </a:p>
          </p:txBody>
        </p:sp>
        <p:sp>
          <p:nvSpPr>
            <p:cNvPr id="16" name="TextBox 15">
              <a:hlinkClick r:id="rId6" action="ppaction://hlinksldjump"/>
            </p:cNvPr>
            <p:cNvSpPr txBox="1"/>
            <p:nvPr/>
          </p:nvSpPr>
          <p:spPr>
            <a:xfrm>
              <a:off x="1811882" y="6028267"/>
              <a:ext cx="965200" cy="246221"/>
            </a:xfrm>
            <a:prstGeom prst="rect">
              <a:avLst/>
            </a:prstGeom>
            <a:noFill/>
          </p:spPr>
          <p:txBody>
            <a:bodyPr wrap="square" rtlCol="0">
              <a:spAutoFit/>
            </a:bodyPr>
            <a:lstStyle/>
            <a:p>
              <a:r>
                <a:rPr lang="en-US" sz="1000" b="1" dirty="0" smtClean="0">
                  <a:solidFill>
                    <a:srgbClr val="FFFFFF"/>
                  </a:solidFill>
                </a:rPr>
                <a:t> Содержание</a:t>
              </a:r>
            </a:p>
          </p:txBody>
        </p:sp>
      </p:grpSp>
    </p:spTree>
    <p:extLst>
      <p:ext uri="{BB962C8B-B14F-4D97-AF65-F5344CB8AC3E}">
        <p14:creationId xmlns:p14="http://schemas.microsoft.com/office/powerpoint/2010/main" xmlns="" val="40754354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800" dirty="0"/>
              <a:t>Основные параметры</a:t>
            </a:r>
            <a:r>
              <a:rPr dirty="0"/>
              <a:t/>
            </a:r>
            <a:br>
              <a:rPr dirty="0"/>
            </a:br>
            <a:r>
              <a:rPr lang="de-DE" sz="3100" dirty="0" smtClean="0">
                <a:latin typeface="Arial Narrow"/>
              </a:rPr>
              <a:t>Особенности атомных спектров</a:t>
            </a:r>
            <a:endParaRPr lang="ru-RU" sz="3100" dirty="0">
              <a:latin typeface="Arial Narrow"/>
              <a:cs typeface="Arial Narrow"/>
            </a:endParaRPr>
          </a:p>
        </p:txBody>
      </p:sp>
      <p:sp>
        <p:nvSpPr>
          <p:cNvPr id="5" name="Content Placeholder 4"/>
          <p:cNvSpPr>
            <a:spLocks noGrp="1"/>
          </p:cNvSpPr>
          <p:nvPr>
            <p:ph idx="1"/>
          </p:nvPr>
        </p:nvSpPr>
        <p:spPr>
          <a:xfrm>
            <a:off x="230400" y="1512000"/>
            <a:ext cx="8686800" cy="4562856"/>
          </a:xfrm>
        </p:spPr>
        <p:txBody>
          <a:bodyPr>
            <a:normAutofit fontScale="92500" lnSpcReduction="20000"/>
          </a:bodyPr>
          <a:lstStyle/>
          <a:p>
            <a:r>
              <a:rPr lang="en-GB" sz="2000" b="1" dirty="0" err="1"/>
              <a:t>Узкие</a:t>
            </a:r>
            <a:r>
              <a:rPr lang="en-GB" sz="2000" b="1" dirty="0"/>
              <a:t> </a:t>
            </a:r>
            <a:r>
              <a:rPr lang="en-GB" sz="2000" b="1" dirty="0" err="1" smtClean="0"/>
              <a:t>пики</a:t>
            </a:r>
            <a:r>
              <a:rPr lang="en-GB" sz="2000" b="1" dirty="0" smtClean="0"/>
              <a:t> </a:t>
            </a:r>
            <a:r>
              <a:rPr lang="en-GB" sz="2000" dirty="0" smtClean="0"/>
              <a:t>(по сравнению с широкими полосами в молекулярной спектроскопии в УФ-</a:t>
            </a:r>
            <a:r>
              <a:rPr lang="en-GB" sz="2000" dirty="0" err="1" smtClean="0"/>
              <a:t>видимом</a:t>
            </a:r>
            <a:r>
              <a:rPr lang="en-GB" sz="2000" dirty="0" smtClean="0"/>
              <a:t> </a:t>
            </a:r>
            <a:r>
              <a:rPr lang="en-GB" sz="2000" dirty="0" err="1" smtClean="0"/>
              <a:t>диапазоне</a:t>
            </a:r>
            <a:r>
              <a:rPr lang="en-GB" sz="2000" dirty="0" smtClean="0"/>
              <a:t>)</a:t>
            </a:r>
          </a:p>
          <a:p>
            <a:r>
              <a:rPr lang="en-GB" sz="2000" dirty="0" smtClean="0"/>
              <a:t>Наиболее существенные линии связаны с переходами из основного электронного состояния или в него</a:t>
            </a:r>
          </a:p>
          <a:p>
            <a:pPr lvl="1"/>
            <a:r>
              <a:rPr dirty="0" smtClean="0"/>
              <a:t>Резонансные линии:</a:t>
            </a:r>
            <a:endParaRPr lang="ru-RU" dirty="0"/>
          </a:p>
          <a:p>
            <a:pPr lvl="2"/>
            <a:r>
              <a:rPr dirty="0" smtClean="0"/>
              <a:t>наиболее интенсивные линии</a:t>
            </a:r>
          </a:p>
          <a:p>
            <a:pPr lvl="2"/>
            <a:r>
              <a:rPr dirty="0" smtClean="0"/>
              <a:t>наиболее значимые в атомной спектроскопии поглощения (атомно-абсорбционной спектроскопии)</a:t>
            </a:r>
            <a:r>
              <a:rPr dirty="0"/>
              <a:t/>
            </a:r>
            <a:br>
              <a:rPr dirty="0"/>
            </a:br>
            <a:endParaRPr lang="ru-RU" dirty="0"/>
          </a:p>
          <a:p>
            <a:r>
              <a:rPr lang="en-GB" sz="2000" dirty="0" smtClean="0"/>
              <a:t>Могут отвечать переходам из одного возбужденного состояния в другое </a:t>
            </a:r>
          </a:p>
          <a:p>
            <a:pPr lvl="1"/>
            <a:r>
              <a:rPr dirty="0" smtClean="0"/>
              <a:t>Нерезонансные линии:</a:t>
            </a:r>
            <a:endParaRPr lang="ru-RU" dirty="0"/>
          </a:p>
          <a:p>
            <a:pPr lvl="2"/>
            <a:r>
              <a:rPr dirty="0" smtClean="0"/>
              <a:t>более слабые линии</a:t>
            </a:r>
          </a:p>
          <a:p>
            <a:pPr lvl="2"/>
            <a:r>
              <a:rPr lang="en-US" dirty="0" err="1" smtClean="0"/>
              <a:t>o</a:t>
            </a:r>
            <a:r>
              <a:rPr dirty="0" err="1" smtClean="0"/>
              <a:t>бычно</a:t>
            </a:r>
            <a:r>
              <a:rPr dirty="0" smtClean="0"/>
              <a:t> </a:t>
            </a:r>
            <a:r>
              <a:rPr b="1" dirty="0" smtClean="0"/>
              <a:t>не</a:t>
            </a:r>
            <a:r>
              <a:rPr dirty="0" smtClean="0"/>
              <a:t> представляют важности для атомно-абсорбционной спектроскопии</a:t>
            </a:r>
            <a:endParaRPr lang="ru-RU" dirty="0"/>
          </a:p>
        </p:txBody>
      </p:sp>
      <p:grpSp>
        <p:nvGrpSpPr>
          <p:cNvPr id="9" name="Group 8"/>
          <p:cNvGrpSpPr/>
          <p:nvPr/>
        </p:nvGrpSpPr>
        <p:grpSpPr>
          <a:xfrm>
            <a:off x="0" y="6085641"/>
            <a:ext cx="1133475" cy="246221"/>
            <a:chOff x="1689099" y="6028267"/>
            <a:chExt cx="1087983" cy="246221"/>
          </a:xfrm>
        </p:grpSpPr>
        <p:sp>
          <p:nvSpPr>
            <p:cNvPr id="10" name="Action Button: Custom 9">
              <a:hlinkClick r:id="rId3" action="ppaction://hlinksldjump"/>
            </p:cNvPr>
            <p:cNvSpPr/>
            <p:nvPr/>
          </p:nvSpPr>
          <p:spPr>
            <a:xfrm>
              <a:off x="1689099" y="6045200"/>
              <a:ext cx="1077412" cy="226568"/>
            </a:xfrm>
            <a:prstGeom prst="actionButtonBlank">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FFFFFF"/>
                </a:solidFill>
              </a:endParaRPr>
            </a:p>
          </p:txBody>
        </p:sp>
        <p:sp>
          <p:nvSpPr>
            <p:cNvPr id="11" name="Chevron 10">
              <a:hlinkClick r:id="rId3" action="ppaction://hlinksldjump"/>
            </p:cNvPr>
            <p:cNvSpPr/>
            <p:nvPr/>
          </p:nvSpPr>
          <p:spPr>
            <a:xfrm flipH="1">
              <a:off x="1735669" y="6045200"/>
              <a:ext cx="942975" cy="2286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D4D4D"/>
                </a:solidFill>
              </a:endParaRPr>
            </a:p>
          </p:txBody>
        </p:sp>
        <p:sp>
          <p:nvSpPr>
            <p:cNvPr id="12" name="Chevron 11">
              <a:hlinkClick r:id="rId3" action="ppaction://hlinksldjump"/>
            </p:cNvPr>
            <p:cNvSpPr/>
            <p:nvPr/>
          </p:nvSpPr>
          <p:spPr>
            <a:xfrm flipH="1">
              <a:off x="1778000" y="6045200"/>
              <a:ext cx="988016" cy="228600"/>
            </a:xfrm>
            <a:prstGeom prst="chevron">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D4D4D"/>
                </a:solidFill>
              </a:endParaRPr>
            </a:p>
          </p:txBody>
        </p:sp>
        <p:sp>
          <p:nvSpPr>
            <p:cNvPr id="13" name="TextBox 12">
              <a:hlinkClick r:id="rId4" action="ppaction://hlinksldjump"/>
            </p:cNvPr>
            <p:cNvSpPr txBox="1"/>
            <p:nvPr/>
          </p:nvSpPr>
          <p:spPr>
            <a:xfrm>
              <a:off x="1811882" y="6028267"/>
              <a:ext cx="965200" cy="246221"/>
            </a:xfrm>
            <a:prstGeom prst="rect">
              <a:avLst/>
            </a:prstGeom>
            <a:noFill/>
          </p:spPr>
          <p:txBody>
            <a:bodyPr wrap="square" rtlCol="0">
              <a:spAutoFit/>
            </a:bodyPr>
            <a:lstStyle/>
            <a:p>
              <a:r>
                <a:rPr lang="en-US" sz="1000" b="1" dirty="0" smtClean="0">
                  <a:solidFill>
                    <a:srgbClr val="FFFFFF"/>
                  </a:solidFill>
                </a:rPr>
                <a:t> Содержание</a:t>
              </a:r>
            </a:p>
          </p:txBody>
        </p:sp>
      </p:grpSp>
    </p:spTree>
    <p:extLst>
      <p:ext uri="{BB962C8B-B14F-4D97-AF65-F5344CB8AC3E}">
        <p14:creationId xmlns:p14="http://schemas.microsoft.com/office/powerpoint/2010/main" xmlns="" val="258304765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14"/>
          <p:cNvSpPr txBox="1">
            <a:spLocks/>
          </p:cNvSpPr>
          <p:nvPr/>
        </p:nvSpPr>
        <p:spPr>
          <a:xfrm>
            <a:off x="228600" y="1512000"/>
            <a:ext cx="4305300" cy="4383703"/>
          </a:xfrm>
          <a:prstGeom prst="rect">
            <a:avLst/>
          </a:prstGeom>
        </p:spPr>
        <p:txBody>
          <a:bodyPr vert="horz" lIns="0" tIns="45720" rIns="91440" bIns="45720" rtlCol="0">
            <a:normAutofit/>
          </a:bodyPr>
          <a:lstStyle/>
          <a:p>
            <a:r>
              <a:rPr lang="en-US" sz="1950" dirty="0">
                <a:solidFill>
                  <a:schemeClr val="tx2"/>
                </a:solidFill>
              </a:rPr>
              <a:t>При взаимодействии </a:t>
            </a:r>
            <a:r>
              <a:rPr lang="en-US" sz="1950" dirty="0" err="1">
                <a:solidFill>
                  <a:schemeClr val="tx2"/>
                </a:solidFill>
              </a:rPr>
              <a:t>излучения</a:t>
            </a:r>
            <a:r>
              <a:rPr lang="en-US" sz="1950" dirty="0">
                <a:solidFill>
                  <a:schemeClr val="tx2"/>
                </a:solidFill>
              </a:rPr>
              <a:t> </a:t>
            </a:r>
            <a:r>
              <a:rPr lang="en-US" sz="1950" dirty="0" smtClean="0">
                <a:solidFill>
                  <a:schemeClr val="tx2"/>
                </a:solidFill>
              </a:rPr>
              <a:t/>
            </a:r>
            <a:br>
              <a:rPr lang="en-US" sz="1950" dirty="0" smtClean="0">
                <a:solidFill>
                  <a:schemeClr val="tx2"/>
                </a:solidFill>
              </a:rPr>
            </a:br>
            <a:r>
              <a:rPr lang="en-US" sz="1950" dirty="0" smtClean="0">
                <a:solidFill>
                  <a:schemeClr val="tx2"/>
                </a:solidFill>
              </a:rPr>
              <a:t>с </a:t>
            </a:r>
            <a:r>
              <a:rPr lang="en-US" sz="1950" dirty="0">
                <a:solidFill>
                  <a:schemeClr val="tx2"/>
                </a:solidFill>
              </a:rPr>
              <a:t>веществом происходит несколько процессов:</a:t>
            </a:r>
          </a:p>
          <a:p>
            <a:pPr marL="230400" indent="-230400">
              <a:spcBef>
                <a:spcPts val="700"/>
              </a:spcBef>
              <a:buFont typeface="Arial" panose="020B0604020202020204" pitchFamily="34" charset="0"/>
              <a:buChar char="•"/>
            </a:pPr>
            <a:r>
              <a:rPr lang="en-US" sz="1950" dirty="0" smtClean="0">
                <a:solidFill>
                  <a:schemeClr val="tx2"/>
                </a:solidFill>
              </a:rPr>
              <a:t>поглощение 			</a:t>
            </a:r>
          </a:p>
          <a:p>
            <a:pPr marL="230400" indent="-230400">
              <a:spcBef>
                <a:spcPts val="700"/>
              </a:spcBef>
              <a:buFont typeface="Arial" panose="020B0604020202020204" pitchFamily="34" charset="0"/>
              <a:buChar char="•"/>
            </a:pPr>
            <a:r>
              <a:rPr lang="en-US" sz="1950" dirty="0" smtClean="0">
                <a:solidFill>
                  <a:schemeClr val="tx2"/>
                </a:solidFill>
              </a:rPr>
              <a:t>отражение</a:t>
            </a:r>
          </a:p>
          <a:p>
            <a:pPr marL="230400" indent="-230400">
              <a:spcBef>
                <a:spcPts val="700"/>
              </a:spcBef>
              <a:buFont typeface="Arial" panose="020B0604020202020204" pitchFamily="34" charset="0"/>
              <a:buChar char="•"/>
            </a:pPr>
            <a:r>
              <a:rPr lang="en-US" sz="1950" dirty="0" smtClean="0">
                <a:solidFill>
                  <a:schemeClr val="tx2"/>
                </a:solidFill>
              </a:rPr>
              <a:t>рассеяние</a:t>
            </a:r>
          </a:p>
          <a:p>
            <a:pPr marL="230400" indent="-230400">
              <a:spcBef>
                <a:spcPts val="700"/>
              </a:spcBef>
              <a:buFont typeface="Arial" panose="020B0604020202020204" pitchFamily="34" charset="0"/>
              <a:buChar char="•"/>
            </a:pPr>
            <a:r>
              <a:rPr lang="en-US" sz="1950" dirty="0" smtClean="0">
                <a:solidFill>
                  <a:schemeClr val="tx2"/>
                </a:solidFill>
              </a:rPr>
              <a:t>флуоресценция/фосфоресценция</a:t>
            </a:r>
          </a:p>
          <a:p>
            <a:pPr marL="230400" indent="-230400">
              <a:spcBef>
                <a:spcPts val="700"/>
              </a:spcBef>
              <a:buFont typeface="Arial" panose="020B0604020202020204" pitchFamily="34" charset="0"/>
              <a:buChar char="•"/>
            </a:pPr>
            <a:r>
              <a:rPr lang="en-US" sz="1950" dirty="0" smtClean="0">
                <a:solidFill>
                  <a:schemeClr val="tx2"/>
                </a:solidFill>
              </a:rPr>
              <a:t>фотохимические реакции</a:t>
            </a:r>
          </a:p>
        </p:txBody>
      </p:sp>
      <p:sp>
        <p:nvSpPr>
          <p:cNvPr id="31746" name="Rectangle 2"/>
          <p:cNvSpPr>
            <a:spLocks noGrp="1" noChangeArrowheads="1"/>
          </p:cNvSpPr>
          <p:nvPr>
            <p:ph type="title"/>
          </p:nvPr>
        </p:nvSpPr>
        <p:spPr>
          <a:xfrm>
            <a:off x="228600" y="344085"/>
            <a:ext cx="8686800" cy="996696"/>
          </a:xfrm>
          <a:noFill/>
          <a:ln/>
        </p:spPr>
        <p:txBody>
          <a:bodyPr>
            <a:normAutofit fontScale="90000"/>
          </a:bodyPr>
          <a:lstStyle/>
          <a:p>
            <a:r>
              <a:rPr lang="en-US" sz="3800" dirty="0"/>
              <a:t>Основные параметры</a:t>
            </a:r>
            <a:r>
              <a:t/>
            </a:r>
            <a:br/>
            <a:r>
              <a:rPr lang="en-US" sz="3111" b="0" dirty="0" smtClean="0"/>
              <a:t>Оптическая плотность и пропускание</a:t>
            </a:r>
            <a:endParaRPr lang="ru-RU" sz="3111" b="0" dirty="0"/>
          </a:p>
        </p:txBody>
      </p:sp>
      <p:graphicFrame>
        <p:nvGraphicFramePr>
          <p:cNvPr id="12" name="Object 6"/>
          <p:cNvGraphicFramePr>
            <a:graphicFrameLocks noGrp="1" noChangeAspect="1"/>
          </p:cNvGraphicFramePr>
          <p:nvPr>
            <p:ph sz="half" idx="1"/>
            <p:extLst>
              <p:ext uri="{D42A27DB-BD31-4B8C-83A1-F6EECF244321}">
                <p14:modId xmlns:p14="http://schemas.microsoft.com/office/powerpoint/2010/main" xmlns="" val="1310536834"/>
              </p:ext>
            </p:extLst>
          </p:nvPr>
        </p:nvGraphicFramePr>
        <p:xfrm>
          <a:off x="4788000" y="3759505"/>
          <a:ext cx="798660" cy="733788"/>
        </p:xfrm>
        <a:graphic>
          <a:graphicData uri="http://schemas.openxmlformats.org/presentationml/2006/ole">
            <p:oleObj spid="_x0000_s33845" name="Formel" r:id="rId4" imgW="469696" imgH="431613" progId="Equation.3">
              <p:embed/>
            </p:oleObj>
          </a:graphicData>
        </a:graphic>
      </p:graphicFrame>
      <p:graphicFrame>
        <p:nvGraphicFramePr>
          <p:cNvPr id="2" name="Object 1"/>
          <p:cNvGraphicFramePr>
            <a:graphicFrameLocks noGrp="1" noChangeAspect="1"/>
          </p:cNvGraphicFramePr>
          <p:nvPr>
            <p:extLst>
              <p:ext uri="{D42A27DB-BD31-4B8C-83A1-F6EECF244321}">
                <p14:modId xmlns:p14="http://schemas.microsoft.com/office/powerpoint/2010/main" xmlns="" val="2405868044"/>
              </p:ext>
            </p:extLst>
          </p:nvPr>
        </p:nvGraphicFramePr>
        <p:xfrm>
          <a:off x="6299822" y="3709680"/>
          <a:ext cx="1489608" cy="820080"/>
        </p:xfrm>
        <a:graphic>
          <a:graphicData uri="http://schemas.openxmlformats.org/presentationml/2006/ole">
            <p:oleObj spid="_x0000_s33846" name="Formel" r:id="rId5" imgW="876300" imgH="482600" progId="Equation.3">
              <p:embed/>
            </p:oleObj>
          </a:graphicData>
        </a:graphic>
      </p:graphicFrame>
      <p:sp>
        <p:nvSpPr>
          <p:cNvPr id="3" name="Rectangle 2"/>
          <p:cNvSpPr/>
          <p:nvPr/>
        </p:nvSpPr>
        <p:spPr>
          <a:xfrm>
            <a:off x="4777919" y="5663110"/>
            <a:ext cx="3327856" cy="338554"/>
          </a:xfrm>
          <a:prstGeom prst="rect">
            <a:avLst/>
          </a:prstGeom>
        </p:spPr>
        <p:txBody>
          <a:bodyPr wrap="square" lIns="0">
            <a:spAutoFit/>
          </a:bodyPr>
          <a:lstStyle/>
          <a:p>
            <a:r>
              <a:rPr lang="en-US" sz="1600" i="1" dirty="0">
                <a:solidFill>
                  <a:schemeClr val="tx2"/>
                </a:solidFill>
              </a:rPr>
              <a:t>(Оптическая плотность)</a:t>
            </a:r>
            <a:endParaRPr lang="ru-RU" sz="1600" i="1" dirty="0">
              <a:solidFill>
                <a:schemeClr val="tx2"/>
              </a:solidFill>
            </a:endParaRPr>
          </a:p>
        </p:txBody>
      </p:sp>
      <p:graphicFrame>
        <p:nvGraphicFramePr>
          <p:cNvPr id="4" name="Object 3"/>
          <p:cNvGraphicFramePr>
            <a:graphicFrameLocks noGrp="1" noChangeAspect="1"/>
          </p:cNvGraphicFramePr>
          <p:nvPr>
            <p:extLst>
              <p:ext uri="{D42A27DB-BD31-4B8C-83A1-F6EECF244321}">
                <p14:modId xmlns:p14="http://schemas.microsoft.com/office/powerpoint/2010/main" xmlns="" val="2020183311"/>
              </p:ext>
            </p:extLst>
          </p:nvPr>
        </p:nvGraphicFramePr>
        <p:xfrm>
          <a:off x="4788000" y="5141140"/>
          <a:ext cx="1424736" cy="388620"/>
        </p:xfrm>
        <a:graphic>
          <a:graphicData uri="http://schemas.openxmlformats.org/presentationml/2006/ole">
            <p:oleObj spid="_x0000_s33847" name="Formel" r:id="rId6" imgW="838200" imgH="228600" progId="Equation.3">
              <p:embed/>
            </p:oleObj>
          </a:graphicData>
        </a:graphic>
      </p:graphicFrame>
      <p:grpSp>
        <p:nvGrpSpPr>
          <p:cNvPr id="14" name="Group 13"/>
          <p:cNvGrpSpPr/>
          <p:nvPr/>
        </p:nvGrpSpPr>
        <p:grpSpPr>
          <a:xfrm>
            <a:off x="0" y="6085641"/>
            <a:ext cx="1181100" cy="246221"/>
            <a:chOff x="1689099" y="6028267"/>
            <a:chExt cx="1087983" cy="246221"/>
          </a:xfrm>
        </p:grpSpPr>
        <p:sp>
          <p:nvSpPr>
            <p:cNvPr id="16" name="Action Button: Custom 15">
              <a:hlinkClick r:id="rId7" action="ppaction://hlinksldjump"/>
            </p:cNvPr>
            <p:cNvSpPr/>
            <p:nvPr/>
          </p:nvSpPr>
          <p:spPr>
            <a:xfrm>
              <a:off x="1689099" y="6045200"/>
              <a:ext cx="1077412" cy="226568"/>
            </a:xfrm>
            <a:prstGeom prst="actionButtonBlank">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FFFFFF"/>
                </a:solidFill>
              </a:endParaRPr>
            </a:p>
          </p:txBody>
        </p:sp>
        <p:sp>
          <p:nvSpPr>
            <p:cNvPr id="17" name="Chevron 16">
              <a:hlinkClick r:id="rId7" action="ppaction://hlinksldjump"/>
            </p:cNvPr>
            <p:cNvSpPr/>
            <p:nvPr/>
          </p:nvSpPr>
          <p:spPr>
            <a:xfrm flipH="1">
              <a:off x="1735669" y="6045200"/>
              <a:ext cx="942975" cy="2286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D4D4D"/>
                </a:solidFill>
              </a:endParaRPr>
            </a:p>
          </p:txBody>
        </p:sp>
        <p:sp>
          <p:nvSpPr>
            <p:cNvPr id="18" name="Chevron 17">
              <a:hlinkClick r:id="rId7" action="ppaction://hlinksldjump"/>
            </p:cNvPr>
            <p:cNvSpPr/>
            <p:nvPr/>
          </p:nvSpPr>
          <p:spPr>
            <a:xfrm flipH="1">
              <a:off x="1778000" y="6045200"/>
              <a:ext cx="988016" cy="228600"/>
            </a:xfrm>
            <a:prstGeom prst="chevron">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D4D4D"/>
                </a:solidFill>
              </a:endParaRPr>
            </a:p>
          </p:txBody>
        </p:sp>
        <p:sp>
          <p:nvSpPr>
            <p:cNvPr id="22" name="TextBox 21">
              <a:hlinkClick r:id="rId8" action="ppaction://hlinksldjump"/>
            </p:cNvPr>
            <p:cNvSpPr txBox="1"/>
            <p:nvPr/>
          </p:nvSpPr>
          <p:spPr>
            <a:xfrm>
              <a:off x="1811882" y="6028267"/>
              <a:ext cx="965200" cy="246221"/>
            </a:xfrm>
            <a:prstGeom prst="rect">
              <a:avLst/>
            </a:prstGeom>
            <a:noFill/>
          </p:spPr>
          <p:txBody>
            <a:bodyPr wrap="square" rtlCol="0">
              <a:spAutoFit/>
            </a:bodyPr>
            <a:lstStyle/>
            <a:p>
              <a:r>
                <a:rPr lang="en-US" sz="1000" b="1" dirty="0" smtClean="0">
                  <a:solidFill>
                    <a:srgbClr val="FFFFFF"/>
                  </a:solidFill>
                </a:rPr>
                <a:t> Содержание</a:t>
              </a:r>
            </a:p>
          </p:txBody>
        </p:sp>
      </p:grpSp>
      <p:sp>
        <p:nvSpPr>
          <p:cNvPr id="7" name="Rectangle 6"/>
          <p:cNvSpPr/>
          <p:nvPr/>
        </p:nvSpPr>
        <p:spPr>
          <a:xfrm>
            <a:off x="4777920" y="4553817"/>
            <a:ext cx="1474121" cy="584775"/>
          </a:xfrm>
          <a:prstGeom prst="rect">
            <a:avLst/>
          </a:prstGeom>
        </p:spPr>
        <p:txBody>
          <a:bodyPr wrap="none" lIns="0">
            <a:spAutoFit/>
          </a:bodyPr>
          <a:lstStyle/>
          <a:p>
            <a:r>
              <a:rPr lang="en-US" sz="1600" i="1" dirty="0" smtClean="0">
                <a:solidFill>
                  <a:schemeClr val="tx2"/>
                </a:solidFill>
              </a:rPr>
              <a:t>(</a:t>
            </a:r>
            <a:r>
              <a:rPr lang="en-US" sz="1600" i="1" dirty="0" err="1" smtClean="0">
                <a:solidFill>
                  <a:schemeClr val="tx2"/>
                </a:solidFill>
              </a:rPr>
              <a:t>Пропускание</a:t>
            </a:r>
            <a:r>
              <a:rPr lang="en-US" sz="1600" i="1" dirty="0" smtClean="0">
                <a:solidFill>
                  <a:schemeClr val="tx2"/>
                </a:solidFill>
              </a:rPr>
              <a:t>)</a:t>
            </a:r>
            <a:endParaRPr lang="en-US" sz="1600" i="1" dirty="0">
              <a:solidFill>
                <a:schemeClr val="tx2"/>
              </a:solidFill>
            </a:endParaRPr>
          </a:p>
          <a:p>
            <a:endParaRPr lang="ru-RU" sz="1600" i="1" dirty="0">
              <a:solidFill>
                <a:srgbClr val="4D4D4D"/>
              </a:solidFill>
            </a:endParaRPr>
          </a:p>
        </p:txBody>
      </p:sp>
      <p:sp>
        <p:nvSpPr>
          <p:cNvPr id="5" name="Rechteck 4"/>
          <p:cNvSpPr/>
          <p:nvPr/>
        </p:nvSpPr>
        <p:spPr>
          <a:xfrm>
            <a:off x="4788000" y="1512000"/>
            <a:ext cx="4025074" cy="2246769"/>
          </a:xfrm>
          <a:prstGeom prst="rect">
            <a:avLst/>
          </a:prstGeom>
        </p:spPr>
        <p:txBody>
          <a:bodyPr wrap="square" lIns="0">
            <a:spAutoFit/>
          </a:bodyPr>
          <a:lstStyle/>
          <a:p>
            <a:pPr>
              <a:spcBef>
                <a:spcPts val="1400"/>
              </a:spcBef>
            </a:pPr>
            <a:r>
              <a:rPr lang="en-US" sz="1950" dirty="0">
                <a:solidFill>
                  <a:schemeClr val="tx2"/>
                </a:solidFill>
              </a:rPr>
              <a:t>При прохождении света через пробу или отражении от нее количество поглощенного света равно отношению интенсивностей пропущенного излучения (I) и исходного падающего излучения (</a:t>
            </a:r>
            <a:r>
              <a:rPr lang="en-US" sz="1950" dirty="0" smtClean="0">
                <a:solidFill>
                  <a:schemeClr val="tx2"/>
                </a:solidFill>
              </a:rPr>
              <a:t>I</a:t>
            </a:r>
            <a:r>
              <a:rPr lang="en-US" sz="1950" baseline="-25000" dirty="0" smtClean="0">
                <a:solidFill>
                  <a:schemeClr val="tx2"/>
                </a:solidFill>
              </a:rPr>
              <a:t>0</a:t>
            </a:r>
            <a:r>
              <a:rPr lang="en-US" sz="1950" dirty="0" smtClean="0">
                <a:solidFill>
                  <a:schemeClr val="tx2"/>
                </a:solidFill>
              </a:rPr>
              <a:t>). </a:t>
            </a:r>
            <a:endParaRPr lang="en-US" sz="1950" dirty="0">
              <a:solidFill>
                <a:schemeClr val="tx2"/>
              </a:solidFill>
            </a:endParaRPr>
          </a:p>
        </p:txBody>
      </p:sp>
    </p:spTree>
    <p:extLst>
      <p:ext uri="{BB962C8B-B14F-4D97-AF65-F5344CB8AC3E}">
        <p14:creationId xmlns:p14="http://schemas.microsoft.com/office/powerpoint/2010/main" xmlns="" val="2783668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228600" y="344085"/>
            <a:ext cx="8686800" cy="996696"/>
          </a:xfrm>
          <a:noFill/>
          <a:ln/>
        </p:spPr>
        <p:txBody>
          <a:bodyPr>
            <a:normAutofit fontScale="90000"/>
          </a:bodyPr>
          <a:lstStyle/>
          <a:p>
            <a:r>
              <a:rPr lang="en-US" sz="3778" dirty="0" smtClean="0"/>
              <a:t>Основные параметры</a:t>
            </a:r>
            <a:r>
              <a:t/>
            </a:r>
            <a:br/>
            <a:r>
              <a:rPr lang="de-AT" sz="3111" b="0" dirty="0" smtClean="0"/>
              <a:t>Зависимость оптической плотности от концентрации</a:t>
            </a:r>
            <a:endParaRPr lang="ru-RU" sz="3111" b="0" dirty="0"/>
          </a:p>
        </p:txBody>
      </p:sp>
      <p:sp>
        <p:nvSpPr>
          <p:cNvPr id="3" name="Content Placeholder 2"/>
          <p:cNvSpPr>
            <a:spLocks noGrp="1"/>
          </p:cNvSpPr>
          <p:nvPr>
            <p:ph idx="1"/>
          </p:nvPr>
        </p:nvSpPr>
        <p:spPr>
          <a:xfrm>
            <a:off x="230400" y="1512000"/>
            <a:ext cx="8686800" cy="4562856"/>
          </a:xfrm>
        </p:spPr>
        <p:txBody>
          <a:bodyPr/>
          <a:lstStyle/>
          <a:p>
            <a:r>
              <a:rPr lang="en-AU" sz="2000" b="1" dirty="0"/>
              <a:t>Закон Ламберта</a:t>
            </a:r>
          </a:p>
          <a:p>
            <a:pPr lvl="1"/>
            <a:r>
              <a:rPr dirty="0" smtClean="0"/>
              <a:t>Доля излучения, поглощенная прозрачной средой, не </a:t>
            </a:r>
            <a:r>
              <a:rPr dirty="0" err="1" smtClean="0"/>
              <a:t>зависит</a:t>
            </a:r>
            <a:r>
              <a:rPr dirty="0" smtClean="0"/>
              <a:t> </a:t>
            </a:r>
            <a:r>
              <a:rPr lang="en-US" dirty="0" smtClean="0"/>
              <a:t/>
            </a:r>
            <a:br>
              <a:rPr lang="en-US" dirty="0" smtClean="0"/>
            </a:br>
            <a:r>
              <a:rPr dirty="0" err="1" smtClean="0"/>
              <a:t>от</a:t>
            </a:r>
            <a:r>
              <a:rPr dirty="0" smtClean="0"/>
              <a:t> интенсивности падающего на </a:t>
            </a:r>
            <a:r>
              <a:rPr dirty="0" err="1" smtClean="0"/>
              <a:t>нее</a:t>
            </a:r>
            <a:r>
              <a:rPr dirty="0" smtClean="0"/>
              <a:t> </a:t>
            </a:r>
            <a:r>
              <a:rPr dirty="0" err="1" smtClean="0"/>
              <a:t>излучения</a:t>
            </a:r>
            <a:r>
              <a:rPr lang="en-US" dirty="0" smtClean="0"/>
              <a:t>.</a:t>
            </a:r>
            <a:endParaRPr dirty="0" smtClean="0"/>
          </a:p>
          <a:p>
            <a:pPr lvl="1"/>
            <a:r>
              <a:rPr dirty="0" smtClean="0"/>
              <a:t>Каждая последующая единица толщины среды поглощает такую же долю проходящего через нее излучения, как и </a:t>
            </a:r>
            <a:r>
              <a:rPr dirty="0" err="1" smtClean="0"/>
              <a:t>предыдущая</a:t>
            </a:r>
            <a:r>
              <a:rPr lang="en-US" dirty="0" smtClean="0"/>
              <a:t>.</a:t>
            </a:r>
            <a:endParaRPr lang="ru-RU" dirty="0"/>
          </a:p>
          <a:p>
            <a:pPr marL="0" lvl="1" indent="0">
              <a:buNone/>
            </a:pPr>
            <a:r>
              <a:rPr dirty="0"/>
              <a:t/>
            </a:r>
            <a:br>
              <a:rPr dirty="0"/>
            </a:br>
            <a:r>
              <a:rPr lang="en-AU" sz="2000" b="1" dirty="0" smtClean="0"/>
              <a:t>Закон Бера</a:t>
            </a:r>
          </a:p>
          <a:p>
            <a:pPr lvl="1"/>
            <a:r>
              <a:rPr dirty="0" smtClean="0"/>
              <a:t>Светопоглощение прямо пропорционально количеству поглощающих </a:t>
            </a:r>
            <a:r>
              <a:rPr dirty="0" err="1" smtClean="0"/>
              <a:t>частиц</a:t>
            </a:r>
            <a:r>
              <a:rPr dirty="0" smtClean="0"/>
              <a:t> </a:t>
            </a:r>
            <a:r>
              <a:rPr dirty="0" err="1" smtClean="0"/>
              <a:t>пробы</a:t>
            </a:r>
            <a:r>
              <a:rPr lang="en-US" dirty="0" smtClean="0"/>
              <a:t>.</a:t>
            </a:r>
            <a:endParaRPr dirty="0" smtClean="0"/>
          </a:p>
          <a:p>
            <a:endParaRPr lang="ru-RU" dirty="0"/>
          </a:p>
        </p:txBody>
      </p:sp>
      <p:grpSp>
        <p:nvGrpSpPr>
          <p:cNvPr id="9" name="Group 8"/>
          <p:cNvGrpSpPr/>
          <p:nvPr/>
        </p:nvGrpSpPr>
        <p:grpSpPr>
          <a:xfrm>
            <a:off x="0" y="6085641"/>
            <a:ext cx="1276350" cy="246221"/>
            <a:chOff x="1689099" y="6028267"/>
            <a:chExt cx="1087983" cy="246221"/>
          </a:xfrm>
        </p:grpSpPr>
        <p:sp>
          <p:nvSpPr>
            <p:cNvPr id="10" name="Action Button: Custom 9">
              <a:hlinkClick r:id="rId3" action="ppaction://hlinksldjump"/>
            </p:cNvPr>
            <p:cNvSpPr/>
            <p:nvPr/>
          </p:nvSpPr>
          <p:spPr>
            <a:xfrm>
              <a:off x="1689099" y="6045200"/>
              <a:ext cx="1077412" cy="226568"/>
            </a:xfrm>
            <a:prstGeom prst="actionButtonBlank">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FFFFFF"/>
                </a:solidFill>
              </a:endParaRPr>
            </a:p>
          </p:txBody>
        </p:sp>
        <p:sp>
          <p:nvSpPr>
            <p:cNvPr id="11" name="Chevron 10">
              <a:hlinkClick r:id="rId3" action="ppaction://hlinksldjump"/>
            </p:cNvPr>
            <p:cNvSpPr/>
            <p:nvPr/>
          </p:nvSpPr>
          <p:spPr>
            <a:xfrm flipH="1">
              <a:off x="1735669" y="6045200"/>
              <a:ext cx="942975" cy="2286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D4D4D"/>
                </a:solidFill>
              </a:endParaRPr>
            </a:p>
          </p:txBody>
        </p:sp>
        <p:sp>
          <p:nvSpPr>
            <p:cNvPr id="12" name="Chevron 11">
              <a:hlinkClick r:id="rId3" action="ppaction://hlinksldjump"/>
            </p:cNvPr>
            <p:cNvSpPr/>
            <p:nvPr/>
          </p:nvSpPr>
          <p:spPr>
            <a:xfrm flipH="1">
              <a:off x="1778000" y="6045200"/>
              <a:ext cx="988016" cy="228600"/>
            </a:xfrm>
            <a:prstGeom prst="chevron">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D4D4D"/>
                </a:solidFill>
              </a:endParaRPr>
            </a:p>
          </p:txBody>
        </p:sp>
        <p:sp>
          <p:nvSpPr>
            <p:cNvPr id="15" name="TextBox 14">
              <a:hlinkClick r:id="rId4" action="ppaction://hlinksldjump"/>
            </p:cNvPr>
            <p:cNvSpPr txBox="1"/>
            <p:nvPr/>
          </p:nvSpPr>
          <p:spPr>
            <a:xfrm>
              <a:off x="1811882" y="6028267"/>
              <a:ext cx="965200" cy="246221"/>
            </a:xfrm>
            <a:prstGeom prst="rect">
              <a:avLst/>
            </a:prstGeom>
            <a:noFill/>
          </p:spPr>
          <p:txBody>
            <a:bodyPr wrap="square" rtlCol="0">
              <a:spAutoFit/>
            </a:bodyPr>
            <a:lstStyle/>
            <a:p>
              <a:r>
                <a:rPr lang="en-US" sz="1000" b="1" dirty="0" smtClean="0">
                  <a:solidFill>
                    <a:srgbClr val="FFFFFF"/>
                  </a:solidFill>
                </a:rPr>
                <a:t> Содержание</a:t>
              </a:r>
            </a:p>
          </p:txBody>
        </p:sp>
      </p:grpSp>
    </p:spTree>
    <p:extLst>
      <p:ext uri="{BB962C8B-B14F-4D97-AF65-F5344CB8AC3E}">
        <p14:creationId xmlns:p14="http://schemas.microsoft.com/office/powerpoint/2010/main" xmlns="" val="210810368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ounded Rectangle 2"/>
          <p:cNvSpPr/>
          <p:nvPr/>
        </p:nvSpPr>
        <p:spPr>
          <a:xfrm>
            <a:off x="3183170" y="2889219"/>
            <a:ext cx="216000" cy="360000"/>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graphicFrame>
        <p:nvGraphicFramePr>
          <p:cNvPr id="19" name="Object 21"/>
          <p:cNvGraphicFramePr>
            <a:graphicFrameLocks noGrp="1" noChangeAspect="1"/>
          </p:cNvGraphicFramePr>
          <p:nvPr>
            <p:extLst>
              <p:ext uri="{D42A27DB-BD31-4B8C-83A1-F6EECF244321}">
                <p14:modId xmlns:p14="http://schemas.microsoft.com/office/powerpoint/2010/main" xmlns="" val="854714030"/>
              </p:ext>
            </p:extLst>
          </p:nvPr>
        </p:nvGraphicFramePr>
        <p:xfrm>
          <a:off x="219075" y="3504307"/>
          <a:ext cx="3533775" cy="485775"/>
        </p:xfrm>
        <a:graphic>
          <a:graphicData uri="http://schemas.openxmlformats.org/presentationml/2006/ole">
            <p:oleObj spid="_x0000_s30767" name="Formel" r:id="rId4" imgW="1397000" imgH="228600" progId="Equation.3">
              <p:embed/>
            </p:oleObj>
          </a:graphicData>
        </a:graphic>
      </p:graphicFrame>
      <p:sp>
        <p:nvSpPr>
          <p:cNvPr id="14" name="TextBox 1"/>
          <p:cNvSpPr txBox="1"/>
          <p:nvPr/>
        </p:nvSpPr>
        <p:spPr>
          <a:xfrm>
            <a:off x="228599" y="1940625"/>
            <a:ext cx="4230190" cy="1323439"/>
          </a:xfrm>
          <a:prstGeom prst="rect">
            <a:avLst/>
          </a:prstGeom>
          <a:noFill/>
        </p:spPr>
        <p:txBody>
          <a:bodyPr wrap="square" lIns="0" rtlCol="0">
            <a:spAutoFit/>
          </a:bodyPr>
          <a:lstStyle/>
          <a:p>
            <a:r>
              <a:rPr lang="en-GB" sz="2000" spc="-20" dirty="0">
                <a:solidFill>
                  <a:srgbClr val="000000"/>
                </a:solidFill>
              </a:rPr>
              <a:t>Оптическая плотность </a:t>
            </a:r>
            <a:r>
              <a:rPr lang="en-GB" sz="2000" spc="-20" dirty="0" err="1">
                <a:solidFill>
                  <a:srgbClr val="000000"/>
                </a:solidFill>
              </a:rPr>
              <a:t>находится</a:t>
            </a:r>
            <a:r>
              <a:rPr lang="en-GB" sz="2000" spc="-20" dirty="0">
                <a:solidFill>
                  <a:srgbClr val="000000"/>
                </a:solidFill>
              </a:rPr>
              <a:t> </a:t>
            </a:r>
            <a:r>
              <a:rPr lang="en-GB" sz="2000" spc="-20" dirty="0" smtClean="0">
                <a:solidFill>
                  <a:srgbClr val="000000"/>
                </a:solidFill>
              </a:rPr>
              <a:t/>
            </a:r>
            <a:br>
              <a:rPr lang="en-GB" sz="2000" spc="-20" dirty="0" smtClean="0">
                <a:solidFill>
                  <a:srgbClr val="000000"/>
                </a:solidFill>
              </a:rPr>
            </a:br>
            <a:r>
              <a:rPr lang="en-GB" sz="2000" spc="-20" dirty="0" smtClean="0">
                <a:solidFill>
                  <a:srgbClr val="000000"/>
                </a:solidFill>
              </a:rPr>
              <a:t>в </a:t>
            </a:r>
            <a:r>
              <a:rPr lang="en-GB" sz="2000" spc="-20" dirty="0">
                <a:solidFill>
                  <a:srgbClr val="000000"/>
                </a:solidFill>
              </a:rPr>
              <a:t>зависимости от концентрации </a:t>
            </a:r>
            <a:r>
              <a:rPr lang="en-GB" sz="2000" dirty="0" smtClean="0">
                <a:solidFill>
                  <a:srgbClr val="000000"/>
                </a:solidFill>
              </a:rPr>
              <a:t>согласно закону Бугера — Ламберта — Бера:</a:t>
            </a:r>
            <a:endParaRPr lang="ru-RU" sz="2000" i="1" dirty="0">
              <a:solidFill>
                <a:srgbClr val="000000"/>
              </a:solidFill>
            </a:endParaRPr>
          </a:p>
        </p:txBody>
      </p:sp>
      <p:pic>
        <p:nvPicPr>
          <p:cNvPr id="3" name="Grafik 2"/>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4837643" y="3211976"/>
            <a:ext cx="2710564" cy="2099199"/>
          </a:xfrm>
          <a:prstGeom prst="rect">
            <a:avLst/>
          </a:prstGeom>
        </p:spPr>
      </p:pic>
      <p:grpSp>
        <p:nvGrpSpPr>
          <p:cNvPr id="20" name="Group 19"/>
          <p:cNvGrpSpPr/>
          <p:nvPr/>
        </p:nvGrpSpPr>
        <p:grpSpPr>
          <a:xfrm>
            <a:off x="0" y="6029327"/>
            <a:ext cx="1247775" cy="309562"/>
            <a:chOff x="1689099" y="5988365"/>
            <a:chExt cx="1087983" cy="285435"/>
          </a:xfrm>
        </p:grpSpPr>
        <p:sp>
          <p:nvSpPr>
            <p:cNvPr id="21" name="Action Button: Custom 20">
              <a:hlinkClick r:id="rId6" action="ppaction://hlinksldjump"/>
            </p:cNvPr>
            <p:cNvSpPr/>
            <p:nvPr/>
          </p:nvSpPr>
          <p:spPr>
            <a:xfrm>
              <a:off x="1689099" y="6045200"/>
              <a:ext cx="1077412" cy="226568"/>
            </a:xfrm>
            <a:prstGeom prst="actionButtonBlank">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FFFFFF"/>
                </a:solidFill>
              </a:endParaRPr>
            </a:p>
          </p:txBody>
        </p:sp>
        <p:sp>
          <p:nvSpPr>
            <p:cNvPr id="22" name="Chevron 21">
              <a:hlinkClick r:id="rId6" action="ppaction://hlinksldjump"/>
            </p:cNvPr>
            <p:cNvSpPr/>
            <p:nvPr/>
          </p:nvSpPr>
          <p:spPr>
            <a:xfrm flipH="1">
              <a:off x="1735669" y="6045200"/>
              <a:ext cx="942975" cy="2286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D4D4D"/>
                </a:solidFill>
              </a:endParaRPr>
            </a:p>
          </p:txBody>
        </p:sp>
        <p:sp>
          <p:nvSpPr>
            <p:cNvPr id="23" name="Chevron 22">
              <a:hlinkClick r:id="rId6" action="ppaction://hlinksldjump"/>
            </p:cNvPr>
            <p:cNvSpPr/>
            <p:nvPr/>
          </p:nvSpPr>
          <p:spPr>
            <a:xfrm flipH="1">
              <a:off x="1778000" y="6045200"/>
              <a:ext cx="988016" cy="228600"/>
            </a:xfrm>
            <a:prstGeom prst="chevron">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D4D4D"/>
                </a:solidFill>
              </a:endParaRPr>
            </a:p>
          </p:txBody>
        </p:sp>
        <p:sp>
          <p:nvSpPr>
            <p:cNvPr id="24" name="TextBox 23">
              <a:hlinkClick r:id="rId6" action="ppaction://hlinksldjump"/>
            </p:cNvPr>
            <p:cNvSpPr txBox="1"/>
            <p:nvPr/>
          </p:nvSpPr>
          <p:spPr>
            <a:xfrm>
              <a:off x="1811882" y="5988365"/>
              <a:ext cx="965200" cy="223261"/>
            </a:xfrm>
            <a:prstGeom prst="rect">
              <a:avLst/>
            </a:prstGeom>
            <a:noFill/>
          </p:spPr>
          <p:txBody>
            <a:bodyPr wrap="square" rtlCol="0">
              <a:spAutoFit/>
            </a:bodyPr>
            <a:lstStyle/>
            <a:p>
              <a:r>
                <a:rPr dirty="0" smtClean="0"/>
                <a:t> </a:t>
              </a:r>
              <a:r>
                <a:rPr lang="en-US" sz="1000" b="1" dirty="0" smtClean="0">
                  <a:solidFill>
                    <a:srgbClr val="FFFFFF"/>
                  </a:solidFill>
                </a:rPr>
                <a:t>Содержание</a:t>
              </a:r>
              <a:endParaRPr lang="ru-RU" sz="1000" b="1" dirty="0" smtClean="0">
                <a:solidFill>
                  <a:srgbClr val="FFFFFF"/>
                </a:solidFill>
              </a:endParaRPr>
            </a:p>
          </p:txBody>
        </p:sp>
      </p:grpSp>
      <p:sp>
        <p:nvSpPr>
          <p:cNvPr id="16" name="Rectangle 2"/>
          <p:cNvSpPr>
            <a:spLocks noGrp="1" noChangeArrowheads="1"/>
          </p:cNvSpPr>
          <p:nvPr>
            <p:ph type="title"/>
          </p:nvPr>
        </p:nvSpPr>
        <p:spPr>
          <a:xfrm>
            <a:off x="228600" y="344085"/>
            <a:ext cx="8686800" cy="1437090"/>
          </a:xfrm>
          <a:noFill/>
          <a:ln/>
        </p:spPr>
        <p:txBody>
          <a:bodyPr>
            <a:normAutofit fontScale="90000"/>
          </a:bodyPr>
          <a:lstStyle/>
          <a:p>
            <a:r>
              <a:rPr lang="en-US" sz="3700" dirty="0" smtClean="0">
                <a:solidFill>
                  <a:schemeClr val="tx2"/>
                </a:solidFill>
              </a:rPr>
              <a:t>Спектроскопия в УФ-видимой области (оптическая спектроскопия)</a:t>
            </a:r>
            <a:r>
              <a:rPr dirty="0"/>
              <a:t/>
            </a:r>
            <a:br>
              <a:rPr dirty="0"/>
            </a:br>
            <a:r>
              <a:rPr lang="de-AT" sz="3000" b="0" dirty="0" smtClean="0">
                <a:solidFill>
                  <a:schemeClr val="tx2"/>
                </a:solidFill>
              </a:rPr>
              <a:t>Закон Бугера — Ламберта — Бера</a:t>
            </a:r>
            <a:endParaRPr lang="ru-RU" sz="3000" b="0" dirty="0">
              <a:solidFill>
                <a:schemeClr val="tx2"/>
              </a:solidFill>
            </a:endParaRPr>
          </a:p>
        </p:txBody>
      </p:sp>
      <p:sp>
        <p:nvSpPr>
          <p:cNvPr id="17" name="TextBox 10"/>
          <p:cNvSpPr txBox="1"/>
          <p:nvPr/>
        </p:nvSpPr>
        <p:spPr>
          <a:xfrm>
            <a:off x="230399" y="4206910"/>
            <a:ext cx="3798675" cy="1502976"/>
          </a:xfrm>
          <a:prstGeom prst="rect">
            <a:avLst/>
          </a:prstGeom>
          <a:noFill/>
        </p:spPr>
        <p:txBody>
          <a:bodyPr wrap="square" lIns="0" rtlCol="0">
            <a:spAutoFit/>
          </a:bodyPr>
          <a:lstStyle/>
          <a:p>
            <a:pPr marL="230400" indent="-230400">
              <a:spcBef>
                <a:spcPts val="700"/>
              </a:spcBef>
              <a:buFont typeface="Symbol" pitchFamily="18" charset="2"/>
              <a:buChar char="e"/>
            </a:pPr>
            <a:r>
              <a:rPr lang="en-US" sz="1600" dirty="0" smtClean="0">
                <a:solidFill>
                  <a:schemeClr val="tx2"/>
                </a:solidFill>
              </a:rPr>
              <a:t>— </a:t>
            </a:r>
            <a:r>
              <a:rPr lang="en-US" sz="1600" dirty="0" err="1" smtClean="0">
                <a:solidFill>
                  <a:srgbClr val="000000"/>
                </a:solidFill>
              </a:rPr>
              <a:t>коэффициент</a:t>
            </a:r>
            <a:r>
              <a:rPr lang="en-US" sz="1600" dirty="0" smtClean="0">
                <a:solidFill>
                  <a:srgbClr val="000000"/>
                </a:solidFill>
              </a:rPr>
              <a:t> </a:t>
            </a:r>
            <a:r>
              <a:rPr lang="en-US" sz="1600" dirty="0" err="1">
                <a:solidFill>
                  <a:srgbClr val="000000"/>
                </a:solidFill>
              </a:rPr>
              <a:t>экстинкции</a:t>
            </a:r>
            <a:r>
              <a:rPr lang="en-US" sz="1600" dirty="0">
                <a:solidFill>
                  <a:srgbClr val="000000"/>
                </a:solidFill>
              </a:rPr>
              <a:t> </a:t>
            </a:r>
            <a:r>
              <a:rPr lang="en-US" sz="1600" dirty="0" smtClean="0">
                <a:solidFill>
                  <a:srgbClr val="000000"/>
                </a:solidFill>
              </a:rPr>
              <a:t/>
            </a:r>
            <a:br>
              <a:rPr lang="en-US" sz="1600" dirty="0" smtClean="0">
                <a:solidFill>
                  <a:srgbClr val="000000"/>
                </a:solidFill>
              </a:rPr>
            </a:br>
            <a:r>
              <a:rPr lang="en-US" sz="1600" dirty="0" err="1" smtClean="0">
                <a:solidFill>
                  <a:srgbClr val="000000"/>
                </a:solidFill>
              </a:rPr>
              <a:t>или</a:t>
            </a:r>
            <a:r>
              <a:rPr lang="en-US" sz="1600" dirty="0" smtClean="0">
                <a:solidFill>
                  <a:srgbClr val="000000"/>
                </a:solidFill>
              </a:rPr>
              <a:t> </a:t>
            </a:r>
            <a:r>
              <a:rPr lang="en-US" sz="1600" dirty="0" err="1" smtClean="0">
                <a:solidFill>
                  <a:srgbClr val="000000"/>
                </a:solidFill>
              </a:rPr>
              <a:t>молярный</a:t>
            </a:r>
            <a:r>
              <a:rPr lang="en-US" sz="1600" dirty="0" smtClean="0">
                <a:solidFill>
                  <a:srgbClr val="000000"/>
                </a:solidFill>
              </a:rPr>
              <a:t> коэффициент поглощения </a:t>
            </a:r>
            <a:r>
              <a:rPr lang="en-US" sz="1300" dirty="0">
                <a:solidFill>
                  <a:srgbClr val="000000"/>
                </a:solidFill>
              </a:rPr>
              <a:t>(л моль</a:t>
            </a:r>
            <a:r>
              <a:rPr lang="en-US" sz="1300" baseline="30000" dirty="0">
                <a:solidFill>
                  <a:srgbClr val="000000"/>
                </a:solidFill>
              </a:rPr>
              <a:t>-1</a:t>
            </a:r>
            <a:r>
              <a:rPr lang="en-US" sz="1300" dirty="0">
                <a:solidFill>
                  <a:srgbClr val="000000"/>
                </a:solidFill>
              </a:rPr>
              <a:t>см</a:t>
            </a:r>
            <a:r>
              <a:rPr lang="en-US" sz="1300" baseline="30000" dirty="0">
                <a:solidFill>
                  <a:srgbClr val="000000"/>
                </a:solidFill>
              </a:rPr>
              <a:t>-1</a:t>
            </a:r>
            <a:r>
              <a:rPr lang="en-US" sz="1300" dirty="0">
                <a:solidFill>
                  <a:srgbClr val="000000"/>
                </a:solidFill>
              </a:rPr>
              <a:t>)</a:t>
            </a:r>
          </a:p>
          <a:p>
            <a:pPr marL="230400" indent="-230400">
              <a:spcBef>
                <a:spcPts val="700"/>
              </a:spcBef>
            </a:pPr>
            <a:r>
              <a:rPr lang="de-DE" sz="1600" dirty="0" smtClean="0">
                <a:solidFill>
                  <a:srgbClr val="000000"/>
                </a:solidFill>
              </a:rPr>
              <a:t>b</a:t>
            </a:r>
            <a:r>
              <a:rPr lang="en-US" sz="1300" dirty="0">
                <a:solidFill>
                  <a:srgbClr val="000000"/>
                </a:solidFill>
              </a:rPr>
              <a:t> </a:t>
            </a:r>
            <a:r>
              <a:rPr lang="en-US" sz="1300" dirty="0" smtClean="0">
                <a:solidFill>
                  <a:srgbClr val="000000"/>
                </a:solidFill>
              </a:rPr>
              <a:t> </a:t>
            </a:r>
            <a:r>
              <a:rPr lang="en-US" sz="1600" dirty="0" smtClean="0">
                <a:solidFill>
                  <a:schemeClr val="tx2"/>
                </a:solidFill>
              </a:rPr>
              <a:t>— </a:t>
            </a:r>
            <a:r>
              <a:rPr lang="en-US" sz="1600" dirty="0" err="1" smtClean="0">
                <a:solidFill>
                  <a:srgbClr val="000000"/>
                </a:solidFill>
              </a:rPr>
              <a:t>длина</a:t>
            </a:r>
            <a:r>
              <a:rPr lang="en-US" sz="1600" dirty="0" smtClean="0">
                <a:solidFill>
                  <a:srgbClr val="000000"/>
                </a:solidFill>
              </a:rPr>
              <a:t> </a:t>
            </a:r>
            <a:r>
              <a:rPr lang="en-US" sz="1600" dirty="0">
                <a:solidFill>
                  <a:srgbClr val="000000"/>
                </a:solidFill>
              </a:rPr>
              <a:t>оптического пути </a:t>
            </a:r>
            <a:r>
              <a:rPr lang="en-US" sz="1300" dirty="0">
                <a:solidFill>
                  <a:srgbClr val="000000"/>
                </a:solidFill>
              </a:rPr>
              <a:t>(см)</a:t>
            </a:r>
          </a:p>
          <a:p>
            <a:pPr marL="230400" indent="-230400">
              <a:spcBef>
                <a:spcPts val="700"/>
              </a:spcBef>
            </a:pPr>
            <a:r>
              <a:rPr lang="en-US" sz="1600" dirty="0" smtClean="0">
                <a:solidFill>
                  <a:srgbClr val="000000"/>
                </a:solidFill>
              </a:rPr>
              <a:t>c </a:t>
            </a:r>
            <a:r>
              <a:rPr lang="en-US" sz="1300" dirty="0" smtClean="0">
                <a:solidFill>
                  <a:srgbClr val="000000"/>
                </a:solidFill>
              </a:rPr>
              <a:t> </a:t>
            </a:r>
            <a:r>
              <a:rPr lang="en-US" sz="1600" dirty="0" smtClean="0">
                <a:solidFill>
                  <a:schemeClr val="tx2"/>
                </a:solidFill>
              </a:rPr>
              <a:t>— </a:t>
            </a:r>
            <a:r>
              <a:rPr lang="en-US" sz="1600" dirty="0" err="1" smtClean="0">
                <a:solidFill>
                  <a:srgbClr val="000000"/>
                </a:solidFill>
              </a:rPr>
              <a:t>концентрация</a:t>
            </a:r>
            <a:endParaRPr lang="ru-RU" sz="1600" dirty="0" err="1" smtClean="0">
              <a:solidFill>
                <a:srgbClr val="000000"/>
              </a:solidFill>
            </a:endParaRPr>
          </a:p>
        </p:txBody>
      </p:sp>
      <p:sp>
        <p:nvSpPr>
          <p:cNvPr id="27" name="TextBox 25"/>
          <p:cNvSpPr txBox="1"/>
          <p:nvPr/>
        </p:nvSpPr>
        <p:spPr>
          <a:xfrm>
            <a:off x="4759425" y="5781892"/>
            <a:ext cx="4252216" cy="784830"/>
          </a:xfrm>
          <a:prstGeom prst="rect">
            <a:avLst/>
          </a:prstGeom>
          <a:noFill/>
        </p:spPr>
        <p:txBody>
          <a:bodyPr wrap="square" lIns="0" rtlCol="0">
            <a:spAutoFit/>
          </a:bodyPr>
          <a:lstStyle/>
          <a:p>
            <a:r>
              <a:rPr lang="en-US" sz="1100" dirty="0" smtClean="0">
                <a:solidFill>
                  <a:srgbClr val="777777"/>
                </a:solidFill>
              </a:rPr>
              <a:t>Источник: </a:t>
            </a:r>
            <a:r>
              <a:rPr lang="en-US" sz="1100" dirty="0" smtClean="0">
                <a:solidFill>
                  <a:srgbClr val="777777"/>
                </a:solidFill>
                <a:hlinkClick r:id="rId7"/>
              </a:rPr>
              <a:t>Fundamentals of UV-visible spectroscopy (Основы оптической спектроскопии)</a:t>
            </a:r>
            <a:endParaRPr lang="ru-RU" sz="1100" dirty="0" smtClean="0">
              <a:solidFill>
                <a:srgbClr val="777777"/>
              </a:solidFill>
            </a:endParaRPr>
          </a:p>
          <a:p>
            <a:r>
              <a:rPr lang="en-US" sz="1100" dirty="0">
                <a:solidFill>
                  <a:srgbClr val="4D4D4D"/>
                </a:solidFill>
              </a:rPr>
              <a:t>подробнее см. в примечаниях</a:t>
            </a:r>
          </a:p>
          <a:p>
            <a:endParaRPr lang="ru-RU" sz="1200" dirty="0">
              <a:solidFill>
                <a:srgbClr val="777777"/>
              </a:solidFill>
            </a:endParaRPr>
          </a:p>
        </p:txBody>
      </p:sp>
      <p:sp>
        <p:nvSpPr>
          <p:cNvPr id="29" name="TextBox 3"/>
          <p:cNvSpPr txBox="1"/>
          <p:nvPr/>
        </p:nvSpPr>
        <p:spPr>
          <a:xfrm>
            <a:off x="4760640" y="1711646"/>
            <a:ext cx="4289101" cy="1292662"/>
          </a:xfrm>
          <a:prstGeom prst="rect">
            <a:avLst/>
          </a:prstGeom>
          <a:noFill/>
        </p:spPr>
        <p:txBody>
          <a:bodyPr wrap="square" lIns="0" rtlCol="0">
            <a:spAutoFit/>
          </a:bodyPr>
          <a:lstStyle/>
          <a:p>
            <a:r>
              <a:rPr lang="en-US" sz="1950" dirty="0">
                <a:solidFill>
                  <a:schemeClr val="tx2"/>
                </a:solidFill>
              </a:rPr>
              <a:t>Поглощение может быть </a:t>
            </a:r>
            <a:r>
              <a:rPr lang="en-US" sz="1950" dirty="0" err="1">
                <a:solidFill>
                  <a:schemeClr val="tx2"/>
                </a:solidFill>
              </a:rPr>
              <a:t>связано</a:t>
            </a:r>
            <a:r>
              <a:rPr lang="en-US" sz="1950" dirty="0">
                <a:solidFill>
                  <a:schemeClr val="tx2"/>
                </a:solidFill>
              </a:rPr>
              <a:t> </a:t>
            </a:r>
            <a:r>
              <a:rPr lang="en-US" sz="1950" dirty="0" smtClean="0">
                <a:solidFill>
                  <a:schemeClr val="tx2"/>
                </a:solidFill>
              </a:rPr>
              <a:t/>
            </a:r>
            <a:br>
              <a:rPr lang="en-US" sz="1950" dirty="0" smtClean="0">
                <a:solidFill>
                  <a:schemeClr val="tx2"/>
                </a:solidFill>
              </a:rPr>
            </a:br>
            <a:r>
              <a:rPr lang="en-US" sz="1950" dirty="0" smtClean="0">
                <a:solidFill>
                  <a:schemeClr val="tx2"/>
                </a:solidFill>
              </a:rPr>
              <a:t>с </a:t>
            </a:r>
            <a:r>
              <a:rPr lang="en-US" sz="1950" dirty="0">
                <a:solidFill>
                  <a:schemeClr val="tx2"/>
                </a:solidFill>
              </a:rPr>
              <a:t>взаимодействием с </a:t>
            </a:r>
            <a:r>
              <a:rPr lang="en-US" sz="1950" dirty="0" err="1">
                <a:solidFill>
                  <a:schemeClr val="tx2"/>
                </a:solidFill>
              </a:rPr>
              <a:t>пробой</a:t>
            </a:r>
            <a:r>
              <a:rPr lang="en-US" sz="1950" dirty="0">
                <a:solidFill>
                  <a:schemeClr val="tx2"/>
                </a:solidFill>
              </a:rPr>
              <a:t> </a:t>
            </a:r>
            <a:r>
              <a:rPr lang="en-US" sz="1950" dirty="0" smtClean="0">
                <a:solidFill>
                  <a:schemeClr val="tx2"/>
                </a:solidFill>
              </a:rPr>
              <a:t/>
            </a:r>
            <a:br>
              <a:rPr lang="en-US" sz="1950" dirty="0" smtClean="0">
                <a:solidFill>
                  <a:schemeClr val="tx2"/>
                </a:solidFill>
              </a:rPr>
            </a:br>
            <a:r>
              <a:rPr lang="en-US" sz="1950" dirty="0" smtClean="0">
                <a:solidFill>
                  <a:schemeClr val="tx2"/>
                </a:solidFill>
              </a:rPr>
              <a:t>и </a:t>
            </a:r>
            <a:r>
              <a:rPr lang="en-US" sz="1950" dirty="0">
                <a:solidFill>
                  <a:schemeClr val="tx2"/>
                </a:solidFill>
              </a:rPr>
              <a:t>(или)</a:t>
            </a:r>
            <a:r>
              <a:rPr sz="1950" dirty="0" smtClean="0"/>
              <a:t> </a:t>
            </a:r>
            <a:r>
              <a:rPr lang="en-US" sz="1950" spc="-40" dirty="0">
                <a:solidFill>
                  <a:schemeClr val="tx2"/>
                </a:solidFill>
              </a:rPr>
              <a:t>потерями, вызванными отражением и рассеянием.</a:t>
            </a:r>
          </a:p>
        </p:txBody>
      </p:sp>
      <p:sp>
        <p:nvSpPr>
          <p:cNvPr id="4" name="Rechteck 3"/>
          <p:cNvSpPr/>
          <p:nvPr/>
        </p:nvSpPr>
        <p:spPr>
          <a:xfrm>
            <a:off x="7667625" y="3635357"/>
            <a:ext cx="1418139" cy="2039020"/>
          </a:xfrm>
          <a:prstGeom prst="rect">
            <a:avLst/>
          </a:prstGeom>
        </p:spPr>
        <p:txBody>
          <a:bodyPr wrap="square" lIns="0">
            <a:spAutoFit/>
          </a:bodyPr>
          <a:lstStyle/>
          <a:p>
            <a:pPr>
              <a:spcBef>
                <a:spcPts val="300"/>
              </a:spcBef>
              <a:spcAft>
                <a:spcPts val="300"/>
              </a:spcAft>
            </a:pPr>
            <a:r>
              <a:rPr lang="en-US" sz="1150" i="1" dirty="0">
                <a:solidFill>
                  <a:srgbClr val="4D4D4D"/>
                </a:solidFill>
              </a:rPr>
              <a:t>Пример калибровочной кривой. Калибровка выполняется посредством измерения оптической </a:t>
            </a:r>
            <a:r>
              <a:rPr lang="en-US" sz="1150" i="1" dirty="0" err="1">
                <a:solidFill>
                  <a:srgbClr val="4D4D4D"/>
                </a:solidFill>
              </a:rPr>
              <a:t>плотности</a:t>
            </a:r>
            <a:r>
              <a:rPr lang="en-US" sz="1150" i="1" dirty="0">
                <a:solidFill>
                  <a:srgbClr val="4D4D4D"/>
                </a:solidFill>
              </a:rPr>
              <a:t> </a:t>
            </a:r>
            <a:r>
              <a:rPr lang="en-US" sz="1150" i="1" dirty="0" smtClean="0">
                <a:solidFill>
                  <a:srgbClr val="4D4D4D"/>
                </a:solidFill>
              </a:rPr>
              <a:t/>
            </a:r>
            <a:br>
              <a:rPr lang="en-US" sz="1150" i="1" dirty="0" smtClean="0">
                <a:solidFill>
                  <a:srgbClr val="4D4D4D"/>
                </a:solidFill>
              </a:rPr>
            </a:br>
            <a:r>
              <a:rPr lang="en-US" sz="1150" i="1" dirty="0" smtClean="0">
                <a:solidFill>
                  <a:srgbClr val="4D4D4D"/>
                </a:solidFill>
              </a:rPr>
              <a:t>в </a:t>
            </a:r>
            <a:r>
              <a:rPr lang="en-US" sz="1150" i="1" dirty="0" err="1" smtClean="0">
                <a:solidFill>
                  <a:srgbClr val="4D4D4D"/>
                </a:solidFill>
              </a:rPr>
              <a:t>зависимости</a:t>
            </a:r>
            <a:r>
              <a:rPr lang="en-US" sz="1150" i="1" dirty="0" smtClean="0">
                <a:solidFill>
                  <a:srgbClr val="4D4D4D"/>
                </a:solidFill>
              </a:rPr>
              <a:t> </a:t>
            </a:r>
            <a:br>
              <a:rPr lang="en-US" sz="1150" i="1" dirty="0" smtClean="0">
                <a:solidFill>
                  <a:srgbClr val="4D4D4D"/>
                </a:solidFill>
              </a:rPr>
            </a:br>
            <a:r>
              <a:rPr lang="en-US" sz="1150" i="1" dirty="0" err="1" smtClean="0">
                <a:solidFill>
                  <a:srgbClr val="4D4D4D"/>
                </a:solidFill>
              </a:rPr>
              <a:t>от</a:t>
            </a:r>
            <a:r>
              <a:rPr lang="en-US" sz="1150" i="1" dirty="0" smtClean="0">
                <a:solidFill>
                  <a:srgbClr val="4D4D4D"/>
                </a:solidFill>
              </a:rPr>
              <a:t> </a:t>
            </a:r>
            <a:r>
              <a:rPr lang="en-US" sz="1150" i="1" dirty="0" err="1" smtClean="0">
                <a:solidFill>
                  <a:srgbClr val="4D4D4D"/>
                </a:solidFill>
              </a:rPr>
              <a:t>концентрации</a:t>
            </a:r>
            <a:endParaRPr lang="en-US" sz="1150" i="1" dirty="0" smtClean="0">
              <a:solidFill>
                <a:srgbClr val="4D4D4D"/>
              </a:solidFill>
            </a:endParaRPr>
          </a:p>
        </p:txBody>
      </p:sp>
      <p:sp>
        <p:nvSpPr>
          <p:cNvPr id="30" name="Rechteck 29"/>
          <p:cNvSpPr/>
          <p:nvPr/>
        </p:nvSpPr>
        <p:spPr>
          <a:xfrm>
            <a:off x="4757143" y="3083753"/>
            <a:ext cx="2871565" cy="2497876"/>
          </a:xfrm>
          <a:prstGeom prst="rect">
            <a:avLst/>
          </a:prstGeom>
          <a:noFill/>
          <a:ln w="9525">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xmlns="" val="360377935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smtClean="0"/>
              <a:t>Сокращения</a:t>
            </a:r>
            <a:endParaRPr lang="ru-RU"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xmlns="" val="1672111468"/>
              </p:ext>
            </p:extLst>
          </p:nvPr>
        </p:nvGraphicFramePr>
        <p:xfrm>
          <a:off x="228600" y="1121475"/>
          <a:ext cx="4352925" cy="4903200"/>
        </p:xfrm>
        <a:graphic>
          <a:graphicData uri="http://schemas.openxmlformats.org/drawingml/2006/table">
            <a:tbl>
              <a:tblPr firstRow="1" bandRow="1">
                <a:tableStyleId>{5C22544A-7EE6-4342-B048-85BDC9FD1C3A}</a:tableStyleId>
              </a:tblPr>
              <a:tblGrid>
                <a:gridCol w="1304904"/>
                <a:gridCol w="3048021"/>
              </a:tblGrid>
              <a:tr h="324000">
                <a:tc>
                  <a:txBody>
                    <a:bodyPr/>
                    <a:lstStyle/>
                    <a:p>
                      <a:r>
                        <a:rPr lang="en-US" sz="1400" dirty="0" smtClean="0"/>
                        <a:t>Сокращение</a:t>
                      </a:r>
                      <a:endParaRPr lang="ru-RU" sz="1400" b="0" dirty="0">
                        <a:solidFill>
                          <a:schemeClr val="tx2"/>
                        </a:solidFill>
                      </a:endParaRPr>
                    </a:p>
                  </a:txBody>
                  <a:tcPr marR="0" anchor="ctr">
                    <a:lnL w="9525" cap="flat" cmpd="sng" algn="ctr">
                      <a:solidFill>
                        <a:srgbClr val="0085D5"/>
                      </a:solidFill>
                      <a:prstDash val="solid"/>
                      <a:round/>
                      <a:headEnd type="none" w="med" len="med"/>
                      <a:tailEnd type="none" w="med" len="med"/>
                    </a:lnL>
                    <a:lnR w="12700" cmpd="sng">
                      <a:noFill/>
                    </a:lnR>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lnTlToBr w="12700" cmpd="sng">
                      <a:noFill/>
                      <a:prstDash val="solid"/>
                    </a:lnTlToBr>
                    <a:lnBlToTr w="12700" cmpd="sng">
                      <a:noFill/>
                      <a:prstDash val="solid"/>
                    </a:lnBlToTr>
                    <a:solidFill>
                      <a:srgbClr val="0085D5"/>
                    </a:solidFill>
                  </a:tcPr>
                </a:tc>
                <a:tc>
                  <a:txBody>
                    <a:bodyPr/>
                    <a:lstStyle/>
                    <a:p>
                      <a:r>
                        <a:rPr lang="en-US" sz="1400" dirty="0" smtClean="0">
                          <a:solidFill>
                            <a:schemeClr val="bg2"/>
                          </a:solidFill>
                        </a:rPr>
                        <a:t>Определение</a:t>
                      </a:r>
                      <a:endParaRPr lang="ru-RU" sz="1400" dirty="0">
                        <a:solidFill>
                          <a:schemeClr val="bg2"/>
                        </a:solidFill>
                      </a:endParaRPr>
                    </a:p>
                  </a:txBody>
                  <a:tcPr anchor="ctr">
                    <a:lnL w="12700" cmpd="sng">
                      <a:noFill/>
                    </a:lnL>
                    <a:lnR w="9525" cap="flat" cmpd="sng" algn="ctr">
                      <a:solidFill>
                        <a:srgbClr val="0085D5"/>
                      </a:solidFill>
                      <a:prstDash val="solid"/>
                      <a:round/>
                      <a:headEnd type="none" w="med" len="med"/>
                      <a:tailEnd type="none" w="med" len="med"/>
                    </a:lnR>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lnTlToBr w="12700" cmpd="sng">
                      <a:noFill/>
                      <a:prstDash val="solid"/>
                    </a:lnTlToBr>
                    <a:lnBlToTr w="12700" cmpd="sng">
                      <a:noFill/>
                      <a:prstDash val="solid"/>
                    </a:lnBlToTr>
                    <a:solidFill>
                      <a:srgbClr val="0085D5"/>
                    </a:solidFill>
                  </a:tcPr>
                </a:tc>
              </a:tr>
              <a:tr h="327600">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1400" b="0" dirty="0" smtClean="0">
                          <a:solidFill>
                            <a:srgbClr val="4D4D4D"/>
                          </a:solidFill>
                        </a:rPr>
                        <a:t>A</a:t>
                      </a:r>
                    </a:p>
                  </a:txBody>
                  <a:tcPr anchor="ctr">
                    <a:lnL w="9525" cap="flat" cmpd="sng" algn="ctr">
                      <a:solidFill>
                        <a:srgbClr val="0085D5"/>
                      </a:solidFill>
                      <a:prstDash val="solid"/>
                      <a:round/>
                      <a:headEnd type="none" w="med" len="med"/>
                      <a:tailEnd type="none" w="med" len="med"/>
                    </a:lnL>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noFill/>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1400" kern="1200" dirty="0" smtClean="0">
                          <a:solidFill>
                            <a:schemeClr val="dk1"/>
                          </a:solidFill>
                          <a:latin typeface="+mn-lt"/>
                        </a:rPr>
                        <a:t>оптическая плотность</a:t>
                      </a:r>
                    </a:p>
                  </a:txBody>
                  <a:tcPr anchor="ctr">
                    <a:lnR w="9525" cap="flat" cmpd="sng" algn="ctr">
                      <a:solidFill>
                        <a:srgbClr val="0085D5"/>
                      </a:solidFill>
                      <a:prstDash val="solid"/>
                      <a:round/>
                      <a:headEnd type="none" w="med" len="med"/>
                      <a:tailEnd type="none" w="med" len="med"/>
                    </a:lnR>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noFill/>
                  </a:tcPr>
                </a:tc>
              </a:tr>
              <a:tr h="327600">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1400" b="0" dirty="0" smtClean="0">
                          <a:solidFill>
                            <a:srgbClr val="4D4D4D"/>
                          </a:solidFill>
                        </a:rPr>
                        <a:t>ААС</a:t>
                      </a:r>
                    </a:p>
                  </a:txBody>
                  <a:tcPr anchor="ctr">
                    <a:lnL w="9525" cap="flat" cmpd="sng" algn="ctr">
                      <a:solidFill>
                        <a:srgbClr val="0085D5"/>
                      </a:solidFill>
                      <a:prstDash val="solid"/>
                      <a:round/>
                      <a:headEnd type="none" w="med" len="med"/>
                      <a:tailEnd type="none" w="med" len="med"/>
                    </a:lnL>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noFill/>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GB" sz="1400" kern="1200" dirty="0" smtClean="0">
                          <a:solidFill>
                            <a:schemeClr val="dk1"/>
                          </a:solidFill>
                          <a:latin typeface="+mn-lt"/>
                        </a:rPr>
                        <a:t>атомно-абсорбционная спектроскопия </a:t>
                      </a:r>
                      <a:endParaRPr lang="ru-RU" sz="1400" kern="1200" dirty="0" smtClean="0">
                        <a:solidFill>
                          <a:schemeClr val="dk1"/>
                        </a:solidFill>
                        <a:latin typeface="+mn-lt"/>
                        <a:ea typeface="+mn-ea"/>
                        <a:cs typeface="+mn-cs"/>
                      </a:endParaRPr>
                    </a:p>
                  </a:txBody>
                  <a:tcPr anchor="ctr">
                    <a:lnR w="9525" cap="flat" cmpd="sng" algn="ctr">
                      <a:solidFill>
                        <a:srgbClr val="0085D5"/>
                      </a:solidFill>
                      <a:prstDash val="solid"/>
                      <a:round/>
                      <a:headEnd type="none" w="med" len="med"/>
                      <a:tailEnd type="none" w="med" len="med"/>
                    </a:lnR>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noFill/>
                  </a:tcPr>
                </a:tc>
              </a:tr>
              <a:tr h="327600">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1400" b="0" dirty="0" smtClean="0">
                          <a:solidFill>
                            <a:srgbClr val="4D4D4D"/>
                          </a:solidFill>
                        </a:rPr>
                        <a:t>АЭС</a:t>
                      </a:r>
                    </a:p>
                  </a:txBody>
                  <a:tcPr anchor="ctr">
                    <a:lnL w="9525" cap="flat" cmpd="sng" algn="ctr">
                      <a:solidFill>
                        <a:srgbClr val="0085D5"/>
                      </a:solidFill>
                      <a:prstDash val="solid"/>
                      <a:round/>
                      <a:headEnd type="none" w="med" len="med"/>
                      <a:tailEnd type="none" w="med" len="med"/>
                    </a:lnL>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noFill/>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GB" sz="1400" kern="1200" dirty="0" smtClean="0">
                          <a:solidFill>
                            <a:schemeClr val="dk1"/>
                          </a:solidFill>
                          <a:latin typeface="+mn-lt"/>
                        </a:rPr>
                        <a:t>атомно-эмиссионная спектроскопия </a:t>
                      </a:r>
                      <a:endParaRPr lang="ru-RU" sz="1400" kern="1200" dirty="0" smtClean="0">
                        <a:solidFill>
                          <a:schemeClr val="dk1"/>
                        </a:solidFill>
                        <a:latin typeface="+mn-lt"/>
                        <a:ea typeface="+mn-ea"/>
                        <a:cs typeface="+mn-cs"/>
                      </a:endParaRPr>
                    </a:p>
                  </a:txBody>
                  <a:tcPr anchor="ctr">
                    <a:lnR w="9525" cap="flat" cmpd="sng" algn="ctr">
                      <a:solidFill>
                        <a:srgbClr val="0085D5"/>
                      </a:solidFill>
                      <a:prstDash val="solid"/>
                      <a:round/>
                      <a:headEnd type="none" w="med" len="med"/>
                      <a:tailEnd type="none" w="med" len="med"/>
                    </a:lnR>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noFill/>
                  </a:tcPr>
                </a:tc>
              </a:tr>
              <a:tr h="327600">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1400" b="0" dirty="0" smtClean="0">
                          <a:solidFill>
                            <a:srgbClr val="4D4D4D"/>
                          </a:solidFill>
                        </a:rPr>
                        <a:t>b</a:t>
                      </a:r>
                    </a:p>
                  </a:txBody>
                  <a:tcPr anchor="ctr">
                    <a:lnL w="9525" cap="flat" cmpd="sng" algn="ctr">
                      <a:solidFill>
                        <a:srgbClr val="0085D5"/>
                      </a:solidFill>
                      <a:prstDash val="solid"/>
                      <a:round/>
                      <a:headEnd type="none" w="med" len="med"/>
                      <a:tailEnd type="none" w="med" len="med"/>
                    </a:lnL>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noFill/>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1400" kern="1200" dirty="0" smtClean="0">
                          <a:solidFill>
                            <a:schemeClr val="dk1"/>
                          </a:solidFill>
                          <a:latin typeface="+mn-lt"/>
                        </a:rPr>
                        <a:t>длина оптического пути (см)</a:t>
                      </a:r>
                      <a:endParaRPr lang="ru-RU" sz="1400" kern="1200" dirty="0" smtClean="0">
                        <a:solidFill>
                          <a:schemeClr val="dk1"/>
                        </a:solidFill>
                        <a:latin typeface="+mn-lt"/>
                        <a:ea typeface="+mn-ea"/>
                        <a:cs typeface="+mn-cs"/>
                      </a:endParaRPr>
                    </a:p>
                  </a:txBody>
                  <a:tcPr anchor="ctr">
                    <a:lnR w="9525" cap="flat" cmpd="sng" algn="ctr">
                      <a:solidFill>
                        <a:srgbClr val="0085D5"/>
                      </a:solidFill>
                      <a:prstDash val="solid"/>
                      <a:round/>
                      <a:headEnd type="none" w="med" len="med"/>
                      <a:tailEnd type="none" w="med" len="med"/>
                    </a:lnR>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noFill/>
                  </a:tcPr>
                </a:tc>
              </a:tr>
              <a:tr h="327600">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1400" b="0" dirty="0" smtClean="0">
                          <a:solidFill>
                            <a:srgbClr val="4D4D4D"/>
                          </a:solidFill>
                        </a:rPr>
                        <a:t>c</a:t>
                      </a:r>
                    </a:p>
                  </a:txBody>
                  <a:tcPr anchor="ctr">
                    <a:lnL w="9525" cap="flat" cmpd="sng" algn="ctr">
                      <a:solidFill>
                        <a:srgbClr val="0085D5"/>
                      </a:solidFill>
                      <a:prstDash val="solid"/>
                      <a:round/>
                      <a:headEnd type="none" w="med" len="med"/>
                      <a:tailEnd type="none" w="med" len="med"/>
                    </a:lnL>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noFill/>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1400" kern="1200" dirty="0" smtClean="0">
                          <a:solidFill>
                            <a:schemeClr val="dk1"/>
                          </a:solidFill>
                          <a:latin typeface="+mn-lt"/>
                        </a:rPr>
                        <a:t>скорость света (3</a:t>
                      </a:r>
                      <a:r>
                        <a:rPr lang="en-US" sz="1400" kern="1200" dirty="0" smtClean="0">
                          <a:solidFill>
                            <a:schemeClr val="dk1"/>
                          </a:solidFill>
                          <a:latin typeface="+mn-lt"/>
                          <a:sym typeface="Symbol"/>
                        </a:rPr>
                        <a:t></a:t>
                      </a:r>
                      <a:r>
                        <a:rPr lang="en-US" sz="1400" kern="1200" dirty="0" smtClean="0">
                          <a:solidFill>
                            <a:schemeClr val="dk1"/>
                          </a:solidFill>
                          <a:latin typeface="+mn-lt"/>
                        </a:rPr>
                        <a:t>10</a:t>
                      </a:r>
                      <a:r>
                        <a:rPr lang="en-US" sz="1400" kern="1200" baseline="30000" dirty="0" smtClean="0">
                          <a:solidFill>
                            <a:schemeClr val="dk1"/>
                          </a:solidFill>
                          <a:latin typeface="+mn-lt"/>
                        </a:rPr>
                        <a:t>8</a:t>
                      </a:r>
                      <a:r>
                        <a:rPr lang="en-US" sz="1400" kern="1200" dirty="0" smtClean="0">
                          <a:solidFill>
                            <a:schemeClr val="dk1"/>
                          </a:solidFill>
                          <a:latin typeface="+mn-lt"/>
                        </a:rPr>
                        <a:t> м/с)</a:t>
                      </a:r>
                    </a:p>
                  </a:txBody>
                  <a:tcPr anchor="ctr">
                    <a:lnR w="9525" cap="flat" cmpd="sng" algn="ctr">
                      <a:solidFill>
                        <a:srgbClr val="0085D5"/>
                      </a:solidFill>
                      <a:prstDash val="solid"/>
                      <a:round/>
                      <a:headEnd type="none" w="med" len="med"/>
                      <a:tailEnd type="none" w="med" len="med"/>
                    </a:lnR>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noFill/>
                  </a:tcPr>
                </a:tc>
              </a:tr>
              <a:tr h="327600">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1400" b="0" kern="1200" dirty="0" smtClean="0">
                          <a:solidFill>
                            <a:srgbClr val="4D4D4D"/>
                          </a:solidFill>
                          <a:latin typeface="Symbol" panose="05050102010706020507" pitchFamily="18" charset="2"/>
                        </a:rPr>
                        <a:t>e</a:t>
                      </a:r>
                    </a:p>
                  </a:txBody>
                  <a:tcPr anchor="ctr">
                    <a:lnL w="9525" cap="flat" cmpd="sng" algn="ctr">
                      <a:solidFill>
                        <a:srgbClr val="0085D5"/>
                      </a:solidFill>
                      <a:prstDash val="solid"/>
                      <a:round/>
                      <a:headEnd type="none" w="med" len="med"/>
                      <a:tailEnd type="none" w="med" len="med"/>
                    </a:lnL>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noFill/>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1400" kern="1200" dirty="0" smtClean="0">
                          <a:solidFill>
                            <a:schemeClr val="dk1"/>
                          </a:solidFill>
                          <a:latin typeface="+mn-lt"/>
                        </a:rPr>
                        <a:t>коэффициент </a:t>
                      </a:r>
                      <a:r>
                        <a:rPr lang="en-US" sz="1400" kern="1200" dirty="0" err="1" smtClean="0">
                          <a:solidFill>
                            <a:schemeClr val="dk1"/>
                          </a:solidFill>
                          <a:latin typeface="+mn-lt"/>
                        </a:rPr>
                        <a:t>экстинкции</a:t>
                      </a:r>
                      <a:r>
                        <a:rPr lang="en-US" sz="1400" kern="1200" dirty="0" smtClean="0">
                          <a:solidFill>
                            <a:schemeClr val="dk1"/>
                          </a:solidFill>
                          <a:latin typeface="+mn-lt"/>
                        </a:rPr>
                        <a:t> </a:t>
                      </a:r>
                      <a:br>
                        <a:rPr lang="en-US" sz="1400" kern="1200" dirty="0" smtClean="0">
                          <a:solidFill>
                            <a:schemeClr val="dk1"/>
                          </a:solidFill>
                          <a:latin typeface="+mn-lt"/>
                        </a:rPr>
                      </a:br>
                      <a:r>
                        <a:rPr lang="en-US" sz="1400" kern="1200" dirty="0" err="1" smtClean="0">
                          <a:solidFill>
                            <a:schemeClr val="dk1"/>
                          </a:solidFill>
                          <a:latin typeface="+mn-lt"/>
                        </a:rPr>
                        <a:t>или</a:t>
                      </a:r>
                      <a:r>
                        <a:rPr lang="en-US" sz="1400" kern="1200" dirty="0" smtClean="0">
                          <a:solidFill>
                            <a:schemeClr val="dk1"/>
                          </a:solidFill>
                          <a:latin typeface="+mn-lt"/>
                        </a:rPr>
                        <a:t> </a:t>
                      </a:r>
                      <a:r>
                        <a:rPr lang="en-US" sz="1400" kern="1200" dirty="0" err="1" smtClean="0">
                          <a:solidFill>
                            <a:schemeClr val="dk1"/>
                          </a:solidFill>
                          <a:latin typeface="+mn-lt"/>
                        </a:rPr>
                        <a:t>молярный</a:t>
                      </a:r>
                      <a:r>
                        <a:rPr lang="en-US" sz="1400" kern="1200" dirty="0" smtClean="0">
                          <a:solidFill>
                            <a:schemeClr val="dk1"/>
                          </a:solidFill>
                          <a:latin typeface="+mn-lt"/>
                        </a:rPr>
                        <a:t> коэффициент поглощения (л моль</a:t>
                      </a:r>
                      <a:r>
                        <a:rPr lang="en-US" sz="1400" kern="1200" baseline="30000" dirty="0" smtClean="0">
                          <a:solidFill>
                            <a:schemeClr val="dk1"/>
                          </a:solidFill>
                          <a:latin typeface="+mn-lt"/>
                        </a:rPr>
                        <a:t>-1 </a:t>
                      </a:r>
                      <a:r>
                        <a:rPr lang="en-US" sz="1400" kern="1200" dirty="0" smtClean="0">
                          <a:solidFill>
                            <a:schemeClr val="dk1"/>
                          </a:solidFill>
                          <a:latin typeface="+mn-lt"/>
                        </a:rPr>
                        <a:t>см</a:t>
                      </a:r>
                      <a:r>
                        <a:rPr lang="en-US" sz="1400" kern="1200" baseline="30000" dirty="0" smtClean="0">
                          <a:solidFill>
                            <a:schemeClr val="dk1"/>
                          </a:solidFill>
                          <a:latin typeface="+mn-lt"/>
                        </a:rPr>
                        <a:t>-1</a:t>
                      </a:r>
                      <a:r>
                        <a:rPr lang="en-US" sz="1400" kern="1200" dirty="0" smtClean="0">
                          <a:solidFill>
                            <a:schemeClr val="dk1"/>
                          </a:solidFill>
                          <a:latin typeface="+mn-lt"/>
                        </a:rPr>
                        <a:t>)</a:t>
                      </a:r>
                    </a:p>
                  </a:txBody>
                  <a:tcPr anchor="ctr">
                    <a:lnR w="9525" cap="flat" cmpd="sng" algn="ctr">
                      <a:solidFill>
                        <a:srgbClr val="0085D5"/>
                      </a:solidFill>
                      <a:prstDash val="solid"/>
                      <a:round/>
                      <a:headEnd type="none" w="med" len="med"/>
                      <a:tailEnd type="none" w="med" len="med"/>
                    </a:lnR>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noFill/>
                  </a:tcPr>
                </a:tc>
              </a:tr>
              <a:tr h="327600">
                <a:tc>
                  <a:txBody>
                    <a:bodyPr/>
                    <a:lstStyle/>
                    <a:p>
                      <a:r>
                        <a:rPr lang="en-US" sz="1400" dirty="0" smtClean="0">
                          <a:solidFill>
                            <a:srgbClr val="4D4D4D"/>
                          </a:solidFill>
                        </a:rPr>
                        <a:t>E</a:t>
                      </a:r>
                      <a:endParaRPr lang="ru-RU" sz="1400" dirty="0">
                        <a:solidFill>
                          <a:srgbClr val="4D4D4D"/>
                        </a:solidFill>
                      </a:endParaRPr>
                    </a:p>
                  </a:txBody>
                  <a:tcPr anchor="ctr">
                    <a:lnL w="9525" cap="flat" cmpd="sng" algn="ctr">
                      <a:solidFill>
                        <a:srgbClr val="0085D5"/>
                      </a:solidFill>
                      <a:prstDash val="solid"/>
                      <a:round/>
                      <a:headEnd type="none" w="med" len="med"/>
                      <a:tailEnd type="none" w="med" len="med"/>
                    </a:lnL>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noFill/>
                  </a:tcPr>
                </a:tc>
                <a:tc>
                  <a:txBody>
                    <a:bodyPr/>
                    <a:lstStyle/>
                    <a:p>
                      <a:r>
                        <a:rPr lang="en-US" sz="1400" kern="1200" dirty="0" smtClean="0">
                          <a:solidFill>
                            <a:schemeClr val="dk1"/>
                          </a:solidFill>
                          <a:latin typeface="+mn-lt"/>
                        </a:rPr>
                        <a:t>переменное электрическое поле</a:t>
                      </a:r>
                      <a:endParaRPr lang="ru-RU" sz="1400" kern="1200" dirty="0">
                        <a:solidFill>
                          <a:schemeClr val="dk1"/>
                        </a:solidFill>
                        <a:latin typeface="+mn-lt"/>
                        <a:ea typeface="+mn-ea"/>
                        <a:cs typeface="+mn-cs"/>
                      </a:endParaRPr>
                    </a:p>
                  </a:txBody>
                  <a:tcPr anchor="ctr">
                    <a:lnR w="9525" cap="flat" cmpd="sng" algn="ctr">
                      <a:solidFill>
                        <a:srgbClr val="0085D5"/>
                      </a:solidFill>
                      <a:prstDash val="solid"/>
                      <a:round/>
                      <a:headEnd type="none" w="med" len="med"/>
                      <a:tailEnd type="none" w="med" len="med"/>
                    </a:lnR>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noFill/>
                  </a:tcPr>
                </a:tc>
              </a:tr>
              <a:tr h="327600">
                <a:tc>
                  <a:txBody>
                    <a:bodyPr/>
                    <a:lstStyle/>
                    <a:p>
                      <a:r>
                        <a:rPr lang="en-US" sz="1400" i="1" dirty="0" smtClean="0">
                          <a:solidFill>
                            <a:srgbClr val="4D4D4D"/>
                          </a:solidFill>
                        </a:rPr>
                        <a:t>E</a:t>
                      </a:r>
                      <a:endParaRPr lang="ru-RU" sz="1400" i="1" dirty="0">
                        <a:solidFill>
                          <a:srgbClr val="4D4D4D"/>
                        </a:solidFill>
                      </a:endParaRPr>
                    </a:p>
                  </a:txBody>
                  <a:tcPr anchor="ctr">
                    <a:lnL w="9525" cap="flat" cmpd="sng" algn="ctr">
                      <a:solidFill>
                        <a:srgbClr val="0085D5"/>
                      </a:solidFill>
                      <a:prstDash val="solid"/>
                      <a:round/>
                      <a:headEnd type="none" w="med" len="med"/>
                      <a:tailEnd type="none" w="med" len="med"/>
                    </a:lnL>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noFill/>
                  </a:tcPr>
                </a:tc>
                <a:tc>
                  <a:txBody>
                    <a:bodyPr/>
                    <a:lstStyle/>
                    <a:p>
                      <a:r>
                        <a:rPr lang="en-US" sz="1400" kern="1200" dirty="0" smtClean="0">
                          <a:solidFill>
                            <a:schemeClr val="dk1"/>
                          </a:solidFill>
                          <a:latin typeface="+mn-lt"/>
                        </a:rPr>
                        <a:t>энергия</a:t>
                      </a:r>
                      <a:endParaRPr lang="ru-RU" sz="1400" kern="1200" dirty="0">
                        <a:solidFill>
                          <a:schemeClr val="dk1"/>
                        </a:solidFill>
                        <a:latin typeface="+mn-lt"/>
                        <a:ea typeface="+mn-ea"/>
                        <a:cs typeface="+mn-cs"/>
                      </a:endParaRPr>
                    </a:p>
                  </a:txBody>
                  <a:tcPr anchor="ctr">
                    <a:lnR w="9525" cap="flat" cmpd="sng" algn="ctr">
                      <a:solidFill>
                        <a:srgbClr val="0085D5"/>
                      </a:solidFill>
                      <a:prstDash val="solid"/>
                      <a:round/>
                      <a:headEnd type="none" w="med" len="med"/>
                      <a:tailEnd type="none" w="med" len="med"/>
                    </a:lnR>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noFill/>
                  </a:tcPr>
                </a:tc>
              </a:tr>
              <a:tr h="327600">
                <a:tc>
                  <a:txBody>
                    <a:bodyPr/>
                    <a:lstStyle/>
                    <a:p>
                      <a:r>
                        <a:rPr lang="en-US" sz="1400" baseline="0" dirty="0" smtClean="0">
                          <a:solidFill>
                            <a:srgbClr val="4D4D4D"/>
                          </a:solidFill>
                        </a:rPr>
                        <a:t>H</a:t>
                      </a:r>
                      <a:endParaRPr lang="ru-RU" sz="1400" baseline="0" dirty="0">
                        <a:solidFill>
                          <a:srgbClr val="4D4D4D"/>
                        </a:solidFill>
                      </a:endParaRPr>
                    </a:p>
                  </a:txBody>
                  <a:tcPr anchor="ctr">
                    <a:lnL w="9525" cap="flat" cmpd="sng" algn="ctr">
                      <a:solidFill>
                        <a:srgbClr val="0085D5"/>
                      </a:solidFill>
                      <a:prstDash val="solid"/>
                      <a:round/>
                      <a:headEnd type="none" w="med" len="med"/>
                      <a:tailEnd type="none" w="med" len="med"/>
                    </a:lnL>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noFill/>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1400" kern="1200" dirty="0" smtClean="0">
                          <a:solidFill>
                            <a:schemeClr val="dk1"/>
                          </a:solidFill>
                          <a:latin typeface="+mn-lt"/>
                        </a:rPr>
                        <a:t>постоянная Планка (6,62 </a:t>
                      </a:r>
                      <a:r>
                        <a:rPr lang="en-US" sz="1400" kern="1200" dirty="0" smtClean="0">
                          <a:solidFill>
                            <a:schemeClr val="dk1"/>
                          </a:solidFill>
                          <a:latin typeface="+mn-lt"/>
                          <a:sym typeface="Symbol"/>
                        </a:rPr>
                        <a:t></a:t>
                      </a:r>
                      <a:r>
                        <a:rPr lang="en-US" sz="1400" kern="1200" dirty="0" smtClean="0">
                          <a:solidFill>
                            <a:schemeClr val="dk1"/>
                          </a:solidFill>
                          <a:latin typeface="+mn-lt"/>
                        </a:rPr>
                        <a:t>10</a:t>
                      </a:r>
                      <a:r>
                        <a:rPr lang="en-US" sz="1400" kern="1200" baseline="30000" dirty="0" smtClean="0">
                          <a:solidFill>
                            <a:schemeClr val="dk1"/>
                          </a:solidFill>
                          <a:latin typeface="+mn-lt"/>
                        </a:rPr>
                        <a:t>-34</a:t>
                      </a:r>
                      <a:r>
                        <a:rPr lang="en-US" sz="1400" kern="1200" dirty="0" smtClean="0">
                          <a:solidFill>
                            <a:schemeClr val="dk1"/>
                          </a:solidFill>
                          <a:latin typeface="+mn-lt"/>
                        </a:rPr>
                        <a:t> </a:t>
                      </a:r>
                      <a:r>
                        <a:rPr lang="ru-RU" sz="1400" kern="1200" dirty="0" smtClean="0">
                          <a:solidFill>
                            <a:schemeClr val="dk1"/>
                          </a:solidFill>
                          <a:latin typeface="+mn-lt"/>
                          <a:ea typeface="+mn-ea"/>
                          <a:cs typeface="+mn-cs"/>
                        </a:rPr>
                        <a:t>Дж·с</a:t>
                      </a:r>
                      <a:r>
                        <a:rPr lang="en-US" sz="1400" kern="1200" dirty="0" smtClean="0">
                          <a:solidFill>
                            <a:schemeClr val="dk1"/>
                          </a:solidFill>
                          <a:latin typeface="+mn-lt"/>
                          <a:ea typeface="+mn-ea"/>
                          <a:cs typeface="+mn-cs"/>
                        </a:rPr>
                        <a:t>)</a:t>
                      </a:r>
                    </a:p>
                  </a:txBody>
                  <a:tcPr anchor="ctr">
                    <a:lnR w="9525" cap="flat" cmpd="sng" algn="ctr">
                      <a:solidFill>
                        <a:srgbClr val="0085D5"/>
                      </a:solidFill>
                      <a:prstDash val="solid"/>
                      <a:round/>
                      <a:headEnd type="none" w="med" len="med"/>
                      <a:tailEnd type="none" w="med" len="med"/>
                    </a:lnR>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noFill/>
                  </a:tcPr>
                </a:tc>
              </a:tr>
              <a:tr h="327600">
                <a:tc>
                  <a:txBody>
                    <a:bodyPr/>
                    <a:lstStyle/>
                    <a:p>
                      <a:r>
                        <a:rPr lang="en-US" sz="1400" kern="1200" dirty="0" smtClean="0">
                          <a:solidFill>
                            <a:schemeClr val="dk1"/>
                          </a:solidFill>
                          <a:latin typeface="+mn-lt"/>
                        </a:rPr>
                        <a:t>I</a:t>
                      </a:r>
                      <a:endParaRPr lang="ru-RU" sz="1400" kern="1200" dirty="0">
                        <a:solidFill>
                          <a:schemeClr val="dk1"/>
                        </a:solidFill>
                        <a:latin typeface="+mn-lt"/>
                        <a:ea typeface="+mn-ea"/>
                        <a:cs typeface="+mn-cs"/>
                      </a:endParaRPr>
                    </a:p>
                  </a:txBody>
                  <a:tcPr anchor="ctr">
                    <a:lnL w="9525" cap="flat" cmpd="sng" algn="ctr">
                      <a:solidFill>
                        <a:srgbClr val="0085D5"/>
                      </a:solidFill>
                      <a:prstDash val="solid"/>
                      <a:round/>
                      <a:headEnd type="none" w="med" len="med"/>
                      <a:tailEnd type="none" w="med" len="med"/>
                    </a:lnL>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noFill/>
                  </a:tcPr>
                </a:tc>
                <a:tc>
                  <a:txBody>
                    <a:bodyPr/>
                    <a:lstStyle/>
                    <a:p>
                      <a:r>
                        <a:rPr lang="en-US" sz="1400" kern="1200" dirty="0" smtClean="0">
                          <a:solidFill>
                            <a:schemeClr val="dk1"/>
                          </a:solidFill>
                          <a:latin typeface="+mn-lt"/>
                        </a:rPr>
                        <a:t>пропущенное излучение </a:t>
                      </a:r>
                      <a:endParaRPr lang="ru-RU" sz="1400" kern="1200" dirty="0">
                        <a:solidFill>
                          <a:schemeClr val="dk1"/>
                        </a:solidFill>
                        <a:latin typeface="+mn-lt"/>
                        <a:ea typeface="+mn-ea"/>
                        <a:cs typeface="+mn-cs"/>
                      </a:endParaRPr>
                    </a:p>
                  </a:txBody>
                  <a:tcPr anchor="ctr">
                    <a:lnR w="9525" cap="flat" cmpd="sng" algn="ctr">
                      <a:solidFill>
                        <a:srgbClr val="0085D5"/>
                      </a:solidFill>
                      <a:prstDash val="solid"/>
                      <a:round/>
                      <a:headEnd type="none" w="med" len="med"/>
                      <a:tailEnd type="none" w="med" len="med"/>
                    </a:lnR>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noFill/>
                  </a:tcPr>
                </a:tc>
              </a:tr>
              <a:tr h="327600">
                <a:tc>
                  <a:txBody>
                    <a:bodyPr/>
                    <a:lstStyle/>
                    <a:p>
                      <a:r>
                        <a:rPr lang="en-US" sz="1400" kern="1200" dirty="0" smtClean="0">
                          <a:solidFill>
                            <a:schemeClr val="dk1"/>
                          </a:solidFill>
                          <a:latin typeface="+mn-lt"/>
                        </a:rPr>
                        <a:t>I</a:t>
                      </a:r>
                      <a:r>
                        <a:rPr lang="en-US" sz="1400" kern="1200" baseline="-25000" dirty="0" smtClean="0">
                          <a:solidFill>
                            <a:schemeClr val="dk1"/>
                          </a:solidFill>
                          <a:latin typeface="+mn-lt"/>
                        </a:rPr>
                        <a:t>0</a:t>
                      </a:r>
                      <a:endParaRPr lang="ru-RU" sz="1400" kern="1200" baseline="-25000" dirty="0">
                        <a:solidFill>
                          <a:schemeClr val="dk1"/>
                        </a:solidFill>
                        <a:latin typeface="+mn-lt"/>
                        <a:ea typeface="+mn-ea"/>
                        <a:cs typeface="+mn-cs"/>
                      </a:endParaRPr>
                    </a:p>
                  </a:txBody>
                  <a:tcPr anchor="ctr">
                    <a:lnL w="9525" cap="flat" cmpd="sng" algn="ctr">
                      <a:solidFill>
                        <a:srgbClr val="0085D5"/>
                      </a:solidFill>
                      <a:prstDash val="solid"/>
                      <a:round/>
                      <a:headEnd type="none" w="med" len="med"/>
                      <a:tailEnd type="none" w="med" len="med"/>
                    </a:lnL>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noFill/>
                  </a:tcPr>
                </a:tc>
                <a:tc>
                  <a:txBody>
                    <a:bodyPr/>
                    <a:lstStyle/>
                    <a:p>
                      <a:pPr marL="0" algn="l" defTabSz="685800" rtl="0" eaLnBrk="1" latinLnBrk="0" hangingPunct="1"/>
                      <a:r>
                        <a:rPr lang="en-US" sz="1400" kern="1200" dirty="0" smtClean="0">
                          <a:solidFill>
                            <a:schemeClr val="dk1"/>
                          </a:solidFill>
                          <a:latin typeface="+mn-lt"/>
                        </a:rPr>
                        <a:t>падающее излучение</a:t>
                      </a:r>
                      <a:endParaRPr lang="ru-RU" sz="1400" kern="1200" dirty="0">
                        <a:solidFill>
                          <a:schemeClr val="dk1"/>
                        </a:solidFill>
                        <a:latin typeface="+mn-lt"/>
                        <a:ea typeface="+mn-ea"/>
                        <a:cs typeface="+mn-cs"/>
                      </a:endParaRPr>
                    </a:p>
                  </a:txBody>
                  <a:tcPr anchor="ctr">
                    <a:lnR w="9525" cap="flat" cmpd="sng" algn="ctr">
                      <a:solidFill>
                        <a:srgbClr val="0085D5"/>
                      </a:solidFill>
                      <a:prstDash val="solid"/>
                      <a:round/>
                      <a:headEnd type="none" w="med" len="med"/>
                      <a:tailEnd type="none" w="med" len="med"/>
                    </a:lnR>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noFill/>
                  </a:tcPr>
                </a:tc>
              </a:tr>
            </a:tbl>
          </a:graphicData>
        </a:graphic>
      </p:graphicFrame>
      <p:graphicFrame>
        <p:nvGraphicFramePr>
          <p:cNvPr id="8" name="Content Placeholder 6"/>
          <p:cNvGraphicFramePr>
            <a:graphicFrameLocks/>
          </p:cNvGraphicFramePr>
          <p:nvPr>
            <p:extLst>
              <p:ext uri="{D42A27DB-BD31-4B8C-83A1-F6EECF244321}">
                <p14:modId xmlns:p14="http://schemas.microsoft.com/office/powerpoint/2010/main" xmlns="" val="2915103566"/>
              </p:ext>
            </p:extLst>
          </p:nvPr>
        </p:nvGraphicFramePr>
        <p:xfrm>
          <a:off x="4781550" y="1111251"/>
          <a:ext cx="3993160" cy="4918074"/>
        </p:xfrm>
        <a:graphic>
          <a:graphicData uri="http://schemas.openxmlformats.org/drawingml/2006/table">
            <a:tbl>
              <a:tblPr firstRow="1" bandRow="1">
                <a:tableStyleId>{5C22544A-7EE6-4342-B048-85BDC9FD1C3A}</a:tableStyleId>
              </a:tblPr>
              <a:tblGrid>
                <a:gridCol w="1343025"/>
                <a:gridCol w="2650135"/>
              </a:tblGrid>
              <a:tr h="332674">
                <a:tc>
                  <a:txBody>
                    <a:bodyPr/>
                    <a:lstStyle/>
                    <a:p>
                      <a:r>
                        <a:rPr lang="en-US" sz="1400" dirty="0" smtClean="0"/>
                        <a:t>Сокращение</a:t>
                      </a:r>
                      <a:endParaRPr lang="ru-RU" sz="1400" b="0" dirty="0">
                        <a:solidFill>
                          <a:schemeClr val="tx2"/>
                        </a:solidFill>
                      </a:endParaRPr>
                    </a:p>
                  </a:txBody>
                  <a:tcPr marR="0" anchor="ctr">
                    <a:lnL w="9525" cap="flat" cmpd="sng" algn="ctr">
                      <a:solidFill>
                        <a:srgbClr val="0085D5"/>
                      </a:solidFill>
                      <a:prstDash val="solid"/>
                      <a:round/>
                      <a:headEnd type="none" w="med" len="med"/>
                      <a:tailEnd type="none" w="med" len="med"/>
                    </a:lnL>
                    <a:lnR w="12700" cmpd="sng">
                      <a:noFill/>
                    </a:lnR>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lnTlToBr w="12700" cmpd="sng">
                      <a:noFill/>
                      <a:prstDash val="solid"/>
                    </a:lnTlToBr>
                    <a:lnBlToTr w="12700" cmpd="sng">
                      <a:noFill/>
                      <a:prstDash val="solid"/>
                    </a:lnBlToTr>
                    <a:solidFill>
                      <a:srgbClr val="0085D5"/>
                    </a:solidFill>
                  </a:tcPr>
                </a:tc>
                <a:tc>
                  <a:txBody>
                    <a:bodyPr/>
                    <a:lstStyle/>
                    <a:p>
                      <a:r>
                        <a:rPr lang="en-US" sz="1400" dirty="0" smtClean="0"/>
                        <a:t>Определение</a:t>
                      </a:r>
                      <a:endParaRPr lang="ru-RU" sz="1400" dirty="0">
                        <a:solidFill>
                          <a:schemeClr val="tx2"/>
                        </a:solidFill>
                      </a:endParaRPr>
                    </a:p>
                  </a:txBody>
                  <a:tcPr anchor="ctr">
                    <a:lnL w="12700" cmpd="sng">
                      <a:noFill/>
                    </a:lnL>
                    <a:lnR w="9525" cap="flat" cmpd="sng" algn="ctr">
                      <a:solidFill>
                        <a:srgbClr val="0085D5"/>
                      </a:solidFill>
                      <a:prstDash val="solid"/>
                      <a:round/>
                      <a:headEnd type="none" w="med" len="med"/>
                      <a:tailEnd type="none" w="med" len="med"/>
                    </a:lnR>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lnTlToBr w="12700" cmpd="sng">
                      <a:noFill/>
                      <a:prstDash val="solid"/>
                    </a:lnTlToBr>
                    <a:lnBlToTr w="12700" cmpd="sng">
                      <a:noFill/>
                      <a:prstDash val="solid"/>
                    </a:lnBlToTr>
                    <a:solidFill>
                      <a:srgbClr val="0085D5"/>
                    </a:solidFill>
                  </a:tcPr>
                </a:tc>
              </a:tr>
              <a:tr h="747257">
                <a:tc>
                  <a:txBody>
                    <a:bodyPr/>
                    <a:lstStyle/>
                    <a:p>
                      <a:r>
                        <a:rPr lang="en-US" sz="1400" dirty="0" smtClean="0">
                          <a:solidFill>
                            <a:srgbClr val="4D4D4D"/>
                          </a:solidFill>
                        </a:rPr>
                        <a:t>ИСП-ОЭС</a:t>
                      </a:r>
                      <a:endParaRPr lang="ru-RU" sz="1400" dirty="0">
                        <a:solidFill>
                          <a:srgbClr val="4D4D4D"/>
                        </a:solidFill>
                      </a:endParaRPr>
                    </a:p>
                  </a:txBody>
                  <a:tcPr anchor="ctr">
                    <a:lnL w="9525" cap="flat" cmpd="sng" algn="ctr">
                      <a:solidFill>
                        <a:srgbClr val="0085D5"/>
                      </a:solidFill>
                      <a:prstDash val="solid"/>
                      <a:round/>
                      <a:headEnd type="none" w="med" len="med"/>
                      <a:tailEnd type="none" w="med" len="med"/>
                    </a:lnL>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noFill/>
                  </a:tcPr>
                </a:tc>
                <a:tc>
                  <a:txBody>
                    <a:bodyPr/>
                    <a:lstStyle/>
                    <a:p>
                      <a:r>
                        <a:rPr lang="en-US" sz="1400" kern="1200" dirty="0" smtClean="0">
                          <a:solidFill>
                            <a:schemeClr val="dk1"/>
                          </a:solidFill>
                          <a:latin typeface="+mn-lt"/>
                        </a:rPr>
                        <a:t>оптическая эмиссионная спектрометрия</a:t>
                      </a:r>
                      <a:r>
                        <a:rPr dirty="0"/>
                        <a:t> </a:t>
                      </a:r>
                      <a:r>
                        <a:rPr lang="en-US" sz="1400" kern="1200" dirty="0" smtClean="0">
                          <a:solidFill>
                            <a:schemeClr val="dk1"/>
                          </a:solidFill>
                          <a:latin typeface="+mn-lt"/>
                        </a:rPr>
                        <a:t>с индуктивно связанной плазмой</a:t>
                      </a:r>
                      <a:endParaRPr lang="ru-RU" sz="1400" kern="1200" dirty="0">
                        <a:solidFill>
                          <a:schemeClr val="dk1"/>
                        </a:solidFill>
                        <a:latin typeface="+mn-lt"/>
                        <a:ea typeface="+mn-ea"/>
                        <a:cs typeface="+mn-cs"/>
                      </a:endParaRPr>
                    </a:p>
                  </a:txBody>
                  <a:tcPr anchor="ctr">
                    <a:lnR w="9525" cap="flat" cmpd="sng" algn="ctr">
                      <a:solidFill>
                        <a:srgbClr val="0085D5"/>
                      </a:solidFill>
                      <a:prstDash val="solid"/>
                      <a:round/>
                      <a:headEnd type="none" w="med" len="med"/>
                      <a:tailEnd type="none" w="med" len="med"/>
                    </a:lnR>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noFill/>
                  </a:tcPr>
                </a:tc>
              </a:tr>
              <a:tr h="747257">
                <a:tc>
                  <a:txBody>
                    <a:bodyPr/>
                    <a:lstStyle/>
                    <a:p>
                      <a:r>
                        <a:rPr lang="en-US" sz="1400" kern="1200" dirty="0" smtClean="0">
                          <a:solidFill>
                            <a:schemeClr val="dk1"/>
                          </a:solidFill>
                          <a:latin typeface="+mn-lt"/>
                        </a:rPr>
                        <a:t>ИСП-МС</a:t>
                      </a:r>
                      <a:endParaRPr lang="ru-RU" sz="1400" kern="1200" dirty="0">
                        <a:solidFill>
                          <a:schemeClr val="dk1"/>
                        </a:solidFill>
                        <a:latin typeface="+mn-lt"/>
                        <a:ea typeface="+mn-ea"/>
                        <a:cs typeface="+mn-cs"/>
                      </a:endParaRPr>
                    </a:p>
                  </a:txBody>
                  <a:tcPr anchor="ctr">
                    <a:lnL w="9525" cap="flat" cmpd="sng" algn="ctr">
                      <a:solidFill>
                        <a:srgbClr val="0085D5"/>
                      </a:solidFill>
                      <a:prstDash val="solid"/>
                      <a:round/>
                      <a:headEnd type="none" w="med" len="med"/>
                      <a:tailEnd type="none" w="med" len="med"/>
                    </a:lnL>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noFill/>
                  </a:tcPr>
                </a:tc>
                <a:tc>
                  <a:txBody>
                    <a:bodyPr/>
                    <a:lstStyle/>
                    <a:p>
                      <a:r>
                        <a:rPr lang="en-US" sz="1400" kern="1200" dirty="0" err="1" smtClean="0">
                          <a:solidFill>
                            <a:schemeClr val="dk1"/>
                          </a:solidFill>
                          <a:latin typeface="+mn-lt"/>
                        </a:rPr>
                        <a:t>атомная</a:t>
                      </a:r>
                      <a:r>
                        <a:rPr lang="en-US" sz="1400" kern="1200" dirty="0" smtClean="0">
                          <a:solidFill>
                            <a:schemeClr val="dk1"/>
                          </a:solidFill>
                          <a:latin typeface="+mn-lt"/>
                        </a:rPr>
                        <a:t> </a:t>
                      </a:r>
                      <a:r>
                        <a:rPr lang="en-US" sz="1400" kern="1200" dirty="0" err="1" smtClean="0">
                          <a:solidFill>
                            <a:schemeClr val="dk1"/>
                          </a:solidFill>
                          <a:latin typeface="+mn-lt"/>
                        </a:rPr>
                        <a:t>масс-спектрометрия</a:t>
                      </a:r>
                      <a:r>
                        <a:rPr dirty="0" smtClean="0"/>
                        <a:t> </a:t>
                      </a:r>
                      <a:r>
                        <a:rPr lang="en-US" sz="1400" kern="1200" dirty="0" smtClean="0">
                          <a:solidFill>
                            <a:schemeClr val="dk1"/>
                          </a:solidFill>
                          <a:latin typeface="+mn-lt"/>
                        </a:rPr>
                        <a:t>с индуктивно связанной плазмой</a:t>
                      </a:r>
                      <a:endParaRPr lang="ru-RU" sz="1400" kern="1200" dirty="0">
                        <a:solidFill>
                          <a:schemeClr val="dk1"/>
                        </a:solidFill>
                        <a:latin typeface="+mn-lt"/>
                        <a:ea typeface="+mn-ea"/>
                        <a:cs typeface="+mn-cs"/>
                      </a:endParaRPr>
                    </a:p>
                  </a:txBody>
                  <a:tcPr anchor="ctr">
                    <a:lnR w="9525" cap="flat" cmpd="sng" algn="ctr">
                      <a:solidFill>
                        <a:srgbClr val="0085D5"/>
                      </a:solidFill>
                      <a:prstDash val="solid"/>
                      <a:round/>
                      <a:headEnd type="none" w="med" len="med"/>
                      <a:tailEnd type="none" w="med" len="med"/>
                    </a:lnR>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noFill/>
                  </a:tcPr>
                </a:tc>
              </a:tr>
              <a:tr h="349266">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1400" dirty="0" smtClean="0">
                          <a:solidFill>
                            <a:schemeClr val="tx2"/>
                          </a:solidFill>
                          <a:sym typeface="Symbol"/>
                        </a:rPr>
                        <a:t></a:t>
                      </a:r>
                      <a:endParaRPr lang="ru-RU" sz="1400" dirty="0" smtClean="0">
                        <a:solidFill>
                          <a:srgbClr val="4D4D4D"/>
                        </a:solidFill>
                      </a:endParaRPr>
                    </a:p>
                  </a:txBody>
                  <a:tcPr anchor="ctr">
                    <a:lnL w="9525" cap="flat" cmpd="sng" algn="ctr">
                      <a:solidFill>
                        <a:srgbClr val="0085D5"/>
                      </a:solidFill>
                      <a:prstDash val="solid"/>
                      <a:round/>
                      <a:headEnd type="none" w="med" len="med"/>
                      <a:tailEnd type="none" w="med" len="med"/>
                    </a:lnL>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noFill/>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1400" dirty="0" smtClean="0">
                          <a:solidFill>
                            <a:srgbClr val="4D4D4D"/>
                          </a:solidFill>
                        </a:rPr>
                        <a:t>длина волны</a:t>
                      </a:r>
                    </a:p>
                  </a:txBody>
                  <a:tcPr anchor="ctr">
                    <a:lnR w="9525" cap="flat" cmpd="sng" algn="ctr">
                      <a:solidFill>
                        <a:srgbClr val="0085D5"/>
                      </a:solidFill>
                      <a:prstDash val="solid"/>
                      <a:round/>
                      <a:headEnd type="none" w="med" len="med"/>
                      <a:tailEnd type="none" w="med" len="med"/>
                    </a:lnR>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noFill/>
                  </a:tcPr>
                </a:tc>
              </a:tr>
              <a:tr h="349266">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1400" dirty="0" smtClean="0">
                          <a:solidFill>
                            <a:srgbClr val="4D4D4D"/>
                          </a:solidFill>
                        </a:rPr>
                        <a:t>M</a:t>
                      </a:r>
                    </a:p>
                  </a:txBody>
                  <a:tcPr anchor="ctr">
                    <a:lnL w="9525" cap="flat" cmpd="sng" algn="ctr">
                      <a:solidFill>
                        <a:srgbClr val="0085D5"/>
                      </a:solidFill>
                      <a:prstDash val="solid"/>
                      <a:round/>
                      <a:headEnd type="none" w="med" len="med"/>
                      <a:tailEnd type="none" w="med" len="med"/>
                    </a:lnL>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noFill/>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1400" dirty="0" smtClean="0"/>
                        <a:t>переменные магнитные поля</a:t>
                      </a:r>
                      <a:endParaRPr lang="ru-RU" sz="1400" dirty="0" smtClean="0">
                        <a:solidFill>
                          <a:srgbClr val="4D4D4D"/>
                        </a:solidFill>
                      </a:endParaRPr>
                    </a:p>
                  </a:txBody>
                  <a:tcPr anchor="ctr">
                    <a:lnR w="9525" cap="flat" cmpd="sng" algn="ctr">
                      <a:solidFill>
                        <a:srgbClr val="0085D5"/>
                      </a:solidFill>
                      <a:prstDash val="solid"/>
                      <a:round/>
                      <a:headEnd type="none" w="med" len="med"/>
                      <a:tailEnd type="none" w="med" len="med"/>
                    </a:lnR>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noFill/>
                  </a:tcPr>
                </a:tc>
              </a:tr>
              <a:tr h="747257">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1400" kern="1200" dirty="0" smtClean="0">
                          <a:solidFill>
                            <a:srgbClr val="4D4D4D"/>
                          </a:solidFill>
                          <a:latin typeface="+mn-lt"/>
                        </a:rPr>
                        <a:t>МП-АЭС</a:t>
                      </a:r>
                      <a:endParaRPr lang="ru-RU" sz="1400" kern="1200" dirty="0">
                        <a:solidFill>
                          <a:srgbClr val="4D4D4D"/>
                        </a:solidFill>
                        <a:latin typeface="+mn-lt"/>
                        <a:ea typeface="+mn-ea"/>
                        <a:cs typeface="+mn-cs"/>
                      </a:endParaRPr>
                    </a:p>
                  </a:txBody>
                  <a:tcPr anchor="ctr">
                    <a:lnL w="9525" cap="flat" cmpd="sng" algn="ctr">
                      <a:solidFill>
                        <a:srgbClr val="0085D5"/>
                      </a:solidFill>
                      <a:prstDash val="solid"/>
                      <a:round/>
                      <a:headEnd type="none" w="med" len="med"/>
                      <a:tailEnd type="none" w="med" len="med"/>
                    </a:lnL>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noFill/>
                  </a:tcPr>
                </a:tc>
                <a:tc>
                  <a:txBody>
                    <a:bodyPr/>
                    <a:lstStyle/>
                    <a:p>
                      <a:r>
                        <a:rPr lang="en-US" sz="1400" dirty="0" smtClean="0"/>
                        <a:t>атомная эмиссионная </a:t>
                      </a:r>
                      <a:r>
                        <a:rPr lang="en-US" sz="1400" dirty="0" err="1" smtClean="0"/>
                        <a:t>спектроскопия</a:t>
                      </a:r>
                      <a:r>
                        <a:rPr lang="en-US" sz="1400" dirty="0" smtClean="0"/>
                        <a:t> </a:t>
                      </a:r>
                      <a:br>
                        <a:rPr lang="en-US" sz="1400" dirty="0" smtClean="0"/>
                      </a:br>
                      <a:r>
                        <a:rPr lang="en-US" sz="1400" dirty="0" smtClean="0"/>
                        <a:t>с микроволновой плазмой </a:t>
                      </a:r>
                      <a:endParaRPr lang="ru-RU" sz="1400" dirty="0">
                        <a:solidFill>
                          <a:srgbClr val="4D4D4D"/>
                        </a:solidFill>
                      </a:endParaRPr>
                    </a:p>
                  </a:txBody>
                  <a:tcPr anchor="ctr">
                    <a:lnR w="9525" cap="flat" cmpd="sng" algn="ctr">
                      <a:solidFill>
                        <a:srgbClr val="0085D5"/>
                      </a:solidFill>
                      <a:prstDash val="solid"/>
                      <a:round/>
                      <a:headEnd type="none" w="med" len="med"/>
                      <a:tailEnd type="none" w="med" len="med"/>
                    </a:lnR>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noFill/>
                  </a:tcPr>
                </a:tc>
              </a:tr>
              <a:tr h="349266">
                <a:tc>
                  <a:txBody>
                    <a:bodyPr/>
                    <a:lstStyle/>
                    <a:p>
                      <a:pPr marL="0" algn="l" defTabSz="685800" rtl="0" eaLnBrk="1" latinLnBrk="0" hangingPunct="1"/>
                      <a:r>
                        <a:rPr lang="en-US" sz="1400" kern="1200" dirty="0" smtClean="0">
                          <a:solidFill>
                            <a:srgbClr val="4D4D4D"/>
                          </a:solidFill>
                          <a:latin typeface="+mn-lt"/>
                        </a:rPr>
                        <a:t>T</a:t>
                      </a:r>
                      <a:endParaRPr lang="ru-RU" sz="1400" kern="1200" dirty="0">
                        <a:solidFill>
                          <a:srgbClr val="4D4D4D"/>
                        </a:solidFill>
                        <a:latin typeface="+mn-lt"/>
                        <a:ea typeface="+mn-ea"/>
                        <a:cs typeface="+mn-cs"/>
                      </a:endParaRPr>
                    </a:p>
                  </a:txBody>
                  <a:tcPr anchor="ctr">
                    <a:lnL w="9525" cap="flat" cmpd="sng" algn="ctr">
                      <a:solidFill>
                        <a:srgbClr val="0085D5"/>
                      </a:solidFill>
                      <a:prstDash val="solid"/>
                      <a:round/>
                      <a:headEnd type="none" w="med" len="med"/>
                      <a:tailEnd type="none" w="med" len="med"/>
                    </a:lnL>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noFill/>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de-DE" sz="1400" i="0" dirty="0" smtClean="0">
                          <a:solidFill>
                            <a:srgbClr val="4D4D4D"/>
                          </a:solidFill>
                        </a:rPr>
                        <a:t>пропускание</a:t>
                      </a:r>
                    </a:p>
                  </a:txBody>
                  <a:tcPr anchor="ctr">
                    <a:lnR w="9525" cap="flat" cmpd="sng" algn="ctr">
                      <a:solidFill>
                        <a:srgbClr val="0085D5"/>
                      </a:solidFill>
                      <a:prstDash val="solid"/>
                      <a:round/>
                      <a:headEnd type="none" w="med" len="med"/>
                      <a:tailEnd type="none" w="med" len="med"/>
                    </a:lnR>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noFill/>
                  </a:tcPr>
                </a:tc>
              </a:tr>
              <a:tr h="349266">
                <a:tc>
                  <a:txBody>
                    <a:bodyPr/>
                    <a:lstStyle/>
                    <a:p>
                      <a:r>
                        <a:rPr lang="en-US" sz="1400" i="1" baseline="0" dirty="0" smtClean="0">
                          <a:solidFill>
                            <a:srgbClr val="4D4D4D"/>
                          </a:solidFill>
                        </a:rPr>
                        <a:t>v</a:t>
                      </a:r>
                      <a:endParaRPr lang="ru-RU" sz="1400" i="1" baseline="0" dirty="0">
                        <a:solidFill>
                          <a:srgbClr val="4D4D4D"/>
                        </a:solidFill>
                      </a:endParaRPr>
                    </a:p>
                  </a:txBody>
                  <a:tcPr anchor="ctr">
                    <a:lnL w="9525" cap="flat" cmpd="sng" algn="ctr">
                      <a:solidFill>
                        <a:srgbClr val="0085D5"/>
                      </a:solidFill>
                      <a:prstDash val="solid"/>
                      <a:round/>
                      <a:headEnd type="none" w="med" len="med"/>
                      <a:tailEnd type="none" w="med" len="med"/>
                    </a:lnL>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noFill/>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1400" kern="1200" dirty="0" smtClean="0">
                          <a:solidFill>
                            <a:schemeClr val="dk1"/>
                          </a:solidFill>
                          <a:latin typeface="+mn-lt"/>
                        </a:rPr>
                        <a:t>частота (с</a:t>
                      </a:r>
                      <a:r>
                        <a:rPr lang="en-US" sz="1400" kern="1200" baseline="30000" dirty="0" smtClean="0">
                          <a:solidFill>
                            <a:schemeClr val="dk1"/>
                          </a:solidFill>
                          <a:latin typeface="+mn-lt"/>
                        </a:rPr>
                        <a:t>-1</a:t>
                      </a:r>
                      <a:r>
                        <a:rPr lang="en-US" sz="1400" kern="1200" dirty="0" smtClean="0">
                          <a:solidFill>
                            <a:schemeClr val="dk1"/>
                          </a:solidFill>
                          <a:latin typeface="+mn-lt"/>
                        </a:rPr>
                        <a:t>)</a:t>
                      </a:r>
                    </a:p>
                  </a:txBody>
                  <a:tcPr anchor="ctr">
                    <a:lnR w="9525" cap="flat" cmpd="sng" algn="ctr">
                      <a:solidFill>
                        <a:srgbClr val="0085D5"/>
                      </a:solidFill>
                      <a:prstDash val="solid"/>
                      <a:round/>
                      <a:headEnd type="none" w="med" len="med"/>
                      <a:tailEnd type="none" w="med" len="med"/>
                    </a:lnR>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noFill/>
                  </a:tcPr>
                </a:tc>
              </a:tr>
              <a:tr h="529307">
                <a:tc>
                  <a:txBody>
                    <a:bodyPr/>
                    <a:lstStyle/>
                    <a:p>
                      <a:pPr marL="0" algn="l" defTabSz="685800" rtl="0" eaLnBrk="1" latinLnBrk="0" hangingPunct="1"/>
                      <a:r>
                        <a:rPr lang="en-US" sz="1400" kern="1200" baseline="0" dirty="0" smtClean="0">
                          <a:solidFill>
                            <a:srgbClr val="4D4D4D"/>
                          </a:solidFill>
                          <a:latin typeface="+mn-lt"/>
                        </a:rPr>
                        <a:t>XRF</a:t>
                      </a:r>
                      <a:endParaRPr lang="ru-RU" sz="1400" kern="1200" baseline="0" dirty="0">
                        <a:solidFill>
                          <a:srgbClr val="4D4D4D"/>
                        </a:solidFill>
                        <a:latin typeface="+mn-lt"/>
                        <a:ea typeface="+mn-ea"/>
                        <a:cs typeface="+mn-cs"/>
                      </a:endParaRPr>
                    </a:p>
                  </a:txBody>
                  <a:tcPr anchor="ctr">
                    <a:lnL w="9525" cap="flat" cmpd="sng" algn="ctr">
                      <a:solidFill>
                        <a:srgbClr val="0085D5"/>
                      </a:solidFill>
                      <a:prstDash val="solid"/>
                      <a:round/>
                      <a:headEnd type="none" w="med" len="med"/>
                      <a:tailEnd type="none" w="med" len="med"/>
                    </a:lnL>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noFill/>
                  </a:tcPr>
                </a:tc>
                <a:tc>
                  <a:txBody>
                    <a:bodyPr/>
                    <a:lstStyle/>
                    <a:p>
                      <a:pPr marL="0" algn="l" defTabSz="685800" rtl="0" eaLnBrk="1" latinLnBrk="0" hangingPunct="1"/>
                      <a:r>
                        <a:rPr lang="en-US" sz="1400" kern="1200" dirty="0" smtClean="0">
                          <a:solidFill>
                            <a:schemeClr val="dk1"/>
                          </a:solidFill>
                          <a:latin typeface="+mn-lt"/>
                        </a:rPr>
                        <a:t>рентгеновская флуоресценция</a:t>
                      </a:r>
                      <a:endParaRPr lang="ru-RU" sz="1400" kern="1200" dirty="0">
                        <a:solidFill>
                          <a:schemeClr val="dk1"/>
                        </a:solidFill>
                        <a:latin typeface="+mn-lt"/>
                        <a:ea typeface="+mn-ea"/>
                        <a:cs typeface="+mn-cs"/>
                      </a:endParaRPr>
                    </a:p>
                  </a:txBody>
                  <a:tcPr anchor="ctr">
                    <a:lnR w="9525" cap="flat" cmpd="sng" algn="ctr">
                      <a:solidFill>
                        <a:srgbClr val="0085D5"/>
                      </a:solidFill>
                      <a:prstDash val="solid"/>
                      <a:round/>
                      <a:headEnd type="none" w="med" len="med"/>
                      <a:tailEnd type="none" w="med" len="med"/>
                    </a:lnR>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noFill/>
                  </a:tcPr>
                </a:tc>
              </a:tr>
              <a:tr h="417258">
                <a:tc>
                  <a:txBody>
                    <a:bodyPr/>
                    <a:lstStyle/>
                    <a:p>
                      <a:pPr marL="0" algn="l" defTabSz="685800" rtl="0" eaLnBrk="1" latinLnBrk="0" hangingPunct="1"/>
                      <a:r>
                        <a:rPr lang="en-US" sz="1400" kern="1200" baseline="0" dirty="0" smtClean="0">
                          <a:solidFill>
                            <a:srgbClr val="4D4D4D"/>
                          </a:solidFill>
                          <a:latin typeface="+mn-lt"/>
                        </a:rPr>
                        <a:t>XRD</a:t>
                      </a:r>
                      <a:endParaRPr lang="ru-RU" sz="1400" kern="1200" baseline="0" dirty="0">
                        <a:solidFill>
                          <a:srgbClr val="4D4D4D"/>
                        </a:solidFill>
                        <a:latin typeface="+mn-lt"/>
                        <a:ea typeface="+mn-ea"/>
                        <a:cs typeface="+mn-cs"/>
                      </a:endParaRPr>
                    </a:p>
                  </a:txBody>
                  <a:tcPr anchor="ctr">
                    <a:lnL w="9525" cap="flat" cmpd="sng" algn="ctr">
                      <a:solidFill>
                        <a:srgbClr val="0085D5"/>
                      </a:solidFill>
                      <a:prstDash val="solid"/>
                      <a:round/>
                      <a:headEnd type="none" w="med" len="med"/>
                      <a:tailEnd type="none" w="med" len="med"/>
                    </a:lnL>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noFill/>
                  </a:tcPr>
                </a:tc>
                <a:tc>
                  <a:txBody>
                    <a:bodyPr/>
                    <a:lstStyle/>
                    <a:p>
                      <a:pPr marL="0" algn="l" defTabSz="685800" rtl="0" eaLnBrk="1" latinLnBrk="0" hangingPunct="1"/>
                      <a:r>
                        <a:rPr lang="en-US" sz="1400" kern="1200" dirty="0" smtClean="0">
                          <a:solidFill>
                            <a:schemeClr val="dk1"/>
                          </a:solidFill>
                          <a:latin typeface="+mn-lt"/>
                        </a:rPr>
                        <a:t>рентгеновская дифракция</a:t>
                      </a:r>
                      <a:endParaRPr lang="ru-RU" sz="1400" kern="1200" dirty="0">
                        <a:solidFill>
                          <a:schemeClr val="dk1"/>
                        </a:solidFill>
                        <a:latin typeface="+mn-lt"/>
                        <a:ea typeface="+mn-ea"/>
                        <a:cs typeface="+mn-cs"/>
                      </a:endParaRPr>
                    </a:p>
                  </a:txBody>
                  <a:tcPr anchor="ctr">
                    <a:lnR w="9525" cap="flat" cmpd="sng" algn="ctr">
                      <a:solidFill>
                        <a:srgbClr val="0085D5"/>
                      </a:solidFill>
                      <a:prstDash val="solid"/>
                      <a:round/>
                      <a:headEnd type="none" w="med" len="med"/>
                      <a:tailEnd type="none" w="med" len="med"/>
                    </a:lnR>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noFill/>
                  </a:tcPr>
                </a:tc>
              </a:tr>
            </a:tbl>
          </a:graphicData>
        </a:graphic>
      </p:graphicFrame>
      <p:grpSp>
        <p:nvGrpSpPr>
          <p:cNvPr id="15" name="Group 14"/>
          <p:cNvGrpSpPr/>
          <p:nvPr/>
        </p:nvGrpSpPr>
        <p:grpSpPr>
          <a:xfrm>
            <a:off x="0" y="6085641"/>
            <a:ext cx="1200150" cy="246221"/>
            <a:chOff x="1689099" y="6028267"/>
            <a:chExt cx="1087983" cy="246221"/>
          </a:xfrm>
        </p:grpSpPr>
        <p:sp>
          <p:nvSpPr>
            <p:cNvPr id="16" name="Action Button: Custom 15">
              <a:hlinkClick r:id="rId3" action="ppaction://hlinksldjump"/>
            </p:cNvPr>
            <p:cNvSpPr/>
            <p:nvPr/>
          </p:nvSpPr>
          <p:spPr>
            <a:xfrm>
              <a:off x="1689099" y="6045200"/>
              <a:ext cx="1077412" cy="226568"/>
            </a:xfrm>
            <a:prstGeom prst="actionButtonBlank">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rgbClr val="FFFFFF"/>
                </a:solidFill>
              </a:endParaRPr>
            </a:p>
          </p:txBody>
        </p:sp>
        <p:sp>
          <p:nvSpPr>
            <p:cNvPr id="17" name="Chevron 16">
              <a:hlinkClick r:id="rId3" action="ppaction://hlinksldjump"/>
            </p:cNvPr>
            <p:cNvSpPr/>
            <p:nvPr/>
          </p:nvSpPr>
          <p:spPr>
            <a:xfrm flipH="1">
              <a:off x="1735669" y="6045200"/>
              <a:ext cx="942975" cy="2286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D4D4D"/>
                </a:solidFill>
              </a:endParaRPr>
            </a:p>
          </p:txBody>
        </p:sp>
        <p:sp>
          <p:nvSpPr>
            <p:cNvPr id="18" name="Chevron 17">
              <a:hlinkClick r:id="rId3" action="ppaction://hlinksldjump"/>
            </p:cNvPr>
            <p:cNvSpPr/>
            <p:nvPr/>
          </p:nvSpPr>
          <p:spPr>
            <a:xfrm flipH="1">
              <a:off x="1778000" y="6045200"/>
              <a:ext cx="988016" cy="228600"/>
            </a:xfrm>
            <a:prstGeom prst="chevron">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rgbClr val="4D4D4D"/>
                </a:solidFill>
              </a:endParaRPr>
            </a:p>
          </p:txBody>
        </p:sp>
        <p:sp>
          <p:nvSpPr>
            <p:cNvPr id="19" name="TextBox 18">
              <a:hlinkClick r:id="rId4" action="ppaction://hlinksldjump"/>
            </p:cNvPr>
            <p:cNvSpPr txBox="1"/>
            <p:nvPr/>
          </p:nvSpPr>
          <p:spPr>
            <a:xfrm>
              <a:off x="1811882" y="6028267"/>
              <a:ext cx="965200" cy="246221"/>
            </a:xfrm>
            <a:prstGeom prst="rect">
              <a:avLst/>
            </a:prstGeom>
            <a:noFill/>
          </p:spPr>
          <p:txBody>
            <a:bodyPr wrap="square" rtlCol="0">
              <a:spAutoFit/>
            </a:bodyPr>
            <a:lstStyle/>
            <a:p>
              <a:r>
                <a:rPr lang="en-US" sz="1000" b="1" dirty="0" smtClean="0">
                  <a:solidFill>
                    <a:srgbClr val="FFFFFF"/>
                  </a:solidFill>
                </a:rPr>
                <a:t> Содержание</a:t>
              </a:r>
            </a:p>
          </p:txBody>
        </p:sp>
      </p:grpSp>
    </p:spTree>
    <p:extLst>
      <p:ext uri="{BB962C8B-B14F-4D97-AF65-F5344CB8AC3E}">
        <p14:creationId xmlns:p14="http://schemas.microsoft.com/office/powerpoint/2010/main" xmlns="" val="347791023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smtClean="0"/>
              <a:t>Дополнительная информация</a:t>
            </a:r>
            <a:endParaRPr lang="ru-RU" dirty="0"/>
          </a:p>
        </p:txBody>
      </p:sp>
      <p:sp>
        <p:nvSpPr>
          <p:cNvPr id="20" name="Content Placeholder 19"/>
          <p:cNvSpPr>
            <a:spLocks noGrp="1"/>
          </p:cNvSpPr>
          <p:nvPr>
            <p:ph idx="1"/>
          </p:nvPr>
        </p:nvSpPr>
        <p:spPr>
          <a:xfrm>
            <a:off x="228600" y="1203960"/>
            <a:ext cx="8686800" cy="4562856"/>
          </a:xfrm>
        </p:spPr>
        <p:txBody>
          <a:bodyPr>
            <a:noAutofit/>
          </a:bodyPr>
          <a:lstStyle/>
          <a:p>
            <a:r>
              <a:rPr lang="en-US" sz="1800" dirty="0"/>
              <a:t>Более подробную информацию о продукции Agilent см. на сайте </a:t>
            </a:r>
            <a:r>
              <a:rPr lang="en-US" sz="1800" dirty="0">
                <a:hlinkClick r:id="rId3"/>
              </a:rPr>
              <a:t>www.agilent.com</a:t>
            </a:r>
            <a:r>
              <a:rPr dirty="0" smtClean="0"/>
              <a:t> </a:t>
            </a:r>
            <a:r>
              <a:rPr lang="en-US" sz="1800" dirty="0"/>
              <a:t>или </a:t>
            </a:r>
            <a:r>
              <a:rPr lang="en-US" sz="1800" dirty="0">
                <a:hlinkClick r:id="rId4"/>
              </a:rPr>
              <a:t>www.agilent.com/chem/academia</a:t>
            </a:r>
            <a:endParaRPr lang="ru-RU" sz="1800" dirty="0"/>
          </a:p>
          <a:p>
            <a:pPr>
              <a:spcBef>
                <a:spcPts val="1200"/>
              </a:spcBef>
            </a:pPr>
            <a:r>
              <a:rPr lang="en-US" sz="1800" dirty="0"/>
              <a:t>Появились вопросы или предложения, касающиеся презентации?  </a:t>
            </a:r>
            <a:endParaRPr lang="ru-RU" sz="1800" dirty="0" smtClean="0"/>
          </a:p>
          <a:p>
            <a:pPr>
              <a:spcBef>
                <a:spcPts val="0"/>
              </a:spcBef>
            </a:pPr>
            <a:r>
              <a:rPr lang="en-US" sz="1800" dirty="0" smtClean="0"/>
              <a:t>Пишите по адресу </a:t>
            </a:r>
            <a:r>
              <a:rPr lang="en-US" sz="1800" dirty="0">
                <a:hlinkClick r:id="rId5"/>
              </a:rPr>
              <a:t>academia.team@agilent.com</a:t>
            </a:r>
            <a:r>
              <a:rPr dirty="0" smtClean="0"/>
              <a:t>  </a:t>
            </a:r>
          </a:p>
          <a:p>
            <a:endParaRPr lang="ru-RU" sz="1800" dirty="0" smtClean="0"/>
          </a:p>
          <a:p>
            <a:endParaRPr lang="ru-RU" sz="1800" dirty="0"/>
          </a:p>
          <a:p>
            <a:endParaRPr lang="ru-RU" sz="1800" dirty="0"/>
          </a:p>
        </p:txBody>
      </p:sp>
      <p:graphicFrame>
        <p:nvGraphicFramePr>
          <p:cNvPr id="7" name="Table 6"/>
          <p:cNvGraphicFramePr>
            <a:graphicFrameLocks noGrp="1"/>
          </p:cNvGraphicFramePr>
          <p:nvPr>
            <p:extLst>
              <p:ext uri="{D42A27DB-BD31-4B8C-83A1-F6EECF244321}">
                <p14:modId xmlns:p14="http://schemas.microsoft.com/office/powerpoint/2010/main" xmlns="" val="1312866248"/>
              </p:ext>
            </p:extLst>
          </p:nvPr>
        </p:nvGraphicFramePr>
        <p:xfrm>
          <a:off x="230400" y="2762475"/>
          <a:ext cx="8625113" cy="2988274"/>
        </p:xfrm>
        <a:graphic>
          <a:graphicData uri="http://schemas.openxmlformats.org/drawingml/2006/table">
            <a:tbl>
              <a:tblPr firstRow="1" bandRow="1">
                <a:tableStyleId>{5C22544A-7EE6-4342-B048-85BDC9FD1C3A}</a:tableStyleId>
              </a:tblPr>
              <a:tblGrid>
                <a:gridCol w="1340555"/>
                <a:gridCol w="5997223"/>
                <a:gridCol w="1287335"/>
              </a:tblGrid>
              <a:tr h="137160">
                <a:tc>
                  <a:txBody>
                    <a:bodyPr/>
                    <a:lstStyle/>
                    <a:p>
                      <a:r>
                        <a:rPr lang="en-US" sz="1200" dirty="0" smtClean="0"/>
                        <a:t>Публикация</a:t>
                      </a:r>
                      <a:endParaRPr lang="ru-RU" sz="1200" b="0" dirty="0"/>
                    </a:p>
                  </a:txBody>
                  <a:tcPr anchor="ctr">
                    <a:solidFill>
                      <a:srgbClr val="0085D5"/>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chemeClr val="bg1"/>
                          </a:solidFill>
                        </a:rPr>
                        <a:t>Название</a:t>
                      </a:r>
                      <a:endParaRPr lang="ru-RU" sz="1200" b="0" dirty="0" smtClean="0">
                        <a:solidFill>
                          <a:schemeClr val="bg1"/>
                        </a:solidFill>
                      </a:endParaRPr>
                    </a:p>
                  </a:txBody>
                  <a:tcPr anchor="ctr">
                    <a:solidFill>
                      <a:srgbClr val="0085D5"/>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Номер №</a:t>
                      </a:r>
                      <a:endParaRPr lang="ru-RU" sz="1200" b="0" dirty="0" smtClean="0"/>
                    </a:p>
                  </a:txBody>
                  <a:tcPr anchor="ctr">
                    <a:solidFill>
                      <a:srgbClr val="0085D5"/>
                    </a:solidFill>
                  </a:tcPr>
                </a:tc>
              </a:tr>
              <a:tr h="351137">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1200" dirty="0" smtClean="0"/>
                        <a:t>Обучающее пособие</a:t>
                      </a:r>
                      <a:endParaRPr lang="ru-RU" sz="1200" b="0" dirty="0" smtClean="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dk1"/>
                          </a:solidFill>
                          <a:latin typeface="+mn-lt"/>
                          <a:hlinkClick r:id="rId6"/>
                        </a:rPr>
                        <a:t>Atomic spectroscopy applications in the contract environmental laboratory (Применение атомной спектроскопии в контрактных экологических исследованиях)</a:t>
                      </a:r>
                      <a:endParaRPr lang="ru-RU" sz="1200" kern="1200" dirty="0" smtClean="0">
                        <a:solidFill>
                          <a:schemeClr val="dk1"/>
                        </a:solidFill>
                        <a:latin typeface="+mn-lt"/>
                        <a:ea typeface="+mn-ea"/>
                        <a:cs typeface="+mn-cs"/>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dk1"/>
                          </a:solidFill>
                          <a:latin typeface="+mn-lt"/>
                        </a:rPr>
                        <a:t>5991-5326EN</a:t>
                      </a:r>
                    </a:p>
                  </a:txBody>
                  <a:tcPr anchor="ctr"/>
                </a:tc>
              </a:tr>
              <a:tr h="351137">
                <a:tc>
                  <a:txBody>
                    <a:bodyPr/>
                    <a:lstStyle/>
                    <a:p>
                      <a:r>
                        <a:rPr lang="en-US" sz="1200" dirty="0" smtClean="0"/>
                        <a:t>Обучающее пособие</a:t>
                      </a:r>
                      <a:endParaRPr lang="ru-RU" sz="1200"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chemeClr val="bg1"/>
                          </a:solidFill>
                          <a:hlinkClick r:id="rId7"/>
                        </a:rPr>
                        <a:t>Fundamentals of UV-visible spectroscopy (Основы оптической спектроскопии)</a:t>
                      </a:r>
                      <a:endParaRPr lang="ru-RU" sz="1200" dirty="0" smtClean="0">
                        <a:solidFill>
                          <a:schemeClr val="bg1"/>
                        </a:solidFill>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dk1"/>
                          </a:solidFill>
                          <a:latin typeface="+mn-lt"/>
                        </a:rPr>
                        <a:t>5980-1397EN</a:t>
                      </a:r>
                    </a:p>
                  </a:txBody>
                  <a:tcPr anchor="ctr"/>
                </a:tc>
              </a:tr>
              <a:tr h="351137">
                <a:tc>
                  <a:txBody>
                    <a:bodyPr/>
                    <a:lstStyle/>
                    <a:p>
                      <a:r>
                        <a:rPr lang="en-US" sz="1200" dirty="0" smtClean="0"/>
                        <a:t>Брошюра</a:t>
                      </a:r>
                      <a:endParaRPr lang="ru-RU" sz="1200" dirty="0"/>
                    </a:p>
                  </a:txBody>
                  <a:tcPr anchor="ct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1200" dirty="0" smtClean="0">
                          <a:solidFill>
                            <a:srgbClr val="4D4D4D"/>
                          </a:solidFill>
                          <a:hlinkClick r:id="rId8"/>
                        </a:rPr>
                        <a:t>Atomic Spectroscopy Portfolio Brochure (Решения для атомной спектроскопии)</a:t>
                      </a:r>
                      <a:endParaRPr lang="ru-RU" sz="1200" dirty="0" smtClean="0">
                        <a:solidFill>
                          <a:srgbClr val="4D4D4D"/>
                        </a:solidFill>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dk1"/>
                          </a:solidFill>
                          <a:latin typeface="+mn-lt"/>
                        </a:rPr>
                        <a:t>5990-6443EN</a:t>
                      </a:r>
                    </a:p>
                  </a:txBody>
                  <a:tcPr anchor="ctr"/>
                </a:tc>
              </a:tr>
              <a:tr h="351137">
                <a:tc>
                  <a:txBody>
                    <a:bodyPr/>
                    <a:lstStyle/>
                    <a:p>
                      <a:r>
                        <a:rPr lang="en-US" sz="1200" dirty="0" smtClean="0"/>
                        <a:t>Сетевой ресурс</a:t>
                      </a:r>
                      <a:endParaRPr lang="ru-RU" sz="1200" dirty="0"/>
                    </a:p>
                  </a:txBody>
                  <a:tcPr anchor="ct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1200" dirty="0" smtClean="0">
                          <a:solidFill>
                            <a:srgbClr val="4D4D4D"/>
                          </a:solidFill>
                          <a:hlinkClick r:id="rId9"/>
                        </a:rPr>
                        <a:t>CHROMacademy</a:t>
                      </a:r>
                      <a:r>
                        <a:rPr lang="en-US" sz="1200" dirty="0" smtClean="0">
                          <a:solidFill>
                            <a:srgbClr val="4D4D4D"/>
                          </a:solidFill>
                        </a:rPr>
                        <a:t> — бесплатный доступ к онлайн-курсам для </a:t>
                      </a:r>
                      <a:r>
                        <a:rPr lang="en-US" sz="1200" dirty="0" err="1" smtClean="0">
                          <a:solidFill>
                            <a:srgbClr val="4D4D4D"/>
                          </a:solidFill>
                        </a:rPr>
                        <a:t>студентов</a:t>
                      </a:r>
                      <a:r>
                        <a:rPr lang="en-US" sz="1200" dirty="0" smtClean="0">
                          <a:solidFill>
                            <a:srgbClr val="4D4D4D"/>
                          </a:solidFill>
                        </a:rPr>
                        <a:t> </a:t>
                      </a:r>
                      <a:br>
                        <a:rPr lang="en-US" sz="1200" dirty="0" smtClean="0">
                          <a:solidFill>
                            <a:srgbClr val="4D4D4D"/>
                          </a:solidFill>
                        </a:rPr>
                      </a:br>
                      <a:r>
                        <a:rPr lang="en-US" sz="1200" dirty="0" smtClean="0">
                          <a:solidFill>
                            <a:srgbClr val="4D4D4D"/>
                          </a:solidFill>
                        </a:rPr>
                        <a:t>и сотрудников университетов</a:t>
                      </a:r>
                    </a:p>
                  </a:txBody>
                  <a:tcPr anchor="ctr"/>
                </a:tc>
                <a:tc>
                  <a:txBody>
                    <a:bodyPr/>
                    <a:lstStyle/>
                    <a:p>
                      <a:endParaRPr lang="en-US" sz="1200" dirty="0"/>
                    </a:p>
                  </a:txBody>
                  <a:tcPr anchor="ctr"/>
                </a:tc>
              </a:tr>
              <a:tr h="351137">
                <a:tc>
                  <a:txBody>
                    <a:bodyPr/>
                    <a:lstStyle/>
                    <a:p>
                      <a:r>
                        <a:rPr lang="en-US" sz="1200" kern="1200" dirty="0" smtClean="0">
                          <a:solidFill>
                            <a:srgbClr val="4D4D4D"/>
                          </a:solidFill>
                          <a:latin typeface="+mn-lt"/>
                        </a:rPr>
                        <a:t>Видео</a:t>
                      </a:r>
                      <a:endParaRPr lang="ru-RU" sz="1200" kern="1200" dirty="0">
                        <a:solidFill>
                          <a:srgbClr val="4D4D4D"/>
                        </a:solidFill>
                        <a:latin typeface="+mn-lt"/>
                        <a:ea typeface="+mn-ea"/>
                        <a:cs typeface="+mn-cs"/>
                      </a:endParaRPr>
                    </a:p>
                  </a:txBody>
                  <a:tcPr anchor="ct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1200" kern="1200" dirty="0" smtClean="0">
                          <a:solidFill>
                            <a:srgbClr val="4D4D4D"/>
                          </a:solidFill>
                          <a:latin typeface="+mn-lt"/>
                          <a:hlinkClick r:id="rId10"/>
                        </a:rPr>
                        <a:t>www.agilent.com/chem/teachingresources</a:t>
                      </a:r>
                      <a:r>
                        <a:rPr dirty="0"/>
                        <a:t> </a:t>
                      </a:r>
                    </a:p>
                  </a:txBody>
                  <a:tcPr anchor="ctr"/>
                </a:tc>
                <a:tc>
                  <a:txBody>
                    <a:bodyPr/>
                    <a:lstStyle/>
                    <a:p>
                      <a:endParaRPr lang="en-US" sz="1200" dirty="0"/>
                    </a:p>
                  </a:txBody>
                  <a:tcPr anchor="ctr"/>
                </a:tc>
              </a:tr>
              <a:tr h="351137">
                <a:tc>
                  <a:txBody>
                    <a:bodyPr/>
                    <a:lstStyle/>
                    <a:p>
                      <a:r>
                        <a:rPr lang="en-US" sz="1200" dirty="0" err="1" smtClean="0"/>
                        <a:t>Схемы</a:t>
                      </a:r>
                      <a:r>
                        <a:rPr lang="en-US" sz="1200" dirty="0" smtClean="0"/>
                        <a:t> </a:t>
                      </a:r>
                      <a:br>
                        <a:rPr lang="en-US" sz="1200" dirty="0" smtClean="0"/>
                      </a:br>
                      <a:r>
                        <a:rPr lang="en-US" sz="1200" dirty="0" smtClean="0"/>
                        <a:t>и фотографии</a:t>
                      </a:r>
                      <a:endParaRPr lang="ru-RU" sz="1200" dirty="0"/>
                    </a:p>
                  </a:txBody>
                  <a:tcPr anchor="ct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1200" kern="1200" dirty="0" smtClean="0">
                          <a:solidFill>
                            <a:srgbClr val="4D4D4D"/>
                          </a:solidFill>
                          <a:latin typeface="+mn-lt"/>
                          <a:hlinkClick r:id="rId10"/>
                        </a:rPr>
                        <a:t>www.agilent.com/chem/teachingresources</a:t>
                      </a:r>
                      <a:r>
                        <a:t> </a:t>
                      </a:r>
                    </a:p>
                  </a:txBody>
                  <a:tcPr anchor="ctr"/>
                </a:tc>
                <a:tc>
                  <a:txBody>
                    <a:bodyPr/>
                    <a:lstStyle/>
                    <a:p>
                      <a:endParaRPr lang="en-US" sz="1200" dirty="0"/>
                    </a:p>
                  </a:txBody>
                  <a:tcPr anchor="ctr"/>
                </a:tc>
              </a:tr>
            </a:tbl>
          </a:graphicData>
        </a:graphic>
      </p:graphicFrame>
      <p:grpSp>
        <p:nvGrpSpPr>
          <p:cNvPr id="10" name="Group 9"/>
          <p:cNvGrpSpPr/>
          <p:nvPr/>
        </p:nvGrpSpPr>
        <p:grpSpPr>
          <a:xfrm>
            <a:off x="0" y="6085641"/>
            <a:ext cx="1247775" cy="246221"/>
            <a:chOff x="1689099" y="6028267"/>
            <a:chExt cx="1087983" cy="246221"/>
          </a:xfrm>
        </p:grpSpPr>
        <p:sp>
          <p:nvSpPr>
            <p:cNvPr id="11" name="Action Button: Custom 10">
              <a:hlinkClick r:id="rId11" action="ppaction://hlinksldjump"/>
            </p:cNvPr>
            <p:cNvSpPr/>
            <p:nvPr/>
          </p:nvSpPr>
          <p:spPr>
            <a:xfrm>
              <a:off x="1689099" y="6045200"/>
              <a:ext cx="1077412" cy="226568"/>
            </a:xfrm>
            <a:prstGeom prst="actionButtonBlank">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rgbClr val="FFFFFF"/>
                </a:solidFill>
              </a:endParaRPr>
            </a:p>
          </p:txBody>
        </p:sp>
        <p:sp>
          <p:nvSpPr>
            <p:cNvPr id="12" name="Chevron 11">
              <a:hlinkClick r:id="rId11" action="ppaction://hlinksldjump"/>
            </p:cNvPr>
            <p:cNvSpPr/>
            <p:nvPr/>
          </p:nvSpPr>
          <p:spPr>
            <a:xfrm flipH="1">
              <a:off x="1735669" y="6045200"/>
              <a:ext cx="942975" cy="2286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D4D4D"/>
                </a:solidFill>
              </a:endParaRPr>
            </a:p>
          </p:txBody>
        </p:sp>
        <p:sp>
          <p:nvSpPr>
            <p:cNvPr id="13" name="Chevron 12">
              <a:hlinkClick r:id="rId11" action="ppaction://hlinksldjump"/>
            </p:cNvPr>
            <p:cNvSpPr/>
            <p:nvPr/>
          </p:nvSpPr>
          <p:spPr>
            <a:xfrm flipH="1">
              <a:off x="1778000" y="6045200"/>
              <a:ext cx="988016" cy="228600"/>
            </a:xfrm>
            <a:prstGeom prst="chevron">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rgbClr val="4D4D4D"/>
                </a:solidFill>
              </a:endParaRPr>
            </a:p>
          </p:txBody>
        </p:sp>
        <p:sp>
          <p:nvSpPr>
            <p:cNvPr id="14" name="TextBox 13">
              <a:hlinkClick r:id="rId12" action="ppaction://hlinksldjump"/>
            </p:cNvPr>
            <p:cNvSpPr txBox="1"/>
            <p:nvPr/>
          </p:nvSpPr>
          <p:spPr>
            <a:xfrm>
              <a:off x="1811882" y="6028267"/>
              <a:ext cx="965200" cy="246221"/>
            </a:xfrm>
            <a:prstGeom prst="rect">
              <a:avLst/>
            </a:prstGeom>
            <a:noFill/>
          </p:spPr>
          <p:txBody>
            <a:bodyPr wrap="square" rtlCol="0">
              <a:spAutoFit/>
            </a:bodyPr>
            <a:lstStyle/>
            <a:p>
              <a:r>
                <a:rPr lang="en-US" sz="1000" b="1" dirty="0" smtClean="0">
                  <a:solidFill>
                    <a:srgbClr val="FFFFFF"/>
                  </a:solidFill>
                </a:rPr>
                <a:t> Содержание</a:t>
              </a:r>
            </a:p>
          </p:txBody>
        </p:sp>
      </p:grpSp>
    </p:spTree>
    <p:extLst>
      <p:ext uri="{BB962C8B-B14F-4D97-AF65-F5344CB8AC3E}">
        <p14:creationId xmlns:p14="http://schemas.microsoft.com/office/powerpoint/2010/main" xmlns="" val="224219521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656666" y="2607738"/>
            <a:ext cx="3623734" cy="1692771"/>
          </a:xfrm>
          <a:prstGeom prst="rect">
            <a:avLst/>
          </a:prstGeom>
          <a:noFill/>
        </p:spPr>
        <p:txBody>
          <a:bodyPr wrap="square" rtlCol="0">
            <a:spAutoFit/>
          </a:bodyPr>
          <a:lstStyle/>
          <a:p>
            <a:r>
              <a:rPr lang="en-US" sz="5200" b="1" dirty="0" err="1" smtClean="0">
                <a:solidFill>
                  <a:srgbClr val="FFD700"/>
                </a:solidFill>
                <a:latin typeface="Arial Narrow"/>
              </a:rPr>
              <a:t>Спасибо</a:t>
            </a:r>
            <a:r>
              <a:rPr lang="en-US" sz="5200" b="1" dirty="0" smtClean="0">
                <a:solidFill>
                  <a:srgbClr val="FFD700"/>
                </a:solidFill>
                <a:latin typeface="Arial Narrow"/>
              </a:rPr>
              <a:t> </a:t>
            </a:r>
            <a:br>
              <a:rPr lang="en-US" sz="5200" b="1" dirty="0" smtClean="0">
                <a:solidFill>
                  <a:srgbClr val="FFD700"/>
                </a:solidFill>
                <a:latin typeface="Arial Narrow"/>
              </a:rPr>
            </a:br>
            <a:r>
              <a:rPr lang="en-US" sz="5200" b="1" dirty="0" err="1" smtClean="0">
                <a:solidFill>
                  <a:schemeClr val="bg2"/>
                </a:solidFill>
                <a:latin typeface="Arial Narrow"/>
              </a:rPr>
              <a:t>за</a:t>
            </a:r>
            <a:r>
              <a:rPr lang="en-US" sz="5200" b="1" dirty="0" smtClean="0">
                <a:solidFill>
                  <a:schemeClr val="bg2"/>
                </a:solidFill>
                <a:latin typeface="Arial Narrow"/>
              </a:rPr>
              <a:t> внимание</a:t>
            </a:r>
            <a:endParaRPr lang="ru-RU" sz="5200" b="1" dirty="0">
              <a:solidFill>
                <a:schemeClr val="bg2"/>
              </a:solidFill>
              <a:latin typeface="Arial Narrow"/>
              <a:cs typeface="Arial Narrow"/>
            </a:endParaRPr>
          </a:p>
        </p:txBody>
      </p:sp>
      <p:grpSp>
        <p:nvGrpSpPr>
          <p:cNvPr id="8" name="Group 7"/>
          <p:cNvGrpSpPr/>
          <p:nvPr/>
        </p:nvGrpSpPr>
        <p:grpSpPr>
          <a:xfrm>
            <a:off x="0" y="6085641"/>
            <a:ext cx="1162050" cy="246221"/>
            <a:chOff x="1689099" y="6028267"/>
            <a:chExt cx="1087983" cy="246221"/>
          </a:xfrm>
        </p:grpSpPr>
        <p:sp>
          <p:nvSpPr>
            <p:cNvPr id="9" name="Action Button: Custom 8">
              <a:hlinkClick r:id="rId3" action="ppaction://hlinksldjump"/>
            </p:cNvPr>
            <p:cNvSpPr/>
            <p:nvPr/>
          </p:nvSpPr>
          <p:spPr>
            <a:xfrm>
              <a:off x="1689099" y="6045200"/>
              <a:ext cx="1077412" cy="226568"/>
            </a:xfrm>
            <a:prstGeom prst="actionButtonBlank">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rgbClr val="FFFFFF"/>
                </a:solidFill>
              </a:endParaRPr>
            </a:p>
          </p:txBody>
        </p:sp>
        <p:sp>
          <p:nvSpPr>
            <p:cNvPr id="10" name="Chevron 9">
              <a:hlinkClick r:id="rId3" action="ppaction://hlinksldjump"/>
            </p:cNvPr>
            <p:cNvSpPr/>
            <p:nvPr/>
          </p:nvSpPr>
          <p:spPr>
            <a:xfrm flipH="1">
              <a:off x="1735669" y="6045200"/>
              <a:ext cx="942975" cy="2286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D4D4D"/>
                </a:solidFill>
              </a:endParaRPr>
            </a:p>
          </p:txBody>
        </p:sp>
        <p:sp>
          <p:nvSpPr>
            <p:cNvPr id="11" name="Chevron 10">
              <a:hlinkClick r:id="rId3" action="ppaction://hlinksldjump"/>
            </p:cNvPr>
            <p:cNvSpPr/>
            <p:nvPr/>
          </p:nvSpPr>
          <p:spPr>
            <a:xfrm flipH="1">
              <a:off x="1778000" y="6045200"/>
              <a:ext cx="988016" cy="228600"/>
            </a:xfrm>
            <a:prstGeom prst="chevron">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rgbClr val="4D4D4D"/>
                </a:solidFill>
              </a:endParaRPr>
            </a:p>
          </p:txBody>
        </p:sp>
        <p:sp>
          <p:nvSpPr>
            <p:cNvPr id="12" name="TextBox 11">
              <a:hlinkClick r:id="rId4" action="ppaction://hlinksldjump"/>
            </p:cNvPr>
            <p:cNvSpPr txBox="1"/>
            <p:nvPr/>
          </p:nvSpPr>
          <p:spPr>
            <a:xfrm>
              <a:off x="1811882" y="6028267"/>
              <a:ext cx="965200" cy="246221"/>
            </a:xfrm>
            <a:prstGeom prst="rect">
              <a:avLst/>
            </a:prstGeom>
            <a:noFill/>
          </p:spPr>
          <p:txBody>
            <a:bodyPr wrap="square" rtlCol="0">
              <a:spAutoFit/>
            </a:bodyPr>
            <a:lstStyle/>
            <a:p>
              <a:r>
                <a:rPr lang="en-US" sz="1000" b="1" dirty="0" smtClean="0">
                  <a:solidFill>
                    <a:srgbClr val="FFFFFF"/>
                  </a:solidFill>
                </a:rPr>
                <a:t> Содержание</a:t>
              </a:r>
            </a:p>
          </p:txBody>
        </p:sp>
      </p:grpSp>
      <p:sp>
        <p:nvSpPr>
          <p:cNvPr id="2" name="TextBox 1"/>
          <p:cNvSpPr txBox="1"/>
          <p:nvPr/>
        </p:nvSpPr>
        <p:spPr>
          <a:xfrm>
            <a:off x="8007267" y="5962530"/>
            <a:ext cx="1140032" cy="276999"/>
          </a:xfrm>
          <a:prstGeom prst="rect">
            <a:avLst/>
          </a:prstGeom>
          <a:noFill/>
        </p:spPr>
        <p:txBody>
          <a:bodyPr wrap="square" rtlCol="0">
            <a:spAutoFit/>
          </a:bodyPr>
          <a:lstStyle/>
          <a:p>
            <a:r>
              <a:rPr lang="en-US" sz="1200" dirty="0" smtClean="0">
                <a:solidFill>
                  <a:schemeClr val="bg1"/>
                </a:solidFill>
              </a:rPr>
              <a:t>5991-6594RU</a:t>
            </a:r>
          </a:p>
        </p:txBody>
      </p:sp>
      <p:pic>
        <p:nvPicPr>
          <p:cNvPr id="13" name="Picture 12" descr="qr_for_pdf_crop.jpg"/>
          <p:cNvPicPr>
            <a:picLocks noChangeAspect="1"/>
          </p:cNvPicPr>
          <p:nvPr/>
        </p:nvPicPr>
        <p:blipFill>
          <a:blip r:embed="rId5" cstate="print"/>
          <a:stretch>
            <a:fillRect/>
          </a:stretch>
        </p:blipFill>
        <p:spPr>
          <a:xfrm>
            <a:off x="5543957" y="150672"/>
            <a:ext cx="3468883" cy="2220294"/>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Agilent 4x3 Format">
  <a:themeElements>
    <a:clrScheme name="AGILENT COLORS">
      <a:dk1>
        <a:srgbClr val="4D4D4D"/>
      </a:dk1>
      <a:lt1>
        <a:srgbClr val="FFFFFF"/>
      </a:lt1>
      <a:dk2>
        <a:srgbClr val="000000"/>
      </a:dk2>
      <a:lt2>
        <a:srgbClr val="FFFFFF"/>
      </a:lt2>
      <a:accent1>
        <a:srgbClr val="0085D5"/>
      </a:accent1>
      <a:accent2>
        <a:srgbClr val="FFBA00"/>
      </a:accent2>
      <a:accent3>
        <a:srgbClr val="7EAC28"/>
      </a:accent3>
      <a:accent4>
        <a:srgbClr val="672069"/>
      </a:accent4>
      <a:accent5>
        <a:srgbClr val="003972"/>
      </a:accent5>
      <a:accent6>
        <a:srgbClr val="B21811"/>
      </a:accent6>
      <a:hlink>
        <a:srgbClr val="0085D5"/>
      </a:hlink>
      <a:folHlink>
        <a:srgbClr val="672069"/>
      </a:folHlink>
    </a:clrScheme>
    <a:fontScheme name="AGILENT PPT &amp; OUTLOOK">
      <a:majorFont>
        <a:latin typeface="Arial Narrow"/>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dirty="0" smtClean="0">
            <a:solidFill>
              <a:schemeClr val="tx2"/>
            </a:solidFill>
          </a:defRPr>
        </a:defPPr>
      </a:lstStyle>
    </a:txDef>
  </a:objectDefaults>
  <a:extraClrSchemeLst/>
  <a:extLst>
    <a:ext uri="{05A4C25C-085E-4340-85A3-A5531E510DB2}">
      <thm15:themeFamily xmlns:thm15="http://schemas.microsoft.com/office/thememl/2012/main" xmlns="" name="Agilent 4x3 Format" id="{7E0A56F3-5ECE-4B8C-883C-94C3C797F538}" vid="{F11656C5-A8B7-4EAF-BF89-CE52C6756000}"/>
    </a:ext>
  </a:extLst>
</a:theme>
</file>

<file path=ppt/theme/theme2.xml><?xml version="1.0" encoding="utf-8"?>
<a:theme xmlns:a="http://schemas.openxmlformats.org/drawingml/2006/main" name="3_Agilent 4x3 Format">
  <a:themeElements>
    <a:clrScheme name="AGILENT COLORS">
      <a:dk1>
        <a:srgbClr val="4D4D4D"/>
      </a:dk1>
      <a:lt1>
        <a:srgbClr val="FFFFFF"/>
      </a:lt1>
      <a:dk2>
        <a:srgbClr val="000000"/>
      </a:dk2>
      <a:lt2>
        <a:srgbClr val="FFFFFF"/>
      </a:lt2>
      <a:accent1>
        <a:srgbClr val="0085D5"/>
      </a:accent1>
      <a:accent2>
        <a:srgbClr val="FFBA00"/>
      </a:accent2>
      <a:accent3>
        <a:srgbClr val="7EAC28"/>
      </a:accent3>
      <a:accent4>
        <a:srgbClr val="672069"/>
      </a:accent4>
      <a:accent5>
        <a:srgbClr val="003972"/>
      </a:accent5>
      <a:accent6>
        <a:srgbClr val="B21811"/>
      </a:accent6>
      <a:hlink>
        <a:srgbClr val="0085D5"/>
      </a:hlink>
      <a:folHlink>
        <a:srgbClr val="672069"/>
      </a:folHlink>
    </a:clrScheme>
    <a:fontScheme name="AGILENT PPT &amp; OUTLOOK">
      <a:majorFont>
        <a:latin typeface="Arial Narrow"/>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dirty="0" smtClean="0">
            <a:solidFill>
              <a:schemeClr val="tx2"/>
            </a:solidFill>
          </a:defRPr>
        </a:defPPr>
      </a:lstStyle>
    </a:txDef>
  </a:objectDefaults>
  <a:extraClrSchemeLst/>
  <a:extLst>
    <a:ext uri="{05A4C25C-085E-4340-85A3-A5531E510DB2}">
      <thm15:themeFamily xmlns:thm15="http://schemas.microsoft.com/office/thememl/2012/main" xmlns="" name="Agilent 4x3 Format" id="{7E0A56F3-5ECE-4B8C-883C-94C3C797F538}" vid="{F11656C5-A8B7-4EAF-BF89-CE52C6756000}"/>
    </a:ext>
  </a:extLst>
</a:theme>
</file>

<file path=ppt/theme/theme3.xml><?xml version="1.0" encoding="utf-8"?>
<a:theme xmlns:a="http://schemas.openxmlformats.org/drawingml/2006/main" name="Office Theme">
  <a:themeElements>
    <a:clrScheme name="AGILENT COLORS">
      <a:dk1>
        <a:srgbClr val="000000"/>
      </a:dk1>
      <a:lt1>
        <a:srgbClr val="FFFFFF"/>
      </a:lt1>
      <a:dk2>
        <a:srgbClr val="292929"/>
      </a:dk2>
      <a:lt2>
        <a:srgbClr val="FFFFFF"/>
      </a:lt2>
      <a:accent1>
        <a:srgbClr val="0085D5"/>
      </a:accent1>
      <a:accent2>
        <a:srgbClr val="FFBA00"/>
      </a:accent2>
      <a:accent3>
        <a:srgbClr val="7EAC28"/>
      </a:accent3>
      <a:accent4>
        <a:srgbClr val="672069"/>
      </a:accent4>
      <a:accent5>
        <a:srgbClr val="003972"/>
      </a:accent5>
      <a:accent6>
        <a:srgbClr val="B21811"/>
      </a:accent6>
      <a:hlink>
        <a:srgbClr val="0085D5"/>
      </a:hlink>
      <a:folHlink>
        <a:srgbClr val="672069"/>
      </a:folHlink>
    </a:clrScheme>
    <a:fontScheme name="AGILENT PPT &amp; OUTLOOK">
      <a:majorFont>
        <a:latin typeface="Arial"/>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Office Theme">
  <a:themeElements>
    <a:clrScheme name="AGILENT COLORS">
      <a:dk1>
        <a:srgbClr val="000000"/>
      </a:dk1>
      <a:lt1>
        <a:srgbClr val="FFFFFF"/>
      </a:lt1>
      <a:dk2>
        <a:srgbClr val="292929"/>
      </a:dk2>
      <a:lt2>
        <a:srgbClr val="FFFFFF"/>
      </a:lt2>
      <a:accent1>
        <a:srgbClr val="0085D5"/>
      </a:accent1>
      <a:accent2>
        <a:srgbClr val="FFBA00"/>
      </a:accent2>
      <a:accent3>
        <a:srgbClr val="7EAC28"/>
      </a:accent3>
      <a:accent4>
        <a:srgbClr val="672069"/>
      </a:accent4>
      <a:accent5>
        <a:srgbClr val="003972"/>
      </a:accent5>
      <a:accent6>
        <a:srgbClr val="B21811"/>
      </a:accent6>
      <a:hlink>
        <a:srgbClr val="0085D5"/>
      </a:hlink>
      <a:folHlink>
        <a:srgbClr val="672069"/>
      </a:folHlink>
    </a:clrScheme>
    <a:fontScheme name="AGILENT PPT &amp; OUTLOOK">
      <a:majorFont>
        <a:latin typeface="Arial"/>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CB323F8D3ABEB4392DDD9199D9E2E0C" ma:contentTypeVersion="0" ma:contentTypeDescription="Create a new document." ma:contentTypeScope="" ma:versionID="d2f8c8281098d1bf8459698a48f8f9b0">
  <xsd:schema xmlns:xsd="http://www.w3.org/2001/XMLSchema" xmlns:p="http://schemas.microsoft.com/office/2006/metadata/properties" targetNamespace="http://schemas.microsoft.com/office/2006/metadata/properties" ma:root="true" ma:fieldsID="bc4ca2c19a0c8bea19ff5027e8b0cab8">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mso-contentType ?>
<spe:Receivers xmlns:spe="http://schemas.microsoft.com/sharepoint/events">
  <Receiver>
    <Name/>
    <Type>10001</Type>
    <SequenceNumber>10100</SequenceNumber>
    <Assembly>Bluethread.SharePoint.StoragePoint.EventReceivers, Version=2.0.0.0, Culture=neutral, PublicKeyToken=141fe4b547d7494f</Assembly>
    <Class>Bluethread.SharePoint.StoragePoint.EBS.EventReceivers</Class>
    <Data/>
    <Filter/>
  </Receiver>
  <Receiver>
    <Name/>
    <Type>2</Type>
    <SequenceNumber>10101</SequenceNumber>
    <Assembly>Bluethread.SharePoint.StoragePoint.EventReceivers, Version=2.0.0.0, Culture=neutral, PublicKeyToken=141fe4b547d7494f</Assembly>
    <Class>Bluethread.SharePoint.StoragePoint.EBS.EventReceivers</Class>
    <Data/>
    <Filter/>
  </Receiver>
  <Receiver>
    <Name/>
    <Type>10002</Type>
    <SequenceNumber>10102</SequenceNumber>
    <Assembly>Bluethread.SharePoint.StoragePoint.EventReceivers, Version=2.0.0.0, Culture=neutral, PublicKeyToken=141fe4b547d7494f</Assembly>
    <Class>Bluethread.SharePoint.StoragePoint.EBS.EventReceivers</Class>
    <Data/>
    <Filter/>
  </Receiver>
  <Receiver>
    <Name/>
    <Type>3</Type>
    <SequenceNumber>10103</SequenceNumber>
    <Assembly>Bluethread.SharePoint.StoragePoint.EventReceivers, Version=2.0.0.0, Culture=neutral, PublicKeyToken=141fe4b547d7494f</Assembly>
    <Class>Bluethread.SharePoint.StoragePoint.EBS.EventReceivers</Class>
    <Data/>
    <Filter/>
  </Receiver>
  <Receiver>
    <Name/>
    <Type>4</Type>
    <SequenceNumber>10104</SequenceNumber>
    <Assembly>Bluethread.SharePoint.StoragePoint.EventReceivers, Version=2.0.0.0, Culture=neutral, PublicKeyToken=141fe4b547d7494f</Assembly>
    <Class>Bluethread.SharePoint.StoragePoint.EBS.EventReceivers</Class>
    <Data/>
    <Filter/>
  </Receiver>
  <Receiver>
    <Name/>
    <Type>10004</Type>
    <SequenceNumber>10105</SequenceNumber>
    <Assembly>Bluethread.SharePoint.StoragePoint.EventReceivers, Version=2.0.0.0, Culture=neutral, PublicKeyToken=141fe4b547d7494f</Assembly>
    <Class>Bluethread.SharePoint.StoragePoint.EBS.EventReceivers</Class>
    <Data/>
    <Filter/>
  </Receiver>
  <Receiver>
    <Name/>
    <Type>5</Type>
    <SequenceNumber>10106</SequenceNumber>
    <Assembly>Bluethread.SharePoint.StoragePoint.EventReceivers, Version=2.0.0.0, Culture=neutral, PublicKeyToken=141fe4b547d7494f</Assembly>
    <Class>Bluethread.SharePoint.StoragePoint.EBS.EventReceivers</Class>
    <Data/>
    <Filter/>
  </Receiver>
  <Receiver>
    <Name/>
    <Type>10005</Type>
    <SequenceNumber>10107</SequenceNumber>
    <Assembly>Bluethread.SharePoint.StoragePoint.EventReceivers, Version=2.0.0.0, Culture=neutral, PublicKeyToken=141fe4b547d7494f</Assembly>
    <Class>Bluethread.SharePoint.StoragePoint.EBS.EventReceivers</Class>
    <Data/>
    <Filter/>
  </Receiver>
  <Receiver>
    <Name/>
    <Type>6</Type>
    <SequenceNumber>10108</SequenceNumber>
    <Assembly>Bluethread.SharePoint.StoragePoint.EventReceivers, Version=2.0.0.0, Culture=neutral, PublicKeyToken=141fe4b547d7494f</Assembly>
    <Class>Bluethread.SharePoint.StoragePoint.EBS.EventReceivers</Class>
    <Data/>
    <Filter/>
  </Receiver>
  <Receiver>
    <Name/>
    <Type>10006</Type>
    <SequenceNumber>10109</SequenceNumber>
    <Assembly>Bluethread.SharePoint.StoragePoint.EventReceivers, Version=2.0.0.0, Culture=neutral, PublicKeyToken=141fe4b547d7494f</Assembly>
    <Class>Bluethread.SharePoint.StoragePoint.EBS.EventReceivers</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F0CB24F-F6E8-470C-A305-FE700060F77E}">
  <ds:schemaRefs>
    <ds:schemaRef ds:uri="http://schemas.openxmlformats.org/package/2006/metadata/core-properties"/>
    <ds:schemaRef ds:uri="http://www.w3.org/XML/1998/namespace"/>
    <ds:schemaRef ds:uri="http://purl.org/dc/elements/1.1/"/>
    <ds:schemaRef ds:uri="http://schemas.microsoft.com/office/2006/documentManagement/types"/>
    <ds:schemaRef ds:uri="http://schemas.microsoft.com/office/2006/metadata/properties"/>
    <ds:schemaRef ds:uri="http://purl.org/dc/terms/"/>
    <ds:schemaRef ds:uri="http://purl.org/dc/dcmitype/"/>
  </ds:schemaRefs>
</ds:datastoreItem>
</file>

<file path=customXml/itemProps2.xml><?xml version="1.0" encoding="utf-8"?>
<ds:datastoreItem xmlns:ds="http://schemas.openxmlformats.org/officeDocument/2006/customXml" ds:itemID="{F16BEF52-388F-40DA-87C2-349B7E9B92C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7F4AA6E1-281F-4308-83F2-20645A917265}">
  <ds:schemaRefs>
    <ds:schemaRef ds:uri="http://schemas.microsoft.com/sharepoint/events"/>
  </ds:schemaRefs>
</ds:datastoreItem>
</file>

<file path=customXml/itemProps4.xml><?xml version="1.0" encoding="utf-8"?>
<ds:datastoreItem xmlns:ds="http://schemas.openxmlformats.org/officeDocument/2006/customXml" ds:itemID="{C6C582FA-3578-4675-B7B1-80579B5BB94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Agilent 4x3 Format</Template>
  <TotalTime>0</TotalTime>
  <Words>1238</Words>
  <Application>Microsoft Office PowerPoint</Application>
  <PresentationFormat>On-screen Show (4:3)</PresentationFormat>
  <Paragraphs>387</Paragraphs>
  <Slides>28</Slides>
  <Notes>28</Notes>
  <HiddenSlides>0</HiddenSlides>
  <MMClips>0</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28</vt:i4>
      </vt:variant>
    </vt:vector>
  </HeadingPairs>
  <TitlesOfParts>
    <vt:vector size="31" baseType="lpstr">
      <vt:lpstr>Agilent 4x3 Format</vt:lpstr>
      <vt:lpstr>3_Agilent 4x3 Format</vt:lpstr>
      <vt:lpstr>Formel</vt:lpstr>
      <vt:lpstr>Slide 1</vt:lpstr>
      <vt:lpstr>Slide 2</vt:lpstr>
      <vt:lpstr>Введение  </vt:lpstr>
      <vt:lpstr>Содержание </vt:lpstr>
      <vt:lpstr>Исторические предпосылки Зарождение исследований оптических спектров</vt:lpstr>
      <vt:lpstr>Исторические предпосылки 1666 г. — наблюдение видимого спектра</vt:lpstr>
      <vt:lpstr>Исторические предпосылки 1802 г. — фраунгоферовы линии поглощения</vt:lpstr>
      <vt:lpstr>Исторические предпосылки Опыты Кирхгофа и Бунзена по исследованию испускания</vt:lpstr>
      <vt:lpstr>Исторические предпосылки Опыты Кирхгофа и Бунзена по исследованию поглощения</vt:lpstr>
      <vt:lpstr>Определения Спектр Мильтона</vt:lpstr>
      <vt:lpstr>Определения</vt:lpstr>
      <vt:lpstr>Определения Электромагнитный спектр</vt:lpstr>
      <vt:lpstr>Определения Свет (излучение)</vt:lpstr>
      <vt:lpstr>Основные параметры Длина волны и частота</vt:lpstr>
      <vt:lpstr>Основные параметры Поглощение и испускание</vt:lpstr>
      <vt:lpstr>Основные параметры Поглощение и испускание</vt:lpstr>
      <vt:lpstr>Основные параметры Поглощение и испускание</vt:lpstr>
      <vt:lpstr>Основные параметры Поглощение и испускание</vt:lpstr>
      <vt:lpstr>Основные параметры Поглощение и испускание</vt:lpstr>
      <vt:lpstr>Основные параметры Поглощение и испускание</vt:lpstr>
      <vt:lpstr>Основные параметры Поглощаемое излучение и энергетические уровни</vt:lpstr>
      <vt:lpstr>Основные параметры Особенности атомных спектров</vt:lpstr>
      <vt:lpstr>Основные параметры Оптическая плотность и пропускание</vt:lpstr>
      <vt:lpstr>Основные параметры Зависимость оптической плотности от концентрации</vt:lpstr>
      <vt:lpstr>Спектроскопия в УФ-видимой области (оптическая спектроскопия) Закон Бугера — Ламберта — Бера</vt:lpstr>
      <vt:lpstr>Сокращения</vt:lpstr>
      <vt:lpstr>Дополнительная информация</vt:lpstr>
      <vt:lpstr>Slide 28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2014-10-27T00:11:29Z</dcterms:created>
  <dcterms:modified xsi:type="dcterms:W3CDTF">2016-02-04T22:48:06Z</dcterms:modified>
  <cp:contentType>Document</cp:contentTyp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0x0101001CB323F8D3ABEB4392DDD9199D9E2E0C</vt:lpwstr>
  </property>
</Properties>
</file>