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Layouts/slideLayout3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tiff" ContentType="image/tiff"/>
  <Override PartName="/ppt/notesSlides/notesSlide31.xml" ContentType="application/vnd.openxmlformats-officedocument.presentationml.notesSlide+xml"/>
  <Default Extension="vml" ContentType="application/vnd.openxmlformats-officedocument.vmlDrawing"/>
  <Default Extension="gif" ContentType="image/gif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20" r:id="rId2"/>
    <p:sldMasterId id="2147483738" r:id="rId3"/>
  </p:sldMasterIdLst>
  <p:notesMasterIdLst>
    <p:notesMasterId r:id="rId54"/>
  </p:notesMasterIdLst>
  <p:sldIdLst>
    <p:sldId id="392" r:id="rId4"/>
    <p:sldId id="339" r:id="rId5"/>
    <p:sldId id="337" r:id="rId6"/>
    <p:sldId id="342" r:id="rId7"/>
    <p:sldId id="343" r:id="rId8"/>
    <p:sldId id="393" r:id="rId9"/>
    <p:sldId id="381" r:id="rId10"/>
    <p:sldId id="388" r:id="rId11"/>
    <p:sldId id="347" r:id="rId12"/>
    <p:sldId id="260" r:id="rId13"/>
    <p:sldId id="348" r:id="rId14"/>
    <p:sldId id="379" r:id="rId15"/>
    <p:sldId id="380" r:id="rId16"/>
    <p:sldId id="351" r:id="rId17"/>
    <p:sldId id="389" r:id="rId18"/>
    <p:sldId id="387" r:id="rId19"/>
    <p:sldId id="353" r:id="rId20"/>
    <p:sldId id="391" r:id="rId21"/>
    <p:sldId id="304" r:id="rId22"/>
    <p:sldId id="355" r:id="rId23"/>
    <p:sldId id="356" r:id="rId24"/>
    <p:sldId id="317" r:id="rId25"/>
    <p:sldId id="357" r:id="rId26"/>
    <p:sldId id="358" r:id="rId27"/>
    <p:sldId id="390" r:id="rId28"/>
    <p:sldId id="359" r:id="rId29"/>
    <p:sldId id="322" r:id="rId30"/>
    <p:sldId id="360" r:id="rId31"/>
    <p:sldId id="361" r:id="rId32"/>
    <p:sldId id="362" r:id="rId33"/>
    <p:sldId id="382" r:id="rId34"/>
    <p:sldId id="384" r:id="rId35"/>
    <p:sldId id="364" r:id="rId36"/>
    <p:sldId id="365" r:id="rId37"/>
    <p:sldId id="367" r:id="rId38"/>
    <p:sldId id="368" r:id="rId39"/>
    <p:sldId id="369" r:id="rId40"/>
    <p:sldId id="370" r:id="rId41"/>
    <p:sldId id="372" r:id="rId42"/>
    <p:sldId id="373" r:id="rId43"/>
    <p:sldId id="287" r:id="rId44"/>
    <p:sldId id="327" r:id="rId45"/>
    <p:sldId id="378" r:id="rId46"/>
    <p:sldId id="331" r:id="rId47"/>
    <p:sldId id="301" r:id="rId48"/>
    <p:sldId id="375" r:id="rId49"/>
    <p:sldId id="374" r:id="rId50"/>
    <p:sldId id="338" r:id="rId51"/>
    <p:sldId id="306" r:id="rId52"/>
    <p:sldId id="291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16161"/>
    <a:srgbClr val="7D7D7D"/>
    <a:srgbClr val="D9D9D9"/>
    <a:srgbClr val="3939FF"/>
    <a:srgbClr val="6969FF"/>
    <a:srgbClr val="008000"/>
    <a:srgbClr val="FFFFFF"/>
    <a:srgbClr val="F8F8F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8477" autoAdjust="0"/>
    <p:restoredTop sz="93812" autoAdjust="0"/>
  </p:normalViewPr>
  <p:slideViewPr>
    <p:cSldViewPr>
      <p:cViewPr varScale="1">
        <p:scale>
          <a:sx n="108" d="100"/>
          <a:sy n="108" d="100"/>
        </p:scale>
        <p:origin x="-23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2654" y="-91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06EC29-882B-4317-9AF1-9958D12EA658}" type="doc">
      <dgm:prSet loTypeId="urn:microsoft.com/office/officeart/2005/8/layout/hList6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5C5D1AD4-B9C0-4DCA-942D-4735457DECCE}">
      <dgm:prSet phldrT="[Text]" custT="1"/>
      <dgm:spPr>
        <a:solidFill>
          <a:srgbClr val="FF9900"/>
        </a:solidFill>
      </dgm:spPr>
      <dgm:t>
        <a:bodyPr lIns="91440" rIns="0"/>
        <a:lstStyle/>
        <a:p>
          <a:pPr>
            <a:spcBef>
              <a:spcPts val="0"/>
            </a:spcBef>
            <a:spcAft>
              <a:spcPts val="700"/>
            </a:spcAft>
          </a:pPr>
          <a:r>
            <a:rPr lang="en-US" sz="1800" b="1" dirty="0" smtClean="0"/>
            <a:t>АТОМЫ</a:t>
          </a:r>
        </a:p>
        <a:p>
          <a:pPr>
            <a:spcBef>
              <a:spcPts val="700"/>
            </a:spcBef>
            <a:spcAft>
              <a:spcPts val="300"/>
            </a:spcAft>
          </a:pPr>
          <a:r>
            <a:rPr lang="en-US" sz="900" dirty="0" smtClean="0"/>
            <a:t>Атомная спектроскопия</a:t>
          </a:r>
          <a:endParaRPr lang="ru-RU" sz="900" dirty="0"/>
        </a:p>
      </dgm:t>
    </dgm:pt>
    <dgm:pt modelId="{CC35DE3B-0433-40A8-96E1-4B901CC80FB9}" type="parTrans" cxnId="{18A63FA2-28E9-4A7A-8E75-D3709637F6AA}">
      <dgm:prSet/>
      <dgm:spPr/>
      <dgm:t>
        <a:bodyPr/>
        <a:lstStyle/>
        <a:p>
          <a:endParaRPr lang="en-US"/>
        </a:p>
      </dgm:t>
    </dgm:pt>
    <dgm:pt modelId="{F8141A96-5690-460C-8B05-5029AE8B7D7C}" type="sibTrans" cxnId="{18A63FA2-28E9-4A7A-8E75-D3709637F6AA}">
      <dgm:prSet/>
      <dgm:spPr/>
      <dgm:t>
        <a:bodyPr/>
        <a:lstStyle/>
        <a:p>
          <a:endParaRPr lang="en-US"/>
        </a:p>
      </dgm:t>
    </dgm:pt>
    <dgm:pt modelId="{49974E5F-180E-4600-B853-A304871E6BEA}">
      <dgm:prSet phldrT="[Text]" custT="1"/>
      <dgm:spPr>
        <a:solidFill>
          <a:srgbClr val="FF9900"/>
        </a:solidFill>
      </dgm:spPr>
      <dgm:t>
        <a:bodyPr lIns="91440" rIns="0"/>
        <a:lstStyle/>
        <a:p>
          <a:pPr>
            <a:spcBef>
              <a:spcPct val="0"/>
            </a:spcBef>
            <a:spcAft>
              <a:spcPts val="300"/>
            </a:spcAft>
          </a:pPr>
          <a:r>
            <a:rPr lang="en-US" sz="900" dirty="0" smtClean="0"/>
            <a:t>Атомно-абсорбционная спектроскопия (ААС)</a:t>
          </a:r>
          <a:endParaRPr lang="ru-RU" sz="900" dirty="0"/>
        </a:p>
      </dgm:t>
    </dgm:pt>
    <dgm:pt modelId="{61C80A56-57AE-490E-9811-DA85B82FC8D1}" type="parTrans" cxnId="{7D07E2AB-1D0D-4A2D-84F1-BF6A391A83AC}">
      <dgm:prSet/>
      <dgm:spPr/>
      <dgm:t>
        <a:bodyPr/>
        <a:lstStyle/>
        <a:p>
          <a:endParaRPr lang="en-US"/>
        </a:p>
      </dgm:t>
    </dgm:pt>
    <dgm:pt modelId="{7B4529E9-439B-40DB-94E5-6B517E718388}" type="sibTrans" cxnId="{7D07E2AB-1D0D-4A2D-84F1-BF6A391A83AC}">
      <dgm:prSet/>
      <dgm:spPr/>
      <dgm:t>
        <a:bodyPr/>
        <a:lstStyle/>
        <a:p>
          <a:endParaRPr lang="en-US"/>
        </a:p>
      </dgm:t>
    </dgm:pt>
    <dgm:pt modelId="{E7A80483-9A46-4DC6-A315-9725C439C8C8}">
      <dgm:prSet phldrT="[Text]" custT="1"/>
      <dgm:spPr/>
      <dgm:t>
        <a:bodyPr/>
        <a:lstStyle/>
        <a:p>
          <a:pPr>
            <a:spcBef>
              <a:spcPts val="0"/>
            </a:spcBef>
            <a:spcAft>
              <a:spcPts val="700"/>
            </a:spcAft>
          </a:pPr>
          <a:r>
            <a:rPr lang="en-US" sz="1800" b="1" dirty="0" smtClean="0"/>
            <a:t>МОЛЕКУЛЫ</a:t>
          </a:r>
        </a:p>
        <a:p>
          <a:pPr>
            <a:spcBef>
              <a:spcPct val="0"/>
            </a:spcBef>
            <a:spcAft>
              <a:spcPts val="300"/>
            </a:spcAft>
          </a:pPr>
          <a:r>
            <a:rPr lang="en-US" sz="950" dirty="0" smtClean="0"/>
            <a:t>Молекулярная спектроскопия</a:t>
          </a:r>
          <a:endParaRPr lang="ru-RU" sz="950" dirty="0"/>
        </a:p>
      </dgm:t>
    </dgm:pt>
    <dgm:pt modelId="{9217F592-4774-4DD3-BA1D-00831BB0AD65}" type="parTrans" cxnId="{3E15C2E3-6995-471A-966A-56C5476C31E4}">
      <dgm:prSet/>
      <dgm:spPr/>
      <dgm:t>
        <a:bodyPr/>
        <a:lstStyle/>
        <a:p>
          <a:endParaRPr lang="en-US"/>
        </a:p>
      </dgm:t>
    </dgm:pt>
    <dgm:pt modelId="{73C2EF81-3CE9-43E3-B823-CB40AD82AA65}" type="sibTrans" cxnId="{3E15C2E3-6995-471A-966A-56C5476C31E4}">
      <dgm:prSet/>
      <dgm:spPr/>
      <dgm:t>
        <a:bodyPr/>
        <a:lstStyle/>
        <a:p>
          <a:endParaRPr lang="en-US"/>
        </a:p>
      </dgm:t>
    </dgm:pt>
    <dgm:pt modelId="{1C3CF5D3-D2DE-4820-9FF2-1D0C9A3F8A3B}">
      <dgm:prSet phldrT="[Text]" custT="1"/>
      <dgm:spPr/>
      <dgm:t>
        <a:bodyPr/>
        <a:lstStyle/>
        <a:p>
          <a:pPr>
            <a:spcBef>
              <a:spcPct val="0"/>
            </a:spcBef>
            <a:spcAft>
              <a:spcPts val="300"/>
            </a:spcAft>
          </a:pPr>
          <a:r>
            <a:rPr lang="en-US" sz="950" dirty="0" smtClean="0"/>
            <a:t>Спектроскопия в УФ- и видимой области</a:t>
          </a:r>
          <a:endParaRPr lang="ru-RU" sz="950" dirty="0"/>
        </a:p>
      </dgm:t>
    </dgm:pt>
    <dgm:pt modelId="{69249996-A9A2-4113-AAF4-36FCBBEEE165}" type="parTrans" cxnId="{91BE1FC8-9469-4ECB-9E94-757AA7738CED}">
      <dgm:prSet/>
      <dgm:spPr/>
      <dgm:t>
        <a:bodyPr/>
        <a:lstStyle/>
        <a:p>
          <a:endParaRPr lang="en-US"/>
        </a:p>
      </dgm:t>
    </dgm:pt>
    <dgm:pt modelId="{3A14725E-8DB9-445C-87E8-AD9902561493}" type="sibTrans" cxnId="{91BE1FC8-9469-4ECB-9E94-757AA7738CED}">
      <dgm:prSet/>
      <dgm:spPr/>
      <dgm:t>
        <a:bodyPr/>
        <a:lstStyle/>
        <a:p>
          <a:endParaRPr lang="en-US"/>
        </a:p>
      </dgm:t>
    </dgm:pt>
    <dgm:pt modelId="{145DEF7D-AF9D-4AC4-8DA1-DACCE69CF40E}">
      <dgm:prSet phldrT="[Text]" custT="1"/>
      <dgm:spPr/>
      <dgm:t>
        <a:bodyPr/>
        <a:lstStyle/>
        <a:p>
          <a:pPr>
            <a:spcBef>
              <a:spcPts val="0"/>
            </a:spcBef>
            <a:spcAft>
              <a:spcPts val="700"/>
            </a:spcAft>
          </a:pPr>
          <a:r>
            <a:rPr lang="en-US" sz="1800" b="1" dirty="0" smtClean="0"/>
            <a:t>КРИСТАЛЛЫ</a:t>
          </a:r>
          <a:endParaRPr lang="ru-RU" sz="1800" b="1" dirty="0"/>
        </a:p>
      </dgm:t>
    </dgm:pt>
    <dgm:pt modelId="{0DC5F50F-ADFE-435D-9910-016D3B1D30DF}" type="parTrans" cxnId="{D8F4ABD0-88F6-491A-A2F7-DEA86CFBF293}">
      <dgm:prSet/>
      <dgm:spPr/>
      <dgm:t>
        <a:bodyPr/>
        <a:lstStyle/>
        <a:p>
          <a:endParaRPr lang="en-US"/>
        </a:p>
      </dgm:t>
    </dgm:pt>
    <dgm:pt modelId="{FA0F7AC9-2A86-4F27-9DE6-6C0492BDC458}" type="sibTrans" cxnId="{D8F4ABD0-88F6-491A-A2F7-DEA86CFBF293}">
      <dgm:prSet/>
      <dgm:spPr/>
      <dgm:t>
        <a:bodyPr/>
        <a:lstStyle/>
        <a:p>
          <a:endParaRPr lang="en-US"/>
        </a:p>
      </dgm:t>
    </dgm:pt>
    <dgm:pt modelId="{214F8B99-12AC-4EE9-B933-CC2D5643E0A6}">
      <dgm:prSet phldrT="[Text]" custT="1"/>
      <dgm:spPr/>
      <dgm:t>
        <a:bodyPr/>
        <a:lstStyle/>
        <a:p>
          <a:pPr>
            <a:spcBef>
              <a:spcPct val="0"/>
            </a:spcBef>
            <a:spcAft>
              <a:spcPts val="300"/>
            </a:spcAft>
          </a:pPr>
          <a:r>
            <a:rPr lang="en-US" sz="1200" dirty="0" smtClean="0"/>
            <a:t>Рентгеновская кристаллография</a:t>
          </a:r>
          <a:endParaRPr lang="ru-RU" sz="1200" dirty="0"/>
        </a:p>
      </dgm:t>
    </dgm:pt>
    <dgm:pt modelId="{022DA80C-5225-4984-ABE5-047E31A9257A}" type="parTrans" cxnId="{D1F35DCF-FB65-40C1-B5D1-5EC13E2922B7}">
      <dgm:prSet/>
      <dgm:spPr/>
      <dgm:t>
        <a:bodyPr/>
        <a:lstStyle/>
        <a:p>
          <a:endParaRPr lang="en-US"/>
        </a:p>
      </dgm:t>
    </dgm:pt>
    <dgm:pt modelId="{849771F8-A636-4058-842F-8DED49611164}" type="sibTrans" cxnId="{D1F35DCF-FB65-40C1-B5D1-5EC13E2922B7}">
      <dgm:prSet/>
      <dgm:spPr/>
      <dgm:t>
        <a:bodyPr/>
        <a:lstStyle/>
        <a:p>
          <a:endParaRPr lang="en-US"/>
        </a:p>
      </dgm:t>
    </dgm:pt>
    <dgm:pt modelId="{A5872FC3-7D1F-4121-B989-77DCDFC71479}">
      <dgm:prSet phldrT="[Text]" custT="1"/>
      <dgm:spPr/>
      <dgm:t>
        <a:bodyPr/>
        <a:lstStyle/>
        <a:p>
          <a:pPr>
            <a:spcBef>
              <a:spcPts val="0"/>
            </a:spcBef>
            <a:spcAft>
              <a:spcPts val="700"/>
            </a:spcAft>
          </a:pPr>
          <a:r>
            <a:rPr lang="en-US" sz="1800" b="1" dirty="0" smtClean="0"/>
            <a:t>ЯДРА</a:t>
          </a:r>
          <a:endParaRPr lang="ru-RU" sz="1800" b="1" dirty="0"/>
        </a:p>
      </dgm:t>
    </dgm:pt>
    <dgm:pt modelId="{1F072075-127B-47E3-9AF8-5B46C7BC299B}" type="parTrans" cxnId="{35005404-9FC8-44D1-84BF-631519B8B528}">
      <dgm:prSet/>
      <dgm:spPr/>
      <dgm:t>
        <a:bodyPr/>
        <a:lstStyle/>
        <a:p>
          <a:endParaRPr lang="en-US"/>
        </a:p>
      </dgm:t>
    </dgm:pt>
    <dgm:pt modelId="{3E1816E1-E082-41DE-90F3-90FF750D7BF0}" type="sibTrans" cxnId="{35005404-9FC8-44D1-84BF-631519B8B528}">
      <dgm:prSet/>
      <dgm:spPr/>
      <dgm:t>
        <a:bodyPr/>
        <a:lstStyle/>
        <a:p>
          <a:endParaRPr lang="en-US"/>
        </a:p>
      </dgm:t>
    </dgm:pt>
    <dgm:pt modelId="{09B32527-62DA-488C-BB49-E546CB03D281}">
      <dgm:prSet custT="1"/>
      <dgm:spPr>
        <a:solidFill>
          <a:srgbClr val="FF9900"/>
        </a:solidFill>
      </dgm:spPr>
      <dgm:t>
        <a:bodyPr lIns="91440" rIns="0"/>
        <a:lstStyle/>
        <a:p>
          <a:pPr>
            <a:spcBef>
              <a:spcPct val="0"/>
            </a:spcBef>
            <a:spcAft>
              <a:spcPts val="300"/>
            </a:spcAft>
          </a:pPr>
          <a:r>
            <a:rPr lang="en-US" sz="900" dirty="0" smtClean="0"/>
            <a:t>Атомно-эмиссионная спектроскопия с микроволновой плазмой (МП-АЭС)</a:t>
          </a:r>
        </a:p>
      </dgm:t>
    </dgm:pt>
    <dgm:pt modelId="{F2ACB67B-300C-4CEE-B1C0-FDC9C1F30C52}" type="parTrans" cxnId="{EA04A8D6-9237-4429-ACEC-0729214F53AC}">
      <dgm:prSet/>
      <dgm:spPr/>
      <dgm:t>
        <a:bodyPr/>
        <a:lstStyle/>
        <a:p>
          <a:endParaRPr lang="en-US"/>
        </a:p>
      </dgm:t>
    </dgm:pt>
    <dgm:pt modelId="{38D8867D-FEDF-444C-A502-2F97B539903D}" type="sibTrans" cxnId="{EA04A8D6-9237-4429-ACEC-0729214F53AC}">
      <dgm:prSet/>
      <dgm:spPr/>
      <dgm:t>
        <a:bodyPr/>
        <a:lstStyle/>
        <a:p>
          <a:endParaRPr lang="en-US"/>
        </a:p>
      </dgm:t>
    </dgm:pt>
    <dgm:pt modelId="{D2BB0A66-6493-487E-AC93-62BC0C901C44}">
      <dgm:prSet custT="1"/>
      <dgm:spPr>
        <a:solidFill>
          <a:srgbClr val="FF9900"/>
        </a:solidFill>
      </dgm:spPr>
      <dgm:t>
        <a:bodyPr lIns="91440" rIns="0"/>
        <a:lstStyle/>
        <a:p>
          <a:pPr>
            <a:spcBef>
              <a:spcPct val="0"/>
            </a:spcBef>
            <a:spcAft>
              <a:spcPts val="300"/>
            </a:spcAft>
          </a:pPr>
          <a:r>
            <a:rPr lang="en-US" sz="900" dirty="0" smtClean="0"/>
            <a:t>Оптико-эмиссионная спектроскопия с индуктивно-связанной плазмой (ИСП-ОЭС)</a:t>
          </a:r>
          <a:endParaRPr lang="ru-RU" sz="900" dirty="0"/>
        </a:p>
      </dgm:t>
    </dgm:pt>
    <dgm:pt modelId="{677E0D7E-BEFF-40D4-B9A3-7821D43C1A91}" type="parTrans" cxnId="{578201CA-331B-4390-849B-27FFBD9C31A6}">
      <dgm:prSet/>
      <dgm:spPr/>
      <dgm:t>
        <a:bodyPr/>
        <a:lstStyle/>
        <a:p>
          <a:endParaRPr lang="en-US"/>
        </a:p>
      </dgm:t>
    </dgm:pt>
    <dgm:pt modelId="{94D3FE82-3661-4001-A1BD-FFB728F3AC34}" type="sibTrans" cxnId="{578201CA-331B-4390-849B-27FFBD9C31A6}">
      <dgm:prSet/>
      <dgm:spPr/>
      <dgm:t>
        <a:bodyPr/>
        <a:lstStyle/>
        <a:p>
          <a:endParaRPr lang="en-US"/>
        </a:p>
      </dgm:t>
    </dgm:pt>
    <dgm:pt modelId="{89C92984-5450-40A5-9C2B-4A20D6181070}">
      <dgm:prSet custT="1"/>
      <dgm:spPr>
        <a:solidFill>
          <a:srgbClr val="FF9900"/>
        </a:solidFill>
      </dgm:spPr>
      <dgm:t>
        <a:bodyPr lIns="91440" rIns="0"/>
        <a:lstStyle/>
        <a:p>
          <a:pPr>
            <a:spcBef>
              <a:spcPct val="0"/>
            </a:spcBef>
            <a:spcAft>
              <a:spcPts val="300"/>
            </a:spcAft>
          </a:pPr>
          <a:r>
            <a:rPr lang="en-US" sz="900" dirty="0" smtClean="0"/>
            <a:t>Масс-спектрометрия с индуктивно-связанной плазмой (ИСП-МС)</a:t>
          </a:r>
          <a:endParaRPr lang="ru-RU" sz="900" dirty="0"/>
        </a:p>
      </dgm:t>
    </dgm:pt>
    <dgm:pt modelId="{EFA707B6-B7CD-4BC5-864C-A659A2E60D8C}" type="parTrans" cxnId="{42256277-AD0D-4042-8AC0-48E2F487AD7A}">
      <dgm:prSet/>
      <dgm:spPr/>
      <dgm:t>
        <a:bodyPr/>
        <a:lstStyle/>
        <a:p>
          <a:endParaRPr lang="en-US"/>
        </a:p>
      </dgm:t>
    </dgm:pt>
    <dgm:pt modelId="{275694E1-3B41-4395-A9F5-723B2E459F3F}" type="sibTrans" cxnId="{42256277-AD0D-4042-8AC0-48E2F487AD7A}">
      <dgm:prSet/>
      <dgm:spPr/>
      <dgm:t>
        <a:bodyPr/>
        <a:lstStyle/>
        <a:p>
          <a:endParaRPr lang="en-US"/>
        </a:p>
      </dgm:t>
    </dgm:pt>
    <dgm:pt modelId="{02F1A47B-32C5-47F8-8B9A-B665B3F6075E}">
      <dgm:prSet custT="1"/>
      <dgm:spPr/>
      <dgm:t>
        <a:bodyPr/>
        <a:lstStyle/>
        <a:p>
          <a:pPr>
            <a:spcBef>
              <a:spcPct val="0"/>
            </a:spcBef>
            <a:spcAft>
              <a:spcPts val="300"/>
            </a:spcAft>
          </a:pPr>
          <a:r>
            <a:rPr lang="en-US" sz="950" dirty="0" smtClean="0"/>
            <a:t>Спектроскопия в УФ-, видимой и ближней ИК-области</a:t>
          </a:r>
        </a:p>
      </dgm:t>
    </dgm:pt>
    <dgm:pt modelId="{7FA6D72E-1234-4727-A5AC-00A7A03B05A1}" type="parTrans" cxnId="{4F0CF188-CD13-43AA-8BA4-CAC0C3627015}">
      <dgm:prSet/>
      <dgm:spPr/>
      <dgm:t>
        <a:bodyPr/>
        <a:lstStyle/>
        <a:p>
          <a:endParaRPr lang="en-US"/>
        </a:p>
      </dgm:t>
    </dgm:pt>
    <dgm:pt modelId="{87D248DE-993E-44E9-8019-4B4D7FE54841}" type="sibTrans" cxnId="{4F0CF188-CD13-43AA-8BA4-CAC0C3627015}">
      <dgm:prSet/>
      <dgm:spPr/>
      <dgm:t>
        <a:bodyPr/>
        <a:lstStyle/>
        <a:p>
          <a:endParaRPr lang="en-US"/>
        </a:p>
      </dgm:t>
    </dgm:pt>
    <dgm:pt modelId="{112FA5D6-B3B4-4955-90A7-9CF37AE87D27}">
      <dgm:prSet custT="1"/>
      <dgm:spPr/>
      <dgm:t>
        <a:bodyPr/>
        <a:lstStyle/>
        <a:p>
          <a:pPr>
            <a:spcBef>
              <a:spcPct val="0"/>
            </a:spcBef>
            <a:spcAft>
              <a:spcPts val="300"/>
            </a:spcAft>
          </a:pPr>
          <a:r>
            <a:rPr lang="en-US" sz="950" dirty="0" smtClean="0"/>
            <a:t>ИК-спектроскопия с Фурье-преобразованием</a:t>
          </a:r>
        </a:p>
      </dgm:t>
    </dgm:pt>
    <dgm:pt modelId="{1A170F86-BA7B-4F86-A689-F53710BFF306}" type="parTrans" cxnId="{CE75BD96-55EB-404A-83E4-87F4F9485BC4}">
      <dgm:prSet/>
      <dgm:spPr/>
      <dgm:t>
        <a:bodyPr/>
        <a:lstStyle/>
        <a:p>
          <a:endParaRPr lang="en-US"/>
        </a:p>
      </dgm:t>
    </dgm:pt>
    <dgm:pt modelId="{5076F528-A1C5-4F57-B30C-D79090BD8704}" type="sibTrans" cxnId="{CE75BD96-55EB-404A-83E4-87F4F9485BC4}">
      <dgm:prSet/>
      <dgm:spPr/>
      <dgm:t>
        <a:bodyPr/>
        <a:lstStyle/>
        <a:p>
          <a:endParaRPr lang="en-US"/>
        </a:p>
      </dgm:t>
    </dgm:pt>
    <dgm:pt modelId="{040B919C-F584-4396-851E-131FAAFB1B83}">
      <dgm:prSet custT="1"/>
      <dgm:spPr/>
      <dgm:t>
        <a:bodyPr/>
        <a:lstStyle/>
        <a:p>
          <a:pPr>
            <a:spcBef>
              <a:spcPct val="0"/>
            </a:spcBef>
            <a:spcAft>
              <a:spcPts val="300"/>
            </a:spcAft>
          </a:pPr>
          <a:r>
            <a:rPr lang="en-US" sz="950" dirty="0" smtClean="0"/>
            <a:t>Флуоресцентная спектроскопия</a:t>
          </a:r>
        </a:p>
      </dgm:t>
    </dgm:pt>
    <dgm:pt modelId="{5BC0EB13-923E-4782-8F16-2B1F5CA5ACE2}" type="parTrans" cxnId="{22A63855-4644-434F-9F07-EBA0F6BF930A}">
      <dgm:prSet/>
      <dgm:spPr/>
      <dgm:t>
        <a:bodyPr/>
        <a:lstStyle/>
        <a:p>
          <a:endParaRPr lang="en-US"/>
        </a:p>
      </dgm:t>
    </dgm:pt>
    <dgm:pt modelId="{08D06C67-F33D-4233-85E6-4FBD932A0A76}" type="sibTrans" cxnId="{22A63855-4644-434F-9F07-EBA0F6BF930A}">
      <dgm:prSet/>
      <dgm:spPr/>
      <dgm:t>
        <a:bodyPr/>
        <a:lstStyle/>
        <a:p>
          <a:endParaRPr lang="en-US"/>
        </a:p>
      </dgm:t>
    </dgm:pt>
    <dgm:pt modelId="{C90DB766-ACCA-4EDF-928D-7ED25EC702F4}">
      <dgm:prSet phldrT="[Text]" custT="1"/>
      <dgm:spPr/>
      <dgm:t>
        <a:bodyPr/>
        <a:lstStyle/>
        <a:p>
          <a:pPr>
            <a:spcBef>
              <a:spcPct val="0"/>
            </a:spcBef>
            <a:spcAft>
              <a:spcPts val="300"/>
            </a:spcAft>
          </a:pPr>
          <a:r>
            <a:rPr lang="en-US" sz="1200" dirty="0" smtClean="0">
              <a:sym typeface="Wingdings" panose="05000000000000000000" pitchFamily="2" charset="2"/>
            </a:rPr>
            <a:t>Ядерный магнитный резонанс</a:t>
          </a:r>
          <a:endParaRPr lang="ru-RU" sz="1200" dirty="0"/>
        </a:p>
      </dgm:t>
    </dgm:pt>
    <dgm:pt modelId="{63B5CD19-603D-45C4-9BDF-0F6C88130463}" type="parTrans" cxnId="{60F8B7F2-1867-4505-9C82-CFF815E465EC}">
      <dgm:prSet/>
      <dgm:spPr/>
      <dgm:t>
        <a:bodyPr/>
        <a:lstStyle/>
        <a:p>
          <a:endParaRPr lang="en-US"/>
        </a:p>
      </dgm:t>
    </dgm:pt>
    <dgm:pt modelId="{7799FEEE-D807-449C-BC2A-FA1C8BB2C80D}" type="sibTrans" cxnId="{60F8B7F2-1867-4505-9C82-CFF815E465EC}">
      <dgm:prSet/>
      <dgm:spPr/>
      <dgm:t>
        <a:bodyPr/>
        <a:lstStyle/>
        <a:p>
          <a:endParaRPr lang="en-US"/>
        </a:p>
      </dgm:t>
    </dgm:pt>
    <dgm:pt modelId="{D92EEB30-5AEA-4F91-AAAA-A373E0AB6743}" type="pres">
      <dgm:prSet presAssocID="{3806EC29-882B-4317-9AF1-9958D12EA65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F533FF5-522D-48C8-A4D2-70DBF6FD8527}" type="pres">
      <dgm:prSet presAssocID="{5C5D1AD4-B9C0-4DCA-942D-4735457DECCE}" presName="node" presStyleLbl="node1" presStyleIdx="0" presStyleCnt="4" custScaleX="1029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DD6C49-C733-4729-A5FE-2A3636BD7BA7}" type="pres">
      <dgm:prSet presAssocID="{F8141A96-5690-460C-8B05-5029AE8B7D7C}" presName="sibTrans" presStyleCnt="0"/>
      <dgm:spPr/>
    </dgm:pt>
    <dgm:pt modelId="{D65F9FF9-CF01-47D6-896D-49AD73C02B2C}" type="pres">
      <dgm:prSet presAssocID="{E7A80483-9A46-4DC6-A315-9725C439C8C8}" presName="node" presStyleLbl="node1" presStyleIdx="1" presStyleCnt="4" custScaleX="1030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E276C0-7490-47E5-87CD-7D617628DE23}" type="pres">
      <dgm:prSet presAssocID="{73C2EF81-3CE9-43E3-B823-CB40AD82AA65}" presName="sibTrans" presStyleCnt="0"/>
      <dgm:spPr/>
    </dgm:pt>
    <dgm:pt modelId="{4C7423B9-6DD0-4687-A6E2-8115F4009BE9}" type="pres">
      <dgm:prSet presAssocID="{145DEF7D-AF9D-4AC4-8DA1-DACCE69CF40E}" presName="node" presStyleLbl="node1" presStyleIdx="2" presStyleCnt="4" custScaleX="1030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50502A-23E4-48B0-9C38-E5F9BADF7409}" type="pres">
      <dgm:prSet presAssocID="{FA0F7AC9-2A86-4F27-9DE6-6C0492BDC458}" presName="sibTrans" presStyleCnt="0"/>
      <dgm:spPr/>
    </dgm:pt>
    <dgm:pt modelId="{9A515057-1F19-487D-BAFE-E58EA1AAB8E8}" type="pres">
      <dgm:prSet presAssocID="{A5872FC3-7D1F-4121-B989-77DCDFC71479}" presName="node" presStyleLbl="node1" presStyleIdx="3" presStyleCnt="4" custScaleX="1015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D07E2AB-1D0D-4A2D-84F1-BF6A391A83AC}" srcId="{5C5D1AD4-B9C0-4DCA-942D-4735457DECCE}" destId="{49974E5F-180E-4600-B853-A304871E6BEA}" srcOrd="0" destOrd="0" parTransId="{61C80A56-57AE-490E-9811-DA85B82FC8D1}" sibTransId="{7B4529E9-439B-40DB-94E5-6B517E718388}"/>
    <dgm:cxn modelId="{D8F4ABD0-88F6-491A-A2F7-DEA86CFBF293}" srcId="{3806EC29-882B-4317-9AF1-9958D12EA658}" destId="{145DEF7D-AF9D-4AC4-8DA1-DACCE69CF40E}" srcOrd="2" destOrd="0" parTransId="{0DC5F50F-ADFE-435D-9910-016D3B1D30DF}" sibTransId="{FA0F7AC9-2A86-4F27-9DE6-6C0492BDC458}"/>
    <dgm:cxn modelId="{578201CA-331B-4390-849B-27FFBD9C31A6}" srcId="{5C5D1AD4-B9C0-4DCA-942D-4735457DECCE}" destId="{D2BB0A66-6493-487E-AC93-62BC0C901C44}" srcOrd="2" destOrd="0" parTransId="{677E0D7E-BEFF-40D4-B9A3-7821D43C1A91}" sibTransId="{94D3FE82-3661-4001-A1BD-FFB728F3AC34}"/>
    <dgm:cxn modelId="{4F0CF188-CD13-43AA-8BA4-CAC0C3627015}" srcId="{E7A80483-9A46-4DC6-A315-9725C439C8C8}" destId="{02F1A47B-32C5-47F8-8B9A-B665B3F6075E}" srcOrd="1" destOrd="0" parTransId="{7FA6D72E-1234-4727-A5AC-00A7A03B05A1}" sibTransId="{87D248DE-993E-44E9-8019-4B4D7FE54841}"/>
    <dgm:cxn modelId="{3E15C2E3-6995-471A-966A-56C5476C31E4}" srcId="{3806EC29-882B-4317-9AF1-9958D12EA658}" destId="{E7A80483-9A46-4DC6-A315-9725C439C8C8}" srcOrd="1" destOrd="0" parTransId="{9217F592-4774-4DD3-BA1D-00831BB0AD65}" sibTransId="{73C2EF81-3CE9-43E3-B823-CB40AD82AA65}"/>
    <dgm:cxn modelId="{458FD237-7827-4753-8664-E0869280EE3B}" type="presOf" srcId="{89C92984-5450-40A5-9C2B-4A20D6181070}" destId="{AF533FF5-522D-48C8-A4D2-70DBF6FD8527}" srcOrd="0" destOrd="4" presId="urn:microsoft.com/office/officeart/2005/8/layout/hList6"/>
    <dgm:cxn modelId="{8E254D4B-CC10-4AA1-8899-52B356B2E5CC}" type="presOf" srcId="{145DEF7D-AF9D-4AC4-8DA1-DACCE69CF40E}" destId="{4C7423B9-6DD0-4687-A6E2-8115F4009BE9}" srcOrd="0" destOrd="0" presId="urn:microsoft.com/office/officeart/2005/8/layout/hList6"/>
    <dgm:cxn modelId="{EA04A8D6-9237-4429-ACEC-0729214F53AC}" srcId="{5C5D1AD4-B9C0-4DCA-942D-4735457DECCE}" destId="{09B32527-62DA-488C-BB49-E546CB03D281}" srcOrd="1" destOrd="0" parTransId="{F2ACB67B-300C-4CEE-B1C0-FDC9C1F30C52}" sibTransId="{38D8867D-FEDF-444C-A502-2F97B539903D}"/>
    <dgm:cxn modelId="{35005404-9FC8-44D1-84BF-631519B8B528}" srcId="{3806EC29-882B-4317-9AF1-9958D12EA658}" destId="{A5872FC3-7D1F-4121-B989-77DCDFC71479}" srcOrd="3" destOrd="0" parTransId="{1F072075-127B-47E3-9AF8-5B46C7BC299B}" sibTransId="{3E1816E1-E082-41DE-90F3-90FF750D7BF0}"/>
    <dgm:cxn modelId="{3126C13A-2243-459D-95CF-5A62DB53AC0B}" type="presOf" srcId="{E7A80483-9A46-4DC6-A315-9725C439C8C8}" destId="{D65F9FF9-CF01-47D6-896D-49AD73C02B2C}" srcOrd="0" destOrd="0" presId="urn:microsoft.com/office/officeart/2005/8/layout/hList6"/>
    <dgm:cxn modelId="{F435EEEE-A4A8-4BFA-9877-FEABF29401E4}" type="presOf" srcId="{112FA5D6-B3B4-4955-90A7-9CF37AE87D27}" destId="{D65F9FF9-CF01-47D6-896D-49AD73C02B2C}" srcOrd="0" destOrd="3" presId="urn:microsoft.com/office/officeart/2005/8/layout/hList6"/>
    <dgm:cxn modelId="{1B27597E-143B-4532-A364-CAE3E9905FCC}" type="presOf" srcId="{49974E5F-180E-4600-B853-A304871E6BEA}" destId="{AF533FF5-522D-48C8-A4D2-70DBF6FD8527}" srcOrd="0" destOrd="1" presId="urn:microsoft.com/office/officeart/2005/8/layout/hList6"/>
    <dgm:cxn modelId="{91BE1FC8-9469-4ECB-9E94-757AA7738CED}" srcId="{E7A80483-9A46-4DC6-A315-9725C439C8C8}" destId="{1C3CF5D3-D2DE-4820-9FF2-1D0C9A3F8A3B}" srcOrd="0" destOrd="0" parTransId="{69249996-A9A2-4113-AAF4-36FCBBEEE165}" sibTransId="{3A14725E-8DB9-445C-87E8-AD9902561493}"/>
    <dgm:cxn modelId="{D7643B5C-4A05-4248-A2CC-7E189AD44C1A}" type="presOf" srcId="{09B32527-62DA-488C-BB49-E546CB03D281}" destId="{AF533FF5-522D-48C8-A4D2-70DBF6FD8527}" srcOrd="0" destOrd="2" presId="urn:microsoft.com/office/officeart/2005/8/layout/hList6"/>
    <dgm:cxn modelId="{F61F0142-69A1-4E9E-AB2B-A16C73E571AB}" type="presOf" srcId="{5C5D1AD4-B9C0-4DCA-942D-4735457DECCE}" destId="{AF533FF5-522D-48C8-A4D2-70DBF6FD8527}" srcOrd="0" destOrd="0" presId="urn:microsoft.com/office/officeart/2005/8/layout/hList6"/>
    <dgm:cxn modelId="{275EFB72-5F15-45B1-99FA-C2BD0856F8EA}" type="presOf" srcId="{1C3CF5D3-D2DE-4820-9FF2-1D0C9A3F8A3B}" destId="{D65F9FF9-CF01-47D6-896D-49AD73C02B2C}" srcOrd="0" destOrd="1" presId="urn:microsoft.com/office/officeart/2005/8/layout/hList6"/>
    <dgm:cxn modelId="{CE75BD96-55EB-404A-83E4-87F4F9485BC4}" srcId="{E7A80483-9A46-4DC6-A315-9725C439C8C8}" destId="{112FA5D6-B3B4-4955-90A7-9CF37AE87D27}" srcOrd="2" destOrd="0" parTransId="{1A170F86-BA7B-4F86-A689-F53710BFF306}" sibTransId="{5076F528-A1C5-4F57-B30C-D79090BD8704}"/>
    <dgm:cxn modelId="{18A63FA2-28E9-4A7A-8E75-D3709637F6AA}" srcId="{3806EC29-882B-4317-9AF1-9958D12EA658}" destId="{5C5D1AD4-B9C0-4DCA-942D-4735457DECCE}" srcOrd="0" destOrd="0" parTransId="{CC35DE3B-0433-40A8-96E1-4B901CC80FB9}" sibTransId="{F8141A96-5690-460C-8B05-5029AE8B7D7C}"/>
    <dgm:cxn modelId="{E3F6F183-42E4-4857-9258-FFE07CACF01F}" type="presOf" srcId="{040B919C-F584-4396-851E-131FAAFB1B83}" destId="{D65F9FF9-CF01-47D6-896D-49AD73C02B2C}" srcOrd="0" destOrd="4" presId="urn:microsoft.com/office/officeart/2005/8/layout/hList6"/>
    <dgm:cxn modelId="{D88D75C6-9C0E-44BF-ACC6-017F6C149960}" type="presOf" srcId="{02F1A47B-32C5-47F8-8B9A-B665B3F6075E}" destId="{D65F9FF9-CF01-47D6-896D-49AD73C02B2C}" srcOrd="0" destOrd="2" presId="urn:microsoft.com/office/officeart/2005/8/layout/hList6"/>
    <dgm:cxn modelId="{78D6A7FB-226B-43A9-958E-9682D9EFF68B}" type="presOf" srcId="{D2BB0A66-6493-487E-AC93-62BC0C901C44}" destId="{AF533FF5-522D-48C8-A4D2-70DBF6FD8527}" srcOrd="0" destOrd="3" presId="urn:microsoft.com/office/officeart/2005/8/layout/hList6"/>
    <dgm:cxn modelId="{37B23746-0135-4218-9C4B-7B95FB0CC6EC}" type="presOf" srcId="{C90DB766-ACCA-4EDF-928D-7ED25EC702F4}" destId="{9A515057-1F19-487D-BAFE-E58EA1AAB8E8}" srcOrd="0" destOrd="1" presId="urn:microsoft.com/office/officeart/2005/8/layout/hList6"/>
    <dgm:cxn modelId="{BD336B16-DFFE-4E8E-9970-7C8E76D8C0A6}" type="presOf" srcId="{3806EC29-882B-4317-9AF1-9958D12EA658}" destId="{D92EEB30-5AEA-4F91-AAAA-A373E0AB6743}" srcOrd="0" destOrd="0" presId="urn:microsoft.com/office/officeart/2005/8/layout/hList6"/>
    <dgm:cxn modelId="{42256277-AD0D-4042-8AC0-48E2F487AD7A}" srcId="{5C5D1AD4-B9C0-4DCA-942D-4735457DECCE}" destId="{89C92984-5450-40A5-9C2B-4A20D6181070}" srcOrd="3" destOrd="0" parTransId="{EFA707B6-B7CD-4BC5-864C-A659A2E60D8C}" sibTransId="{275694E1-3B41-4395-A9F5-723B2E459F3F}"/>
    <dgm:cxn modelId="{60F8B7F2-1867-4505-9C82-CFF815E465EC}" srcId="{A5872FC3-7D1F-4121-B989-77DCDFC71479}" destId="{C90DB766-ACCA-4EDF-928D-7ED25EC702F4}" srcOrd="0" destOrd="0" parTransId="{63B5CD19-603D-45C4-9BDF-0F6C88130463}" sibTransId="{7799FEEE-D807-449C-BC2A-FA1C8BB2C80D}"/>
    <dgm:cxn modelId="{22A63855-4644-434F-9F07-EBA0F6BF930A}" srcId="{E7A80483-9A46-4DC6-A315-9725C439C8C8}" destId="{040B919C-F584-4396-851E-131FAAFB1B83}" srcOrd="3" destOrd="0" parTransId="{5BC0EB13-923E-4782-8F16-2B1F5CA5ACE2}" sibTransId="{08D06C67-F33D-4233-85E6-4FBD932A0A76}"/>
    <dgm:cxn modelId="{DB8DA843-3579-4216-8F99-A7D2EA69C51F}" type="presOf" srcId="{214F8B99-12AC-4EE9-B933-CC2D5643E0A6}" destId="{4C7423B9-6DD0-4687-A6E2-8115F4009BE9}" srcOrd="0" destOrd="1" presId="urn:microsoft.com/office/officeart/2005/8/layout/hList6"/>
    <dgm:cxn modelId="{D1F35DCF-FB65-40C1-B5D1-5EC13E2922B7}" srcId="{145DEF7D-AF9D-4AC4-8DA1-DACCE69CF40E}" destId="{214F8B99-12AC-4EE9-B933-CC2D5643E0A6}" srcOrd="0" destOrd="0" parTransId="{022DA80C-5225-4984-ABE5-047E31A9257A}" sibTransId="{849771F8-A636-4058-842F-8DED49611164}"/>
    <dgm:cxn modelId="{83FA9D4A-D9E4-4E28-A32F-5D19C97912D2}" type="presOf" srcId="{A5872FC3-7D1F-4121-B989-77DCDFC71479}" destId="{9A515057-1F19-487D-BAFE-E58EA1AAB8E8}" srcOrd="0" destOrd="0" presId="urn:microsoft.com/office/officeart/2005/8/layout/hList6"/>
    <dgm:cxn modelId="{2BE77B1B-D500-4217-B767-139D9D3D8B6A}" type="presParOf" srcId="{D92EEB30-5AEA-4F91-AAAA-A373E0AB6743}" destId="{AF533FF5-522D-48C8-A4D2-70DBF6FD8527}" srcOrd="0" destOrd="0" presId="urn:microsoft.com/office/officeart/2005/8/layout/hList6"/>
    <dgm:cxn modelId="{DE91443F-03B3-4E89-9582-BE94175A8F43}" type="presParOf" srcId="{D92EEB30-5AEA-4F91-AAAA-A373E0AB6743}" destId="{C8DD6C49-C733-4729-A5FE-2A3636BD7BA7}" srcOrd="1" destOrd="0" presId="urn:microsoft.com/office/officeart/2005/8/layout/hList6"/>
    <dgm:cxn modelId="{49611017-DACB-42D2-BDA6-BBE4FD481F0B}" type="presParOf" srcId="{D92EEB30-5AEA-4F91-AAAA-A373E0AB6743}" destId="{D65F9FF9-CF01-47D6-896D-49AD73C02B2C}" srcOrd="2" destOrd="0" presId="urn:microsoft.com/office/officeart/2005/8/layout/hList6"/>
    <dgm:cxn modelId="{47CF653E-0865-483F-B860-8CC96A77C058}" type="presParOf" srcId="{D92EEB30-5AEA-4F91-AAAA-A373E0AB6743}" destId="{B5E276C0-7490-47E5-87CD-7D617628DE23}" srcOrd="3" destOrd="0" presId="urn:microsoft.com/office/officeart/2005/8/layout/hList6"/>
    <dgm:cxn modelId="{05D95694-A409-47A3-97C8-85A73C5F85E5}" type="presParOf" srcId="{D92EEB30-5AEA-4F91-AAAA-A373E0AB6743}" destId="{4C7423B9-6DD0-4687-A6E2-8115F4009BE9}" srcOrd="4" destOrd="0" presId="urn:microsoft.com/office/officeart/2005/8/layout/hList6"/>
    <dgm:cxn modelId="{F71A8701-28CB-4C60-B751-80CFEE0B84F6}" type="presParOf" srcId="{D92EEB30-5AEA-4F91-AAAA-A373E0AB6743}" destId="{C150502A-23E4-48B0-9C38-E5F9BADF7409}" srcOrd="5" destOrd="0" presId="urn:microsoft.com/office/officeart/2005/8/layout/hList6"/>
    <dgm:cxn modelId="{10C99070-4C39-4E9E-BC32-6200873C54FF}" type="presParOf" srcId="{D92EEB30-5AEA-4F91-AAAA-A373E0AB6743}" destId="{9A515057-1F19-487D-BAFE-E58EA1AAB8E8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F533FF5-522D-48C8-A4D2-70DBF6FD8527}">
      <dsp:nvSpPr>
        <dsp:cNvPr id="0" name=""/>
        <dsp:cNvSpPr/>
      </dsp:nvSpPr>
      <dsp:spPr>
        <a:xfrm rot="16200000">
          <a:off x="-613369" y="615982"/>
          <a:ext cx="3132000" cy="1900035"/>
        </a:xfrm>
        <a:prstGeom prst="flowChartManualOperation">
          <a:avLst/>
        </a:prstGeom>
        <a:solidFill>
          <a:srgbClr val="FF99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700"/>
            </a:spcAft>
          </a:pPr>
          <a:r>
            <a:rPr lang="en-US" sz="1800" b="1" kern="1200" dirty="0" smtClean="0"/>
            <a:t>АТОМЫ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300"/>
            </a:spcAft>
          </a:pPr>
          <a:r>
            <a:rPr lang="en-US" sz="900" kern="1200" dirty="0" smtClean="0"/>
            <a:t>Атомная спектроскопия</a:t>
          </a: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ts val="300"/>
            </a:spcAft>
            <a:buChar char="••"/>
          </a:pPr>
          <a:r>
            <a:rPr lang="en-US" sz="900" kern="1200" dirty="0" smtClean="0"/>
            <a:t>Атомно-абсорбционная спектроскопия (ААС)</a:t>
          </a: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ts val="300"/>
            </a:spcAft>
            <a:buChar char="••"/>
          </a:pPr>
          <a:r>
            <a:rPr lang="en-US" sz="900" kern="1200" dirty="0" smtClean="0"/>
            <a:t>Атомно-эмиссионная спектроскопия с микроволновой плазмой (МП-АЭС)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ts val="300"/>
            </a:spcAft>
            <a:buChar char="••"/>
          </a:pPr>
          <a:r>
            <a:rPr lang="en-US" sz="900" kern="1200" dirty="0" smtClean="0"/>
            <a:t>Оптико-эмиссионная спектроскопия с индуктивно-связанной плазмой (ИСП-ОЭС)</a:t>
          </a: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ts val="300"/>
            </a:spcAft>
            <a:buChar char="••"/>
          </a:pPr>
          <a:r>
            <a:rPr lang="en-US" sz="900" kern="1200" dirty="0" smtClean="0"/>
            <a:t>Масс-спектрометрия с индуктивно-связанной плазмой (ИСП-МС)</a:t>
          </a:r>
          <a:endParaRPr lang="ru-RU" sz="900" kern="1200" dirty="0"/>
        </a:p>
      </dsp:txBody>
      <dsp:txXfrm rot="16200000">
        <a:off x="-613369" y="615982"/>
        <a:ext cx="3132000" cy="1900035"/>
      </dsp:txXfrm>
    </dsp:sp>
    <dsp:sp modelId="{D65F9FF9-CF01-47D6-896D-49AD73C02B2C}">
      <dsp:nvSpPr>
        <dsp:cNvPr id="0" name=""/>
        <dsp:cNvSpPr/>
      </dsp:nvSpPr>
      <dsp:spPr>
        <a:xfrm rot="16200000">
          <a:off x="1426076" y="614985"/>
          <a:ext cx="3132000" cy="1902028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700"/>
            </a:spcAft>
          </a:pPr>
          <a:r>
            <a:rPr lang="en-US" sz="1800" b="1" kern="1200" dirty="0" smtClean="0"/>
            <a:t>МОЛЕКУЛЫ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300"/>
            </a:spcAft>
          </a:pPr>
          <a:r>
            <a:rPr lang="en-US" sz="950" kern="1200" dirty="0" smtClean="0"/>
            <a:t>Молекулярная спектроскопия</a:t>
          </a:r>
          <a:endParaRPr lang="ru-RU" sz="950" kern="1200" dirty="0"/>
        </a:p>
        <a:p>
          <a:pPr marL="57150" lvl="1" indent="-57150" algn="l" defTabSz="422275">
            <a:lnSpc>
              <a:spcPct val="90000"/>
            </a:lnSpc>
            <a:spcBef>
              <a:spcPct val="0"/>
            </a:spcBef>
            <a:spcAft>
              <a:spcPts val="300"/>
            </a:spcAft>
            <a:buChar char="••"/>
          </a:pPr>
          <a:r>
            <a:rPr lang="en-US" sz="950" kern="1200" dirty="0" smtClean="0"/>
            <a:t>Спектроскопия в УФ- и видимой области</a:t>
          </a:r>
          <a:endParaRPr lang="ru-RU" sz="950" kern="1200" dirty="0"/>
        </a:p>
        <a:p>
          <a:pPr marL="57150" lvl="1" indent="-57150" algn="l" defTabSz="422275">
            <a:lnSpc>
              <a:spcPct val="90000"/>
            </a:lnSpc>
            <a:spcBef>
              <a:spcPct val="0"/>
            </a:spcBef>
            <a:spcAft>
              <a:spcPts val="300"/>
            </a:spcAft>
            <a:buChar char="••"/>
          </a:pPr>
          <a:r>
            <a:rPr lang="en-US" sz="950" kern="1200" dirty="0" smtClean="0"/>
            <a:t>Спектроскопия в УФ-, видимой и ближней ИК-области</a:t>
          </a:r>
        </a:p>
        <a:p>
          <a:pPr marL="57150" lvl="1" indent="-57150" algn="l" defTabSz="422275">
            <a:lnSpc>
              <a:spcPct val="90000"/>
            </a:lnSpc>
            <a:spcBef>
              <a:spcPct val="0"/>
            </a:spcBef>
            <a:spcAft>
              <a:spcPts val="300"/>
            </a:spcAft>
            <a:buChar char="••"/>
          </a:pPr>
          <a:r>
            <a:rPr lang="en-US" sz="950" kern="1200" dirty="0" smtClean="0"/>
            <a:t>ИК-спектроскопия с Фурье-преобразованием</a:t>
          </a:r>
        </a:p>
        <a:p>
          <a:pPr marL="57150" lvl="1" indent="-57150" algn="l" defTabSz="422275">
            <a:lnSpc>
              <a:spcPct val="90000"/>
            </a:lnSpc>
            <a:spcBef>
              <a:spcPct val="0"/>
            </a:spcBef>
            <a:spcAft>
              <a:spcPts val="300"/>
            </a:spcAft>
            <a:buChar char="••"/>
          </a:pPr>
          <a:r>
            <a:rPr lang="en-US" sz="950" kern="1200" dirty="0" smtClean="0"/>
            <a:t>Флуоресцентная спектроскопия</a:t>
          </a:r>
        </a:p>
      </dsp:txBody>
      <dsp:txXfrm rot="16200000">
        <a:off x="1426076" y="614985"/>
        <a:ext cx="3132000" cy="1902028"/>
      </dsp:txXfrm>
    </dsp:sp>
    <dsp:sp modelId="{4C7423B9-6DD0-4687-A6E2-8115F4009BE9}">
      <dsp:nvSpPr>
        <dsp:cNvPr id="0" name=""/>
        <dsp:cNvSpPr/>
      </dsp:nvSpPr>
      <dsp:spPr>
        <a:xfrm rot="16200000">
          <a:off x="3466564" y="614939"/>
          <a:ext cx="3132000" cy="1902120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700"/>
            </a:spcAft>
          </a:pPr>
          <a:r>
            <a:rPr lang="en-US" sz="1800" b="1" kern="1200" dirty="0" smtClean="0"/>
            <a:t>КРИСТАЛЛЫ</a:t>
          </a:r>
          <a:endParaRPr lang="ru-RU" sz="18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300"/>
            </a:spcAft>
            <a:buChar char="••"/>
          </a:pPr>
          <a:r>
            <a:rPr lang="en-US" sz="1200" kern="1200" dirty="0" smtClean="0"/>
            <a:t>Рентгеновская кристаллография</a:t>
          </a:r>
          <a:endParaRPr lang="ru-RU" sz="1200" kern="1200" dirty="0"/>
        </a:p>
      </dsp:txBody>
      <dsp:txXfrm rot="16200000">
        <a:off x="3466564" y="614939"/>
        <a:ext cx="3132000" cy="1902120"/>
      </dsp:txXfrm>
    </dsp:sp>
    <dsp:sp modelId="{9A515057-1F19-487D-BAFE-E58EA1AAB8E8}">
      <dsp:nvSpPr>
        <dsp:cNvPr id="0" name=""/>
        <dsp:cNvSpPr/>
      </dsp:nvSpPr>
      <dsp:spPr>
        <a:xfrm rot="16200000">
          <a:off x="5493312" y="628725"/>
          <a:ext cx="3132000" cy="1874548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700"/>
            </a:spcAft>
          </a:pPr>
          <a:r>
            <a:rPr lang="en-US" sz="1800" b="1" kern="1200" dirty="0" smtClean="0"/>
            <a:t>ЯДРА</a:t>
          </a:r>
          <a:endParaRPr lang="ru-RU" sz="18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300"/>
            </a:spcAft>
            <a:buChar char="••"/>
          </a:pPr>
          <a:r>
            <a:rPr lang="en-US" sz="1200" kern="1200" dirty="0" smtClean="0">
              <a:sym typeface="Wingdings" panose="05000000000000000000" pitchFamily="2" charset="2"/>
            </a:rPr>
            <a:t>Ядерный магнитный резонанс</a:t>
          </a:r>
          <a:endParaRPr lang="ru-RU" sz="1200" kern="1200" dirty="0"/>
        </a:p>
      </dsp:txBody>
      <dsp:txXfrm rot="16200000">
        <a:off x="5493312" y="628725"/>
        <a:ext cx="3132000" cy="18745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781D04-310D-4B9B-9449-4F6C1E4AB400}" type="datetimeFigureOut">
              <a:rPr lang="en-US" smtClean="0"/>
              <a:pPr/>
              <a:t>2/5/2016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0B4C0D-C8F9-46C0-A5C0-0801420461FE}" type="slidenum">
              <a:rPr lang="en-US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4026090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Presentation Title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>
                <a:solidFill>
                  <a:prstClr val="black"/>
                </a:solidFill>
              </a:rPr>
              <a:pPr/>
              <a:t>2/5/2016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Confidentiality Label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9712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B4C0D-C8F9-46C0-A5C0-0801420461F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6136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Название презентации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>
                <a:solidFill>
                  <a:prstClr val="black"/>
                </a:solidFill>
              </a:rPr>
              <a:pPr/>
              <a:t>2/5/2016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Метка конфиденциальности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8111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864449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>
                <a:solidFill>
                  <a:prstClr val="black"/>
                </a:solidFill>
              </a:rPr>
              <a:pPr/>
              <a:t>5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9241495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>
                <a:solidFill>
                  <a:prstClr val="black"/>
                </a:solidFill>
              </a:rPr>
              <a:pPr/>
              <a:t>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363692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Название презентации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>
                <a:solidFill>
                  <a:prstClr val="black"/>
                </a:solidFill>
              </a:rPr>
              <a:pPr/>
              <a:t>2/5/2016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Метка конфиденциальности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4653645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Название презентации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>
                <a:solidFill>
                  <a:prstClr val="black"/>
                </a:solidFill>
              </a:rPr>
              <a:pPr/>
              <a:t>2/5/2016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Метка конфиденциальности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068009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7686872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B4C0D-C8F9-46C0-A5C0-0801420461FE}" type="slidenum">
              <a:rPr lang="en-US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5837210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B4C0D-C8F9-46C0-A5C0-0801420461FE}" type="slidenum">
              <a:rPr lang="en-US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6746022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B4C0D-C8F9-46C0-A5C0-0801420461FE}" type="slidenum">
              <a:rPr lang="en-US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8147295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B4C0D-C8F9-46C0-A5C0-0801420461FE}" type="slidenum">
              <a:rPr lang="en-US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8511053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Название презентации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>
                <a:solidFill>
                  <a:prstClr val="black"/>
                </a:solidFill>
              </a:rPr>
              <a:pPr/>
              <a:t>2/5/2016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Метка конфиденциальности</a:t>
            </a: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9213612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CE244C-A080-4901-9D67-E2CC9CBA29B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3560955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B4C0D-C8F9-46C0-A5C0-0801420461FE}" type="slidenum">
              <a:rPr lang="en-US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6025816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DB44D-E24D-45BF-89F1-233F3A6FABAF}" type="slidenum">
              <a:rPr lang="en-US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40514496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B4C0D-C8F9-46C0-A5C0-0801420461FE}" type="slidenum">
              <a:rPr lang="en-US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7360971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B4C0D-C8F9-46C0-A5C0-0801420461FE}" type="slidenum">
              <a:rPr lang="en-US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5040661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B4C0D-C8F9-46C0-A5C0-0801420461FE}" type="slidenum">
              <a:rPr lang="en-US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2854868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B4C0D-C8F9-46C0-A5C0-0801420461FE}" type="slidenum">
              <a:rPr lang="en-US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6565575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Название презентации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>
                <a:solidFill>
                  <a:prstClr val="black"/>
                </a:solidFill>
              </a:rPr>
              <a:pPr/>
              <a:t>2/5/2016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Метка конфиденциальности</a:t>
            </a: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6526711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>
                <a:solidFill>
                  <a:prstClr val="black"/>
                </a:solidFill>
              </a:rPr>
              <a:pPr/>
              <a:t>23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7019469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B4C0D-C8F9-46C0-A5C0-0801420461FE}" type="slidenum">
              <a:rPr lang="en-US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8345109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B4C0D-C8F9-46C0-A5C0-0801420461FE}" type="slidenum">
              <a:rPr lang="en-US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5205832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Название презентации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>
                <a:solidFill>
                  <a:prstClr val="black"/>
                </a:solidFill>
              </a:rPr>
              <a:pPr/>
              <a:t>2/5/2016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Метка конфиденциальности</a:t>
            </a: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9605837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DB44D-E24D-45BF-89F1-233F3A6FABAF}" type="slidenum">
              <a:rPr lang="en-US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4999264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B4C0D-C8F9-46C0-A5C0-0801420461FE}" type="slidenum">
              <a:rPr lang="en-US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0476622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B4C0D-C8F9-46C0-A5C0-0801420461FE}" type="slidenum">
              <a:rPr lang="en-US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5169883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B4C0D-C8F9-46C0-A5C0-0801420461FE}" type="slidenum">
              <a:rPr lang="en-US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6514268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B4C0D-C8F9-46C0-A5C0-0801420461FE}" type="slidenum">
              <a:rPr lang="en-US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0844512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>
                <a:solidFill>
                  <a:prstClr val="black"/>
                </a:solidFill>
              </a:rPr>
              <a:pPr/>
              <a:t>32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0918582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>
                <a:solidFill>
                  <a:prstClr val="black"/>
                </a:solidFill>
              </a:rPr>
              <a:pPr/>
              <a:t>33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8116458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>
                <a:solidFill>
                  <a:prstClr val="black"/>
                </a:solidFill>
              </a:rPr>
              <a:pPr/>
              <a:t>34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8107541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>
                <a:solidFill>
                  <a:prstClr val="black"/>
                </a:solidFill>
              </a:rPr>
              <a:pPr/>
              <a:t>35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24538640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>
                <a:solidFill>
                  <a:prstClr val="black"/>
                </a:solidFill>
              </a:rPr>
              <a:pPr/>
              <a:t>36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0699323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>
                <a:solidFill>
                  <a:prstClr val="black"/>
                </a:solidFill>
              </a:rPr>
              <a:pPr/>
              <a:t>37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12441795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>
                <a:solidFill>
                  <a:prstClr val="black"/>
                </a:solidFill>
              </a:rPr>
              <a:pPr/>
              <a:t>38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838364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>
                <a:solidFill>
                  <a:prstClr val="black"/>
                </a:solidFill>
              </a:rPr>
              <a:pPr/>
              <a:t>39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5221352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>
                <a:solidFill>
                  <a:prstClr val="black"/>
                </a:solidFill>
              </a:rPr>
              <a:pPr/>
              <a:t>40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58122558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Название презентации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>
                <a:solidFill>
                  <a:prstClr val="black"/>
                </a:solidFill>
              </a:rPr>
              <a:pPr/>
              <a:t>2/5/2016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Метка конфиденциальности</a:t>
            </a: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14083597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DB44D-E24D-45BF-89F1-233F3A6FABAF}" type="slidenum">
              <a:rPr lang="en-US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412599159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50231203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B4C0D-C8F9-46C0-A5C0-0801420461FE}" type="slidenum">
              <a:rPr lang="en-US" smtClean="0"/>
              <a:pPr/>
              <a:t>44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86059692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B4C0D-C8F9-46C0-A5C0-0801420461FE}" type="slidenum">
              <a:rPr lang="en-US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98187440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B4C0D-C8F9-46C0-A5C0-0801420461FE}" type="slidenum">
              <a:rPr lang="en-US" smtClean="0"/>
              <a:pPr/>
              <a:t>46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92033338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B4C0D-C8F9-46C0-A5C0-0801420461FE}" type="slidenum">
              <a:rPr lang="en-US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76576150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B4C0D-C8F9-46C0-A5C0-0801420461FE}" type="slidenum">
              <a:rPr lang="en-US" smtClean="0"/>
              <a:pPr/>
              <a:t>48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84864201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B4C0D-C8F9-46C0-A5C0-0801420461FE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988556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B4C0D-C8F9-46C0-A5C0-0801420461FE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5733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22" name="Picture 21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/>
              </a:ext>
            </a:extLst>
          </a:blip>
          <a:srcRect b="20909"/>
          <a:stretch>
            <a:fillRect/>
          </a:stretch>
        </p:blipFill>
        <p:spPr>
          <a:xfrm>
            <a:off x="0" y="0"/>
            <a:ext cx="5674409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6356911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r="14346"/>
          <a:stretch/>
        </p:blipFill>
        <p:spPr>
          <a:xfrm>
            <a:off x="7356590" y="62815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en-US"/>
              <a:pPr algn="l"/>
              <a:t>February 5,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/>
              </a:ext>
            </a:extLst>
          </a:blip>
          <a:stretch>
            <a:fillRect/>
          </a:stretch>
        </p:blipFill>
        <p:spPr>
          <a:xfrm>
            <a:off x="0" y="1260346"/>
            <a:ext cx="7998434" cy="4337307"/>
          </a:xfrm>
          <a:prstGeom prst="rect">
            <a:avLst/>
          </a:prstGeom>
          <a:effectLst>
            <a:outerShdw blurRad="292100" dist="38100" dir="498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academia_wheel_nu.png"/>
          <p:cNvPicPr>
            <a:picLocks noChangeAspect="1"/>
          </p:cNvPicPr>
          <p:nvPr userDrawn="1"/>
        </p:nvPicPr>
        <p:blipFill>
          <a:blip r:embed="rId8" cstate="email">
            <a:alphaModFix amt="12000"/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/>
              </a:ext>
            </a:extLst>
          </a:blip>
          <a:srcRect/>
          <a:stretch>
            <a:fillRect/>
          </a:stretch>
        </p:blipFill>
        <p:spPr>
          <a:xfrm>
            <a:off x="0" y="1257300"/>
            <a:ext cx="5674409" cy="4330700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 userDrawn="1"/>
        </p:nvSpPr>
        <p:spPr bwMode="white">
          <a:xfrm>
            <a:off x="4568913" y="3466158"/>
            <a:ext cx="3253766" cy="194767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200" b="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endParaRPr lang="en-US" sz="1400" cap="all" dirty="0">
              <a:solidFill>
                <a:srgbClr val="FFD700"/>
              </a:solidFill>
              <a:latin typeface="Arial Narrow"/>
              <a:cs typeface="Arial Narrow"/>
            </a:endParaRPr>
          </a:p>
        </p:txBody>
      </p:sp>
      <p:sp>
        <p:nvSpPr>
          <p:cNvPr id="24" name="Text Placeholder 19"/>
          <p:cNvSpPr txBox="1">
            <a:spLocks/>
          </p:cNvSpPr>
          <p:nvPr userDrawn="1"/>
        </p:nvSpPr>
        <p:spPr>
          <a:xfrm>
            <a:off x="4569434" y="1371600"/>
            <a:ext cx="3202966" cy="194767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>
              <a:lnSpc>
                <a:spcPct val="110000"/>
              </a:lnSpc>
              <a:spcAft>
                <a:spcPts val="600"/>
              </a:spcAft>
            </a:pPr>
            <a:r>
              <a:rPr sz="3200" b="1" dirty="0" smtClean="0">
                <a:solidFill>
                  <a:srgbClr val="FFFFFF"/>
                </a:solidFill>
              </a:rPr>
              <a:t> </a:t>
            </a:r>
            <a:endParaRPr lang="ru-RU" sz="90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4570413" y="1376363"/>
            <a:ext cx="3097212" cy="1959159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bg2"/>
                </a:solidFill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Text Placeholder 29"/>
          <p:cNvSpPr>
            <a:spLocks noGrp="1"/>
          </p:cNvSpPr>
          <p:nvPr>
            <p:ph type="body" sz="quarter" idx="11" hasCustomPrompt="1"/>
          </p:nvPr>
        </p:nvSpPr>
        <p:spPr>
          <a:xfrm>
            <a:off x="4568509" y="3427993"/>
            <a:ext cx="3097212" cy="2041525"/>
          </a:xfrm>
        </p:spPr>
        <p:txBody>
          <a:bodyPr anchor="ctr">
            <a:noAutofit/>
          </a:bodyPr>
          <a:lstStyle>
            <a:lvl1pPr>
              <a:defRPr kumimoji="0" lang="en-US" sz="3200" u="none" strike="noStrike" kern="1200" cap="all" spc="0" normalizeH="0" baseline="0" noProof="0" dirty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Arial Narrow"/>
                <a:cs typeface="Arial Narrow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3400" b="1" cap="all" dirty="0" smtClean="0">
                <a:solidFill>
                  <a:srgbClr val="FFD700"/>
                </a:solidFill>
                <a:latin typeface="Arial Narrow"/>
                <a:cs typeface="Arial Narrow"/>
              </a:rPr>
              <a:t>Building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kumimoji="0" lang="en-US" sz="190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Better</a:t>
            </a:r>
            <a:r>
              <a:rPr kumimoji="0" lang="en-US" sz="1900" u="none" strike="noStrike" kern="1200" cap="all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 Science</a:t>
            </a:r>
          </a:p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1400" cap="all" baseline="0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Agilent</a:t>
            </a:r>
            <a:r>
              <a:rPr lang="en-US" sz="1400" cap="all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 and You</a:t>
            </a:r>
            <a:endParaRPr kumimoji="0" lang="en-US" sz="1400" u="none" strike="noStrike" kern="1200" cap="all" spc="0" normalizeH="0" baseline="0" noProof="0" dirty="0">
              <a:ln>
                <a:noFill/>
              </a:ln>
              <a:solidFill>
                <a:srgbClr val="FFD700"/>
              </a:solidFill>
              <a:effectLst/>
              <a:uLnTx/>
              <a:uFillTx/>
              <a:latin typeface="Arial Narrow"/>
              <a:ea typeface="+mj-ea"/>
              <a:cs typeface="Arial Narrow"/>
            </a:endParaRPr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559052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1" name="Picture 10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521200" cy="6908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r="14346"/>
          <a:stretch/>
        </p:blipFill>
        <p:spPr>
          <a:xfrm>
            <a:off x="7356590" y="62688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en-US"/>
              <a:pPr algn="l"/>
              <a:t>February 5,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467476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12000"/>
            <a:ext cx="8686800" cy="4562856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28600" indent="-228600">
              <a:defRPr>
                <a:latin typeface="+mn-lt"/>
              </a:defRPr>
            </a:lvl2pPr>
            <a:lvl3pPr marL="457200" indent="-228600">
              <a:defRPr>
                <a:latin typeface="+mn-lt"/>
              </a:defRPr>
            </a:lvl3pPr>
            <a:lvl4pPr marL="685800" indent="-228600">
              <a:defRPr>
                <a:latin typeface="+mn-lt"/>
              </a:defRPr>
            </a:lvl4pPr>
            <a:lvl5pPr marL="914400" indent="-228600"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15979757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gilent 4x3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57841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gilent 4x3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68089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599" y="4382348"/>
            <a:ext cx="7770114" cy="1362075"/>
          </a:xfrm>
        </p:spPr>
        <p:txBody>
          <a:bodyPr anchor="t">
            <a:noAutofit/>
          </a:bodyPr>
          <a:lstStyle>
            <a:lvl1pPr>
              <a:defRPr sz="4000" b="1" cap="all" baseline="0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/>
          </p:nvPr>
        </p:nvSpPr>
        <p:spPr>
          <a:xfrm>
            <a:off x="722313" y="2906713"/>
            <a:ext cx="7772400" cy="150933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061066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1143000"/>
          </a:xfrm>
        </p:spPr>
        <p:txBody>
          <a:bodyPr/>
          <a:lstStyle>
            <a:lvl1pPr>
              <a:defRPr>
                <a:latin typeface="+mj-lt"/>
                <a:cs typeface="Arial (Body)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512000"/>
            <a:ext cx="4206240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446" y="1512000"/>
            <a:ext cx="4203954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40303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0"/>
          </p:nvPr>
        </p:nvSpPr>
        <p:spPr>
          <a:xfrm>
            <a:off x="228600" y="1512000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1"/>
          </p:nvPr>
        </p:nvSpPr>
        <p:spPr>
          <a:xfrm>
            <a:off x="228600" y="2132856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645024" y="1512000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13"/>
          </p:nvPr>
        </p:nvSpPr>
        <p:spPr>
          <a:xfrm>
            <a:off x="4645024" y="2132856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68248"/>
          </a:xfrm>
        </p:spPr>
        <p:txBody>
          <a:bodyPr>
            <a:normAutofit/>
          </a:bodyPr>
          <a:lstStyle>
            <a:lvl1pPr>
              <a:defRPr sz="3400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46769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ntent with Left 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8111"/>
            <a:ext cx="3010662" cy="1167498"/>
          </a:xfrm>
        </p:spPr>
        <p:txBody>
          <a:bodyPr anchor="b">
            <a:normAutofit/>
          </a:bodyPr>
          <a:lstStyle>
            <a:lvl1pPr>
              <a:defRPr sz="20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4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016269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8549" y="4800600"/>
            <a:ext cx="5486400" cy="533400"/>
          </a:xfrm>
        </p:spPr>
        <p:txBody>
          <a:bodyPr tIns="0" rIns="0" bIns="0" anchor="b">
            <a:noAutofit/>
          </a:bodyPr>
          <a:lstStyle>
            <a:lvl1pPr>
              <a:defRPr sz="1800" b="1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88549" y="612648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88549" y="5370688"/>
            <a:ext cx="5486400" cy="80467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966060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Agilent 4x3 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91160"/>
            <a:ext cx="8686800" cy="1143000"/>
          </a:xfrm>
        </p:spPr>
        <p:txBody>
          <a:bodyPr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08760"/>
            <a:ext cx="8686800" cy="4672584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0" y="6534293"/>
            <a:ext cx="1371600" cy="118872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4D4D4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0" y="6392947"/>
            <a:ext cx="2057400" cy="118872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srgbClr val="4D4D4D"/>
                </a:solidFill>
              </a:rPr>
              <a:t>For teaching purpose only</a:t>
            </a:r>
            <a:endParaRPr lang="en-US" dirty="0">
              <a:solidFill>
                <a:srgbClr val="4D4D4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5914" y="6675639"/>
            <a:ext cx="459486" cy="118872"/>
          </a:xfrm>
          <a:prstGeom prst="rect">
            <a:avLst/>
          </a:prstGeom>
        </p:spPr>
        <p:txBody>
          <a:bodyPr/>
          <a:lstStyle/>
          <a:p>
            <a:fld id="{3969F854-F447-4CCF-9255-9A1E8DF091B8}" type="slidenum">
              <a:rPr lang="en-US">
                <a:solidFill>
                  <a:srgbClr val="4D4D4D"/>
                </a:solidFill>
              </a:rPr>
              <a:pPr/>
              <a:t>‹#›</a:t>
            </a:fld>
            <a:endParaRPr lang="en-US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4209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8340" y="304801"/>
            <a:ext cx="2048256" cy="5844729"/>
          </a:xfrm>
        </p:spPr>
        <p:txBody>
          <a:bodyPr vert="eaVert"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710" y="304801"/>
            <a:ext cx="6025896" cy="5844729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95497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en-US"/>
              <a:pPr algn="l"/>
              <a:t>February 5, 2016</a:t>
            </a:fld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5658905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0" y="6662738"/>
            <a:ext cx="1371600" cy="1190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0" y="6543675"/>
            <a:ext cx="2057400" cy="1190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For teaching purpose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2125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22" name="Picture 21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/>
              </a:ext>
            </a:extLst>
          </a:blip>
          <a:srcRect b="20909"/>
          <a:stretch>
            <a:fillRect/>
          </a:stretch>
        </p:blipFill>
        <p:spPr>
          <a:xfrm>
            <a:off x="0" y="0"/>
            <a:ext cx="5674409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6356911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r="14346"/>
          <a:stretch/>
        </p:blipFill>
        <p:spPr>
          <a:xfrm>
            <a:off x="7356590" y="62815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en-US"/>
              <a:pPr algn="l"/>
              <a:t>February 5,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/>
              </a:ext>
            </a:extLst>
          </a:blip>
          <a:stretch>
            <a:fillRect/>
          </a:stretch>
        </p:blipFill>
        <p:spPr>
          <a:xfrm>
            <a:off x="0" y="1260346"/>
            <a:ext cx="7998434" cy="4337307"/>
          </a:xfrm>
          <a:prstGeom prst="rect">
            <a:avLst/>
          </a:prstGeom>
          <a:effectLst>
            <a:outerShdw blurRad="292100" dist="38100" dir="498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academia_wheel_nu.png"/>
          <p:cNvPicPr>
            <a:picLocks noChangeAspect="1"/>
          </p:cNvPicPr>
          <p:nvPr userDrawn="1"/>
        </p:nvPicPr>
        <p:blipFill>
          <a:blip r:embed="rId8" cstate="email">
            <a:alphaModFix amt="12000"/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/>
              </a:ext>
            </a:extLst>
          </a:blip>
          <a:srcRect/>
          <a:stretch>
            <a:fillRect/>
          </a:stretch>
        </p:blipFill>
        <p:spPr>
          <a:xfrm>
            <a:off x="0" y="1257300"/>
            <a:ext cx="5674409" cy="4330700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 userDrawn="1"/>
        </p:nvSpPr>
        <p:spPr bwMode="white">
          <a:xfrm>
            <a:off x="4568913" y="3466158"/>
            <a:ext cx="3253766" cy="194767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200" b="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endParaRPr lang="en-US" sz="1400" cap="all" dirty="0">
              <a:solidFill>
                <a:srgbClr val="FFD700"/>
              </a:solidFill>
              <a:latin typeface="Arial Narrow"/>
              <a:cs typeface="Arial Narrow"/>
            </a:endParaRPr>
          </a:p>
        </p:txBody>
      </p:sp>
      <p:sp>
        <p:nvSpPr>
          <p:cNvPr id="24" name="Text Placeholder 19"/>
          <p:cNvSpPr txBox="1">
            <a:spLocks/>
          </p:cNvSpPr>
          <p:nvPr userDrawn="1"/>
        </p:nvSpPr>
        <p:spPr>
          <a:xfrm>
            <a:off x="4569434" y="1371600"/>
            <a:ext cx="3202966" cy="194767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>
              <a:lnSpc>
                <a:spcPct val="110000"/>
              </a:lnSpc>
              <a:spcAft>
                <a:spcPts val="600"/>
              </a:spcAft>
            </a:pPr>
            <a:r>
              <a:rPr sz="3200" b="1" dirty="0" smtClean="0">
                <a:solidFill>
                  <a:srgbClr val="FFFFFF"/>
                </a:solidFill>
              </a:rPr>
              <a:t> </a:t>
            </a:r>
            <a:endParaRPr lang="ru-RU" sz="90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4570413" y="1376363"/>
            <a:ext cx="3097212" cy="1959159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bg2"/>
                </a:solidFill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Text Placeholder 29"/>
          <p:cNvSpPr>
            <a:spLocks noGrp="1"/>
          </p:cNvSpPr>
          <p:nvPr>
            <p:ph type="body" sz="quarter" idx="11" hasCustomPrompt="1"/>
          </p:nvPr>
        </p:nvSpPr>
        <p:spPr>
          <a:xfrm>
            <a:off x="4568509" y="3427993"/>
            <a:ext cx="3097212" cy="2041525"/>
          </a:xfrm>
        </p:spPr>
        <p:txBody>
          <a:bodyPr anchor="ctr">
            <a:noAutofit/>
          </a:bodyPr>
          <a:lstStyle>
            <a:lvl1pPr>
              <a:defRPr kumimoji="0" lang="en-US" sz="3200" u="none" strike="noStrike" kern="1200" cap="all" spc="0" normalizeH="0" baseline="0" noProof="0" dirty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Arial Narrow"/>
                <a:cs typeface="Arial Narrow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3400" b="1" cap="all" dirty="0" smtClean="0">
                <a:solidFill>
                  <a:srgbClr val="FFD700"/>
                </a:solidFill>
                <a:latin typeface="Arial Narrow"/>
                <a:cs typeface="Arial Narrow"/>
              </a:rPr>
              <a:t>Building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kumimoji="0" lang="en-US" sz="190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Better</a:t>
            </a:r>
            <a:r>
              <a:rPr kumimoji="0" lang="en-US" sz="1900" u="none" strike="noStrike" kern="1200" cap="all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 Science</a:t>
            </a:r>
          </a:p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1400" cap="all" baseline="0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Agilent</a:t>
            </a:r>
            <a:r>
              <a:rPr lang="en-US" sz="1400" cap="all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 and You</a:t>
            </a:r>
            <a:endParaRPr kumimoji="0" lang="en-US" sz="1400" u="none" strike="noStrike" kern="1200" cap="all" spc="0" normalizeH="0" baseline="0" noProof="0" dirty="0">
              <a:ln>
                <a:noFill/>
              </a:ln>
              <a:solidFill>
                <a:srgbClr val="FFD700"/>
              </a:solidFill>
              <a:effectLst/>
              <a:uLnTx/>
              <a:uFillTx/>
              <a:latin typeface="Arial Narrow"/>
              <a:ea typeface="+mj-ea"/>
              <a:cs typeface="Arial Narrow"/>
            </a:endParaRPr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6962204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1" name="Picture 10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521200" cy="6908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r="14346"/>
          <a:stretch/>
        </p:blipFill>
        <p:spPr>
          <a:xfrm>
            <a:off x="7356590" y="62688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en-US"/>
              <a:pPr algn="l"/>
              <a:t>February 5,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1507264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91243"/>
            <a:ext cx="8686800" cy="4562856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28600" indent="-228600">
              <a:defRPr>
                <a:latin typeface="+mn-lt"/>
              </a:defRPr>
            </a:lvl2pPr>
            <a:lvl3pPr marL="457200" indent="-228600">
              <a:defRPr>
                <a:latin typeface="+mn-lt"/>
              </a:defRPr>
            </a:lvl3pPr>
            <a:lvl4pPr marL="685800" indent="-228600">
              <a:defRPr>
                <a:latin typeface="+mn-lt"/>
              </a:defRPr>
            </a:lvl4pPr>
            <a:lvl5pPr marL="914400" indent="-228600"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03670581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gilent 4x3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958103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gilent 4x3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881509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599" y="4382348"/>
            <a:ext cx="7770114" cy="1362075"/>
          </a:xfrm>
        </p:spPr>
        <p:txBody>
          <a:bodyPr anchor="t">
            <a:noAutofit/>
          </a:bodyPr>
          <a:lstStyle>
            <a:lvl1pPr>
              <a:defRPr sz="4000" b="1" cap="all" baseline="0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/>
          </p:nvPr>
        </p:nvSpPr>
        <p:spPr>
          <a:xfrm>
            <a:off x="722313" y="2906713"/>
            <a:ext cx="7772400" cy="150933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906976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1143000"/>
          </a:xfrm>
        </p:spPr>
        <p:txBody>
          <a:bodyPr/>
          <a:lstStyle>
            <a:lvl1pPr>
              <a:defRPr>
                <a:latin typeface="+mj-lt"/>
                <a:cs typeface="Arial (Body)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68873"/>
            <a:ext cx="4206240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446" y="1268873"/>
            <a:ext cx="4203954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986115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0"/>
          </p:nvPr>
        </p:nvSpPr>
        <p:spPr>
          <a:xfrm>
            <a:off x="228600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1"/>
          </p:nvPr>
        </p:nvSpPr>
        <p:spPr>
          <a:xfrm>
            <a:off x="228600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645024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13"/>
          </p:nvPr>
        </p:nvSpPr>
        <p:spPr>
          <a:xfrm>
            <a:off x="4645024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68248"/>
          </a:xfrm>
        </p:spPr>
        <p:txBody>
          <a:bodyPr>
            <a:normAutofit/>
          </a:bodyPr>
          <a:lstStyle>
            <a:lvl1pPr>
              <a:defRPr sz="3400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979293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ntent with Left 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8111"/>
            <a:ext cx="3010662" cy="1167498"/>
          </a:xfrm>
        </p:spPr>
        <p:txBody>
          <a:bodyPr anchor="b">
            <a:normAutofit/>
          </a:bodyPr>
          <a:lstStyle>
            <a:lvl1pPr>
              <a:defRPr sz="20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4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41441998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8549" y="4800600"/>
            <a:ext cx="5486400" cy="533400"/>
          </a:xfrm>
        </p:spPr>
        <p:txBody>
          <a:bodyPr tIns="0" rIns="0" bIns="0" anchor="b">
            <a:noAutofit/>
          </a:bodyPr>
          <a:lstStyle>
            <a:lvl1pPr>
              <a:defRPr sz="1800" b="1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88549" y="612648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88549" y="5370688"/>
            <a:ext cx="5486400" cy="80467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9170655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Agilent 4x3 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91160"/>
            <a:ext cx="8686800" cy="1143000"/>
          </a:xfrm>
        </p:spPr>
        <p:txBody>
          <a:bodyPr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08760"/>
            <a:ext cx="8686800" cy="4672584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0" y="6534293"/>
            <a:ext cx="1371600" cy="118872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4D4D4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0" y="6392947"/>
            <a:ext cx="2057400" cy="118872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srgbClr val="4D4D4D"/>
                </a:solidFill>
              </a:rPr>
              <a:t>For teaching purpose only</a:t>
            </a:r>
            <a:endParaRPr lang="en-US" dirty="0">
              <a:solidFill>
                <a:srgbClr val="4D4D4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5914" y="6675639"/>
            <a:ext cx="459486" cy="118872"/>
          </a:xfrm>
          <a:prstGeom prst="rect">
            <a:avLst/>
          </a:prstGeom>
        </p:spPr>
        <p:txBody>
          <a:bodyPr/>
          <a:lstStyle/>
          <a:p>
            <a:fld id="{3969F854-F447-4CCF-9255-9A1E8DF091B8}" type="slidenum">
              <a:rPr lang="en-US" smtClean="0">
                <a:solidFill>
                  <a:srgbClr val="4D4D4D"/>
                </a:solidFill>
              </a:rPr>
              <a:pPr/>
              <a:t>‹#›</a:t>
            </a:fld>
            <a:endParaRPr lang="en-US" dirty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2835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8340" y="304801"/>
            <a:ext cx="2048256" cy="5844729"/>
          </a:xfrm>
        </p:spPr>
        <p:txBody>
          <a:bodyPr vert="eaVert"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710" y="304801"/>
            <a:ext cx="6025896" cy="5844729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106004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en-US"/>
              <a:pPr algn="l"/>
              <a:t>February 5, 2016</a:t>
            </a:fld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4504169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5D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71016"/>
            <a:ext cx="4270248" cy="4562856"/>
          </a:xfrm>
        </p:spPr>
        <p:txBody>
          <a:bodyPr/>
          <a:lstStyle>
            <a:lvl1pPr marL="0">
              <a:spcBef>
                <a:spcPts val="600"/>
              </a:spcBef>
              <a:spcAft>
                <a:spcPts val="600"/>
              </a:spcAft>
              <a:defRPr sz="1900" b="1"/>
            </a:lvl1pPr>
            <a:lvl2pPr marL="190500" indent="-190500">
              <a:spcAft>
                <a:spcPts val="600"/>
              </a:spcAft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6664646"/>
            <a:ext cx="612648" cy="118872"/>
          </a:xfrm>
          <a:prstGeom prst="rect">
            <a:avLst/>
          </a:prstGeom>
        </p:spPr>
        <p:txBody>
          <a:bodyPr lIns="0" tIns="0" rIns="0" bIns="0"/>
          <a:lstStyle>
            <a:lvl1pPr>
              <a:defRPr sz="800">
                <a:solidFill>
                  <a:srgbClr val="FFFFFF"/>
                </a:solidFill>
              </a:defRPr>
            </a:lvl1pPr>
          </a:lstStyle>
          <a:p>
            <a:fld id="{793EC66B-EF27-4603-8557-B6CFD2D7773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61977" y="1253366"/>
            <a:ext cx="0" cy="4826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036259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22" name="Picture 21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/>
              </a:ext>
            </a:extLst>
          </a:blip>
          <a:srcRect b="20909"/>
          <a:stretch>
            <a:fillRect/>
          </a:stretch>
        </p:blipFill>
        <p:spPr>
          <a:xfrm>
            <a:off x="0" y="0"/>
            <a:ext cx="5674409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6356911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r="14346"/>
          <a:stretch/>
        </p:blipFill>
        <p:spPr>
          <a:xfrm>
            <a:off x="7356590" y="62815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/>
              <a:pPr algn="l"/>
              <a:t>November 19, 2015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/>
              </a:ext>
            </a:extLst>
          </a:blip>
          <a:stretch>
            <a:fillRect/>
          </a:stretch>
        </p:blipFill>
        <p:spPr>
          <a:xfrm>
            <a:off x="0" y="1260346"/>
            <a:ext cx="7998434" cy="4337307"/>
          </a:xfrm>
          <a:prstGeom prst="rect">
            <a:avLst/>
          </a:prstGeom>
          <a:effectLst>
            <a:outerShdw blurRad="292100" dist="38100" dir="498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academia_wheel_nu.png"/>
          <p:cNvPicPr>
            <a:picLocks noChangeAspect="1"/>
          </p:cNvPicPr>
          <p:nvPr userDrawn="1"/>
        </p:nvPicPr>
        <p:blipFill>
          <a:blip r:embed="rId8" cstate="email">
            <a:alphaModFix amt="12000"/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/>
              </a:ext>
            </a:extLst>
          </a:blip>
          <a:srcRect/>
          <a:stretch>
            <a:fillRect/>
          </a:stretch>
        </p:blipFill>
        <p:spPr>
          <a:xfrm>
            <a:off x="0" y="1257300"/>
            <a:ext cx="5674409" cy="4330700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 userDrawn="1"/>
        </p:nvSpPr>
        <p:spPr bwMode="white">
          <a:xfrm>
            <a:off x="4568913" y="3466158"/>
            <a:ext cx="3253766" cy="194767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200" b="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endParaRPr lang="en-US" sz="1400" cap="all" dirty="0">
              <a:solidFill>
                <a:srgbClr val="FFD700"/>
              </a:solidFill>
              <a:latin typeface="Arial Narrow"/>
              <a:cs typeface="Arial Narrow"/>
            </a:endParaRPr>
          </a:p>
        </p:txBody>
      </p:sp>
      <p:sp>
        <p:nvSpPr>
          <p:cNvPr id="24" name="Text Placeholder 19"/>
          <p:cNvSpPr txBox="1">
            <a:spLocks/>
          </p:cNvSpPr>
          <p:nvPr userDrawn="1"/>
        </p:nvSpPr>
        <p:spPr>
          <a:xfrm>
            <a:off x="4569434" y="1371600"/>
            <a:ext cx="3202966" cy="194767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>
              <a:lnSpc>
                <a:spcPct val="110000"/>
              </a:lnSpc>
              <a:spcAft>
                <a:spcPts val="600"/>
              </a:spcAft>
            </a:pPr>
            <a:r>
              <a:rPr sz="3200" b="1" dirty="0" smtClean="0">
                <a:solidFill>
                  <a:srgbClr val="FFFFFF"/>
                </a:solidFill>
              </a:rPr>
              <a:t> </a:t>
            </a:r>
            <a:endParaRPr lang="ru-RU" sz="90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4570413" y="1376363"/>
            <a:ext cx="3097212" cy="1959159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bg2"/>
                </a:solidFill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Text Placeholder 29"/>
          <p:cNvSpPr>
            <a:spLocks noGrp="1"/>
          </p:cNvSpPr>
          <p:nvPr>
            <p:ph type="body" sz="quarter" idx="11" hasCustomPrompt="1"/>
          </p:nvPr>
        </p:nvSpPr>
        <p:spPr>
          <a:xfrm>
            <a:off x="4568509" y="3427993"/>
            <a:ext cx="3097212" cy="2041525"/>
          </a:xfrm>
        </p:spPr>
        <p:txBody>
          <a:bodyPr anchor="ctr">
            <a:noAutofit/>
          </a:bodyPr>
          <a:lstStyle>
            <a:lvl1pPr>
              <a:defRPr kumimoji="0" lang="en-US" sz="3200" u="none" strike="noStrike" kern="1200" cap="all" spc="0" normalizeH="0" baseline="0" noProof="0" dirty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Arial Narrow"/>
                <a:cs typeface="Arial Narrow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3400" b="1" cap="all" dirty="0" smtClean="0">
                <a:solidFill>
                  <a:srgbClr val="FFD700"/>
                </a:solidFill>
                <a:latin typeface="Arial Narrow"/>
                <a:cs typeface="Arial Narrow"/>
              </a:rPr>
              <a:t>Building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kumimoji="0" lang="en-US" sz="190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Better</a:t>
            </a:r>
            <a:r>
              <a:rPr kumimoji="0" lang="en-US" sz="1900" u="none" strike="noStrike" kern="1200" cap="all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 Science</a:t>
            </a:r>
          </a:p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1400" cap="all" baseline="0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Agilent</a:t>
            </a:r>
            <a:r>
              <a:rPr lang="en-US" sz="1400" cap="all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 and You</a:t>
            </a:r>
            <a:endParaRPr kumimoji="0" lang="en-US" sz="1400" u="none" strike="noStrike" kern="1200" cap="all" spc="0" normalizeH="0" baseline="0" noProof="0" dirty="0">
              <a:ln>
                <a:noFill/>
              </a:ln>
              <a:solidFill>
                <a:srgbClr val="FFD700"/>
              </a:solidFill>
              <a:effectLst/>
              <a:uLnTx/>
              <a:uFillTx/>
              <a:latin typeface="Arial Narrow"/>
              <a:ea typeface="+mj-ea"/>
              <a:cs typeface="Arial Narrow"/>
            </a:endParaRPr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2266930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1" name="Picture 10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521200" cy="6908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r="14346"/>
          <a:stretch/>
        </p:blipFill>
        <p:spPr>
          <a:xfrm>
            <a:off x="7356590" y="62688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/>
              <a:pPr algn="l"/>
              <a:t>November 19, 2015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3871055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12000"/>
            <a:ext cx="8686800" cy="4562856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28600" indent="-228600">
              <a:defRPr>
                <a:latin typeface="+mn-lt"/>
              </a:defRPr>
            </a:lvl2pPr>
            <a:lvl3pPr marL="457200" indent="-228600">
              <a:defRPr>
                <a:latin typeface="+mn-lt"/>
              </a:defRPr>
            </a:lvl3pPr>
            <a:lvl4pPr marL="685800" indent="-228600">
              <a:defRPr>
                <a:latin typeface="+mn-lt"/>
              </a:defRPr>
            </a:lvl4pPr>
            <a:lvl5pPr marL="914400" indent="-228600"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31089055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gilent 4x3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311902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gilent 4x3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451623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599" y="4382348"/>
            <a:ext cx="7770114" cy="1362075"/>
          </a:xfrm>
        </p:spPr>
        <p:txBody>
          <a:bodyPr anchor="t">
            <a:noAutofit/>
          </a:bodyPr>
          <a:lstStyle>
            <a:lvl1pPr>
              <a:defRPr sz="4000" b="1" cap="all" baseline="0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/>
          </p:nvPr>
        </p:nvSpPr>
        <p:spPr>
          <a:xfrm>
            <a:off x="722313" y="2906713"/>
            <a:ext cx="7772400" cy="150933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111420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1143000"/>
          </a:xfrm>
        </p:spPr>
        <p:txBody>
          <a:bodyPr/>
          <a:lstStyle>
            <a:lvl1pPr>
              <a:defRPr>
                <a:latin typeface="+mj-lt"/>
                <a:cs typeface="Arial (Body)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512000"/>
            <a:ext cx="4206240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446" y="1512000"/>
            <a:ext cx="4203954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179437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0"/>
          </p:nvPr>
        </p:nvSpPr>
        <p:spPr>
          <a:xfrm>
            <a:off x="228600" y="1512000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1"/>
          </p:nvPr>
        </p:nvSpPr>
        <p:spPr>
          <a:xfrm>
            <a:off x="228600" y="2132856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645024" y="1512000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13"/>
          </p:nvPr>
        </p:nvSpPr>
        <p:spPr>
          <a:xfrm>
            <a:off x="4645024" y="2132856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68248"/>
          </a:xfrm>
        </p:spPr>
        <p:txBody>
          <a:bodyPr>
            <a:normAutofit/>
          </a:bodyPr>
          <a:lstStyle>
            <a:lvl1pPr>
              <a:defRPr sz="3400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748625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ntent with Left 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8111"/>
            <a:ext cx="3010662" cy="1167498"/>
          </a:xfrm>
        </p:spPr>
        <p:txBody>
          <a:bodyPr anchor="b">
            <a:normAutofit/>
          </a:bodyPr>
          <a:lstStyle>
            <a:lvl1pPr>
              <a:defRPr sz="20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4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6512010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8549" y="4800600"/>
            <a:ext cx="5486400" cy="533400"/>
          </a:xfrm>
        </p:spPr>
        <p:txBody>
          <a:bodyPr tIns="0" rIns="0" bIns="0" anchor="b">
            <a:noAutofit/>
          </a:bodyPr>
          <a:lstStyle>
            <a:lvl1pPr>
              <a:defRPr sz="1800" b="1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88549" y="612648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88549" y="5370688"/>
            <a:ext cx="5486400" cy="80467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7320130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Agilent 4x3 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91160"/>
            <a:ext cx="8686800" cy="1143000"/>
          </a:xfrm>
        </p:spPr>
        <p:txBody>
          <a:bodyPr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08760"/>
            <a:ext cx="8686800" cy="4672584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0" y="6534293"/>
            <a:ext cx="1371600" cy="118872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4D4D4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0" y="6392947"/>
            <a:ext cx="2057400" cy="118872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srgbClr val="4D4D4D"/>
                </a:solidFill>
              </a:rPr>
              <a:t>For teaching purpose only</a:t>
            </a:r>
            <a:endParaRPr lang="en-US" dirty="0">
              <a:solidFill>
                <a:srgbClr val="4D4D4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5914" y="6675639"/>
            <a:ext cx="459486" cy="118872"/>
          </a:xfrm>
          <a:prstGeom prst="rect">
            <a:avLst/>
          </a:prstGeom>
        </p:spPr>
        <p:txBody>
          <a:bodyPr/>
          <a:lstStyle/>
          <a:p>
            <a:fld id="{3969F854-F447-4CCF-9255-9A1E8DF091B8}" type="slidenum">
              <a:rPr lang="en-US">
                <a:solidFill>
                  <a:srgbClr val="4D4D4D"/>
                </a:solidFill>
              </a:rPr>
              <a:pPr/>
              <a:t>‹#›</a:t>
            </a:fld>
            <a:endParaRPr lang="en-US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28375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8340" y="304801"/>
            <a:ext cx="2048256" cy="5844729"/>
          </a:xfrm>
        </p:spPr>
        <p:txBody>
          <a:bodyPr vert="eaVert"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710" y="304801"/>
            <a:ext cx="6025896" cy="5844729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178836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/>
              <a:pPr algn="l"/>
              <a:t>November 19, 2015</a:t>
            </a:fld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4333031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0" y="6662738"/>
            <a:ext cx="1371600" cy="1190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4D4D4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0" y="6543675"/>
            <a:ext cx="2057400" cy="1190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4D4D4D"/>
                </a:solidFill>
              </a:rPr>
              <a:t>For teaching purpose only</a:t>
            </a:r>
            <a:endParaRPr lang="en-US" dirty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36030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0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8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508760"/>
            <a:ext cx="8686800" cy="456285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0" y="-1"/>
            <a:ext cx="9162288" cy="2268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20" name="Picture 19" descr="FooterWheelCropped.png"/>
          <p:cNvPicPr>
            <a:picLocks noChangeAspect="1"/>
          </p:cNvPicPr>
          <p:nvPr userDrawn="1"/>
        </p:nvPicPr>
        <p:blipFill rotWithShape="1">
          <a:blip r:embed="rId18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r="14346"/>
          <a:stretch/>
        </p:blipFill>
        <p:spPr>
          <a:xfrm>
            <a:off x="7356590" y="6268508"/>
            <a:ext cx="1787410" cy="599649"/>
          </a:xfrm>
          <a:prstGeom prst="rect">
            <a:avLst/>
          </a:prstGeom>
        </p:spPr>
      </p:pic>
      <p:pic>
        <p:nvPicPr>
          <p:cNvPr id="21" name="Picture 20" descr="academic_block.png"/>
          <p:cNvPicPr>
            <a:picLocks noChangeAspect="1"/>
          </p:cNvPicPr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2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en-US"/>
              <a:pPr algn="l"/>
              <a:t>February 5, 2016</a:t>
            </a:fld>
            <a:endParaRPr lang="ru-RU" dirty="0"/>
          </a:p>
        </p:txBody>
      </p:sp>
      <p:sp>
        <p:nvSpPr>
          <p:cNvPr id="2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24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799782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737" r:id="rId14"/>
  </p:sldLayoutIdLst>
  <p:hf sldNum="0"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spcAft>
          <a:spcPts val="300"/>
        </a:spcAft>
        <a:buNone/>
        <a:defRPr sz="3400" b="0" kern="1200">
          <a:solidFill>
            <a:srgbClr val="000000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400"/>
        </a:spcBef>
        <a:buFontTx/>
        <a:buNone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286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57200" indent="-228600" algn="l" defTabSz="685800" rtl="0" eaLnBrk="1" latinLnBrk="0" hangingPunct="1">
        <a:lnSpc>
          <a:spcPct val="100000"/>
        </a:lnSpc>
        <a:spcBef>
          <a:spcPts val="700"/>
        </a:spcBef>
        <a:buFont typeface="Lucida Grande"/>
        <a:buChar char="–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8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14400" indent="-228600" algn="l" defTabSz="685800" rtl="0" eaLnBrk="1" latinLnBrk="0" hangingPunct="1">
        <a:lnSpc>
          <a:spcPct val="100000"/>
        </a:lnSpc>
        <a:spcBef>
          <a:spcPts val="700"/>
        </a:spcBef>
        <a:buFont typeface="Arial"/>
        <a:buChar char="–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5="http://schemas.microsoft.com/office/powerpoint/2012/main">
        <p15:guide id="1" orient="horz" pos="2160" userDrawn="1">
          <p15:clr>
            <a:srgbClr val="F26B43"/>
          </p15:clr>
        </p15:guide>
        <p15:guide id="2" pos="5040" userDrawn="1">
          <p15:clr>
            <a:srgbClr val="F26B43"/>
          </p15:clr>
        </p15:guide>
        <p15:guide id="3" orient="horz" pos="912" userDrawn="1">
          <p15:clr>
            <a:srgbClr val="F26B43"/>
          </p15:clr>
        </p15:guide>
        <p15:guide id="4" orient="horz" pos="192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pos="144" userDrawn="1">
          <p15:clr>
            <a:srgbClr val="F26B43"/>
          </p15:clr>
        </p15:guide>
        <p15:guide id="7" pos="5616" userDrawn="1">
          <p15:clr>
            <a:srgbClr val="F26B43"/>
          </p15:clr>
        </p15:guide>
        <p15:guide id="8" orient="horz" pos="1008" userDrawn="1">
          <p15:clr>
            <a:srgbClr val="F26B43"/>
          </p15:clr>
        </p15:guide>
        <p15:guide id="9" orient="horz" pos="4032" userDrawn="1">
          <p15:clr>
            <a:srgbClr val="F26B43"/>
          </p15:clr>
        </p15:guide>
        <p15:guide id="10" pos="2880" userDrawn="1">
          <p15:clr>
            <a:srgbClr val="F26B43"/>
          </p15:clr>
        </p15:guide>
        <p15:guide id="11" orient="horz" pos="427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512000"/>
            <a:ext cx="8686800" cy="456285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0" y="-1"/>
            <a:ext cx="9162288" cy="2268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20" name="Picture 19" descr="FooterWheelCropped.png"/>
          <p:cNvPicPr>
            <a:picLocks noChangeAspect="1"/>
          </p:cNvPicPr>
          <p:nvPr userDrawn="1"/>
        </p:nvPicPr>
        <p:blipFill rotWithShape="1">
          <a:blip r:embed="rId18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r="14346"/>
          <a:stretch/>
        </p:blipFill>
        <p:spPr>
          <a:xfrm>
            <a:off x="7356590" y="6268508"/>
            <a:ext cx="1787410" cy="599649"/>
          </a:xfrm>
          <a:prstGeom prst="rect">
            <a:avLst/>
          </a:prstGeom>
        </p:spPr>
      </p:pic>
      <p:pic>
        <p:nvPicPr>
          <p:cNvPr id="21" name="Picture 20" descr="academic_block.png"/>
          <p:cNvPicPr>
            <a:picLocks noChangeAspect="1"/>
          </p:cNvPicPr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2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en-US"/>
              <a:pPr algn="l"/>
              <a:t>February 5, 2016</a:t>
            </a:fld>
            <a:endParaRPr lang="ru-RU" dirty="0"/>
          </a:p>
        </p:txBody>
      </p:sp>
      <p:sp>
        <p:nvSpPr>
          <p:cNvPr id="2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24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961562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p:hf sldNum="0"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spcAft>
          <a:spcPts val="300"/>
        </a:spcAft>
        <a:buNone/>
        <a:defRPr sz="3400" b="0" kern="1200">
          <a:solidFill>
            <a:srgbClr val="000000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400"/>
        </a:spcBef>
        <a:buFontTx/>
        <a:buNone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286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57200" indent="-228600" algn="l" defTabSz="685800" rtl="0" eaLnBrk="1" latinLnBrk="0" hangingPunct="1">
        <a:lnSpc>
          <a:spcPct val="100000"/>
        </a:lnSpc>
        <a:spcBef>
          <a:spcPts val="700"/>
        </a:spcBef>
        <a:buFont typeface="Lucida Grande"/>
        <a:buChar char="–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8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14400" indent="-228600" algn="l" defTabSz="685800" rtl="0" eaLnBrk="1" latinLnBrk="0" hangingPunct="1">
        <a:lnSpc>
          <a:spcPct val="100000"/>
        </a:lnSpc>
        <a:spcBef>
          <a:spcPts val="700"/>
        </a:spcBef>
        <a:buFont typeface="Arial"/>
        <a:buChar char="–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5="http://schemas.microsoft.com/office/powerpoint/2012/main">
        <p15:guide id="1" orient="horz" pos="2160">
          <p15:clr>
            <a:srgbClr val="F26B43"/>
          </p15:clr>
        </p15:guide>
        <p15:guide id="2" pos="5040">
          <p15:clr>
            <a:srgbClr val="F26B43"/>
          </p15:clr>
        </p15:guide>
        <p15:guide id="3" orient="horz" pos="912">
          <p15:clr>
            <a:srgbClr val="F26B43"/>
          </p15:clr>
        </p15:guide>
        <p15:guide id="4" orient="horz" pos="192">
          <p15:clr>
            <a:srgbClr val="F26B43"/>
          </p15:clr>
        </p15:guide>
        <p15:guide id="5" orient="horz" pos="3888">
          <p15:clr>
            <a:srgbClr val="F26B43"/>
          </p15:clr>
        </p15:guide>
        <p15:guide id="6" pos="144">
          <p15:clr>
            <a:srgbClr val="F26B43"/>
          </p15:clr>
        </p15:guide>
        <p15:guide id="7" pos="5616">
          <p15:clr>
            <a:srgbClr val="F26B43"/>
          </p15:clr>
        </p15:guide>
        <p15:guide id="8" orient="horz" pos="1008">
          <p15:clr>
            <a:srgbClr val="F26B43"/>
          </p15:clr>
        </p15:guide>
        <p15:guide id="9" orient="horz" pos="4032">
          <p15:clr>
            <a:srgbClr val="F26B43"/>
          </p15:clr>
        </p15:guide>
        <p15:guide id="10" pos="2880">
          <p15:clr>
            <a:srgbClr val="F26B43"/>
          </p15:clr>
        </p15:guide>
        <p15:guide id="11" orient="horz" pos="427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508760"/>
            <a:ext cx="8686800" cy="456285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0" y="-1"/>
            <a:ext cx="9162288" cy="2268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20" name="Picture 19" descr="FooterWheelCropped.png"/>
          <p:cNvPicPr>
            <a:picLocks noChangeAspect="1"/>
          </p:cNvPicPr>
          <p:nvPr userDrawn="1"/>
        </p:nvPicPr>
        <p:blipFill rotWithShape="1">
          <a:blip r:embed="rId18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r="14346"/>
          <a:stretch/>
        </p:blipFill>
        <p:spPr>
          <a:xfrm>
            <a:off x="7356590" y="6268508"/>
            <a:ext cx="1787410" cy="599649"/>
          </a:xfrm>
          <a:prstGeom prst="rect">
            <a:avLst/>
          </a:prstGeom>
        </p:spPr>
      </p:pic>
      <p:pic>
        <p:nvPicPr>
          <p:cNvPr id="21" name="Picture 20" descr="academic_block.png"/>
          <p:cNvPicPr>
            <a:picLocks noChangeAspect="1"/>
          </p:cNvPicPr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2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/>
              <a:pPr algn="l"/>
              <a:t>November 19, 2015</a:t>
            </a:fld>
            <a:endParaRPr lang="ru-RU" dirty="0"/>
          </a:p>
        </p:txBody>
      </p:sp>
      <p:sp>
        <p:nvSpPr>
          <p:cNvPr id="2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24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947793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</p:sldLayoutIdLst>
  <p:hf sldNum="0"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spcAft>
          <a:spcPts val="300"/>
        </a:spcAft>
        <a:buNone/>
        <a:defRPr sz="3400" b="0" kern="1200">
          <a:solidFill>
            <a:srgbClr val="000000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400"/>
        </a:spcBef>
        <a:buFontTx/>
        <a:buNone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286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57200" indent="-228600" algn="l" defTabSz="685800" rtl="0" eaLnBrk="1" latinLnBrk="0" hangingPunct="1">
        <a:lnSpc>
          <a:spcPct val="100000"/>
        </a:lnSpc>
        <a:spcBef>
          <a:spcPts val="700"/>
        </a:spcBef>
        <a:buFont typeface="Lucida Grande"/>
        <a:buChar char="–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8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14400" indent="-228600" algn="l" defTabSz="685800" rtl="0" eaLnBrk="1" latinLnBrk="0" hangingPunct="1">
        <a:lnSpc>
          <a:spcPct val="100000"/>
        </a:lnSpc>
        <a:spcBef>
          <a:spcPts val="700"/>
        </a:spcBef>
        <a:buFont typeface="Arial"/>
        <a:buChar char="–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5="http://schemas.microsoft.com/office/powerpoint/2012/main">
        <p15:guide id="1" orient="horz" pos="2160" userDrawn="1">
          <p15:clr>
            <a:srgbClr val="F26B43"/>
          </p15:clr>
        </p15:guide>
        <p15:guide id="2" pos="5040" userDrawn="1">
          <p15:clr>
            <a:srgbClr val="F26B43"/>
          </p15:clr>
        </p15:guide>
        <p15:guide id="3" orient="horz" pos="912" userDrawn="1">
          <p15:clr>
            <a:srgbClr val="F26B43"/>
          </p15:clr>
        </p15:guide>
        <p15:guide id="4" orient="horz" pos="192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pos="144" userDrawn="1">
          <p15:clr>
            <a:srgbClr val="F26B43"/>
          </p15:clr>
        </p15:guide>
        <p15:guide id="7" pos="5616" userDrawn="1">
          <p15:clr>
            <a:srgbClr val="F26B43"/>
          </p15:clr>
        </p15:guide>
        <p15:guide id="8" orient="horz" pos="1008" userDrawn="1">
          <p15:clr>
            <a:srgbClr val="F26B43"/>
          </p15:clr>
        </p15:guide>
        <p15:guide id="9" orient="horz" pos="4032" userDrawn="1">
          <p15:clr>
            <a:srgbClr val="F26B43"/>
          </p15:clr>
        </p15:guide>
        <p15:guide id="10" pos="2880" userDrawn="1">
          <p15:clr>
            <a:srgbClr val="F26B43"/>
          </p15:clr>
        </p15:guide>
        <p15:guide id="11" orient="horz" pos="427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18.xml"/><Relationship Id="rId18" Type="http://schemas.openxmlformats.org/officeDocument/2006/relationships/slide" Target="slide26.xml"/><Relationship Id="rId26" Type="http://schemas.openxmlformats.org/officeDocument/2006/relationships/slide" Target="slide41.xml"/><Relationship Id="rId3" Type="http://schemas.openxmlformats.org/officeDocument/2006/relationships/slide" Target="slide4.xml"/><Relationship Id="rId21" Type="http://schemas.openxmlformats.org/officeDocument/2006/relationships/slide" Target="slide30.xml"/><Relationship Id="rId7" Type="http://schemas.openxmlformats.org/officeDocument/2006/relationships/slide" Target="slide11.xml"/><Relationship Id="rId12" Type="http://schemas.openxmlformats.org/officeDocument/2006/relationships/slide" Target="slide17.xml"/><Relationship Id="rId17" Type="http://schemas.openxmlformats.org/officeDocument/2006/relationships/slide" Target="slide25.xml"/><Relationship Id="rId25" Type="http://schemas.openxmlformats.org/officeDocument/2006/relationships/slide" Target="slide39.xml"/><Relationship Id="rId2" Type="http://schemas.openxmlformats.org/officeDocument/2006/relationships/notesSlide" Target="../notesSlides/notesSlide3.xml"/><Relationship Id="rId16" Type="http://schemas.openxmlformats.org/officeDocument/2006/relationships/slide" Target="slide23.xml"/><Relationship Id="rId20" Type="http://schemas.openxmlformats.org/officeDocument/2006/relationships/slide" Target="slide28.xml"/><Relationship Id="rId29" Type="http://schemas.openxmlformats.org/officeDocument/2006/relationships/slide" Target="slide4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11" Type="http://schemas.openxmlformats.org/officeDocument/2006/relationships/slide" Target="slide16.xml"/><Relationship Id="rId24" Type="http://schemas.openxmlformats.org/officeDocument/2006/relationships/slide" Target="slide38.xml"/><Relationship Id="rId5" Type="http://schemas.openxmlformats.org/officeDocument/2006/relationships/slide" Target="slide7.xml"/><Relationship Id="rId15" Type="http://schemas.openxmlformats.org/officeDocument/2006/relationships/slide" Target="slide22.xml"/><Relationship Id="rId23" Type="http://schemas.openxmlformats.org/officeDocument/2006/relationships/slide" Target="slide37.xml"/><Relationship Id="rId28" Type="http://schemas.openxmlformats.org/officeDocument/2006/relationships/slide" Target="slide43.xml"/><Relationship Id="rId10" Type="http://schemas.openxmlformats.org/officeDocument/2006/relationships/slide" Target="slide14.xml"/><Relationship Id="rId19" Type="http://schemas.openxmlformats.org/officeDocument/2006/relationships/slide" Target="slide27.xml"/><Relationship Id="rId4" Type="http://schemas.openxmlformats.org/officeDocument/2006/relationships/slide" Target="slide5.xml"/><Relationship Id="rId9" Type="http://schemas.openxmlformats.org/officeDocument/2006/relationships/slide" Target="slide13.xml"/><Relationship Id="rId14" Type="http://schemas.openxmlformats.org/officeDocument/2006/relationships/slide" Target="slide21.xml"/><Relationship Id="rId22" Type="http://schemas.openxmlformats.org/officeDocument/2006/relationships/slide" Target="slide31.xml"/><Relationship Id="rId27" Type="http://schemas.openxmlformats.org/officeDocument/2006/relationships/slide" Target="slide42.xml"/><Relationship Id="rId30" Type="http://schemas.openxmlformats.org/officeDocument/2006/relationships/slide" Target="slide49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" Target="slide3.xml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Electromagnetic_spectru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slide" Target="slide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slide" Target="slide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hyperlink" Target="http://www.chem.agilent.com/en-US/products-services/Parts-Supplies/Chromatography-Spectrometry/Vials-and-Closures/High-Recovery-Vials/PublishingImages/high_recovery_vials.pn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slide" Target="slide3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slide" Target="slide3.xml"/><Relationship Id="rId4" Type="http://schemas.openxmlformats.org/officeDocument/2006/relationships/hyperlink" Target="http://www.chem.agilent.com/Library/primers/Public/59801397_020660.pd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slide" Target="slide3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slide" Target="slide3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m.agilent.com/Library/primers/Public/59801397_020660.pdf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slide" Target="slide3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slide" Target="slid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slide" Target="slide3.xml"/><Relationship Id="rId5" Type="http://schemas.openxmlformats.org/officeDocument/2006/relationships/hyperlink" Target="http://www.chem.agilent.com/Library/applications/5991-3783ENE_print.pdf" TargetMode="Externa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slide" Target="slide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agilent.com/cs/library/applications/5990-7863EN.pdf" TargetMode="External"/><Relationship Id="rId5" Type="http://schemas.openxmlformats.org/officeDocument/2006/relationships/image" Target="../media/image27.jpeg"/><Relationship Id="rId4" Type="http://schemas.openxmlformats.org/officeDocument/2006/relationships/hyperlink" Target="http://www.chem.agilent.com/Library/applications/5990-7864EN.pdf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slide" Target="slide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slide" Target="slide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hyperlink" Target="http://www.chem.agilent.com/en-US/products-services/Parts-Supplies/Chromatography-Spectrometry/Vials-and-Closures/High-Recovery-Vials/PublishingImages/high_recovery_vials.png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slide" Target="slide3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slide" Target="slide3.xml"/><Relationship Id="rId5" Type="http://schemas.openxmlformats.org/officeDocument/2006/relationships/image" Target="../media/image32.jpeg"/><Relationship Id="rId4" Type="http://schemas.openxmlformats.org/officeDocument/2006/relationships/hyperlink" Target="http://www.chem.agilent.com/Library/applications/app07.pdf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m.agilent.com/Library/applications/5991-3166ENE_High.pdf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slide" Target="slide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5" Type="http://schemas.openxmlformats.org/officeDocument/2006/relationships/slide" Target="slide3.xml"/><Relationship Id="rId4" Type="http://schemas.openxmlformats.org/officeDocument/2006/relationships/hyperlink" Target="https://en.wikipedia.org/wiki/Electromagnetic_spectrum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slide" Target="slide3.x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gif"/><Relationship Id="rId3" Type="http://schemas.openxmlformats.org/officeDocument/2006/relationships/image" Target="../media/image37.gif"/><Relationship Id="rId7" Type="http://schemas.openxmlformats.org/officeDocument/2006/relationships/image" Target="../media/image41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gif"/><Relationship Id="rId5" Type="http://schemas.openxmlformats.org/officeDocument/2006/relationships/image" Target="../media/image39.gif"/><Relationship Id="rId10" Type="http://schemas.openxmlformats.org/officeDocument/2006/relationships/slide" Target="slide3.xml"/><Relationship Id="rId4" Type="http://schemas.openxmlformats.org/officeDocument/2006/relationships/image" Target="../media/image38.gif"/><Relationship Id="rId9" Type="http://schemas.openxmlformats.org/officeDocument/2006/relationships/hyperlink" Target="https://en.wikipedia.org/wiki/Infrared_spectroscopy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6" Type="http://schemas.openxmlformats.org/officeDocument/2006/relationships/slide" Target="slide3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slide" Target="slide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5" Type="http://schemas.openxmlformats.org/officeDocument/2006/relationships/slide" Target="slide3.xml"/><Relationship Id="rId4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m.agilent.com/Library/applications/5991-4037EN.pdf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Relationship Id="rId6" Type="http://schemas.openxmlformats.org/officeDocument/2006/relationships/slide" Target="slide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m.agilent.com/Library/applications/5991-5591EN.pdf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Relationship Id="rId6" Type="http://schemas.openxmlformats.org/officeDocument/2006/relationships/slide" Target="slide3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m.agilent.com/Library/applications/5991-0784EN_AppNote_630_Dairy.pdf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5" Type="http://schemas.openxmlformats.org/officeDocument/2006/relationships/slide" Target="slide3.xml"/><Relationship Id="rId4" Type="http://schemas.openxmlformats.org/officeDocument/2006/relationships/image" Target="../media/image4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Relationship Id="rId6" Type="http://schemas.openxmlformats.org/officeDocument/2006/relationships/slide" Target="slide3.xml"/><Relationship Id="rId5" Type="http://schemas.openxmlformats.org/officeDocument/2006/relationships/image" Target="../media/image54.png"/><Relationship Id="rId4" Type="http://schemas.openxmlformats.org/officeDocument/2006/relationships/hyperlink" Target="http://www.chem.agilent.com/Library/applications/5991-3818EN__Active.pdf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hem.agilent.com/Library/technicaloverviews/Public/5991-2528EN.pdf" TargetMode="External"/><Relationship Id="rId13" Type="http://schemas.openxmlformats.org/officeDocument/2006/relationships/hyperlink" Target="http://www.chem.agilent.com/Library/applications/5991-4037EN.pdf" TargetMode="External"/><Relationship Id="rId18" Type="http://schemas.openxmlformats.org/officeDocument/2006/relationships/hyperlink" Target="http://www.agilent.com/chem/teachingresources" TargetMode="External"/><Relationship Id="rId3" Type="http://schemas.openxmlformats.org/officeDocument/2006/relationships/hyperlink" Target="http://www.agilent.com/" TargetMode="External"/><Relationship Id="rId7" Type="http://schemas.openxmlformats.org/officeDocument/2006/relationships/hyperlink" Target="http://www.agilent.com/cs/library/primers/public/59801397_020660.pdf" TargetMode="External"/><Relationship Id="rId12" Type="http://schemas.openxmlformats.org/officeDocument/2006/relationships/hyperlink" Target="http://www.chem.agilent.com/Library/applications/5991-3166ENE_High.pdf" TargetMode="External"/><Relationship Id="rId17" Type="http://schemas.openxmlformats.org/officeDocument/2006/relationships/hyperlink" Target="http://www.chromacademy.com/Agilent-uni.html" TargetMode="External"/><Relationship Id="rId2" Type="http://schemas.openxmlformats.org/officeDocument/2006/relationships/notesSlide" Target="../notesSlides/notesSlide49.xml"/><Relationship Id="rId16" Type="http://schemas.openxmlformats.org/officeDocument/2006/relationships/hyperlink" Target="http://www.chem.agilent.com/Library/applications/5991-3818EN__Active.pdf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chem.agilent.com/Library/primers/Public/59801397_020660.pdf" TargetMode="External"/><Relationship Id="rId11" Type="http://schemas.openxmlformats.org/officeDocument/2006/relationships/hyperlink" Target="http://www.chem.agilent.com/Library/applications/app07.pdf" TargetMode="External"/><Relationship Id="rId5" Type="http://schemas.openxmlformats.org/officeDocument/2006/relationships/hyperlink" Target="mailto:academia.team@agilent.com" TargetMode="External"/><Relationship Id="rId15" Type="http://schemas.openxmlformats.org/officeDocument/2006/relationships/hyperlink" Target="http://www.chem.agilent.com/Library/applications/5991-0784EN_AppNote_630_Dairy.pdf" TargetMode="External"/><Relationship Id="rId10" Type="http://schemas.openxmlformats.org/officeDocument/2006/relationships/hyperlink" Target="http://www.chem.agilent.com/Library/applications/5990-7864EN.pdf" TargetMode="External"/><Relationship Id="rId19" Type="http://schemas.openxmlformats.org/officeDocument/2006/relationships/slide" Target="slide3.xml"/><Relationship Id="rId4" Type="http://schemas.openxmlformats.org/officeDocument/2006/relationships/hyperlink" Target="http://www.agilent.com/chem/academia" TargetMode="External"/><Relationship Id="rId9" Type="http://schemas.openxmlformats.org/officeDocument/2006/relationships/hyperlink" Target="http://www.chem.agilent.com/Library/applications/5991-3783ENE_print.pdf" TargetMode="External"/><Relationship Id="rId14" Type="http://schemas.openxmlformats.org/officeDocument/2006/relationships/hyperlink" Target="http://www.chem.agilent.com/Library/applications/5991-5591EN.pdf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white">
          <a:xfrm>
            <a:off x="4568913" y="3435048"/>
            <a:ext cx="3253766" cy="197878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200" b="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400" b="1" cap="all" dirty="0" smtClean="0">
                <a:solidFill>
                  <a:srgbClr val="FFD700"/>
                </a:solidFill>
                <a:latin typeface="Arial Narrow"/>
                <a:cs typeface="Arial Narrow"/>
              </a:rPr>
              <a:t>Building</a:t>
            </a:r>
          </a:p>
          <a:p>
            <a:pPr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sz="1900" cap="all" dirty="0" smtClean="0">
                <a:solidFill>
                  <a:srgbClr val="FFFFFF"/>
                </a:solidFill>
                <a:latin typeface="Arial Narrow"/>
                <a:cs typeface="Arial Narrow"/>
              </a:rPr>
              <a:t>Better Science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400" cap="all" dirty="0" smtClean="0">
                <a:solidFill>
                  <a:srgbClr val="FFD700"/>
                </a:solidFill>
                <a:latin typeface="Arial Narrow"/>
                <a:cs typeface="Arial Narrow"/>
              </a:rPr>
              <a:t>Agilent and You</a:t>
            </a:r>
            <a:endParaRPr lang="en-US" sz="1400" cap="all" dirty="0">
              <a:solidFill>
                <a:srgbClr val="FFD700"/>
              </a:solidFill>
              <a:latin typeface="Arial Narrow"/>
              <a:cs typeface="Arial Narrow"/>
            </a:endParaRPr>
          </a:p>
        </p:txBody>
      </p:sp>
      <p:sp>
        <p:nvSpPr>
          <p:cNvPr id="8" name="Text Placeholder 19"/>
          <p:cNvSpPr txBox="1">
            <a:spLocks/>
          </p:cNvSpPr>
          <p:nvPr/>
        </p:nvSpPr>
        <p:spPr>
          <a:xfrm>
            <a:off x="4569434" y="1371600"/>
            <a:ext cx="3202966" cy="194767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>
              <a:lnSpc>
                <a:spcPct val="90000"/>
              </a:lnSpc>
              <a:spcAft>
                <a:spcPts val="0"/>
              </a:spcAft>
            </a:pPr>
            <a:r>
              <a:rPr lang="ru-RU" sz="2800" dirty="0" smtClean="0">
                <a:solidFill>
                  <a:srgbClr val="FFFFFF"/>
                </a:solidFill>
                <a:latin typeface="Arial Narrow"/>
                <a:cs typeface="Arial Narrow"/>
              </a:rPr>
              <a:t>Основы </a:t>
            </a:r>
            <a:br>
              <a:rPr lang="ru-RU" sz="2800" dirty="0" smtClean="0">
                <a:solidFill>
                  <a:srgbClr val="FFFFFF"/>
                </a:solidFill>
                <a:latin typeface="Arial Narrow"/>
                <a:cs typeface="Arial Narrow"/>
              </a:rPr>
            </a:br>
            <a:r>
              <a:rPr lang="ru-RU" sz="2800" dirty="0" smtClean="0">
                <a:solidFill>
                  <a:srgbClr val="FFFFFF"/>
                </a:solidFill>
                <a:latin typeface="Arial Narrow"/>
                <a:cs typeface="Arial Narrow"/>
              </a:rPr>
              <a:t>молекулярной спектроскопии</a:t>
            </a:r>
            <a:r>
              <a:rPr sz="2800" dirty="0" smtClean="0">
                <a:solidFill>
                  <a:srgbClr val="FFFFFF"/>
                </a:solidFill>
                <a:latin typeface="Arial Narrow"/>
                <a:cs typeface="Arial Narrow"/>
              </a:rPr>
              <a:t>:  </a:t>
            </a:r>
            <a:r>
              <a:rPr lang="ru-RU" sz="2800" dirty="0" smtClean="0">
                <a:solidFill>
                  <a:srgbClr val="FFFFFF"/>
                </a:solidFill>
                <a:latin typeface="Arial Narrow"/>
                <a:cs typeface="Arial Narrow"/>
              </a:rPr>
              <a:t>оборудование</a:t>
            </a:r>
            <a:endParaRPr sz="2800" dirty="0" smtClean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56928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4611161" y="1933040"/>
            <a:ext cx="3266466" cy="29671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/>
          <a:p>
            <a:r>
              <a:rPr lang="en-US" sz="1600" dirty="0">
                <a:solidFill>
                  <a:srgbClr val="FFFFFF"/>
                </a:solidFill>
              </a:rPr>
              <a:t>Agilent is committed to the educational community and </a:t>
            </a:r>
            <a:r>
              <a:rPr lang="en-US" sz="1600" dirty="0" smtClean="0">
                <a:solidFill>
                  <a:srgbClr val="FFFFFF"/>
                </a:solidFill>
              </a:rPr>
              <a:t/>
            </a:r>
            <a:br>
              <a:rPr lang="en-US" sz="1600" dirty="0" smtClean="0">
                <a:solidFill>
                  <a:srgbClr val="FFFFFF"/>
                </a:solidFill>
              </a:rPr>
            </a:br>
            <a:r>
              <a:rPr lang="en-US" sz="1600" dirty="0" smtClean="0">
                <a:solidFill>
                  <a:srgbClr val="FFFFFF"/>
                </a:solidFill>
              </a:rPr>
              <a:t>is </a:t>
            </a:r>
            <a:r>
              <a:rPr lang="en-US" sz="1600" dirty="0">
                <a:solidFill>
                  <a:srgbClr val="FFFFFF"/>
                </a:solidFill>
              </a:rPr>
              <a:t>willing to provide access </a:t>
            </a:r>
            <a:r>
              <a:rPr lang="en-US" sz="1600" dirty="0" smtClean="0">
                <a:solidFill>
                  <a:srgbClr val="FFFFFF"/>
                </a:solidFill>
              </a:rPr>
              <a:t/>
            </a:r>
            <a:br>
              <a:rPr lang="en-US" sz="1600" dirty="0" smtClean="0">
                <a:solidFill>
                  <a:srgbClr val="FFFFFF"/>
                </a:solidFill>
              </a:rPr>
            </a:br>
            <a:r>
              <a:rPr lang="en-US" sz="1600" dirty="0" smtClean="0">
                <a:solidFill>
                  <a:srgbClr val="FFFFFF"/>
                </a:solidFill>
              </a:rPr>
              <a:t>to </a:t>
            </a:r>
            <a:r>
              <a:rPr lang="en-US" sz="1600" dirty="0">
                <a:solidFill>
                  <a:srgbClr val="FFFFFF"/>
                </a:solidFill>
              </a:rPr>
              <a:t>company-owned material.</a:t>
            </a:r>
          </a:p>
          <a:p>
            <a:endParaRPr lang="en-US" sz="1600" dirty="0" smtClean="0">
              <a:solidFill>
                <a:srgbClr val="FFFFFF"/>
              </a:solidFill>
            </a:endParaRPr>
          </a:p>
          <a:p>
            <a:endParaRPr lang="en-US" sz="2400" dirty="0">
              <a:solidFill>
                <a:srgbClr val="FFFFFF"/>
              </a:solidFill>
            </a:endParaRPr>
          </a:p>
          <a:p>
            <a:r>
              <a:rPr lang="en-US" sz="1000" dirty="0">
                <a:solidFill>
                  <a:srgbClr val="FFFFFF"/>
                </a:solidFill>
              </a:rPr>
              <a:t>This slide set was created by Agilent for </a:t>
            </a:r>
            <a:r>
              <a:rPr lang="en-US" sz="1000" u="sng" dirty="0">
                <a:solidFill>
                  <a:srgbClr val="FFFFFF"/>
                </a:solidFill>
              </a:rPr>
              <a:t>teaching purposes  only</a:t>
            </a:r>
            <a:r>
              <a:rPr lang="en-US" sz="1000" dirty="0">
                <a:solidFill>
                  <a:srgbClr val="FFFFFF"/>
                </a:solidFill>
              </a:rPr>
              <a:t>.</a:t>
            </a:r>
          </a:p>
          <a:p>
            <a:endParaRPr lang="en-US" sz="1000" dirty="0">
              <a:solidFill>
                <a:srgbClr val="FFFFFF"/>
              </a:solidFill>
            </a:endParaRPr>
          </a:p>
          <a:p>
            <a:r>
              <a:rPr lang="en-US" sz="1000" dirty="0">
                <a:solidFill>
                  <a:srgbClr val="FFFFFF"/>
                </a:solidFill>
              </a:rPr>
              <a:t>If you wish to use the pictures, sketches, or drawings </a:t>
            </a:r>
            <a:r>
              <a:rPr lang="en-US" sz="1000" dirty="0" smtClean="0">
                <a:solidFill>
                  <a:srgbClr val="FFFFFF"/>
                </a:solidFill>
              </a:rPr>
              <a:t/>
            </a:r>
            <a:br>
              <a:rPr lang="en-US" sz="1000" dirty="0" smtClean="0">
                <a:solidFill>
                  <a:srgbClr val="FFFFFF"/>
                </a:solidFill>
              </a:rPr>
            </a:br>
            <a:r>
              <a:rPr lang="en-US" sz="1000" dirty="0" smtClean="0">
                <a:solidFill>
                  <a:srgbClr val="FFFFFF"/>
                </a:solidFill>
              </a:rPr>
              <a:t>for </a:t>
            </a:r>
            <a:r>
              <a:rPr lang="en-US" sz="1000" dirty="0">
                <a:solidFill>
                  <a:srgbClr val="FFFFFF"/>
                </a:solidFill>
              </a:rPr>
              <a:t>any other purpose, please contact Agilent first.</a:t>
            </a:r>
          </a:p>
        </p:txBody>
      </p:sp>
    </p:spTree>
    <p:extLst>
      <p:ext uri="{BB962C8B-B14F-4D97-AF65-F5344CB8AC3E}">
        <p14:creationId xmlns:p14="http://schemas.microsoft.com/office/powerpoint/2010/main" xmlns="" val="29106582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0" dirty="0" smtClean="0">
                <a:latin typeface="+mj-lt"/>
              </a:rPr>
              <a:t>Содержание</a:t>
            </a:r>
            <a:endParaRPr lang="ru-RU" b="0" dirty="0">
              <a:latin typeface="+mj-lt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228600" y="1508760"/>
            <a:ext cx="4206240" cy="489062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en-US" sz="1600" b="1" dirty="0" smtClean="0">
                <a:solidFill>
                  <a:srgbClr val="0085D5"/>
                </a:solidFill>
              </a:rPr>
              <a:t>Введение</a:t>
            </a: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en-US" sz="1600" dirty="0" smtClean="0">
                <a:solidFill>
                  <a:srgbClr val="000000"/>
                </a:solidFill>
                <a:hlinkClick r:id="rId3" action="ppaction://hlinksldjump"/>
              </a:rPr>
              <a:t>Классификация</a:t>
            </a:r>
            <a:endParaRPr lang="ru-RU" sz="1600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en-US" sz="1600" b="1" dirty="0" smtClean="0">
                <a:solidFill>
                  <a:srgbClr val="0085D5"/>
                </a:solidFill>
              </a:rPr>
              <a:t>Молекулярная спектроскопия</a:t>
            </a: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en-US" sz="1600" dirty="0" smtClean="0">
                <a:hlinkClick r:id="rId4" action="ppaction://hlinksldjump"/>
              </a:rPr>
              <a:t>Общие положения</a:t>
            </a:r>
            <a:endParaRPr lang="ru-RU" sz="1600" dirty="0" smtClean="0"/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en-US" sz="1600" dirty="0" smtClean="0">
                <a:solidFill>
                  <a:srgbClr val="000000"/>
                </a:solidFill>
                <a:hlinkClick r:id="rId5" action="ppaction://hlinksldjump"/>
              </a:rPr>
              <a:t>Оптическая спектроскопия в УФ- и видимой области</a:t>
            </a:r>
            <a:endParaRPr lang="ru-RU" sz="1600" dirty="0" smtClean="0">
              <a:solidFill>
                <a:srgbClr val="000000"/>
              </a:solidFill>
            </a:endParaRPr>
          </a:p>
          <a:p>
            <a:pPr marL="540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hlinkClick r:id="rId6" action="ppaction://hlinksldjump"/>
              </a:rPr>
              <a:t>Принцип работы</a:t>
            </a:r>
            <a:endParaRPr lang="ru-RU" sz="1600" dirty="0" smtClean="0"/>
          </a:p>
          <a:p>
            <a:pPr marL="540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hlinkClick r:id="rId7" action="ppaction://hlinksldjump"/>
              </a:rPr>
              <a:t>Источник излучения</a:t>
            </a:r>
            <a:endParaRPr lang="ru-RU" sz="1600" dirty="0" smtClean="0"/>
          </a:p>
          <a:p>
            <a:pPr marL="540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hlinkClick r:id="rId8" action="ppaction://hlinksldjump"/>
              </a:rPr>
              <a:t>Дисперсионные устройства</a:t>
            </a:r>
            <a:endParaRPr lang="ru-RU" sz="1600" dirty="0" smtClean="0"/>
          </a:p>
          <a:p>
            <a:pPr marL="540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hlinkClick r:id="rId9" action="ppaction://hlinksldjump"/>
              </a:rPr>
              <a:t>Детекторы</a:t>
            </a:r>
            <a:endParaRPr lang="ru-RU" sz="1600" dirty="0" smtClean="0"/>
          </a:p>
          <a:p>
            <a:pPr marL="540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hlinkClick r:id="rId10" action="ppaction://hlinksldjump"/>
              </a:rPr>
              <a:t>Система</a:t>
            </a:r>
            <a:endParaRPr lang="ru-RU" sz="1600" dirty="0" smtClean="0"/>
          </a:p>
          <a:p>
            <a:pPr marL="540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hlinkClick r:id="rId11" action="ppaction://hlinksldjump"/>
              </a:rPr>
              <a:t>Качественный и количественный анализ</a:t>
            </a:r>
            <a:endParaRPr lang="ru-RU" sz="1600" dirty="0" smtClean="0"/>
          </a:p>
          <a:p>
            <a:pPr marL="540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hlinkClick r:id="rId12" action="ppaction://hlinksldjump"/>
              </a:rPr>
              <a:t>Варианты применения</a:t>
            </a:r>
            <a:endParaRPr lang="ru-RU" sz="1600" dirty="0" smtClean="0"/>
          </a:p>
          <a:p>
            <a:pPr marL="540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hlinkClick r:id="rId13" action="ppaction://hlinksldjump"/>
              </a:rPr>
              <a:t>Примеры</a:t>
            </a:r>
            <a:endParaRPr lang="ru-RU" sz="1600" dirty="0" smtClean="0"/>
          </a:p>
          <a:p>
            <a:pPr marL="540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hlinkClick r:id="rId14" action="ppaction://hlinksldjump"/>
              </a:rPr>
              <a:t>Возможности</a:t>
            </a:r>
            <a:endParaRPr lang="ru-RU" sz="1600" dirty="0" smtClean="0"/>
          </a:p>
          <a:p>
            <a:pPr marL="0" lvl="1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287338" algn="l"/>
              </a:tabLst>
            </a:pPr>
            <a:endParaRPr lang="ru-RU" dirty="0" smtClean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</a:pPr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745312" y="1508759"/>
            <a:ext cx="4203954" cy="4844415"/>
          </a:xfrm>
        </p:spPr>
        <p:txBody>
          <a:bodyPr>
            <a:normAutofit lnSpcReduction="10000"/>
          </a:bodyPr>
          <a:lstStyle/>
          <a:p>
            <a:pPr marL="285750" indent="-2857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87338" algn="l"/>
              </a:tabLst>
            </a:pPr>
            <a:r>
              <a:rPr lang="en-US" sz="1600" dirty="0">
                <a:solidFill>
                  <a:srgbClr val="000000"/>
                </a:solidFill>
                <a:hlinkClick r:id="rId15" action="ppaction://hlinksldjump"/>
              </a:rPr>
              <a:t>Инфракрасная спектроскопия</a:t>
            </a:r>
            <a:endParaRPr lang="ru-RU" sz="1600" dirty="0">
              <a:solidFill>
                <a:srgbClr val="000000"/>
              </a:solidFill>
            </a:endParaRPr>
          </a:p>
          <a:p>
            <a:pPr marL="540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hlinkClick r:id="rId16" action="ppaction://hlinksldjump"/>
              </a:rPr>
              <a:t>Принцип работы</a:t>
            </a:r>
            <a:endParaRPr lang="ru-RU" sz="1600" dirty="0" smtClean="0"/>
          </a:p>
          <a:p>
            <a:pPr marL="540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hlinkClick r:id="rId17" action="ppaction://hlinksldjump"/>
              </a:rPr>
              <a:t>Источник излучения</a:t>
            </a:r>
            <a:endParaRPr lang="ru-RU" sz="1600" dirty="0" smtClean="0"/>
          </a:p>
          <a:p>
            <a:pPr marL="540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hlinkClick r:id="rId18" action="ppaction://hlinksldjump"/>
              </a:rPr>
              <a:t>Система</a:t>
            </a:r>
            <a:endParaRPr lang="ru-RU" sz="1600" dirty="0" smtClean="0"/>
          </a:p>
          <a:p>
            <a:pPr marL="540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hlinkClick r:id="rId19" action="ppaction://hlinksldjump"/>
              </a:rPr>
              <a:t>Варианты применения</a:t>
            </a:r>
            <a:endParaRPr lang="ru-RU" sz="1600" dirty="0" smtClean="0"/>
          </a:p>
          <a:p>
            <a:pPr marL="540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hlinkClick r:id="rId20" action="ppaction://hlinksldjump"/>
              </a:rPr>
              <a:t>Примеры</a:t>
            </a:r>
            <a:endParaRPr lang="ru-RU" sz="1600" dirty="0" smtClean="0"/>
          </a:p>
          <a:p>
            <a:pPr marL="540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hlinkClick r:id="rId21" action="ppaction://hlinksldjump"/>
              </a:rPr>
              <a:t>Возможности</a:t>
            </a:r>
            <a:endParaRPr lang="ru-RU" sz="1600" dirty="0" smtClean="0"/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en-US" sz="1600" dirty="0">
                <a:solidFill>
                  <a:srgbClr val="000000"/>
                </a:solidFill>
                <a:hlinkClick r:id="rId22" action="ppaction://hlinksldjump"/>
              </a:rPr>
              <a:t>Инфракрасная спектроскопия с Фурье-преобразованием</a:t>
            </a:r>
            <a:endParaRPr lang="ru-RU" sz="1600" dirty="0">
              <a:solidFill>
                <a:srgbClr val="000000"/>
              </a:solidFill>
            </a:endParaRPr>
          </a:p>
          <a:p>
            <a:pPr marL="540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hlinkClick r:id="rId23" action="ppaction://hlinksldjump"/>
              </a:rPr>
              <a:t>Принцип работы</a:t>
            </a:r>
            <a:endParaRPr lang="ru-RU" sz="1600" dirty="0" smtClean="0"/>
          </a:p>
          <a:p>
            <a:pPr marL="540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hlinkClick r:id="rId24" action="ppaction://hlinksldjump"/>
              </a:rPr>
              <a:t>Интерферограмма</a:t>
            </a:r>
            <a:endParaRPr lang="ru-RU" sz="1600" dirty="0" smtClean="0"/>
          </a:p>
          <a:p>
            <a:pPr marL="540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hlinkClick r:id="rId25" action="ppaction://hlinksldjump"/>
              </a:rPr>
              <a:t>Качественный и количественный анализ</a:t>
            </a:r>
            <a:endParaRPr lang="ru-RU" sz="1600" dirty="0" smtClean="0"/>
          </a:p>
          <a:p>
            <a:pPr marL="540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hlinkClick r:id="rId26" action="ppaction://hlinksldjump"/>
              </a:rPr>
              <a:t>Система</a:t>
            </a:r>
            <a:endParaRPr lang="ru-RU" sz="1600" dirty="0" smtClean="0"/>
          </a:p>
          <a:p>
            <a:pPr marL="540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hlinkClick r:id="rId27" action="ppaction://hlinksldjump"/>
              </a:rPr>
              <a:t>Варианты применения</a:t>
            </a:r>
            <a:endParaRPr lang="ru-RU" sz="1600" dirty="0" smtClean="0"/>
          </a:p>
          <a:p>
            <a:pPr marL="540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hlinkClick r:id="rId28" action="ppaction://hlinksldjump"/>
              </a:rPr>
              <a:t>Примеры</a:t>
            </a:r>
            <a:endParaRPr lang="ru-RU" sz="1600" dirty="0" smtClean="0"/>
          </a:p>
          <a:p>
            <a:pPr marL="540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hlinkClick r:id="rId29" action="ppaction://hlinksldjump"/>
              </a:rPr>
              <a:t>Возможности</a:t>
            </a:r>
            <a:endParaRPr lang="ru-RU" sz="1600" dirty="0" smtClean="0"/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en-US" sz="1600" dirty="0" smtClean="0">
                <a:hlinkClick r:id="rId30" action="ppaction://hlinksldjump"/>
              </a:rPr>
              <a:t>Дополнительная информация</a:t>
            </a:r>
            <a:endParaRPr lang="ru-RU" sz="1600" dirty="0"/>
          </a:p>
        </p:txBody>
      </p:sp>
      <p:cxnSp>
        <p:nvCxnSpPr>
          <p:cNvPr id="12" name="Straight Connector 11"/>
          <p:cNvCxnSpPr/>
          <p:nvPr/>
        </p:nvCxnSpPr>
        <p:spPr>
          <a:xfrm rot="5400000">
            <a:off x="2433542" y="3674364"/>
            <a:ext cx="4280694" cy="5366"/>
          </a:xfrm>
          <a:prstGeom prst="line">
            <a:avLst/>
          </a:prstGeom>
          <a:ln>
            <a:solidFill>
              <a:srgbClr val="008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22682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228599" y="1508760"/>
            <a:ext cx="8375849" cy="4562856"/>
          </a:xfrm>
        </p:spPr>
        <p:txBody>
          <a:bodyPr>
            <a:noAutofit/>
          </a:bodyPr>
          <a:lstStyle/>
          <a:p>
            <a:r>
              <a:rPr lang="en-US" sz="1950" dirty="0" smtClean="0"/>
              <a:t>Спектроскопия представляет собой широкую область с многочисленными направлениями исследований, классифицируемыми по типам исследуемых объектов. </a:t>
            </a:r>
            <a:r>
              <a:rPr lang="en-US" sz="1950" dirty="0" smtClean="0">
                <a:sym typeface="Wingdings" panose="05000000000000000000" pitchFamily="2" charset="2"/>
              </a:rPr>
              <a:t>Данная презентация посвящена </a:t>
            </a:r>
            <a:r>
              <a:rPr lang="en-US" sz="1950" b="1" dirty="0" smtClean="0">
                <a:sym typeface="Wingdings" panose="05000000000000000000" pitchFamily="2" charset="2"/>
              </a:rPr>
              <a:t>молекулярной спектроскопии</a:t>
            </a:r>
            <a:r>
              <a:rPr lang="en-US" sz="1950" dirty="0" smtClean="0"/>
              <a:t>.</a:t>
            </a:r>
          </a:p>
          <a:p>
            <a:pPr>
              <a:lnSpc>
                <a:spcPct val="120000"/>
              </a:lnSpc>
            </a:pPr>
            <a:endParaRPr lang="ru-RU" sz="1600" dirty="0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800" dirty="0" smtClean="0"/>
              <a:t>Введение</a:t>
            </a:r>
            <a:r>
              <a:rPr dirty="0"/>
              <a:t/>
            </a:r>
            <a:br>
              <a:rPr dirty="0"/>
            </a:br>
            <a:r>
              <a:rPr lang="en-US" sz="3100" dirty="0" smtClean="0"/>
              <a:t>Классификации</a:t>
            </a:r>
            <a:endParaRPr lang="ru-RU" sz="31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11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15" name="Action Button: Custom 14">
                <a:hlinkClick r:id="rId3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Chevron 15">
                <a:hlinkClick r:id="rId3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17" name="Chevron 16">
                <a:hlinkClick r:id="rId3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8" name="TextBox 17">
              <a:hlinkClick r:id="rId3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  <p:graphicFrame>
        <p:nvGraphicFramePr>
          <p:cNvPr id="10" name="Diagram 2"/>
          <p:cNvGraphicFramePr/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260394023"/>
              </p:ext>
            </p:extLst>
          </p:nvPr>
        </p:nvGraphicFramePr>
        <p:xfrm>
          <a:off x="228599" y="2736000"/>
          <a:ext cx="7999200" cy="313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58808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>
            <a:normAutofit fontScale="90000"/>
          </a:bodyPr>
          <a:lstStyle/>
          <a:p>
            <a:r>
              <a:rPr sz="3800" dirty="0" smtClean="0"/>
              <a:t>Молекулярная спектроскопия</a:t>
            </a:r>
            <a:r>
              <a:rPr dirty="0"/>
              <a:t/>
            </a:r>
            <a:br>
              <a:rPr dirty="0"/>
            </a:br>
            <a:r>
              <a:rPr sz="3100" dirty="0" err="1" smtClean="0"/>
              <a:t>Общие</a:t>
            </a:r>
            <a:r>
              <a:rPr sz="3100" dirty="0" smtClean="0"/>
              <a:t> </a:t>
            </a:r>
            <a:r>
              <a:rPr sz="3100" dirty="0" err="1" smtClean="0"/>
              <a:t>положения</a:t>
            </a:r>
            <a:endParaRPr lang="ru-RU" sz="3100" dirty="0">
              <a:solidFill>
                <a:schemeClr val="tx2"/>
              </a:solidFill>
            </a:endParaRPr>
          </a:p>
        </p:txBody>
      </p:sp>
      <p:sp>
        <p:nvSpPr>
          <p:cNvPr id="13" name="Content Placeholder 19"/>
          <p:cNvSpPr>
            <a:spLocks noGrp="1"/>
          </p:cNvSpPr>
          <p:nvPr>
            <p:ph sz="half" idx="1"/>
          </p:nvPr>
        </p:nvSpPr>
        <p:spPr>
          <a:xfrm>
            <a:off x="230400" y="1512000"/>
            <a:ext cx="4270248" cy="4562856"/>
          </a:xfrm>
        </p:spPr>
        <p:txBody>
          <a:bodyPr>
            <a:noAutofit/>
          </a:bodyPr>
          <a:lstStyle/>
          <a:p>
            <a:pPr>
              <a:spcAft>
                <a:spcPts val="300"/>
              </a:spcAft>
            </a:pPr>
            <a:r>
              <a:rPr lang="en-US" sz="1800" b="0" dirty="0"/>
              <a:t>Объединение атомов в молекулы создает уникальные энергетические состояния и, как следствие, уникальные спектры переходов между состояниями. </a:t>
            </a:r>
            <a:endParaRPr lang="ru-RU" sz="1800" b="0" dirty="0" smtClean="0"/>
          </a:p>
          <a:p>
            <a:r>
              <a:rPr lang="en-US" sz="1800" b="0" dirty="0" smtClean="0"/>
              <a:t>Молекулярные спектры могут быть связаны с различными:</a:t>
            </a: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800" b="0" dirty="0" smtClean="0"/>
              <a:t>Спиновыми состояниями электронов</a:t>
            </a: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800" b="0" dirty="0"/>
              <a:t>Вращательными состояниями молекул </a:t>
            </a:r>
            <a:endParaRPr lang="ru-RU" sz="1800" b="0" dirty="0" smtClean="0"/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800" b="0" dirty="0" smtClean="0"/>
              <a:t>Колебательными состояниями молекул</a:t>
            </a:r>
            <a:endParaRPr lang="ru-RU" sz="1800" b="0" dirty="0"/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800" b="0" dirty="0" smtClean="0"/>
              <a:t>Электронными состояниями</a:t>
            </a:r>
          </a:p>
        </p:txBody>
      </p:sp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724515392"/>
              </p:ext>
            </p:extLst>
          </p:nvPr>
        </p:nvGraphicFramePr>
        <p:xfrm>
          <a:off x="4572000" y="1612800"/>
          <a:ext cx="4176464" cy="384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2592288"/>
              </a:tblGrid>
              <a:tr h="324000">
                <a:tc gridSpan="2"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Молекулярная спектроскопия</a:t>
                      </a:r>
                      <a:endParaRPr lang="ru-RU" sz="1400" dirty="0"/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Применение</a:t>
                      </a:r>
                      <a:endParaRPr lang="ru-RU" sz="1200" i="1" dirty="0"/>
                    </a:p>
                  </a:txBody>
                  <a:tcPr marL="36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  <a:tr h="247075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Спектроскопия в </a:t>
                      </a:r>
                    </a:p>
                    <a:p>
                      <a:pPr algn="l"/>
                      <a:r>
                        <a:rPr lang="en-US" sz="1200" dirty="0" smtClean="0"/>
                        <a:t>УФ- и видимой области </a:t>
                      </a:r>
                      <a:endParaRPr lang="ru-RU" sz="1200" i="1" dirty="0"/>
                    </a:p>
                  </a:txBody>
                  <a:tcPr marR="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Изучает взаимодействия между веществом и энергией электромагнитного излучения в ультрафиолетовом, видимом и ближнем ИК-диапазоне</a:t>
                      </a:r>
                      <a:endParaRPr kumimoji="0" lang="ru-RU" sz="1200" b="0" i="0" u="none" strike="noStrike" cap="none" normalizeH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36000" anchor="ctr">
                    <a:lnL w="12700" cmpd="sng"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9519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ИК-спектроскопия с Фурье-преобразованием</a:t>
                      </a:r>
                      <a:endParaRPr lang="ru-RU" sz="1200" i="1" dirty="0" smtClean="0"/>
                    </a:p>
                  </a:txBody>
                  <a:tcPr marR="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Изучает взаимодействия между веществом и энергией электромагнитного излучения в инфракрасном диапазоне</a:t>
                      </a:r>
                      <a:endParaRPr kumimoji="0" lang="ru-RU" sz="1200" b="0" i="0" u="none" strike="noStrike" cap="none" normalizeH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36000" anchor="ctr">
                    <a:lnL w="12700" cmpd="sng"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9519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Флуоресцентная спектроскопия</a:t>
                      </a:r>
                      <a:endParaRPr lang="ru-RU" sz="1200" i="1" dirty="0"/>
                    </a:p>
                  </a:txBody>
                  <a:tcPr marR="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Изучает излучение электромагнитной энергии после взаимодействия между веществом и энергией электромагнитного излучения, как правило, в ультрафиолетовом и видимом диапазоне</a:t>
                      </a:r>
                    </a:p>
                  </a:txBody>
                  <a:tcPr marL="36000" anchor="ctr">
                    <a:lnL w="12700" cmpd="sng"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0" name="Group 19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21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23" name="Action Button: Custom 22">
                <a:hlinkClick r:id="rId3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Chevron 23">
                <a:hlinkClick r:id="rId3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5" name="Chevron 24">
                <a:hlinkClick r:id="rId3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22" name="TextBox 21">
              <a:hlinkClick r:id="rId3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31581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r>
              <a:rPr sz="3800" dirty="0" smtClean="0"/>
              <a:t>Введение</a:t>
            </a:r>
            <a:r>
              <a:rPr dirty="0"/>
              <a:t/>
            </a:r>
            <a:br>
              <a:rPr dirty="0"/>
            </a:br>
            <a:r>
              <a:rPr sz="3100" dirty="0" smtClean="0"/>
              <a:t>Хронология</a:t>
            </a:r>
            <a:r>
              <a:rPr dirty="0" smtClean="0"/>
              <a:t> ранних этапов развития</a:t>
            </a:r>
            <a:endParaRPr lang="ru-RU" sz="3111" b="0" dirty="0"/>
          </a:p>
        </p:txBody>
      </p:sp>
      <p:grpSp>
        <p:nvGrpSpPr>
          <p:cNvPr id="36" name="Group 31770"/>
          <p:cNvGrpSpPr/>
          <p:nvPr/>
        </p:nvGrpSpPr>
        <p:grpSpPr>
          <a:xfrm>
            <a:off x="230400" y="1227900"/>
            <a:ext cx="8714248" cy="3302708"/>
            <a:chOff x="453351" y="1444035"/>
            <a:chExt cx="7831667" cy="3045904"/>
          </a:xfrm>
        </p:grpSpPr>
        <p:sp>
          <p:nvSpPr>
            <p:cNvPr id="37" name="Freeform 31771"/>
            <p:cNvSpPr/>
            <p:nvPr/>
          </p:nvSpPr>
          <p:spPr>
            <a:xfrm>
              <a:off x="7166788" y="2261239"/>
              <a:ext cx="1118230" cy="2228700"/>
            </a:xfrm>
            <a:custGeom>
              <a:avLst/>
              <a:gdLst>
                <a:gd name="connsiteX0" fmla="*/ 0 w 1118230"/>
                <a:gd name="connsiteY0" fmla="*/ 0 h 3195855"/>
                <a:gd name="connsiteX1" fmla="*/ 186372 w 1118230"/>
                <a:gd name="connsiteY1" fmla="*/ 0 h 3195855"/>
                <a:gd name="connsiteX2" fmla="*/ 186372 w 1118230"/>
                <a:gd name="connsiteY2" fmla="*/ 0 h 3195855"/>
                <a:gd name="connsiteX3" fmla="*/ 465929 w 1118230"/>
                <a:gd name="connsiteY3" fmla="*/ 0 h 3195855"/>
                <a:gd name="connsiteX4" fmla="*/ 1118230 w 1118230"/>
                <a:gd name="connsiteY4" fmla="*/ 0 h 3195855"/>
                <a:gd name="connsiteX5" fmla="*/ 1118230 w 1118230"/>
                <a:gd name="connsiteY5" fmla="*/ 532643 h 3195855"/>
                <a:gd name="connsiteX6" fmla="*/ 1118230 w 1118230"/>
                <a:gd name="connsiteY6" fmla="*/ 532643 h 3195855"/>
                <a:gd name="connsiteX7" fmla="*/ 1118230 w 1118230"/>
                <a:gd name="connsiteY7" fmla="*/ 1331606 h 3195855"/>
                <a:gd name="connsiteX8" fmla="*/ 1118230 w 1118230"/>
                <a:gd name="connsiteY8" fmla="*/ 3195855 h 3195855"/>
                <a:gd name="connsiteX9" fmla="*/ 465929 w 1118230"/>
                <a:gd name="connsiteY9" fmla="*/ 3195855 h 3195855"/>
                <a:gd name="connsiteX10" fmla="*/ 186372 w 1118230"/>
                <a:gd name="connsiteY10" fmla="*/ 3195855 h 3195855"/>
                <a:gd name="connsiteX11" fmla="*/ 186372 w 1118230"/>
                <a:gd name="connsiteY11" fmla="*/ 3195855 h 3195855"/>
                <a:gd name="connsiteX12" fmla="*/ 0 w 1118230"/>
                <a:gd name="connsiteY12" fmla="*/ 3195855 h 3195855"/>
                <a:gd name="connsiteX13" fmla="*/ 0 w 1118230"/>
                <a:gd name="connsiteY13" fmla="*/ 1331606 h 3195855"/>
                <a:gd name="connsiteX14" fmla="*/ 0 w 1118230"/>
                <a:gd name="connsiteY14" fmla="*/ 1597928 h 3195855"/>
                <a:gd name="connsiteX15" fmla="*/ 0 w 1118230"/>
                <a:gd name="connsiteY15" fmla="*/ 532643 h 3195855"/>
                <a:gd name="connsiteX16" fmla="*/ 0 w 1118230"/>
                <a:gd name="connsiteY16" fmla="*/ 0 h 319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18230" h="3195855">
                  <a:moveTo>
                    <a:pt x="0" y="0"/>
                  </a:moveTo>
                  <a:lnTo>
                    <a:pt x="186372" y="0"/>
                  </a:lnTo>
                  <a:lnTo>
                    <a:pt x="186372" y="0"/>
                  </a:lnTo>
                  <a:lnTo>
                    <a:pt x="465929" y="0"/>
                  </a:lnTo>
                  <a:lnTo>
                    <a:pt x="1118230" y="0"/>
                  </a:lnTo>
                  <a:lnTo>
                    <a:pt x="1118230" y="532643"/>
                  </a:lnTo>
                  <a:lnTo>
                    <a:pt x="1118230" y="532643"/>
                  </a:lnTo>
                  <a:lnTo>
                    <a:pt x="1118230" y="1331606"/>
                  </a:lnTo>
                  <a:lnTo>
                    <a:pt x="1118230" y="3195855"/>
                  </a:lnTo>
                  <a:lnTo>
                    <a:pt x="465929" y="3195855"/>
                  </a:lnTo>
                  <a:lnTo>
                    <a:pt x="186372" y="3195855"/>
                  </a:lnTo>
                  <a:lnTo>
                    <a:pt x="186372" y="3195855"/>
                  </a:lnTo>
                  <a:lnTo>
                    <a:pt x="0" y="3195855"/>
                  </a:lnTo>
                  <a:lnTo>
                    <a:pt x="0" y="1331606"/>
                  </a:lnTo>
                  <a:lnTo>
                    <a:pt x="0" y="1597928"/>
                  </a:lnTo>
                  <a:lnTo>
                    <a:pt x="0" y="53264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38100" rIns="108000" bIns="38100" numCol="1" spcCol="1270" anchor="t" anchorCtr="0">
              <a:noAutofit/>
            </a:bodyPr>
            <a:lstStyle/>
            <a:p>
              <a:pPr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sz="950" dirty="0" smtClean="0">
                  <a:solidFill>
                    <a:schemeClr val="tx2"/>
                  </a:solidFill>
                </a:rPr>
                <a:t>Компания </a:t>
              </a:r>
              <a:r>
                <a:rPr lang="en-US" sz="950" b="1" dirty="0">
                  <a:solidFill>
                    <a:schemeClr val="tx2"/>
                  </a:solidFill>
                </a:rPr>
                <a:t>Applied Physics </a:t>
              </a:r>
              <a:r>
                <a:rPr sz="950" dirty="0" smtClean="0">
                  <a:solidFill>
                    <a:schemeClr val="tx2"/>
                  </a:solidFill>
                </a:rPr>
                <a:t>создает первый серийно выпускаемый регистрирующий спектрофотометр для УФ- и видимой области, Cary 11</a:t>
              </a:r>
              <a:endParaRPr lang="ru-RU" sz="950" dirty="0">
                <a:solidFill>
                  <a:schemeClr val="tx2"/>
                </a:solidFill>
              </a:endParaRPr>
            </a:p>
          </p:txBody>
        </p:sp>
        <p:sp>
          <p:nvSpPr>
            <p:cNvPr id="38" name="Freeform 31772"/>
            <p:cNvSpPr/>
            <p:nvPr/>
          </p:nvSpPr>
          <p:spPr>
            <a:xfrm>
              <a:off x="7166788" y="1444035"/>
              <a:ext cx="1111202" cy="820060"/>
            </a:xfrm>
            <a:custGeom>
              <a:avLst/>
              <a:gdLst>
                <a:gd name="connsiteX0" fmla="*/ 0 w 1111202"/>
                <a:gd name="connsiteY0" fmla="*/ 0 h 887510"/>
                <a:gd name="connsiteX1" fmla="*/ 1111202 w 1111202"/>
                <a:gd name="connsiteY1" fmla="*/ 0 h 887510"/>
                <a:gd name="connsiteX2" fmla="*/ 1111202 w 1111202"/>
                <a:gd name="connsiteY2" fmla="*/ 887510 h 887510"/>
                <a:gd name="connsiteX3" fmla="*/ 0 w 1111202"/>
                <a:gd name="connsiteY3" fmla="*/ 887510 h 887510"/>
                <a:gd name="connsiteX4" fmla="*/ 0 w 1111202"/>
                <a:gd name="connsiteY4" fmla="*/ 0 h 88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202" h="887510">
                  <a:moveTo>
                    <a:pt x="0" y="0"/>
                  </a:moveTo>
                  <a:lnTo>
                    <a:pt x="1111202" y="0"/>
                  </a:lnTo>
                  <a:lnTo>
                    <a:pt x="1111202" y="887510"/>
                  </a:lnTo>
                  <a:lnTo>
                    <a:pt x="0" y="88751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 smtClean="0">
                  <a:solidFill>
                    <a:srgbClr val="FFFFFF"/>
                  </a:solidFill>
                </a:rPr>
                <a:t>1947</a:t>
              </a:r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39" name="Freeform 31773"/>
            <p:cNvSpPr/>
            <p:nvPr/>
          </p:nvSpPr>
          <p:spPr>
            <a:xfrm>
              <a:off x="6044107" y="2261239"/>
              <a:ext cx="1118230" cy="2088024"/>
            </a:xfrm>
            <a:custGeom>
              <a:avLst/>
              <a:gdLst>
                <a:gd name="connsiteX0" fmla="*/ 0 w 1118230"/>
                <a:gd name="connsiteY0" fmla="*/ 0 h 3018353"/>
                <a:gd name="connsiteX1" fmla="*/ 652301 w 1118230"/>
                <a:gd name="connsiteY1" fmla="*/ 0 h 3018353"/>
                <a:gd name="connsiteX2" fmla="*/ 652301 w 1118230"/>
                <a:gd name="connsiteY2" fmla="*/ 0 h 3018353"/>
                <a:gd name="connsiteX3" fmla="*/ 931858 w 1118230"/>
                <a:gd name="connsiteY3" fmla="*/ 0 h 3018353"/>
                <a:gd name="connsiteX4" fmla="*/ 1118230 w 1118230"/>
                <a:gd name="connsiteY4" fmla="*/ 0 h 3018353"/>
                <a:gd name="connsiteX5" fmla="*/ 1118230 w 1118230"/>
                <a:gd name="connsiteY5" fmla="*/ 1760706 h 3018353"/>
                <a:gd name="connsiteX6" fmla="*/ 1258009 w 1118230"/>
                <a:gd name="connsiteY6" fmla="*/ 2137899 h 3018353"/>
                <a:gd name="connsiteX7" fmla="*/ 1118230 w 1118230"/>
                <a:gd name="connsiteY7" fmla="*/ 2515294 h 3018353"/>
                <a:gd name="connsiteX8" fmla="*/ 1118230 w 1118230"/>
                <a:gd name="connsiteY8" fmla="*/ 3018353 h 3018353"/>
                <a:gd name="connsiteX9" fmla="*/ 931858 w 1118230"/>
                <a:gd name="connsiteY9" fmla="*/ 3018353 h 3018353"/>
                <a:gd name="connsiteX10" fmla="*/ 652301 w 1118230"/>
                <a:gd name="connsiteY10" fmla="*/ 3018353 h 3018353"/>
                <a:gd name="connsiteX11" fmla="*/ 652301 w 1118230"/>
                <a:gd name="connsiteY11" fmla="*/ 3018353 h 3018353"/>
                <a:gd name="connsiteX12" fmla="*/ 0 w 1118230"/>
                <a:gd name="connsiteY12" fmla="*/ 3018353 h 3018353"/>
                <a:gd name="connsiteX13" fmla="*/ 0 w 1118230"/>
                <a:gd name="connsiteY13" fmla="*/ 2515294 h 3018353"/>
                <a:gd name="connsiteX14" fmla="*/ 0 w 1118230"/>
                <a:gd name="connsiteY14" fmla="*/ 1760706 h 3018353"/>
                <a:gd name="connsiteX15" fmla="*/ 0 w 1118230"/>
                <a:gd name="connsiteY15" fmla="*/ 1760706 h 3018353"/>
                <a:gd name="connsiteX16" fmla="*/ 0 w 1118230"/>
                <a:gd name="connsiteY16" fmla="*/ 0 h 3018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18230" h="3018353">
                  <a:moveTo>
                    <a:pt x="0" y="0"/>
                  </a:moveTo>
                  <a:lnTo>
                    <a:pt x="652301" y="0"/>
                  </a:lnTo>
                  <a:lnTo>
                    <a:pt x="652301" y="0"/>
                  </a:lnTo>
                  <a:lnTo>
                    <a:pt x="931858" y="0"/>
                  </a:lnTo>
                  <a:lnTo>
                    <a:pt x="1118230" y="0"/>
                  </a:lnTo>
                  <a:lnTo>
                    <a:pt x="1118230" y="1760706"/>
                  </a:lnTo>
                  <a:lnTo>
                    <a:pt x="1258009" y="2137899"/>
                  </a:lnTo>
                  <a:lnTo>
                    <a:pt x="1118230" y="2515294"/>
                  </a:lnTo>
                  <a:lnTo>
                    <a:pt x="1118230" y="3018353"/>
                  </a:lnTo>
                  <a:lnTo>
                    <a:pt x="931858" y="3018353"/>
                  </a:lnTo>
                  <a:lnTo>
                    <a:pt x="652301" y="3018353"/>
                  </a:lnTo>
                  <a:lnTo>
                    <a:pt x="652301" y="3018353"/>
                  </a:lnTo>
                  <a:lnTo>
                    <a:pt x="0" y="3018353"/>
                  </a:lnTo>
                  <a:lnTo>
                    <a:pt x="0" y="2515294"/>
                  </a:lnTo>
                  <a:lnTo>
                    <a:pt x="0" y="1760706"/>
                  </a:lnTo>
                  <a:lnTo>
                    <a:pt x="0" y="17607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-1863148"/>
                <a:satOff val="7550"/>
                <a:lumOff val="2071"/>
                <a:alphaOff val="0"/>
              </a:schemeClr>
            </a:fillRef>
            <a:effectRef idx="0">
              <a:schemeClr val="accent1">
                <a:tint val="50000"/>
                <a:hueOff val="-1863148"/>
                <a:satOff val="7550"/>
                <a:lumOff val="2071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000" tIns="38100" rIns="108000" bIns="38100" numCol="1" spcCol="1270" anchor="t" anchorCtr="0">
              <a:noAutofit/>
            </a:bodyPr>
            <a:lstStyle/>
            <a:p>
              <a:pPr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50" b="1" dirty="0">
                  <a:solidFill>
                    <a:schemeClr val="tx2"/>
                  </a:solidFill>
                </a:rPr>
                <a:t>Компания Beckman</a:t>
              </a:r>
              <a:r>
                <a:rPr sz="950" dirty="0" smtClean="0">
                  <a:solidFill>
                    <a:schemeClr val="tx2"/>
                  </a:solidFill>
                </a:rPr>
                <a:t> создает первый серийно выпускаемый спектрофотометр для УФ- и видимой области, модель DU</a:t>
              </a:r>
              <a:endParaRPr lang="ru-RU" sz="950" dirty="0">
                <a:solidFill>
                  <a:schemeClr val="tx2"/>
                </a:solidFill>
              </a:endParaRPr>
            </a:p>
          </p:txBody>
        </p:sp>
        <p:sp>
          <p:nvSpPr>
            <p:cNvPr id="40" name="Freeform 31774"/>
            <p:cNvSpPr/>
            <p:nvPr/>
          </p:nvSpPr>
          <p:spPr>
            <a:xfrm>
              <a:off x="6044107" y="1527037"/>
              <a:ext cx="1119445" cy="737058"/>
            </a:xfrm>
            <a:custGeom>
              <a:avLst/>
              <a:gdLst>
                <a:gd name="connsiteX0" fmla="*/ 0 w 1111983"/>
                <a:gd name="connsiteY0" fmla="*/ 0 h 798963"/>
                <a:gd name="connsiteX1" fmla="*/ 1111983 w 1111983"/>
                <a:gd name="connsiteY1" fmla="*/ 0 h 798963"/>
                <a:gd name="connsiteX2" fmla="*/ 1111983 w 1111983"/>
                <a:gd name="connsiteY2" fmla="*/ 798963 h 798963"/>
                <a:gd name="connsiteX3" fmla="*/ 0 w 1111983"/>
                <a:gd name="connsiteY3" fmla="*/ 798963 h 798963"/>
                <a:gd name="connsiteX4" fmla="*/ 0 w 1111983"/>
                <a:gd name="connsiteY4" fmla="*/ 0 h 79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983" h="798963">
                  <a:moveTo>
                    <a:pt x="0" y="0"/>
                  </a:moveTo>
                  <a:lnTo>
                    <a:pt x="1111983" y="0"/>
                  </a:lnTo>
                  <a:lnTo>
                    <a:pt x="1111983" y="798963"/>
                  </a:lnTo>
                  <a:lnTo>
                    <a:pt x="0" y="79896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 smtClean="0">
                  <a:solidFill>
                    <a:srgbClr val="FFFFFF"/>
                  </a:solidFill>
                </a:rPr>
                <a:t>1941</a:t>
              </a:r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41" name="Freeform 31775"/>
            <p:cNvSpPr/>
            <p:nvPr/>
          </p:nvSpPr>
          <p:spPr>
            <a:xfrm>
              <a:off x="4872953" y="2261239"/>
              <a:ext cx="1177625" cy="1900454"/>
            </a:xfrm>
            <a:custGeom>
              <a:avLst/>
              <a:gdLst>
                <a:gd name="connsiteX0" fmla="*/ 0 w 1118230"/>
                <a:gd name="connsiteY0" fmla="*/ 0 h 2840851"/>
                <a:gd name="connsiteX1" fmla="*/ 652301 w 1118230"/>
                <a:gd name="connsiteY1" fmla="*/ 0 h 2840851"/>
                <a:gd name="connsiteX2" fmla="*/ 652301 w 1118230"/>
                <a:gd name="connsiteY2" fmla="*/ 0 h 2840851"/>
                <a:gd name="connsiteX3" fmla="*/ 931858 w 1118230"/>
                <a:gd name="connsiteY3" fmla="*/ 0 h 2840851"/>
                <a:gd name="connsiteX4" fmla="*/ 1118230 w 1118230"/>
                <a:gd name="connsiteY4" fmla="*/ 0 h 2840851"/>
                <a:gd name="connsiteX5" fmla="*/ 1118230 w 1118230"/>
                <a:gd name="connsiteY5" fmla="*/ 1657163 h 2840851"/>
                <a:gd name="connsiteX6" fmla="*/ 1258009 w 1118230"/>
                <a:gd name="connsiteY6" fmla="*/ 2012175 h 2840851"/>
                <a:gd name="connsiteX7" fmla="*/ 1118230 w 1118230"/>
                <a:gd name="connsiteY7" fmla="*/ 2367376 h 2840851"/>
                <a:gd name="connsiteX8" fmla="*/ 1118230 w 1118230"/>
                <a:gd name="connsiteY8" fmla="*/ 2840851 h 2840851"/>
                <a:gd name="connsiteX9" fmla="*/ 931858 w 1118230"/>
                <a:gd name="connsiteY9" fmla="*/ 2840851 h 2840851"/>
                <a:gd name="connsiteX10" fmla="*/ 652301 w 1118230"/>
                <a:gd name="connsiteY10" fmla="*/ 2840851 h 2840851"/>
                <a:gd name="connsiteX11" fmla="*/ 652301 w 1118230"/>
                <a:gd name="connsiteY11" fmla="*/ 2840851 h 2840851"/>
                <a:gd name="connsiteX12" fmla="*/ 0 w 1118230"/>
                <a:gd name="connsiteY12" fmla="*/ 2840851 h 2840851"/>
                <a:gd name="connsiteX13" fmla="*/ 0 w 1118230"/>
                <a:gd name="connsiteY13" fmla="*/ 2367376 h 2840851"/>
                <a:gd name="connsiteX14" fmla="*/ 0 w 1118230"/>
                <a:gd name="connsiteY14" fmla="*/ 1657163 h 2840851"/>
                <a:gd name="connsiteX15" fmla="*/ 0 w 1118230"/>
                <a:gd name="connsiteY15" fmla="*/ 1657163 h 2840851"/>
                <a:gd name="connsiteX16" fmla="*/ 0 w 1118230"/>
                <a:gd name="connsiteY16" fmla="*/ 0 h 284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18230" h="2840851">
                  <a:moveTo>
                    <a:pt x="0" y="0"/>
                  </a:moveTo>
                  <a:lnTo>
                    <a:pt x="652301" y="0"/>
                  </a:lnTo>
                  <a:lnTo>
                    <a:pt x="652301" y="0"/>
                  </a:lnTo>
                  <a:lnTo>
                    <a:pt x="931858" y="0"/>
                  </a:lnTo>
                  <a:lnTo>
                    <a:pt x="1118230" y="0"/>
                  </a:lnTo>
                  <a:lnTo>
                    <a:pt x="1118230" y="1657163"/>
                  </a:lnTo>
                  <a:lnTo>
                    <a:pt x="1258009" y="2012175"/>
                  </a:lnTo>
                  <a:lnTo>
                    <a:pt x="1118230" y="2367376"/>
                  </a:lnTo>
                  <a:lnTo>
                    <a:pt x="1118230" y="2840851"/>
                  </a:lnTo>
                  <a:lnTo>
                    <a:pt x="931858" y="2840851"/>
                  </a:lnTo>
                  <a:lnTo>
                    <a:pt x="652301" y="2840851"/>
                  </a:lnTo>
                  <a:lnTo>
                    <a:pt x="652301" y="2840851"/>
                  </a:lnTo>
                  <a:lnTo>
                    <a:pt x="0" y="2840851"/>
                  </a:lnTo>
                  <a:lnTo>
                    <a:pt x="0" y="2367376"/>
                  </a:lnTo>
                  <a:lnTo>
                    <a:pt x="0" y="1657163"/>
                  </a:lnTo>
                  <a:lnTo>
                    <a:pt x="0" y="165716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-3726297"/>
                <a:satOff val="15099"/>
                <a:lumOff val="4141"/>
                <a:alphaOff val="0"/>
              </a:schemeClr>
            </a:fillRef>
            <a:effectRef idx="0">
              <a:schemeClr val="accent1">
                <a:tint val="50000"/>
                <a:hueOff val="-3726297"/>
                <a:satOff val="15099"/>
                <a:lumOff val="4141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000" tIns="38100" rIns="108000" bIns="38100" numCol="1" spcCol="1270" anchor="t" anchorCtr="0">
              <a:noAutofit/>
            </a:bodyPr>
            <a:lstStyle/>
            <a:p>
              <a:pPr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50" dirty="0">
                  <a:solidFill>
                    <a:srgbClr val="000000"/>
                  </a:solidFill>
                </a:rPr>
                <a:t>В США разработаны первые прототипы ИК-спектрометров для контроля качества в производстве синтетического каучука</a:t>
              </a:r>
            </a:p>
            <a:p>
              <a:pPr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950" dirty="0">
                <a:solidFill>
                  <a:srgbClr val="4D4D4D"/>
                </a:solidFill>
              </a:endParaRPr>
            </a:p>
          </p:txBody>
        </p:sp>
        <p:sp>
          <p:nvSpPr>
            <p:cNvPr id="42" name="Freeform 31776"/>
            <p:cNvSpPr/>
            <p:nvPr/>
          </p:nvSpPr>
          <p:spPr>
            <a:xfrm>
              <a:off x="4931132" y="1610039"/>
              <a:ext cx="1118230" cy="654056"/>
            </a:xfrm>
            <a:custGeom>
              <a:avLst/>
              <a:gdLst>
                <a:gd name="connsiteX0" fmla="*/ 0 w 1118230"/>
                <a:gd name="connsiteY0" fmla="*/ 0 h 710008"/>
                <a:gd name="connsiteX1" fmla="*/ 1118230 w 1118230"/>
                <a:gd name="connsiteY1" fmla="*/ 0 h 710008"/>
                <a:gd name="connsiteX2" fmla="*/ 1118230 w 1118230"/>
                <a:gd name="connsiteY2" fmla="*/ 710008 h 710008"/>
                <a:gd name="connsiteX3" fmla="*/ 0 w 1118230"/>
                <a:gd name="connsiteY3" fmla="*/ 710008 h 710008"/>
                <a:gd name="connsiteX4" fmla="*/ 0 w 1118230"/>
                <a:gd name="connsiteY4" fmla="*/ 0 h 710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8230" h="710008">
                  <a:moveTo>
                    <a:pt x="0" y="0"/>
                  </a:moveTo>
                  <a:lnTo>
                    <a:pt x="1118230" y="0"/>
                  </a:lnTo>
                  <a:lnTo>
                    <a:pt x="1118230" y="710008"/>
                  </a:lnTo>
                  <a:lnTo>
                    <a:pt x="0" y="7100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 smtClean="0">
                  <a:solidFill>
                    <a:srgbClr val="FFFFFF"/>
                  </a:solidFill>
                </a:rPr>
                <a:t>1940-е</a:t>
              </a:r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43" name="Freeform 31777"/>
            <p:cNvSpPr/>
            <p:nvPr/>
          </p:nvSpPr>
          <p:spPr>
            <a:xfrm>
              <a:off x="3808451" y="2261238"/>
              <a:ext cx="1118230" cy="1759777"/>
            </a:xfrm>
            <a:custGeom>
              <a:avLst/>
              <a:gdLst>
                <a:gd name="connsiteX0" fmla="*/ 0 w 1118230"/>
                <a:gd name="connsiteY0" fmla="*/ 0 h 2662940"/>
                <a:gd name="connsiteX1" fmla="*/ 652301 w 1118230"/>
                <a:gd name="connsiteY1" fmla="*/ 0 h 2662940"/>
                <a:gd name="connsiteX2" fmla="*/ 652301 w 1118230"/>
                <a:gd name="connsiteY2" fmla="*/ 0 h 2662940"/>
                <a:gd name="connsiteX3" fmla="*/ 931858 w 1118230"/>
                <a:gd name="connsiteY3" fmla="*/ 0 h 2662940"/>
                <a:gd name="connsiteX4" fmla="*/ 1118230 w 1118230"/>
                <a:gd name="connsiteY4" fmla="*/ 0 h 2662940"/>
                <a:gd name="connsiteX5" fmla="*/ 1118230 w 1118230"/>
                <a:gd name="connsiteY5" fmla="*/ 1553382 h 2662940"/>
                <a:gd name="connsiteX6" fmla="*/ 1258009 w 1118230"/>
                <a:gd name="connsiteY6" fmla="*/ 1886160 h 2662940"/>
                <a:gd name="connsiteX7" fmla="*/ 1118230 w 1118230"/>
                <a:gd name="connsiteY7" fmla="*/ 2219117 h 2662940"/>
                <a:gd name="connsiteX8" fmla="*/ 1118230 w 1118230"/>
                <a:gd name="connsiteY8" fmla="*/ 2662940 h 2662940"/>
                <a:gd name="connsiteX9" fmla="*/ 931858 w 1118230"/>
                <a:gd name="connsiteY9" fmla="*/ 2662940 h 2662940"/>
                <a:gd name="connsiteX10" fmla="*/ 652301 w 1118230"/>
                <a:gd name="connsiteY10" fmla="*/ 2662940 h 2662940"/>
                <a:gd name="connsiteX11" fmla="*/ 652301 w 1118230"/>
                <a:gd name="connsiteY11" fmla="*/ 2662940 h 2662940"/>
                <a:gd name="connsiteX12" fmla="*/ 0 w 1118230"/>
                <a:gd name="connsiteY12" fmla="*/ 2662940 h 2662940"/>
                <a:gd name="connsiteX13" fmla="*/ 0 w 1118230"/>
                <a:gd name="connsiteY13" fmla="*/ 2219117 h 2662940"/>
                <a:gd name="connsiteX14" fmla="*/ 0 w 1118230"/>
                <a:gd name="connsiteY14" fmla="*/ 1553382 h 2662940"/>
                <a:gd name="connsiteX15" fmla="*/ 0 w 1118230"/>
                <a:gd name="connsiteY15" fmla="*/ 1553382 h 2662940"/>
                <a:gd name="connsiteX16" fmla="*/ 0 w 1118230"/>
                <a:gd name="connsiteY16" fmla="*/ 0 h 26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18230" h="2662940">
                  <a:moveTo>
                    <a:pt x="0" y="0"/>
                  </a:moveTo>
                  <a:lnTo>
                    <a:pt x="652301" y="0"/>
                  </a:lnTo>
                  <a:lnTo>
                    <a:pt x="652301" y="0"/>
                  </a:lnTo>
                  <a:lnTo>
                    <a:pt x="931858" y="0"/>
                  </a:lnTo>
                  <a:lnTo>
                    <a:pt x="1118230" y="0"/>
                  </a:lnTo>
                  <a:lnTo>
                    <a:pt x="1118230" y="1553382"/>
                  </a:lnTo>
                  <a:lnTo>
                    <a:pt x="1258009" y="1886160"/>
                  </a:lnTo>
                  <a:lnTo>
                    <a:pt x="1118230" y="2219117"/>
                  </a:lnTo>
                  <a:lnTo>
                    <a:pt x="1118230" y="2662940"/>
                  </a:lnTo>
                  <a:lnTo>
                    <a:pt x="931858" y="2662940"/>
                  </a:lnTo>
                  <a:lnTo>
                    <a:pt x="652301" y="2662940"/>
                  </a:lnTo>
                  <a:lnTo>
                    <a:pt x="652301" y="2662940"/>
                  </a:lnTo>
                  <a:lnTo>
                    <a:pt x="0" y="2662940"/>
                  </a:lnTo>
                  <a:lnTo>
                    <a:pt x="0" y="2219117"/>
                  </a:lnTo>
                  <a:lnTo>
                    <a:pt x="0" y="1553382"/>
                  </a:lnTo>
                  <a:lnTo>
                    <a:pt x="0" y="15533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-5589445"/>
                <a:satOff val="22649"/>
                <a:lumOff val="6212"/>
                <a:alphaOff val="0"/>
              </a:schemeClr>
            </a:fillRef>
            <a:effectRef idx="0">
              <a:schemeClr val="accent1">
                <a:tint val="50000"/>
                <a:hueOff val="-5589445"/>
                <a:satOff val="22649"/>
                <a:lumOff val="6212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80221" tIns="38100" rIns="108000" bIns="38100" numCol="1" spcCol="1270" anchor="t" anchorCtr="0">
              <a:noAutofit/>
            </a:bodyPr>
            <a:lstStyle/>
            <a:p>
              <a:pPr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50" b="1" dirty="0">
                  <a:solidFill>
                    <a:srgbClr val="000000"/>
                  </a:solidFill>
                </a:rPr>
                <a:t>Эбни и Фестинг</a:t>
              </a:r>
              <a:r>
                <a:rPr sz="950" dirty="0" smtClean="0"/>
                <a:t> </a:t>
              </a:r>
              <a:r>
                <a:rPr lang="en-US" sz="950" dirty="0">
                  <a:solidFill>
                    <a:srgbClr val="000000"/>
                  </a:solidFill>
                </a:rPr>
                <a:t>получают ИК-спектры</a:t>
              </a:r>
              <a:r>
                <a:rPr sz="950"/>
                <a:t/>
              </a:r>
              <a:br>
                <a:rPr sz="950"/>
              </a:br>
              <a:r>
                <a:rPr lang="en-US" sz="950" dirty="0">
                  <a:solidFill>
                    <a:srgbClr val="000000"/>
                  </a:solidFill>
                </a:rPr>
                <a:t>поглощения для более чем 50 соединений</a:t>
              </a:r>
            </a:p>
            <a:p>
              <a:pPr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950" dirty="0">
                <a:solidFill>
                  <a:srgbClr val="000000"/>
                </a:solidFill>
              </a:endParaRPr>
            </a:p>
          </p:txBody>
        </p:sp>
        <p:sp>
          <p:nvSpPr>
            <p:cNvPr id="44" name="Freeform 31778"/>
            <p:cNvSpPr/>
            <p:nvPr/>
          </p:nvSpPr>
          <p:spPr>
            <a:xfrm>
              <a:off x="3808451" y="1689721"/>
              <a:ext cx="1119445" cy="574374"/>
            </a:xfrm>
            <a:custGeom>
              <a:avLst/>
              <a:gdLst>
                <a:gd name="connsiteX0" fmla="*/ 0 w 1118230"/>
                <a:gd name="connsiteY0" fmla="*/ 0 h 621461"/>
                <a:gd name="connsiteX1" fmla="*/ 1118230 w 1118230"/>
                <a:gd name="connsiteY1" fmla="*/ 0 h 621461"/>
                <a:gd name="connsiteX2" fmla="*/ 1118230 w 1118230"/>
                <a:gd name="connsiteY2" fmla="*/ 621461 h 621461"/>
                <a:gd name="connsiteX3" fmla="*/ 0 w 1118230"/>
                <a:gd name="connsiteY3" fmla="*/ 621461 h 621461"/>
                <a:gd name="connsiteX4" fmla="*/ 0 w 1118230"/>
                <a:gd name="connsiteY4" fmla="*/ 0 h 62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8230" h="621461">
                  <a:moveTo>
                    <a:pt x="0" y="0"/>
                  </a:moveTo>
                  <a:lnTo>
                    <a:pt x="1118230" y="0"/>
                  </a:lnTo>
                  <a:lnTo>
                    <a:pt x="1118230" y="621461"/>
                  </a:lnTo>
                  <a:lnTo>
                    <a:pt x="0" y="62146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 smtClean="0">
                  <a:solidFill>
                    <a:srgbClr val="FFFFFF"/>
                  </a:solidFill>
                </a:rPr>
                <a:t>1882</a:t>
              </a:r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45" name="Freeform 31779"/>
            <p:cNvSpPr/>
            <p:nvPr/>
          </p:nvSpPr>
          <p:spPr>
            <a:xfrm>
              <a:off x="2692241" y="2261238"/>
              <a:ext cx="1118230" cy="1597927"/>
            </a:xfrm>
            <a:custGeom>
              <a:avLst/>
              <a:gdLst>
                <a:gd name="connsiteX0" fmla="*/ 0 w 1118230"/>
                <a:gd name="connsiteY0" fmla="*/ 0 h 2485438"/>
                <a:gd name="connsiteX1" fmla="*/ 652301 w 1118230"/>
                <a:gd name="connsiteY1" fmla="*/ 0 h 2485438"/>
                <a:gd name="connsiteX2" fmla="*/ 652301 w 1118230"/>
                <a:gd name="connsiteY2" fmla="*/ 0 h 2485438"/>
                <a:gd name="connsiteX3" fmla="*/ 931858 w 1118230"/>
                <a:gd name="connsiteY3" fmla="*/ 0 h 2485438"/>
                <a:gd name="connsiteX4" fmla="*/ 1118230 w 1118230"/>
                <a:gd name="connsiteY4" fmla="*/ 0 h 2485438"/>
                <a:gd name="connsiteX5" fmla="*/ 1118230 w 1118230"/>
                <a:gd name="connsiteY5" fmla="*/ 1449839 h 2485438"/>
                <a:gd name="connsiteX6" fmla="*/ 1258009 w 1118230"/>
                <a:gd name="connsiteY6" fmla="*/ 1760436 h 2485438"/>
                <a:gd name="connsiteX7" fmla="*/ 1118230 w 1118230"/>
                <a:gd name="connsiteY7" fmla="*/ 2071198 h 2485438"/>
                <a:gd name="connsiteX8" fmla="*/ 1118230 w 1118230"/>
                <a:gd name="connsiteY8" fmla="*/ 2485438 h 2485438"/>
                <a:gd name="connsiteX9" fmla="*/ 931858 w 1118230"/>
                <a:gd name="connsiteY9" fmla="*/ 2485438 h 2485438"/>
                <a:gd name="connsiteX10" fmla="*/ 652301 w 1118230"/>
                <a:gd name="connsiteY10" fmla="*/ 2485438 h 2485438"/>
                <a:gd name="connsiteX11" fmla="*/ 652301 w 1118230"/>
                <a:gd name="connsiteY11" fmla="*/ 2485438 h 2485438"/>
                <a:gd name="connsiteX12" fmla="*/ 0 w 1118230"/>
                <a:gd name="connsiteY12" fmla="*/ 2485438 h 2485438"/>
                <a:gd name="connsiteX13" fmla="*/ 0 w 1118230"/>
                <a:gd name="connsiteY13" fmla="*/ 2071198 h 2485438"/>
                <a:gd name="connsiteX14" fmla="*/ 0 w 1118230"/>
                <a:gd name="connsiteY14" fmla="*/ 1449839 h 2485438"/>
                <a:gd name="connsiteX15" fmla="*/ 0 w 1118230"/>
                <a:gd name="connsiteY15" fmla="*/ 1449839 h 2485438"/>
                <a:gd name="connsiteX16" fmla="*/ 0 w 1118230"/>
                <a:gd name="connsiteY16" fmla="*/ 0 h 248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18230" h="2485438">
                  <a:moveTo>
                    <a:pt x="0" y="0"/>
                  </a:moveTo>
                  <a:lnTo>
                    <a:pt x="652301" y="0"/>
                  </a:lnTo>
                  <a:lnTo>
                    <a:pt x="652301" y="0"/>
                  </a:lnTo>
                  <a:lnTo>
                    <a:pt x="931858" y="0"/>
                  </a:lnTo>
                  <a:lnTo>
                    <a:pt x="1118230" y="0"/>
                  </a:lnTo>
                  <a:lnTo>
                    <a:pt x="1118230" y="1449839"/>
                  </a:lnTo>
                  <a:lnTo>
                    <a:pt x="1258009" y="1760436"/>
                  </a:lnTo>
                  <a:lnTo>
                    <a:pt x="1118230" y="2071198"/>
                  </a:lnTo>
                  <a:lnTo>
                    <a:pt x="1118230" y="2485438"/>
                  </a:lnTo>
                  <a:lnTo>
                    <a:pt x="931858" y="2485438"/>
                  </a:lnTo>
                  <a:lnTo>
                    <a:pt x="652301" y="2485438"/>
                  </a:lnTo>
                  <a:lnTo>
                    <a:pt x="652301" y="2485438"/>
                  </a:lnTo>
                  <a:lnTo>
                    <a:pt x="0" y="2485438"/>
                  </a:lnTo>
                  <a:lnTo>
                    <a:pt x="0" y="2071198"/>
                  </a:lnTo>
                  <a:lnTo>
                    <a:pt x="0" y="1449839"/>
                  </a:lnTo>
                  <a:lnTo>
                    <a:pt x="0" y="144983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-7452594"/>
                <a:satOff val="30198"/>
                <a:lumOff val="8282"/>
                <a:alphaOff val="0"/>
              </a:schemeClr>
            </a:fillRef>
            <a:effectRef idx="0">
              <a:schemeClr val="accent1">
                <a:tint val="50000"/>
                <a:hueOff val="-7452594"/>
                <a:satOff val="30198"/>
                <a:lumOff val="8282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38100" rIns="108000" bIns="38100" numCol="1" spcCol="1270" anchor="t" anchorCtr="0">
              <a:noAutofit/>
            </a:bodyPr>
            <a:lstStyle/>
            <a:p>
              <a:pPr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50" b="1" dirty="0" smtClean="0">
                  <a:solidFill>
                    <a:srgbClr val="000000"/>
                  </a:solidFill>
                </a:rPr>
                <a:t>Бер </a:t>
              </a:r>
              <a:r>
                <a:rPr lang="en-US" sz="950" dirty="0" smtClean="0">
                  <a:solidFill>
                    <a:srgbClr val="000000"/>
                  </a:solidFill>
                </a:rPr>
                <a:t>обнаруживает зависимость</a:t>
              </a:r>
              <a:r>
                <a:rPr sz="950" dirty="0"/>
                <a:t/>
              </a:r>
              <a:br>
                <a:rPr sz="950" dirty="0"/>
              </a:br>
              <a:r>
                <a:rPr lang="en-US" sz="950" dirty="0" smtClean="0">
                  <a:solidFill>
                    <a:srgbClr val="000000"/>
                  </a:solidFill>
                </a:rPr>
                <a:t>между поглощением света и концентрацией</a:t>
              </a:r>
            </a:p>
          </p:txBody>
        </p:sp>
        <p:sp>
          <p:nvSpPr>
            <p:cNvPr id="46" name="Freeform 31780"/>
            <p:cNvSpPr/>
            <p:nvPr/>
          </p:nvSpPr>
          <p:spPr>
            <a:xfrm>
              <a:off x="2692241" y="1772723"/>
              <a:ext cx="1118230" cy="491372"/>
            </a:xfrm>
            <a:custGeom>
              <a:avLst/>
              <a:gdLst>
                <a:gd name="connsiteX0" fmla="*/ 0 w 1118230"/>
                <a:gd name="connsiteY0" fmla="*/ 0 h 532506"/>
                <a:gd name="connsiteX1" fmla="*/ 1118230 w 1118230"/>
                <a:gd name="connsiteY1" fmla="*/ 0 h 532506"/>
                <a:gd name="connsiteX2" fmla="*/ 1118230 w 1118230"/>
                <a:gd name="connsiteY2" fmla="*/ 532506 h 532506"/>
                <a:gd name="connsiteX3" fmla="*/ 0 w 1118230"/>
                <a:gd name="connsiteY3" fmla="*/ 532506 h 532506"/>
                <a:gd name="connsiteX4" fmla="*/ 0 w 1118230"/>
                <a:gd name="connsiteY4" fmla="*/ 0 h 532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8230" h="532506">
                  <a:moveTo>
                    <a:pt x="0" y="0"/>
                  </a:moveTo>
                  <a:lnTo>
                    <a:pt x="1118230" y="0"/>
                  </a:lnTo>
                  <a:lnTo>
                    <a:pt x="1118230" y="532506"/>
                  </a:lnTo>
                  <a:lnTo>
                    <a:pt x="0" y="5325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 smtClean="0">
                  <a:solidFill>
                    <a:srgbClr val="FFFFFF"/>
                  </a:solidFill>
                </a:rPr>
                <a:t>1853</a:t>
              </a:r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47" name="Freeform 31781"/>
            <p:cNvSpPr/>
            <p:nvPr/>
          </p:nvSpPr>
          <p:spPr>
            <a:xfrm>
              <a:off x="1572796" y="2234881"/>
              <a:ext cx="1118230" cy="1357827"/>
            </a:xfrm>
            <a:custGeom>
              <a:avLst/>
              <a:gdLst>
                <a:gd name="connsiteX0" fmla="*/ 0 w 1118230"/>
                <a:gd name="connsiteY0" fmla="*/ 0 h 1610293"/>
                <a:gd name="connsiteX1" fmla="*/ 652301 w 1118230"/>
                <a:gd name="connsiteY1" fmla="*/ 0 h 1610293"/>
                <a:gd name="connsiteX2" fmla="*/ 652301 w 1118230"/>
                <a:gd name="connsiteY2" fmla="*/ 0 h 1610293"/>
                <a:gd name="connsiteX3" fmla="*/ 931858 w 1118230"/>
                <a:gd name="connsiteY3" fmla="*/ 0 h 1610293"/>
                <a:gd name="connsiteX4" fmla="*/ 1118230 w 1118230"/>
                <a:gd name="connsiteY4" fmla="*/ 0 h 1610293"/>
                <a:gd name="connsiteX5" fmla="*/ 1118230 w 1118230"/>
                <a:gd name="connsiteY5" fmla="*/ 939338 h 1610293"/>
                <a:gd name="connsiteX6" fmla="*/ 1258009 w 1118230"/>
                <a:gd name="connsiteY6" fmla="*/ 1140571 h 1610293"/>
                <a:gd name="connsiteX7" fmla="*/ 1118230 w 1118230"/>
                <a:gd name="connsiteY7" fmla="*/ 1341911 h 1610293"/>
                <a:gd name="connsiteX8" fmla="*/ 1118230 w 1118230"/>
                <a:gd name="connsiteY8" fmla="*/ 1610293 h 1610293"/>
                <a:gd name="connsiteX9" fmla="*/ 931858 w 1118230"/>
                <a:gd name="connsiteY9" fmla="*/ 1610293 h 1610293"/>
                <a:gd name="connsiteX10" fmla="*/ 652301 w 1118230"/>
                <a:gd name="connsiteY10" fmla="*/ 1610293 h 1610293"/>
                <a:gd name="connsiteX11" fmla="*/ 652301 w 1118230"/>
                <a:gd name="connsiteY11" fmla="*/ 1610293 h 1610293"/>
                <a:gd name="connsiteX12" fmla="*/ 0 w 1118230"/>
                <a:gd name="connsiteY12" fmla="*/ 1610293 h 1610293"/>
                <a:gd name="connsiteX13" fmla="*/ 0 w 1118230"/>
                <a:gd name="connsiteY13" fmla="*/ 1341911 h 1610293"/>
                <a:gd name="connsiteX14" fmla="*/ 0 w 1118230"/>
                <a:gd name="connsiteY14" fmla="*/ 939338 h 1610293"/>
                <a:gd name="connsiteX15" fmla="*/ 0 w 1118230"/>
                <a:gd name="connsiteY15" fmla="*/ 939338 h 1610293"/>
                <a:gd name="connsiteX16" fmla="*/ 0 w 1118230"/>
                <a:gd name="connsiteY16" fmla="*/ 0 h 1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18230" h="1610293">
                  <a:moveTo>
                    <a:pt x="0" y="0"/>
                  </a:moveTo>
                  <a:lnTo>
                    <a:pt x="652301" y="0"/>
                  </a:lnTo>
                  <a:lnTo>
                    <a:pt x="652301" y="0"/>
                  </a:lnTo>
                  <a:lnTo>
                    <a:pt x="931858" y="0"/>
                  </a:lnTo>
                  <a:lnTo>
                    <a:pt x="1118230" y="0"/>
                  </a:lnTo>
                  <a:lnTo>
                    <a:pt x="1118230" y="939338"/>
                  </a:lnTo>
                  <a:lnTo>
                    <a:pt x="1258009" y="1140571"/>
                  </a:lnTo>
                  <a:lnTo>
                    <a:pt x="1118230" y="1341911"/>
                  </a:lnTo>
                  <a:lnTo>
                    <a:pt x="1118230" y="1610293"/>
                  </a:lnTo>
                  <a:lnTo>
                    <a:pt x="931858" y="1610293"/>
                  </a:lnTo>
                  <a:lnTo>
                    <a:pt x="652301" y="1610293"/>
                  </a:lnTo>
                  <a:lnTo>
                    <a:pt x="652301" y="1610293"/>
                  </a:lnTo>
                  <a:lnTo>
                    <a:pt x="0" y="1610293"/>
                  </a:lnTo>
                  <a:lnTo>
                    <a:pt x="0" y="1341911"/>
                  </a:lnTo>
                  <a:lnTo>
                    <a:pt x="0" y="939338"/>
                  </a:lnTo>
                  <a:lnTo>
                    <a:pt x="0" y="93933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-9315742"/>
                <a:satOff val="37748"/>
                <a:lumOff val="10353"/>
                <a:alphaOff val="0"/>
              </a:schemeClr>
            </a:fillRef>
            <a:effectRef idx="0">
              <a:schemeClr val="accent1">
                <a:tint val="50000"/>
                <a:hueOff val="-9315742"/>
                <a:satOff val="37748"/>
                <a:lumOff val="10353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8000" tIns="38100" rIns="108000" bIns="38100" numCol="1" spcCol="1270" anchor="t" anchorCtr="0">
              <a:noAutofit/>
            </a:bodyPr>
            <a:lstStyle/>
            <a:p>
              <a:pPr algn="r" defTabSz="533400">
                <a:spcBef>
                  <a:spcPct val="0"/>
                </a:spcBef>
                <a:spcAft>
                  <a:spcPct val="35000"/>
                </a:spcAft>
              </a:pPr>
              <a:r>
                <a:rPr sz="950" b="1" dirty="0" err="1" smtClean="0">
                  <a:solidFill>
                    <a:schemeClr val="tx2"/>
                  </a:solidFill>
                </a:rPr>
                <a:t>Риттер</a:t>
              </a:r>
              <a:r>
                <a:rPr sz="950" dirty="0" smtClean="0">
                  <a:solidFill>
                    <a:schemeClr val="tx2"/>
                  </a:solidFill>
                </a:rPr>
                <a:t> </a:t>
              </a:r>
              <a:endParaRPr lang="en-US" sz="950" dirty="0" smtClean="0">
                <a:solidFill>
                  <a:schemeClr val="tx2"/>
                </a:solidFill>
              </a:endParaRPr>
            </a:p>
            <a:p>
              <a:pPr algn="r" defTabSz="533400">
                <a:spcBef>
                  <a:spcPct val="0"/>
                </a:spcBef>
                <a:spcAft>
                  <a:spcPct val="35000"/>
                </a:spcAft>
              </a:pPr>
              <a:r>
                <a:rPr sz="950" dirty="0" err="1" smtClean="0">
                  <a:solidFill>
                    <a:schemeClr val="tx2"/>
                  </a:solidFill>
                </a:rPr>
                <a:t>изучает</a:t>
              </a:r>
              <a:r>
                <a:rPr sz="950" dirty="0" smtClean="0">
                  <a:solidFill>
                    <a:schemeClr val="tx2"/>
                  </a:solidFill>
                </a:rPr>
                <a:t> действие УФ-излучения на светочувствительное соединение, хлорид серебра</a:t>
              </a:r>
            </a:p>
          </p:txBody>
        </p:sp>
        <p:sp>
          <p:nvSpPr>
            <p:cNvPr id="48" name="Freeform 31782"/>
            <p:cNvSpPr/>
            <p:nvPr/>
          </p:nvSpPr>
          <p:spPr>
            <a:xfrm>
              <a:off x="1572796" y="1855725"/>
              <a:ext cx="1118230" cy="408370"/>
            </a:xfrm>
            <a:custGeom>
              <a:avLst/>
              <a:gdLst>
                <a:gd name="connsiteX0" fmla="*/ 0 w 1118230"/>
                <a:gd name="connsiteY0" fmla="*/ 0 h 443959"/>
                <a:gd name="connsiteX1" fmla="*/ 1118230 w 1118230"/>
                <a:gd name="connsiteY1" fmla="*/ 0 h 443959"/>
                <a:gd name="connsiteX2" fmla="*/ 1118230 w 1118230"/>
                <a:gd name="connsiteY2" fmla="*/ 443959 h 443959"/>
                <a:gd name="connsiteX3" fmla="*/ 0 w 1118230"/>
                <a:gd name="connsiteY3" fmla="*/ 443959 h 443959"/>
                <a:gd name="connsiteX4" fmla="*/ 0 w 1118230"/>
                <a:gd name="connsiteY4" fmla="*/ 0 h 443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8230" h="443959">
                  <a:moveTo>
                    <a:pt x="0" y="0"/>
                  </a:moveTo>
                  <a:lnTo>
                    <a:pt x="1118230" y="0"/>
                  </a:lnTo>
                  <a:lnTo>
                    <a:pt x="1118230" y="443959"/>
                  </a:lnTo>
                  <a:lnTo>
                    <a:pt x="0" y="44395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b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 smtClean="0">
                  <a:solidFill>
                    <a:srgbClr val="FFFFFF"/>
                  </a:solidFill>
                </a:rPr>
                <a:t>1801</a:t>
              </a:r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49" name="Freeform 31783"/>
            <p:cNvSpPr/>
            <p:nvPr/>
          </p:nvSpPr>
          <p:spPr>
            <a:xfrm>
              <a:off x="453351" y="2268642"/>
              <a:ext cx="1119445" cy="1235316"/>
            </a:xfrm>
            <a:custGeom>
              <a:avLst/>
              <a:gdLst>
                <a:gd name="connsiteX0" fmla="*/ 0 w 1118230"/>
                <a:gd name="connsiteY0" fmla="*/ 0 h 1436019"/>
                <a:gd name="connsiteX1" fmla="*/ 652301 w 1118230"/>
                <a:gd name="connsiteY1" fmla="*/ 0 h 1436019"/>
                <a:gd name="connsiteX2" fmla="*/ 652301 w 1118230"/>
                <a:gd name="connsiteY2" fmla="*/ 0 h 1436019"/>
                <a:gd name="connsiteX3" fmla="*/ 931858 w 1118230"/>
                <a:gd name="connsiteY3" fmla="*/ 0 h 1436019"/>
                <a:gd name="connsiteX4" fmla="*/ 1118230 w 1118230"/>
                <a:gd name="connsiteY4" fmla="*/ 0 h 1436019"/>
                <a:gd name="connsiteX5" fmla="*/ 1118230 w 1118230"/>
                <a:gd name="connsiteY5" fmla="*/ 837678 h 1436019"/>
                <a:gd name="connsiteX6" fmla="*/ 1258009 w 1118230"/>
                <a:gd name="connsiteY6" fmla="*/ 1017132 h 1436019"/>
                <a:gd name="connsiteX7" fmla="*/ 1118230 w 1118230"/>
                <a:gd name="connsiteY7" fmla="*/ 1196683 h 1436019"/>
                <a:gd name="connsiteX8" fmla="*/ 1118230 w 1118230"/>
                <a:gd name="connsiteY8" fmla="*/ 1436019 h 1436019"/>
                <a:gd name="connsiteX9" fmla="*/ 931858 w 1118230"/>
                <a:gd name="connsiteY9" fmla="*/ 1436019 h 1436019"/>
                <a:gd name="connsiteX10" fmla="*/ 652301 w 1118230"/>
                <a:gd name="connsiteY10" fmla="*/ 1436019 h 1436019"/>
                <a:gd name="connsiteX11" fmla="*/ 652301 w 1118230"/>
                <a:gd name="connsiteY11" fmla="*/ 1436019 h 1436019"/>
                <a:gd name="connsiteX12" fmla="*/ 0 w 1118230"/>
                <a:gd name="connsiteY12" fmla="*/ 1436019 h 1436019"/>
                <a:gd name="connsiteX13" fmla="*/ 0 w 1118230"/>
                <a:gd name="connsiteY13" fmla="*/ 1196683 h 1436019"/>
                <a:gd name="connsiteX14" fmla="*/ 0 w 1118230"/>
                <a:gd name="connsiteY14" fmla="*/ 837678 h 1436019"/>
                <a:gd name="connsiteX15" fmla="*/ 0 w 1118230"/>
                <a:gd name="connsiteY15" fmla="*/ 837678 h 1436019"/>
                <a:gd name="connsiteX16" fmla="*/ 0 w 1118230"/>
                <a:gd name="connsiteY16" fmla="*/ 0 h 1436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18230" h="1436019">
                  <a:moveTo>
                    <a:pt x="0" y="0"/>
                  </a:moveTo>
                  <a:lnTo>
                    <a:pt x="652301" y="0"/>
                  </a:lnTo>
                  <a:lnTo>
                    <a:pt x="652301" y="0"/>
                  </a:lnTo>
                  <a:lnTo>
                    <a:pt x="931858" y="0"/>
                  </a:lnTo>
                  <a:lnTo>
                    <a:pt x="1118230" y="0"/>
                  </a:lnTo>
                  <a:lnTo>
                    <a:pt x="1118230" y="837678"/>
                  </a:lnTo>
                  <a:lnTo>
                    <a:pt x="1258009" y="1017132"/>
                  </a:lnTo>
                  <a:lnTo>
                    <a:pt x="1118230" y="1196683"/>
                  </a:lnTo>
                  <a:lnTo>
                    <a:pt x="1118230" y="1436019"/>
                  </a:lnTo>
                  <a:lnTo>
                    <a:pt x="931858" y="1436019"/>
                  </a:lnTo>
                  <a:lnTo>
                    <a:pt x="652301" y="1436019"/>
                  </a:lnTo>
                  <a:lnTo>
                    <a:pt x="652301" y="1436019"/>
                  </a:lnTo>
                  <a:lnTo>
                    <a:pt x="0" y="1436019"/>
                  </a:lnTo>
                  <a:lnTo>
                    <a:pt x="0" y="1196683"/>
                  </a:lnTo>
                  <a:lnTo>
                    <a:pt x="0" y="837678"/>
                  </a:lnTo>
                  <a:lnTo>
                    <a:pt x="0" y="83767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-11178891"/>
                <a:satOff val="45297"/>
                <a:lumOff val="12423"/>
                <a:alphaOff val="0"/>
              </a:schemeClr>
            </a:fillRef>
            <a:effectRef idx="0">
              <a:schemeClr val="accent1">
                <a:tint val="50000"/>
                <a:hueOff val="-11178891"/>
                <a:satOff val="45297"/>
                <a:lumOff val="12423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000" tIns="38100" rIns="108000" bIns="38100" numCol="1" spcCol="1270" anchor="t" anchorCtr="0">
              <a:noAutofit/>
            </a:bodyPr>
            <a:lstStyle/>
            <a:p>
              <a:pPr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sz="950" b="1" dirty="0" smtClean="0">
                  <a:solidFill>
                    <a:schemeClr val="tx2"/>
                  </a:solidFill>
                </a:rPr>
                <a:t>Гершель</a:t>
              </a:r>
              <a:r>
                <a:rPr sz="950" dirty="0" smtClean="0">
                  <a:solidFill>
                    <a:schemeClr val="tx2"/>
                  </a:solidFill>
                </a:rPr>
                <a:t> </a:t>
              </a:r>
              <a:r>
                <a:rPr sz="950" dirty="0" err="1" smtClean="0">
                  <a:solidFill>
                    <a:schemeClr val="tx2"/>
                  </a:solidFill>
                </a:rPr>
                <a:t>обнаруживает</a:t>
              </a:r>
              <a:r>
                <a:rPr sz="950" dirty="0" smtClean="0">
                  <a:solidFill>
                    <a:schemeClr val="tx2"/>
                  </a:solidFill>
                </a:rPr>
                <a:t> </a:t>
              </a:r>
              <a:endParaRPr lang="en-US" sz="950" dirty="0" smtClean="0">
                <a:solidFill>
                  <a:schemeClr val="tx2"/>
                </a:solidFill>
              </a:endParaRPr>
            </a:p>
            <a:p>
              <a:pPr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sz="950" dirty="0" smtClean="0">
                  <a:solidFill>
                    <a:schemeClr val="tx2"/>
                  </a:solidFill>
                </a:rPr>
                <a:t>ИК-</a:t>
              </a:r>
              <a:r>
                <a:rPr sz="950" dirty="0" err="1" smtClean="0">
                  <a:solidFill>
                    <a:schemeClr val="tx2"/>
                  </a:solidFill>
                </a:rPr>
                <a:t>область</a:t>
              </a:r>
              <a:r>
                <a:rPr sz="950" dirty="0" smtClean="0">
                  <a:solidFill>
                    <a:schemeClr val="tx2"/>
                  </a:solidFill>
                </a:rPr>
                <a:t> электромагнитного спектра</a:t>
              </a:r>
            </a:p>
          </p:txBody>
        </p:sp>
        <p:sp>
          <p:nvSpPr>
            <p:cNvPr id="50" name="Freeform 31784"/>
            <p:cNvSpPr/>
            <p:nvPr/>
          </p:nvSpPr>
          <p:spPr>
            <a:xfrm>
              <a:off x="453351" y="1955327"/>
              <a:ext cx="1119445" cy="308767"/>
            </a:xfrm>
            <a:custGeom>
              <a:avLst/>
              <a:gdLst>
                <a:gd name="connsiteX0" fmla="*/ 0 w 1118230"/>
                <a:gd name="connsiteY0" fmla="*/ 0 h 355004"/>
                <a:gd name="connsiteX1" fmla="*/ 1118230 w 1118230"/>
                <a:gd name="connsiteY1" fmla="*/ 0 h 355004"/>
                <a:gd name="connsiteX2" fmla="*/ 1118230 w 1118230"/>
                <a:gd name="connsiteY2" fmla="*/ 355004 h 355004"/>
                <a:gd name="connsiteX3" fmla="*/ 0 w 1118230"/>
                <a:gd name="connsiteY3" fmla="*/ 355004 h 355004"/>
                <a:gd name="connsiteX4" fmla="*/ 0 w 1118230"/>
                <a:gd name="connsiteY4" fmla="*/ 0 h 355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8230" h="355004">
                  <a:moveTo>
                    <a:pt x="0" y="0"/>
                  </a:moveTo>
                  <a:lnTo>
                    <a:pt x="1118230" y="0"/>
                  </a:lnTo>
                  <a:lnTo>
                    <a:pt x="1118230" y="355004"/>
                  </a:lnTo>
                  <a:lnTo>
                    <a:pt x="0" y="35500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b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 smtClean="0">
                  <a:solidFill>
                    <a:srgbClr val="FFFFFF"/>
                  </a:solidFill>
                </a:rPr>
                <a:t>1800</a:t>
              </a:r>
              <a:endParaRPr lang="ru-RU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84269" y="3471636"/>
            <a:ext cx="7816123" cy="2895606"/>
            <a:chOff x="294776" y="3181628"/>
            <a:chExt cx="7661598" cy="2895606"/>
          </a:xfrm>
        </p:grpSpPr>
        <p:sp>
          <p:nvSpPr>
            <p:cNvPr id="4" name="Freeform 3"/>
            <p:cNvSpPr/>
            <p:nvPr/>
          </p:nvSpPr>
          <p:spPr>
            <a:xfrm>
              <a:off x="6859234" y="4049598"/>
              <a:ext cx="1097140" cy="2027636"/>
            </a:xfrm>
            <a:custGeom>
              <a:avLst/>
              <a:gdLst>
                <a:gd name="connsiteX0" fmla="*/ 0 w 1097140"/>
                <a:gd name="connsiteY0" fmla="*/ 0 h 3135582"/>
                <a:gd name="connsiteX1" fmla="*/ 182857 w 1097140"/>
                <a:gd name="connsiteY1" fmla="*/ 0 h 3135582"/>
                <a:gd name="connsiteX2" fmla="*/ 182857 w 1097140"/>
                <a:gd name="connsiteY2" fmla="*/ 0 h 3135582"/>
                <a:gd name="connsiteX3" fmla="*/ 457142 w 1097140"/>
                <a:gd name="connsiteY3" fmla="*/ 0 h 3135582"/>
                <a:gd name="connsiteX4" fmla="*/ 1097140 w 1097140"/>
                <a:gd name="connsiteY4" fmla="*/ 0 h 3135582"/>
                <a:gd name="connsiteX5" fmla="*/ 1097140 w 1097140"/>
                <a:gd name="connsiteY5" fmla="*/ 522597 h 3135582"/>
                <a:gd name="connsiteX6" fmla="*/ 1097140 w 1097140"/>
                <a:gd name="connsiteY6" fmla="*/ 522597 h 3135582"/>
                <a:gd name="connsiteX7" fmla="*/ 1097140 w 1097140"/>
                <a:gd name="connsiteY7" fmla="*/ 1306493 h 3135582"/>
                <a:gd name="connsiteX8" fmla="*/ 1097140 w 1097140"/>
                <a:gd name="connsiteY8" fmla="*/ 3135582 h 3135582"/>
                <a:gd name="connsiteX9" fmla="*/ 457142 w 1097140"/>
                <a:gd name="connsiteY9" fmla="*/ 3135582 h 3135582"/>
                <a:gd name="connsiteX10" fmla="*/ 182857 w 1097140"/>
                <a:gd name="connsiteY10" fmla="*/ 3135582 h 3135582"/>
                <a:gd name="connsiteX11" fmla="*/ 182857 w 1097140"/>
                <a:gd name="connsiteY11" fmla="*/ 3135582 h 3135582"/>
                <a:gd name="connsiteX12" fmla="*/ 0 w 1097140"/>
                <a:gd name="connsiteY12" fmla="*/ 3135582 h 3135582"/>
                <a:gd name="connsiteX13" fmla="*/ 0 w 1097140"/>
                <a:gd name="connsiteY13" fmla="*/ 1306493 h 3135582"/>
                <a:gd name="connsiteX14" fmla="*/ 0 w 1097140"/>
                <a:gd name="connsiteY14" fmla="*/ 1567791 h 3135582"/>
                <a:gd name="connsiteX15" fmla="*/ 0 w 1097140"/>
                <a:gd name="connsiteY15" fmla="*/ 522597 h 3135582"/>
                <a:gd name="connsiteX16" fmla="*/ 0 w 1097140"/>
                <a:gd name="connsiteY16" fmla="*/ 0 h 3135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97140" h="3135582">
                  <a:moveTo>
                    <a:pt x="0" y="0"/>
                  </a:moveTo>
                  <a:lnTo>
                    <a:pt x="182857" y="0"/>
                  </a:lnTo>
                  <a:lnTo>
                    <a:pt x="182857" y="0"/>
                  </a:lnTo>
                  <a:lnTo>
                    <a:pt x="457142" y="0"/>
                  </a:lnTo>
                  <a:lnTo>
                    <a:pt x="1097140" y="0"/>
                  </a:lnTo>
                  <a:lnTo>
                    <a:pt x="1097140" y="522597"/>
                  </a:lnTo>
                  <a:lnTo>
                    <a:pt x="1097140" y="522597"/>
                  </a:lnTo>
                  <a:lnTo>
                    <a:pt x="1097140" y="1306493"/>
                  </a:lnTo>
                  <a:lnTo>
                    <a:pt x="1097140" y="3135582"/>
                  </a:lnTo>
                  <a:lnTo>
                    <a:pt x="457142" y="3135582"/>
                  </a:lnTo>
                  <a:lnTo>
                    <a:pt x="182857" y="3135582"/>
                  </a:lnTo>
                  <a:lnTo>
                    <a:pt x="182857" y="3135582"/>
                  </a:lnTo>
                  <a:lnTo>
                    <a:pt x="0" y="3135582"/>
                  </a:lnTo>
                  <a:lnTo>
                    <a:pt x="0" y="1306493"/>
                  </a:lnTo>
                  <a:lnTo>
                    <a:pt x="0" y="1567791"/>
                  </a:lnTo>
                  <a:lnTo>
                    <a:pt x="0" y="52259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541" tIns="38100" rIns="38100" bIns="38100" numCol="1" spcCol="1270" anchor="t" anchorCtr="0">
              <a:noAutofit/>
            </a:bodyPr>
            <a:lstStyle/>
            <a:p>
              <a:pPr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dirty="0" smtClean="0">
                  <a:solidFill>
                    <a:srgbClr val="000000"/>
                  </a:solidFill>
                </a:rPr>
                <a:t>NanoDrop</a:t>
              </a:r>
              <a:r>
                <a:rPr sz="800"/>
                <a:t/>
              </a:r>
              <a:br>
                <a:rPr sz="800"/>
              </a:br>
              <a:r>
                <a:rPr lang="en-US" sz="800" dirty="0" smtClean="0">
                  <a:solidFill>
                    <a:srgbClr val="000000"/>
                  </a:solidFill>
                </a:rPr>
                <a:t>спектрофотометр для УФ- и видимой области, созданный</a:t>
              </a:r>
              <a:r>
                <a:rPr sz="800"/>
                <a:t/>
              </a:r>
              <a:br>
                <a:rPr sz="800"/>
              </a:br>
              <a:r>
                <a:rPr lang="en-US" sz="800" dirty="0" smtClean="0">
                  <a:solidFill>
                    <a:srgbClr val="000000"/>
                  </a:solidFill>
                </a:rPr>
                <a:t>для микроколичественного анализа</a:t>
              </a:r>
              <a:r>
                <a:rPr sz="800"/>
                <a:t/>
              </a:r>
              <a:br>
                <a:rPr sz="800"/>
              </a:br>
              <a:r>
                <a:rPr lang="en-US" sz="800" dirty="0" smtClean="0">
                  <a:solidFill>
                    <a:srgbClr val="000000"/>
                  </a:solidFill>
                </a:rPr>
                <a:t>проб объемом 1 мкл</a:t>
              </a:r>
              <a:endParaRPr lang="ru-RU" sz="800" dirty="0">
                <a:solidFill>
                  <a:srgbClr val="FFFFFF">
                    <a:hueOff val="0"/>
                    <a:satOff val="0"/>
                    <a:lumOff val="0"/>
                    <a:alphaOff val="0"/>
                  </a:srgbClr>
                </a:solidFill>
              </a:endParaRPr>
            </a:p>
          </p:txBody>
        </p:sp>
        <p:sp>
          <p:nvSpPr>
            <p:cNvPr id="5" name="Freeform 4"/>
            <p:cNvSpPr/>
            <p:nvPr/>
          </p:nvSpPr>
          <p:spPr>
            <a:xfrm>
              <a:off x="6866129" y="3181628"/>
              <a:ext cx="1090245" cy="870772"/>
            </a:xfrm>
            <a:custGeom>
              <a:avLst/>
              <a:gdLst>
                <a:gd name="connsiteX0" fmla="*/ 0 w 1090245"/>
                <a:gd name="connsiteY0" fmla="*/ 0 h 870772"/>
                <a:gd name="connsiteX1" fmla="*/ 1090245 w 1090245"/>
                <a:gd name="connsiteY1" fmla="*/ 0 h 870772"/>
                <a:gd name="connsiteX2" fmla="*/ 1090245 w 1090245"/>
                <a:gd name="connsiteY2" fmla="*/ 870772 h 870772"/>
                <a:gd name="connsiteX3" fmla="*/ 0 w 1090245"/>
                <a:gd name="connsiteY3" fmla="*/ 870772 h 870772"/>
                <a:gd name="connsiteX4" fmla="*/ 0 w 1090245"/>
                <a:gd name="connsiteY4" fmla="*/ 0 h 870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45" h="870772">
                  <a:moveTo>
                    <a:pt x="0" y="0"/>
                  </a:moveTo>
                  <a:lnTo>
                    <a:pt x="1090245" y="0"/>
                  </a:lnTo>
                  <a:lnTo>
                    <a:pt x="1090245" y="870772"/>
                  </a:lnTo>
                  <a:lnTo>
                    <a:pt x="0" y="87077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 smtClean="0">
                  <a:solidFill>
                    <a:srgbClr val="FFFFFF"/>
                  </a:solidFill>
                </a:rPr>
                <a:t>2005</a:t>
              </a:r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6" name="Freeform 5"/>
            <p:cNvSpPr/>
            <p:nvPr/>
          </p:nvSpPr>
          <p:spPr>
            <a:xfrm>
              <a:off x="5770520" y="4049598"/>
              <a:ext cx="1097140" cy="1903442"/>
            </a:xfrm>
            <a:custGeom>
              <a:avLst/>
              <a:gdLst>
                <a:gd name="connsiteX0" fmla="*/ 0 w 1097140"/>
                <a:gd name="connsiteY0" fmla="*/ 0 h 2961428"/>
                <a:gd name="connsiteX1" fmla="*/ 639998 w 1097140"/>
                <a:gd name="connsiteY1" fmla="*/ 0 h 2961428"/>
                <a:gd name="connsiteX2" fmla="*/ 639998 w 1097140"/>
                <a:gd name="connsiteY2" fmla="*/ 0 h 2961428"/>
                <a:gd name="connsiteX3" fmla="*/ 914283 w 1097140"/>
                <a:gd name="connsiteY3" fmla="*/ 0 h 2961428"/>
                <a:gd name="connsiteX4" fmla="*/ 1097140 w 1097140"/>
                <a:gd name="connsiteY4" fmla="*/ 0 h 2961428"/>
                <a:gd name="connsiteX5" fmla="*/ 1097140 w 1097140"/>
                <a:gd name="connsiteY5" fmla="*/ 1727500 h 2961428"/>
                <a:gd name="connsiteX6" fmla="*/ 1234283 w 1097140"/>
                <a:gd name="connsiteY6" fmla="*/ 2097579 h 2961428"/>
                <a:gd name="connsiteX7" fmla="*/ 1097140 w 1097140"/>
                <a:gd name="connsiteY7" fmla="*/ 2467857 h 2961428"/>
                <a:gd name="connsiteX8" fmla="*/ 1097140 w 1097140"/>
                <a:gd name="connsiteY8" fmla="*/ 2961428 h 2961428"/>
                <a:gd name="connsiteX9" fmla="*/ 914283 w 1097140"/>
                <a:gd name="connsiteY9" fmla="*/ 2961428 h 2961428"/>
                <a:gd name="connsiteX10" fmla="*/ 639998 w 1097140"/>
                <a:gd name="connsiteY10" fmla="*/ 2961428 h 2961428"/>
                <a:gd name="connsiteX11" fmla="*/ 639998 w 1097140"/>
                <a:gd name="connsiteY11" fmla="*/ 2961428 h 2961428"/>
                <a:gd name="connsiteX12" fmla="*/ 0 w 1097140"/>
                <a:gd name="connsiteY12" fmla="*/ 2961428 h 2961428"/>
                <a:gd name="connsiteX13" fmla="*/ 0 w 1097140"/>
                <a:gd name="connsiteY13" fmla="*/ 2467857 h 2961428"/>
                <a:gd name="connsiteX14" fmla="*/ 0 w 1097140"/>
                <a:gd name="connsiteY14" fmla="*/ 1727500 h 2961428"/>
                <a:gd name="connsiteX15" fmla="*/ 0 w 1097140"/>
                <a:gd name="connsiteY15" fmla="*/ 1727500 h 2961428"/>
                <a:gd name="connsiteX16" fmla="*/ 0 w 1097140"/>
                <a:gd name="connsiteY16" fmla="*/ 0 h 2961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97140" h="2961428">
                  <a:moveTo>
                    <a:pt x="0" y="0"/>
                  </a:moveTo>
                  <a:lnTo>
                    <a:pt x="639998" y="0"/>
                  </a:lnTo>
                  <a:lnTo>
                    <a:pt x="639998" y="0"/>
                  </a:lnTo>
                  <a:lnTo>
                    <a:pt x="914283" y="0"/>
                  </a:lnTo>
                  <a:lnTo>
                    <a:pt x="1097140" y="0"/>
                  </a:lnTo>
                  <a:lnTo>
                    <a:pt x="1097140" y="1727500"/>
                  </a:lnTo>
                  <a:lnTo>
                    <a:pt x="1234283" y="2097579"/>
                  </a:lnTo>
                  <a:lnTo>
                    <a:pt x="1097140" y="2467857"/>
                  </a:lnTo>
                  <a:lnTo>
                    <a:pt x="1097140" y="2961428"/>
                  </a:lnTo>
                  <a:lnTo>
                    <a:pt x="914283" y="2961428"/>
                  </a:lnTo>
                  <a:lnTo>
                    <a:pt x="639998" y="2961428"/>
                  </a:lnTo>
                  <a:lnTo>
                    <a:pt x="639998" y="2961428"/>
                  </a:lnTo>
                  <a:lnTo>
                    <a:pt x="0" y="2961428"/>
                  </a:lnTo>
                  <a:lnTo>
                    <a:pt x="0" y="2467857"/>
                  </a:lnTo>
                  <a:lnTo>
                    <a:pt x="0" y="1727500"/>
                  </a:lnTo>
                  <a:lnTo>
                    <a:pt x="0" y="17275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-1863148"/>
                <a:satOff val="7550"/>
                <a:lumOff val="2071"/>
                <a:alphaOff val="0"/>
              </a:schemeClr>
            </a:fillRef>
            <a:effectRef idx="0">
              <a:schemeClr val="accent1">
                <a:tint val="50000"/>
                <a:hueOff val="-1863148"/>
                <a:satOff val="7550"/>
                <a:lumOff val="2071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541" tIns="38100" rIns="38100" bIns="38100" numCol="1" spcCol="1270" anchor="t" anchorCtr="0">
              <a:noAutofit/>
            </a:bodyPr>
            <a:lstStyle/>
            <a:p>
              <a:pPr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dirty="0" smtClean="0">
                  <a:solidFill>
                    <a:srgbClr val="000000"/>
                  </a:solidFill>
                </a:rPr>
                <a:t>Первая система визуализации пространственного распределения химических компонентов на основе ИК-спектроскопии с Фурье-преобразованием с использованием техники нарушенного полного внутреннего отражения (НПВО) </a:t>
              </a:r>
              <a:endParaRPr lang="ru-RU" sz="800" dirty="0">
                <a:solidFill>
                  <a:srgbClr val="000000"/>
                </a:solidFill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5780480" y="3268505"/>
              <a:ext cx="1091011" cy="783895"/>
            </a:xfrm>
            <a:custGeom>
              <a:avLst/>
              <a:gdLst>
                <a:gd name="connsiteX0" fmla="*/ 0 w 1091011"/>
                <a:gd name="connsiteY0" fmla="*/ 0 h 783895"/>
                <a:gd name="connsiteX1" fmla="*/ 1091011 w 1091011"/>
                <a:gd name="connsiteY1" fmla="*/ 0 h 783895"/>
                <a:gd name="connsiteX2" fmla="*/ 1091011 w 1091011"/>
                <a:gd name="connsiteY2" fmla="*/ 783895 h 783895"/>
                <a:gd name="connsiteX3" fmla="*/ 0 w 1091011"/>
                <a:gd name="connsiteY3" fmla="*/ 783895 h 783895"/>
                <a:gd name="connsiteX4" fmla="*/ 0 w 1091011"/>
                <a:gd name="connsiteY4" fmla="*/ 0 h 7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1011" h="783895">
                  <a:moveTo>
                    <a:pt x="0" y="0"/>
                  </a:moveTo>
                  <a:lnTo>
                    <a:pt x="1091011" y="0"/>
                  </a:lnTo>
                  <a:lnTo>
                    <a:pt x="1091011" y="783895"/>
                  </a:lnTo>
                  <a:lnTo>
                    <a:pt x="0" y="78389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mtClean="0">
                  <a:solidFill>
                    <a:srgbClr val="FFFFFF"/>
                  </a:solidFill>
                </a:rPr>
                <a:t>2000</a:t>
              </a:r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4681807" y="4049599"/>
              <a:ext cx="1097140" cy="1676873"/>
            </a:xfrm>
            <a:custGeom>
              <a:avLst/>
              <a:gdLst>
                <a:gd name="connsiteX0" fmla="*/ 0 w 1097140"/>
                <a:gd name="connsiteY0" fmla="*/ 0 h 2787273"/>
                <a:gd name="connsiteX1" fmla="*/ 639998 w 1097140"/>
                <a:gd name="connsiteY1" fmla="*/ 0 h 2787273"/>
                <a:gd name="connsiteX2" fmla="*/ 639998 w 1097140"/>
                <a:gd name="connsiteY2" fmla="*/ 0 h 2787273"/>
                <a:gd name="connsiteX3" fmla="*/ 914283 w 1097140"/>
                <a:gd name="connsiteY3" fmla="*/ 0 h 2787273"/>
                <a:gd name="connsiteX4" fmla="*/ 1097140 w 1097140"/>
                <a:gd name="connsiteY4" fmla="*/ 0 h 2787273"/>
                <a:gd name="connsiteX5" fmla="*/ 1097140 w 1097140"/>
                <a:gd name="connsiteY5" fmla="*/ 1625909 h 2787273"/>
                <a:gd name="connsiteX6" fmla="*/ 1234283 w 1097140"/>
                <a:gd name="connsiteY6" fmla="*/ 1974225 h 2787273"/>
                <a:gd name="connsiteX7" fmla="*/ 1097140 w 1097140"/>
                <a:gd name="connsiteY7" fmla="*/ 2322728 h 2787273"/>
                <a:gd name="connsiteX8" fmla="*/ 1097140 w 1097140"/>
                <a:gd name="connsiteY8" fmla="*/ 2787273 h 2787273"/>
                <a:gd name="connsiteX9" fmla="*/ 914283 w 1097140"/>
                <a:gd name="connsiteY9" fmla="*/ 2787273 h 2787273"/>
                <a:gd name="connsiteX10" fmla="*/ 639998 w 1097140"/>
                <a:gd name="connsiteY10" fmla="*/ 2787273 h 2787273"/>
                <a:gd name="connsiteX11" fmla="*/ 639998 w 1097140"/>
                <a:gd name="connsiteY11" fmla="*/ 2787273 h 2787273"/>
                <a:gd name="connsiteX12" fmla="*/ 0 w 1097140"/>
                <a:gd name="connsiteY12" fmla="*/ 2787273 h 2787273"/>
                <a:gd name="connsiteX13" fmla="*/ 0 w 1097140"/>
                <a:gd name="connsiteY13" fmla="*/ 2322728 h 2787273"/>
                <a:gd name="connsiteX14" fmla="*/ 0 w 1097140"/>
                <a:gd name="connsiteY14" fmla="*/ 1625909 h 2787273"/>
                <a:gd name="connsiteX15" fmla="*/ 0 w 1097140"/>
                <a:gd name="connsiteY15" fmla="*/ 1625909 h 2787273"/>
                <a:gd name="connsiteX16" fmla="*/ 0 w 1097140"/>
                <a:gd name="connsiteY16" fmla="*/ 0 h 2787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97140" h="2787273">
                  <a:moveTo>
                    <a:pt x="0" y="0"/>
                  </a:moveTo>
                  <a:lnTo>
                    <a:pt x="639998" y="0"/>
                  </a:lnTo>
                  <a:lnTo>
                    <a:pt x="639998" y="0"/>
                  </a:lnTo>
                  <a:lnTo>
                    <a:pt x="914283" y="0"/>
                  </a:lnTo>
                  <a:lnTo>
                    <a:pt x="1097140" y="0"/>
                  </a:lnTo>
                  <a:lnTo>
                    <a:pt x="1097140" y="1625909"/>
                  </a:lnTo>
                  <a:lnTo>
                    <a:pt x="1234283" y="1974225"/>
                  </a:lnTo>
                  <a:lnTo>
                    <a:pt x="1097140" y="2322728"/>
                  </a:lnTo>
                  <a:lnTo>
                    <a:pt x="1097140" y="2787273"/>
                  </a:lnTo>
                  <a:lnTo>
                    <a:pt x="914283" y="2787273"/>
                  </a:lnTo>
                  <a:lnTo>
                    <a:pt x="639998" y="2787273"/>
                  </a:lnTo>
                  <a:lnTo>
                    <a:pt x="639998" y="2787273"/>
                  </a:lnTo>
                  <a:lnTo>
                    <a:pt x="0" y="2787273"/>
                  </a:lnTo>
                  <a:lnTo>
                    <a:pt x="0" y="2322728"/>
                  </a:lnTo>
                  <a:lnTo>
                    <a:pt x="0" y="1625909"/>
                  </a:lnTo>
                  <a:lnTo>
                    <a:pt x="0" y="162590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-3726297"/>
                <a:satOff val="15099"/>
                <a:lumOff val="4141"/>
                <a:alphaOff val="0"/>
              </a:schemeClr>
            </a:fillRef>
            <a:effectRef idx="0">
              <a:schemeClr val="accent1">
                <a:tint val="50000"/>
                <a:hueOff val="-3726297"/>
                <a:satOff val="15099"/>
                <a:lumOff val="4141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541" tIns="38100" rIns="38100" bIns="38100" numCol="1" spcCol="1270" anchor="t" anchorCtr="0">
              <a:noAutofit/>
            </a:bodyPr>
            <a:lstStyle/>
            <a:p>
              <a:pPr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dirty="0" smtClean="0">
                  <a:solidFill>
                    <a:srgbClr val="000000"/>
                  </a:solidFill>
                </a:rPr>
                <a:t>Первый спектрофотометр для УФ- и видимой области с ксеноновыми импульсными лампами, Cary 50</a:t>
              </a:r>
              <a:endParaRPr lang="ru-RU" sz="800" dirty="0">
                <a:solidFill>
                  <a:srgbClr val="000000"/>
                </a:solidFill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4681807" y="3352980"/>
              <a:ext cx="1097140" cy="696618"/>
            </a:xfrm>
            <a:custGeom>
              <a:avLst/>
              <a:gdLst>
                <a:gd name="connsiteX0" fmla="*/ 0 w 1097140"/>
                <a:gd name="connsiteY0" fmla="*/ 0 h 696618"/>
                <a:gd name="connsiteX1" fmla="*/ 1097140 w 1097140"/>
                <a:gd name="connsiteY1" fmla="*/ 0 h 696618"/>
                <a:gd name="connsiteX2" fmla="*/ 1097140 w 1097140"/>
                <a:gd name="connsiteY2" fmla="*/ 696618 h 696618"/>
                <a:gd name="connsiteX3" fmla="*/ 0 w 1097140"/>
                <a:gd name="connsiteY3" fmla="*/ 696618 h 696618"/>
                <a:gd name="connsiteX4" fmla="*/ 0 w 1097140"/>
                <a:gd name="connsiteY4" fmla="*/ 0 h 696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7140" h="696618">
                  <a:moveTo>
                    <a:pt x="0" y="0"/>
                  </a:moveTo>
                  <a:lnTo>
                    <a:pt x="1097140" y="0"/>
                  </a:lnTo>
                  <a:lnTo>
                    <a:pt x="1097140" y="696618"/>
                  </a:lnTo>
                  <a:lnTo>
                    <a:pt x="0" y="6966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 smtClean="0">
                  <a:solidFill>
                    <a:srgbClr val="FFFFFF"/>
                  </a:solidFill>
                </a:rPr>
                <a:t>1997</a:t>
              </a:r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3586965" y="4049598"/>
              <a:ext cx="1097140" cy="1523580"/>
            </a:xfrm>
            <a:custGeom>
              <a:avLst/>
              <a:gdLst>
                <a:gd name="connsiteX0" fmla="*/ 0 w 1097140"/>
                <a:gd name="connsiteY0" fmla="*/ 0 h 2612718"/>
                <a:gd name="connsiteX1" fmla="*/ 639998 w 1097140"/>
                <a:gd name="connsiteY1" fmla="*/ 0 h 2612718"/>
                <a:gd name="connsiteX2" fmla="*/ 639998 w 1097140"/>
                <a:gd name="connsiteY2" fmla="*/ 0 h 2612718"/>
                <a:gd name="connsiteX3" fmla="*/ 914283 w 1097140"/>
                <a:gd name="connsiteY3" fmla="*/ 0 h 2612718"/>
                <a:gd name="connsiteX4" fmla="*/ 1097140 w 1097140"/>
                <a:gd name="connsiteY4" fmla="*/ 0 h 2612718"/>
                <a:gd name="connsiteX5" fmla="*/ 1097140 w 1097140"/>
                <a:gd name="connsiteY5" fmla="*/ 1524086 h 2612718"/>
                <a:gd name="connsiteX6" fmla="*/ 1234283 w 1097140"/>
                <a:gd name="connsiteY6" fmla="*/ 1850588 h 2612718"/>
                <a:gd name="connsiteX7" fmla="*/ 1097140 w 1097140"/>
                <a:gd name="connsiteY7" fmla="*/ 2177265 h 2612718"/>
                <a:gd name="connsiteX8" fmla="*/ 1097140 w 1097140"/>
                <a:gd name="connsiteY8" fmla="*/ 2612718 h 2612718"/>
                <a:gd name="connsiteX9" fmla="*/ 914283 w 1097140"/>
                <a:gd name="connsiteY9" fmla="*/ 2612718 h 2612718"/>
                <a:gd name="connsiteX10" fmla="*/ 639998 w 1097140"/>
                <a:gd name="connsiteY10" fmla="*/ 2612718 h 2612718"/>
                <a:gd name="connsiteX11" fmla="*/ 639998 w 1097140"/>
                <a:gd name="connsiteY11" fmla="*/ 2612718 h 2612718"/>
                <a:gd name="connsiteX12" fmla="*/ 0 w 1097140"/>
                <a:gd name="connsiteY12" fmla="*/ 2612718 h 2612718"/>
                <a:gd name="connsiteX13" fmla="*/ 0 w 1097140"/>
                <a:gd name="connsiteY13" fmla="*/ 2177265 h 2612718"/>
                <a:gd name="connsiteX14" fmla="*/ 0 w 1097140"/>
                <a:gd name="connsiteY14" fmla="*/ 1524086 h 2612718"/>
                <a:gd name="connsiteX15" fmla="*/ 0 w 1097140"/>
                <a:gd name="connsiteY15" fmla="*/ 1524086 h 2612718"/>
                <a:gd name="connsiteX16" fmla="*/ 0 w 1097140"/>
                <a:gd name="connsiteY16" fmla="*/ 0 h 261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97140" h="2612718">
                  <a:moveTo>
                    <a:pt x="0" y="0"/>
                  </a:moveTo>
                  <a:lnTo>
                    <a:pt x="639998" y="0"/>
                  </a:lnTo>
                  <a:lnTo>
                    <a:pt x="639998" y="0"/>
                  </a:lnTo>
                  <a:lnTo>
                    <a:pt x="914283" y="0"/>
                  </a:lnTo>
                  <a:lnTo>
                    <a:pt x="1097140" y="0"/>
                  </a:lnTo>
                  <a:lnTo>
                    <a:pt x="1097140" y="1524086"/>
                  </a:lnTo>
                  <a:lnTo>
                    <a:pt x="1234283" y="1850588"/>
                  </a:lnTo>
                  <a:lnTo>
                    <a:pt x="1097140" y="2177265"/>
                  </a:lnTo>
                  <a:lnTo>
                    <a:pt x="1097140" y="2612718"/>
                  </a:lnTo>
                  <a:lnTo>
                    <a:pt x="914283" y="2612718"/>
                  </a:lnTo>
                  <a:lnTo>
                    <a:pt x="639998" y="2612718"/>
                  </a:lnTo>
                  <a:lnTo>
                    <a:pt x="639998" y="2612718"/>
                  </a:lnTo>
                  <a:lnTo>
                    <a:pt x="0" y="2612718"/>
                  </a:lnTo>
                  <a:lnTo>
                    <a:pt x="0" y="2177265"/>
                  </a:lnTo>
                  <a:lnTo>
                    <a:pt x="0" y="1524086"/>
                  </a:lnTo>
                  <a:lnTo>
                    <a:pt x="0" y="152408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-5589445"/>
                <a:satOff val="22649"/>
                <a:lumOff val="6212"/>
                <a:alphaOff val="0"/>
              </a:schemeClr>
            </a:fillRef>
            <a:effectRef idx="0">
              <a:schemeClr val="accent1">
                <a:tint val="50000"/>
                <a:hueOff val="-5589445"/>
                <a:satOff val="22649"/>
                <a:lumOff val="6212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541" tIns="38100" rIns="38100" bIns="38100" numCol="1" spcCol="1270" anchor="t" anchorCtr="0">
              <a:noAutofit/>
            </a:bodyPr>
            <a:lstStyle/>
            <a:p>
              <a:pPr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dirty="0" smtClean="0">
                  <a:solidFill>
                    <a:srgbClr val="000000"/>
                  </a:solidFill>
                </a:rPr>
                <a:t>Первый ИК-микроскоп с коррекцией на бесконечность</a:t>
              </a:r>
              <a:endParaRPr lang="ru-RU" sz="800" dirty="0">
                <a:solidFill>
                  <a:srgbClr val="000000"/>
                </a:solidFill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>
              <a:off x="3586965" y="3439857"/>
              <a:ext cx="1097140" cy="609741"/>
            </a:xfrm>
            <a:custGeom>
              <a:avLst/>
              <a:gdLst>
                <a:gd name="connsiteX0" fmla="*/ 0 w 1097140"/>
                <a:gd name="connsiteY0" fmla="*/ 0 h 609741"/>
                <a:gd name="connsiteX1" fmla="*/ 1097140 w 1097140"/>
                <a:gd name="connsiteY1" fmla="*/ 0 h 609741"/>
                <a:gd name="connsiteX2" fmla="*/ 1097140 w 1097140"/>
                <a:gd name="connsiteY2" fmla="*/ 609741 h 609741"/>
                <a:gd name="connsiteX3" fmla="*/ 0 w 1097140"/>
                <a:gd name="connsiteY3" fmla="*/ 609741 h 609741"/>
                <a:gd name="connsiteX4" fmla="*/ 0 w 1097140"/>
                <a:gd name="connsiteY4" fmla="*/ 0 h 609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7140" h="609741">
                  <a:moveTo>
                    <a:pt x="0" y="0"/>
                  </a:moveTo>
                  <a:lnTo>
                    <a:pt x="1097140" y="0"/>
                  </a:lnTo>
                  <a:lnTo>
                    <a:pt x="1097140" y="609741"/>
                  </a:lnTo>
                  <a:lnTo>
                    <a:pt x="0" y="60974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 smtClean="0">
                  <a:solidFill>
                    <a:srgbClr val="FFFFFF"/>
                  </a:solidFill>
                </a:rPr>
                <a:t>1991</a:t>
              </a:r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2529781" y="4041137"/>
              <a:ext cx="1097140" cy="1316017"/>
            </a:xfrm>
            <a:custGeom>
              <a:avLst/>
              <a:gdLst>
                <a:gd name="connsiteX0" fmla="*/ 0 w 1097140"/>
                <a:gd name="connsiteY0" fmla="*/ 0 h 2438564"/>
                <a:gd name="connsiteX1" fmla="*/ 639998 w 1097140"/>
                <a:gd name="connsiteY1" fmla="*/ 0 h 2438564"/>
                <a:gd name="connsiteX2" fmla="*/ 639998 w 1097140"/>
                <a:gd name="connsiteY2" fmla="*/ 0 h 2438564"/>
                <a:gd name="connsiteX3" fmla="*/ 914283 w 1097140"/>
                <a:gd name="connsiteY3" fmla="*/ 0 h 2438564"/>
                <a:gd name="connsiteX4" fmla="*/ 1097140 w 1097140"/>
                <a:gd name="connsiteY4" fmla="*/ 0 h 2438564"/>
                <a:gd name="connsiteX5" fmla="*/ 1097140 w 1097140"/>
                <a:gd name="connsiteY5" fmla="*/ 1422496 h 2438564"/>
                <a:gd name="connsiteX6" fmla="*/ 1234283 w 1097140"/>
                <a:gd name="connsiteY6" fmla="*/ 1727235 h 2438564"/>
                <a:gd name="connsiteX7" fmla="*/ 1097140 w 1097140"/>
                <a:gd name="connsiteY7" fmla="*/ 2032137 h 2438564"/>
                <a:gd name="connsiteX8" fmla="*/ 1097140 w 1097140"/>
                <a:gd name="connsiteY8" fmla="*/ 2438564 h 2438564"/>
                <a:gd name="connsiteX9" fmla="*/ 914283 w 1097140"/>
                <a:gd name="connsiteY9" fmla="*/ 2438564 h 2438564"/>
                <a:gd name="connsiteX10" fmla="*/ 639998 w 1097140"/>
                <a:gd name="connsiteY10" fmla="*/ 2438564 h 2438564"/>
                <a:gd name="connsiteX11" fmla="*/ 639998 w 1097140"/>
                <a:gd name="connsiteY11" fmla="*/ 2438564 h 2438564"/>
                <a:gd name="connsiteX12" fmla="*/ 0 w 1097140"/>
                <a:gd name="connsiteY12" fmla="*/ 2438564 h 2438564"/>
                <a:gd name="connsiteX13" fmla="*/ 0 w 1097140"/>
                <a:gd name="connsiteY13" fmla="*/ 2032137 h 2438564"/>
                <a:gd name="connsiteX14" fmla="*/ 0 w 1097140"/>
                <a:gd name="connsiteY14" fmla="*/ 1422496 h 2438564"/>
                <a:gd name="connsiteX15" fmla="*/ 0 w 1097140"/>
                <a:gd name="connsiteY15" fmla="*/ 1422496 h 2438564"/>
                <a:gd name="connsiteX16" fmla="*/ 0 w 1097140"/>
                <a:gd name="connsiteY16" fmla="*/ 0 h 2438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97140" h="2438564">
                  <a:moveTo>
                    <a:pt x="0" y="0"/>
                  </a:moveTo>
                  <a:lnTo>
                    <a:pt x="639998" y="0"/>
                  </a:lnTo>
                  <a:lnTo>
                    <a:pt x="639998" y="0"/>
                  </a:lnTo>
                  <a:lnTo>
                    <a:pt x="914283" y="0"/>
                  </a:lnTo>
                  <a:lnTo>
                    <a:pt x="1097140" y="0"/>
                  </a:lnTo>
                  <a:lnTo>
                    <a:pt x="1097140" y="1422496"/>
                  </a:lnTo>
                  <a:lnTo>
                    <a:pt x="1234283" y="1727235"/>
                  </a:lnTo>
                  <a:lnTo>
                    <a:pt x="1097140" y="2032137"/>
                  </a:lnTo>
                  <a:lnTo>
                    <a:pt x="1097140" y="2438564"/>
                  </a:lnTo>
                  <a:lnTo>
                    <a:pt x="914283" y="2438564"/>
                  </a:lnTo>
                  <a:lnTo>
                    <a:pt x="639998" y="2438564"/>
                  </a:lnTo>
                  <a:lnTo>
                    <a:pt x="639998" y="2438564"/>
                  </a:lnTo>
                  <a:lnTo>
                    <a:pt x="0" y="2438564"/>
                  </a:lnTo>
                  <a:lnTo>
                    <a:pt x="0" y="2032137"/>
                  </a:lnTo>
                  <a:lnTo>
                    <a:pt x="0" y="1422496"/>
                  </a:lnTo>
                  <a:lnTo>
                    <a:pt x="0" y="142249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-7452594"/>
                <a:satOff val="30198"/>
                <a:lumOff val="8282"/>
                <a:alphaOff val="0"/>
              </a:schemeClr>
            </a:fillRef>
            <a:effectRef idx="0">
              <a:schemeClr val="accent1">
                <a:tint val="50000"/>
                <a:hueOff val="-7452594"/>
                <a:satOff val="30198"/>
                <a:lumOff val="8282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542" tIns="38100" rIns="38099" bIns="38100" numCol="1" spcCol="1270" anchor="t" anchorCtr="0">
              <a:noAutofit/>
            </a:bodyPr>
            <a:lstStyle/>
            <a:p>
              <a:pPr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dirty="0" smtClean="0">
                  <a:solidFill>
                    <a:srgbClr val="000000"/>
                  </a:solidFill>
                </a:rPr>
                <a:t>Первый ИК-Фурье микроскоп</a:t>
              </a:r>
              <a:endParaRPr lang="ru-RU" sz="800" dirty="0">
                <a:solidFill>
                  <a:srgbClr val="000000"/>
                </a:solidFill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2489824" y="3529937"/>
              <a:ext cx="1097140" cy="522463"/>
            </a:xfrm>
            <a:custGeom>
              <a:avLst/>
              <a:gdLst>
                <a:gd name="connsiteX0" fmla="*/ 0 w 1097140"/>
                <a:gd name="connsiteY0" fmla="*/ 0 h 522463"/>
                <a:gd name="connsiteX1" fmla="*/ 1097140 w 1097140"/>
                <a:gd name="connsiteY1" fmla="*/ 0 h 522463"/>
                <a:gd name="connsiteX2" fmla="*/ 1097140 w 1097140"/>
                <a:gd name="connsiteY2" fmla="*/ 522463 h 522463"/>
                <a:gd name="connsiteX3" fmla="*/ 0 w 1097140"/>
                <a:gd name="connsiteY3" fmla="*/ 522463 h 522463"/>
                <a:gd name="connsiteX4" fmla="*/ 0 w 1097140"/>
                <a:gd name="connsiteY4" fmla="*/ 0 h 522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7140" h="522463">
                  <a:moveTo>
                    <a:pt x="0" y="0"/>
                  </a:moveTo>
                  <a:lnTo>
                    <a:pt x="1097140" y="0"/>
                  </a:lnTo>
                  <a:lnTo>
                    <a:pt x="1097140" y="522463"/>
                  </a:lnTo>
                  <a:lnTo>
                    <a:pt x="0" y="52246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 smtClean="0">
                  <a:solidFill>
                    <a:srgbClr val="FFFFFF"/>
                  </a:solidFill>
                </a:rPr>
                <a:t>1982</a:t>
              </a:r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>
              <a:off x="1325733" y="4049598"/>
              <a:ext cx="1163323" cy="1139772"/>
            </a:xfrm>
            <a:custGeom>
              <a:avLst/>
              <a:gdLst>
                <a:gd name="connsiteX0" fmla="*/ 0 w 1097140"/>
                <a:gd name="connsiteY0" fmla="*/ 0 h 2264409"/>
                <a:gd name="connsiteX1" fmla="*/ 639998 w 1097140"/>
                <a:gd name="connsiteY1" fmla="*/ 0 h 2264409"/>
                <a:gd name="connsiteX2" fmla="*/ 639998 w 1097140"/>
                <a:gd name="connsiteY2" fmla="*/ 0 h 2264409"/>
                <a:gd name="connsiteX3" fmla="*/ 914283 w 1097140"/>
                <a:gd name="connsiteY3" fmla="*/ 0 h 2264409"/>
                <a:gd name="connsiteX4" fmla="*/ 1097140 w 1097140"/>
                <a:gd name="connsiteY4" fmla="*/ 0 h 2264409"/>
                <a:gd name="connsiteX5" fmla="*/ 1097140 w 1097140"/>
                <a:gd name="connsiteY5" fmla="*/ 1320905 h 2264409"/>
                <a:gd name="connsiteX6" fmla="*/ 1234283 w 1097140"/>
                <a:gd name="connsiteY6" fmla="*/ 1603881 h 2264409"/>
                <a:gd name="connsiteX7" fmla="*/ 1097140 w 1097140"/>
                <a:gd name="connsiteY7" fmla="*/ 1887008 h 2264409"/>
                <a:gd name="connsiteX8" fmla="*/ 1097140 w 1097140"/>
                <a:gd name="connsiteY8" fmla="*/ 2264409 h 2264409"/>
                <a:gd name="connsiteX9" fmla="*/ 914283 w 1097140"/>
                <a:gd name="connsiteY9" fmla="*/ 2264409 h 2264409"/>
                <a:gd name="connsiteX10" fmla="*/ 639998 w 1097140"/>
                <a:gd name="connsiteY10" fmla="*/ 2264409 h 2264409"/>
                <a:gd name="connsiteX11" fmla="*/ 639998 w 1097140"/>
                <a:gd name="connsiteY11" fmla="*/ 2264409 h 2264409"/>
                <a:gd name="connsiteX12" fmla="*/ 0 w 1097140"/>
                <a:gd name="connsiteY12" fmla="*/ 2264409 h 2264409"/>
                <a:gd name="connsiteX13" fmla="*/ 0 w 1097140"/>
                <a:gd name="connsiteY13" fmla="*/ 1887008 h 2264409"/>
                <a:gd name="connsiteX14" fmla="*/ 0 w 1097140"/>
                <a:gd name="connsiteY14" fmla="*/ 1320905 h 2264409"/>
                <a:gd name="connsiteX15" fmla="*/ 0 w 1097140"/>
                <a:gd name="connsiteY15" fmla="*/ 1320905 h 2264409"/>
                <a:gd name="connsiteX16" fmla="*/ 0 w 1097140"/>
                <a:gd name="connsiteY16" fmla="*/ 0 h 2264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97140" h="2264409">
                  <a:moveTo>
                    <a:pt x="0" y="0"/>
                  </a:moveTo>
                  <a:lnTo>
                    <a:pt x="639998" y="0"/>
                  </a:lnTo>
                  <a:lnTo>
                    <a:pt x="639998" y="0"/>
                  </a:lnTo>
                  <a:lnTo>
                    <a:pt x="914283" y="0"/>
                  </a:lnTo>
                  <a:lnTo>
                    <a:pt x="1097140" y="0"/>
                  </a:lnTo>
                  <a:lnTo>
                    <a:pt x="1097140" y="1320905"/>
                  </a:lnTo>
                  <a:lnTo>
                    <a:pt x="1234283" y="1603881"/>
                  </a:lnTo>
                  <a:lnTo>
                    <a:pt x="1097140" y="1887008"/>
                  </a:lnTo>
                  <a:lnTo>
                    <a:pt x="1097140" y="2264409"/>
                  </a:lnTo>
                  <a:lnTo>
                    <a:pt x="914283" y="2264409"/>
                  </a:lnTo>
                  <a:lnTo>
                    <a:pt x="639998" y="2264409"/>
                  </a:lnTo>
                  <a:lnTo>
                    <a:pt x="639998" y="2264409"/>
                  </a:lnTo>
                  <a:lnTo>
                    <a:pt x="0" y="2264409"/>
                  </a:lnTo>
                  <a:lnTo>
                    <a:pt x="0" y="1887008"/>
                  </a:lnTo>
                  <a:lnTo>
                    <a:pt x="0" y="1320905"/>
                  </a:lnTo>
                  <a:lnTo>
                    <a:pt x="0" y="132090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-9315742"/>
                <a:satOff val="37748"/>
                <a:lumOff val="10353"/>
                <a:alphaOff val="0"/>
              </a:schemeClr>
            </a:fillRef>
            <a:effectRef idx="0">
              <a:schemeClr val="accent1">
                <a:tint val="50000"/>
                <a:hueOff val="-9315742"/>
                <a:satOff val="37748"/>
                <a:lumOff val="10353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542" tIns="38100" rIns="38099" bIns="38100" numCol="1" spcCol="1270" anchor="t" anchorCtr="0">
              <a:noAutofit/>
            </a:bodyPr>
            <a:lstStyle/>
            <a:p>
              <a:pPr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b="1" spc="-30" dirty="0" smtClean="0">
                  <a:solidFill>
                    <a:srgbClr val="000000"/>
                  </a:solidFill>
                </a:rPr>
                <a:t>Компания HP</a:t>
              </a:r>
              <a:r>
                <a:rPr lang="en-US" sz="800" spc="-30" dirty="0" smtClean="0">
                  <a:solidFill>
                    <a:srgbClr val="000000"/>
                  </a:solidFill>
                </a:rPr>
                <a:t> создает первый серийно выпускаемый диодно-матричный спектрофотометр</a:t>
              </a:r>
              <a:endParaRPr lang="ru-RU" sz="800" dirty="0">
                <a:solidFill>
                  <a:srgbClr val="000000"/>
                </a:solidFill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>
              <a:off x="1325733" y="3614012"/>
              <a:ext cx="1163323" cy="435586"/>
            </a:xfrm>
            <a:custGeom>
              <a:avLst/>
              <a:gdLst>
                <a:gd name="connsiteX0" fmla="*/ 0 w 1097140"/>
                <a:gd name="connsiteY0" fmla="*/ 0 h 435586"/>
                <a:gd name="connsiteX1" fmla="*/ 1097140 w 1097140"/>
                <a:gd name="connsiteY1" fmla="*/ 0 h 435586"/>
                <a:gd name="connsiteX2" fmla="*/ 1097140 w 1097140"/>
                <a:gd name="connsiteY2" fmla="*/ 435586 h 435586"/>
                <a:gd name="connsiteX3" fmla="*/ 0 w 1097140"/>
                <a:gd name="connsiteY3" fmla="*/ 435586 h 435586"/>
                <a:gd name="connsiteX4" fmla="*/ 0 w 1097140"/>
                <a:gd name="connsiteY4" fmla="*/ 0 h 435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7140" h="435586">
                  <a:moveTo>
                    <a:pt x="0" y="0"/>
                  </a:moveTo>
                  <a:lnTo>
                    <a:pt x="1097140" y="0"/>
                  </a:lnTo>
                  <a:lnTo>
                    <a:pt x="1097140" y="435586"/>
                  </a:lnTo>
                  <a:lnTo>
                    <a:pt x="0" y="43558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 smtClean="0">
                  <a:solidFill>
                    <a:srgbClr val="FFFFFF"/>
                  </a:solidFill>
                </a:rPr>
                <a:t>1979</a:t>
              </a:r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294776" y="4049599"/>
              <a:ext cx="1030957" cy="779664"/>
            </a:xfrm>
            <a:custGeom>
              <a:avLst/>
              <a:gdLst>
                <a:gd name="connsiteX0" fmla="*/ 0 w 1097140"/>
                <a:gd name="connsiteY0" fmla="*/ 0 h 2090254"/>
                <a:gd name="connsiteX1" fmla="*/ 639998 w 1097140"/>
                <a:gd name="connsiteY1" fmla="*/ 0 h 2090254"/>
                <a:gd name="connsiteX2" fmla="*/ 639998 w 1097140"/>
                <a:gd name="connsiteY2" fmla="*/ 0 h 2090254"/>
                <a:gd name="connsiteX3" fmla="*/ 914283 w 1097140"/>
                <a:gd name="connsiteY3" fmla="*/ 0 h 2090254"/>
                <a:gd name="connsiteX4" fmla="*/ 1097140 w 1097140"/>
                <a:gd name="connsiteY4" fmla="*/ 0 h 2090254"/>
                <a:gd name="connsiteX5" fmla="*/ 1097140 w 1097140"/>
                <a:gd name="connsiteY5" fmla="*/ 1219315 h 2090254"/>
                <a:gd name="connsiteX6" fmla="*/ 1234283 w 1097140"/>
                <a:gd name="connsiteY6" fmla="*/ 1480527 h 2090254"/>
                <a:gd name="connsiteX7" fmla="*/ 1097140 w 1097140"/>
                <a:gd name="connsiteY7" fmla="*/ 1741878 h 2090254"/>
                <a:gd name="connsiteX8" fmla="*/ 1097140 w 1097140"/>
                <a:gd name="connsiteY8" fmla="*/ 2090254 h 2090254"/>
                <a:gd name="connsiteX9" fmla="*/ 914283 w 1097140"/>
                <a:gd name="connsiteY9" fmla="*/ 2090254 h 2090254"/>
                <a:gd name="connsiteX10" fmla="*/ 639998 w 1097140"/>
                <a:gd name="connsiteY10" fmla="*/ 2090254 h 2090254"/>
                <a:gd name="connsiteX11" fmla="*/ 639998 w 1097140"/>
                <a:gd name="connsiteY11" fmla="*/ 2090254 h 2090254"/>
                <a:gd name="connsiteX12" fmla="*/ 0 w 1097140"/>
                <a:gd name="connsiteY12" fmla="*/ 2090254 h 2090254"/>
                <a:gd name="connsiteX13" fmla="*/ 0 w 1097140"/>
                <a:gd name="connsiteY13" fmla="*/ 1741878 h 2090254"/>
                <a:gd name="connsiteX14" fmla="*/ 0 w 1097140"/>
                <a:gd name="connsiteY14" fmla="*/ 1219315 h 2090254"/>
                <a:gd name="connsiteX15" fmla="*/ 0 w 1097140"/>
                <a:gd name="connsiteY15" fmla="*/ 1219315 h 2090254"/>
                <a:gd name="connsiteX16" fmla="*/ 0 w 1097140"/>
                <a:gd name="connsiteY16" fmla="*/ 0 h 2090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97140" h="2090254">
                  <a:moveTo>
                    <a:pt x="0" y="0"/>
                  </a:moveTo>
                  <a:lnTo>
                    <a:pt x="639998" y="0"/>
                  </a:lnTo>
                  <a:lnTo>
                    <a:pt x="639998" y="0"/>
                  </a:lnTo>
                  <a:lnTo>
                    <a:pt x="914283" y="0"/>
                  </a:lnTo>
                  <a:lnTo>
                    <a:pt x="1097140" y="0"/>
                  </a:lnTo>
                  <a:lnTo>
                    <a:pt x="1097140" y="1219315"/>
                  </a:lnTo>
                  <a:lnTo>
                    <a:pt x="1234283" y="1480527"/>
                  </a:lnTo>
                  <a:lnTo>
                    <a:pt x="1097140" y="1741878"/>
                  </a:lnTo>
                  <a:lnTo>
                    <a:pt x="1097140" y="2090254"/>
                  </a:lnTo>
                  <a:lnTo>
                    <a:pt x="914283" y="2090254"/>
                  </a:lnTo>
                  <a:lnTo>
                    <a:pt x="639998" y="2090254"/>
                  </a:lnTo>
                  <a:lnTo>
                    <a:pt x="639998" y="2090254"/>
                  </a:lnTo>
                  <a:lnTo>
                    <a:pt x="0" y="2090254"/>
                  </a:lnTo>
                  <a:lnTo>
                    <a:pt x="0" y="1741878"/>
                  </a:lnTo>
                  <a:lnTo>
                    <a:pt x="0" y="1219315"/>
                  </a:lnTo>
                  <a:lnTo>
                    <a:pt x="0" y="121931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-11178891"/>
                <a:satOff val="45297"/>
                <a:lumOff val="12423"/>
                <a:alphaOff val="0"/>
              </a:schemeClr>
            </a:fillRef>
            <a:effectRef idx="0">
              <a:schemeClr val="accent1">
                <a:tint val="50000"/>
                <a:hueOff val="-11178891"/>
                <a:satOff val="45297"/>
                <a:lumOff val="12423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541" tIns="38100" rIns="38100" bIns="38100" numCol="1" spcCol="1270" anchor="t" anchorCtr="0">
              <a:noAutofit/>
            </a:bodyPr>
            <a:lstStyle/>
            <a:p>
              <a:pPr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dirty="0" smtClean="0">
                  <a:solidFill>
                    <a:srgbClr val="000000"/>
                  </a:solidFill>
                </a:rPr>
                <a:t>Первый ИК-Фурье-спектрометр с режимом быстрого сканирования</a:t>
              </a:r>
              <a:endParaRPr lang="ru-RU" sz="800" dirty="0">
                <a:solidFill>
                  <a:srgbClr val="000000"/>
                </a:solidFill>
              </a:endParaRPr>
            </a:p>
          </p:txBody>
        </p:sp>
        <p:sp>
          <p:nvSpPr>
            <p:cNvPr id="22" name="Freeform 21"/>
            <p:cNvSpPr/>
            <p:nvPr/>
          </p:nvSpPr>
          <p:spPr>
            <a:xfrm>
              <a:off x="294776" y="3701289"/>
              <a:ext cx="1030957" cy="348309"/>
            </a:xfrm>
            <a:custGeom>
              <a:avLst/>
              <a:gdLst>
                <a:gd name="connsiteX0" fmla="*/ 0 w 1097140"/>
                <a:gd name="connsiteY0" fmla="*/ 0 h 348309"/>
                <a:gd name="connsiteX1" fmla="*/ 1097140 w 1097140"/>
                <a:gd name="connsiteY1" fmla="*/ 0 h 348309"/>
                <a:gd name="connsiteX2" fmla="*/ 1097140 w 1097140"/>
                <a:gd name="connsiteY2" fmla="*/ 348309 h 348309"/>
                <a:gd name="connsiteX3" fmla="*/ 0 w 1097140"/>
                <a:gd name="connsiteY3" fmla="*/ 348309 h 348309"/>
                <a:gd name="connsiteX4" fmla="*/ 0 w 1097140"/>
                <a:gd name="connsiteY4" fmla="*/ 0 h 348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7140" h="348309">
                  <a:moveTo>
                    <a:pt x="0" y="0"/>
                  </a:moveTo>
                  <a:lnTo>
                    <a:pt x="1097140" y="0"/>
                  </a:lnTo>
                  <a:lnTo>
                    <a:pt x="1097140" y="348309"/>
                  </a:lnTo>
                  <a:lnTo>
                    <a:pt x="0" y="34830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 smtClean="0">
                  <a:solidFill>
                    <a:srgbClr val="FFFFFF"/>
                  </a:solidFill>
                </a:rPr>
                <a:t>1969</a:t>
              </a:r>
              <a:endParaRPr lang="ru-RU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52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54" name="Action Button: Custom 53">
                <a:hlinkClick r:id="rId3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5" name="Chevron 54">
                <a:hlinkClick r:id="rId3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56" name="Chevron 55">
                <a:hlinkClick r:id="rId3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53" name="TextBox 52">
              <a:hlinkClick r:id="rId3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88274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778" dirty="0" smtClean="0"/>
              <a:t>Спектроскопия в </a:t>
            </a:r>
            <a:br>
              <a:rPr lang="de-DE" sz="3778" dirty="0" smtClean="0"/>
            </a:br>
            <a:r>
              <a:rPr lang="de-DE" sz="3778" dirty="0" smtClean="0"/>
              <a:t>УФ- и видимой области</a:t>
            </a:r>
            <a:r>
              <a:rPr dirty="0"/>
              <a:t/>
            </a:r>
            <a:br>
              <a:rPr dirty="0"/>
            </a:br>
            <a:r>
              <a:rPr lang="en-US" sz="3100" dirty="0">
                <a:solidFill>
                  <a:schemeClr val="tx2"/>
                </a:solidFill>
              </a:rPr>
              <a:t>Общие положения</a:t>
            </a:r>
            <a:endParaRPr lang="ru-RU" sz="31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2034496"/>
            <a:ext cx="4487416" cy="4562856"/>
          </a:xfrm>
        </p:spPr>
        <p:txBody>
          <a:bodyPr>
            <a:normAutofit/>
          </a:bodyPr>
          <a:lstStyle/>
          <a:p>
            <a:r>
              <a:rPr sz="1800" b="1" dirty="0" smtClean="0"/>
              <a:t>Электромагнитный </a:t>
            </a:r>
            <a:r>
              <a:rPr sz="1800" b="1" dirty="0" err="1" smtClean="0"/>
              <a:t>спектр</a:t>
            </a:r>
            <a:r>
              <a:rPr sz="1800" dirty="0" smtClean="0"/>
              <a:t> включает широкий диапазон порядков величин частоты и длины волны.</a:t>
            </a:r>
            <a:r>
              <a:rPr lang="en-GB" sz="1800" dirty="0" smtClean="0"/>
              <a:t> </a:t>
            </a:r>
            <a:r>
              <a:rPr sz="1800" dirty="0"/>
              <a:t/>
            </a:r>
            <a:br>
              <a:rPr sz="1800" dirty="0"/>
            </a:br>
            <a:r>
              <a:rPr lang="en-GB" sz="1800" dirty="0" smtClean="0"/>
              <a:t>Видимый свет занимает только очень небольшую часть электромагнитного спектра. </a:t>
            </a:r>
          </a:p>
          <a:p>
            <a:pPr marL="230400" indent="-144000" fontAlgn="t">
              <a:buFont typeface="Arial" panose="020B0604020202020204" pitchFamily="34" charset="0"/>
              <a:buChar char="•"/>
              <a:tabLst>
                <a:tab pos="1548000" algn="l"/>
              </a:tabLst>
            </a:pPr>
            <a:r>
              <a:rPr lang="en-US" sz="1600" dirty="0" err="1" smtClean="0"/>
              <a:t>Ультрафиолетовая</a:t>
            </a:r>
            <a:r>
              <a:rPr lang="en-US" sz="1600" dirty="0" smtClean="0"/>
              <a:t> </a:t>
            </a:r>
            <a:br>
              <a:rPr lang="en-US" sz="1600" dirty="0" smtClean="0"/>
            </a:br>
            <a:r>
              <a:rPr lang="en-US" sz="1600" dirty="0" err="1" smtClean="0"/>
              <a:t>область</a:t>
            </a:r>
            <a:r>
              <a:rPr lang="en-US" sz="1600" dirty="0" smtClean="0"/>
              <a:t>:		</a:t>
            </a:r>
            <a:r>
              <a:rPr lang="en-US" sz="1600" dirty="0" err="1" smtClean="0"/>
              <a:t>от</a:t>
            </a:r>
            <a:r>
              <a:rPr lang="en-US" sz="1600" dirty="0" smtClean="0"/>
              <a:t> 190 до 400 нм</a:t>
            </a:r>
            <a:endParaRPr lang="ru-RU" sz="1600" dirty="0"/>
          </a:p>
          <a:p>
            <a:pPr marL="230400" indent="-144000" fontAlgn="t">
              <a:spcBef>
                <a:spcPts val="700"/>
              </a:spcBef>
              <a:buFont typeface="Arial" panose="020B0604020202020204" pitchFamily="34" charset="0"/>
              <a:buChar char="•"/>
              <a:tabLst>
                <a:tab pos="1548000" algn="l"/>
              </a:tabLst>
            </a:pPr>
            <a:r>
              <a:rPr lang="en-US" sz="1600" dirty="0" smtClean="0"/>
              <a:t>Видимая область:	от 400 до 800 нм</a:t>
            </a:r>
          </a:p>
          <a:p>
            <a:pPr marL="230400" indent="-144000" fontAlgn="t">
              <a:spcBef>
                <a:spcPts val="700"/>
              </a:spcBef>
              <a:buFont typeface="Arial" panose="020B0604020202020204" pitchFamily="34" charset="0"/>
              <a:buChar char="•"/>
              <a:tabLst>
                <a:tab pos="1548000" algn="l"/>
              </a:tabLst>
            </a:pPr>
            <a:r>
              <a:rPr lang="en-US" sz="1600" dirty="0" err="1" smtClean="0"/>
              <a:t>Инфракрасная</a:t>
            </a:r>
            <a:r>
              <a:rPr lang="en-US" sz="1600" dirty="0" smtClean="0"/>
              <a:t> </a:t>
            </a:r>
            <a:br>
              <a:rPr lang="en-US" sz="1600" dirty="0" smtClean="0"/>
            </a:br>
            <a:r>
              <a:rPr lang="en-US" sz="1600" dirty="0" err="1" smtClean="0"/>
              <a:t>область</a:t>
            </a:r>
            <a:r>
              <a:rPr lang="en-US" sz="1600" dirty="0" smtClean="0"/>
              <a:t>:		</a:t>
            </a:r>
            <a:r>
              <a:rPr lang="en-US" sz="1600" dirty="0" err="1" smtClean="0"/>
              <a:t>от</a:t>
            </a:r>
            <a:r>
              <a:rPr lang="en-US" sz="1600" dirty="0" smtClean="0"/>
              <a:t> 800 до 100 000 нм</a:t>
            </a:r>
          </a:p>
          <a:p>
            <a:pPr>
              <a:spcBef>
                <a:spcPts val="600"/>
              </a:spcBef>
            </a:pPr>
            <a:endParaRPr lang="ru-RU" sz="1800" dirty="0"/>
          </a:p>
          <a:p>
            <a:endParaRPr lang="ru-RU" sz="1800" dirty="0"/>
          </a:p>
        </p:txBody>
      </p:sp>
      <p:sp>
        <p:nvSpPr>
          <p:cNvPr id="10" name="TextBox 9"/>
          <p:cNvSpPr txBox="1"/>
          <p:nvPr/>
        </p:nvSpPr>
        <p:spPr>
          <a:xfrm>
            <a:off x="4788000" y="6048000"/>
            <a:ext cx="1364600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200" dirty="0" smtClean="0">
                <a:solidFill>
                  <a:srgbClr val="777777"/>
                </a:solidFill>
              </a:rPr>
              <a:t>Источник: </a:t>
            </a:r>
            <a:r>
              <a:rPr lang="en-US" sz="1200" dirty="0" smtClean="0">
                <a:solidFill>
                  <a:srgbClr val="4D4D4D"/>
                </a:solidFill>
                <a:hlinkClick r:id="rId3"/>
              </a:rPr>
              <a:t>Wikipedia</a:t>
            </a:r>
            <a:endParaRPr lang="ru-RU" sz="1200" dirty="0">
              <a:solidFill>
                <a:srgbClr val="4D4D4D"/>
              </a:solidFill>
            </a:endParaRPr>
          </a:p>
        </p:txBody>
      </p:sp>
      <p:sp>
        <p:nvSpPr>
          <p:cNvPr id="13" name="TextBox 9"/>
          <p:cNvSpPr txBox="1"/>
          <p:nvPr/>
        </p:nvSpPr>
        <p:spPr>
          <a:xfrm>
            <a:off x="2339752" y="5517232"/>
            <a:ext cx="2283098" cy="461665"/>
          </a:xfrm>
          <a:prstGeom prst="rect">
            <a:avLst/>
          </a:prstGeom>
          <a:noFill/>
        </p:spPr>
        <p:txBody>
          <a:bodyPr wrap="square" lIns="0" rIns="36000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sz="1200" i="1" dirty="0" smtClean="0"/>
              <a:t>"Электромагнитный спектр",</a:t>
            </a:r>
            <a:r>
              <a:rPr sz="1200" dirty="0"/>
              <a:t/>
            </a:r>
            <a:br>
              <a:rPr sz="1200" dirty="0"/>
            </a:br>
            <a:r>
              <a:rPr sz="1200" i="1" dirty="0" smtClean="0"/>
              <a:t>автор Виктор Блэйкус</a:t>
            </a:r>
            <a:endParaRPr lang="ru-RU" sz="1200" i="1" dirty="0">
              <a:solidFill>
                <a:srgbClr val="4D4D4D"/>
              </a:solidFill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4788001" y="404664"/>
            <a:ext cx="4032471" cy="5562007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5076056" y="548680"/>
            <a:ext cx="3522649" cy="5350023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16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18" name="Action Button: Custom 17">
                <a:hlinkClick r:id="rId5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Chevron 18">
                <a:hlinkClick r:id="rId5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0" name="Chevron 19">
                <a:hlinkClick r:id="rId5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7" name="TextBox 16">
              <a:hlinkClick r:id="rId5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99303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>
            <a:normAutofit fontScale="90000"/>
          </a:bodyPr>
          <a:lstStyle/>
          <a:p>
            <a:r>
              <a:rPr lang="de-DE" sz="3778" dirty="0" smtClean="0"/>
              <a:t>Спектроскопия в УФ- и видимой области</a:t>
            </a:r>
            <a:r>
              <a:rPr dirty="0"/>
              <a:t/>
            </a:r>
            <a:br>
              <a:rPr dirty="0"/>
            </a:br>
            <a:r>
              <a:rPr lang="en-US" sz="3100" dirty="0">
                <a:solidFill>
                  <a:schemeClr val="tx2"/>
                </a:solidFill>
              </a:rPr>
              <a:t>Общие положения</a:t>
            </a:r>
            <a:r>
              <a:rPr dirty="0"/>
              <a:t/>
            </a:r>
            <a:br>
              <a:rPr dirty="0"/>
            </a:br>
            <a:endParaRPr lang="ru-RU" sz="3100" dirty="0"/>
          </a:p>
        </p:txBody>
      </p:sp>
      <p:sp>
        <p:nvSpPr>
          <p:cNvPr id="14" name="Content Placeholder 4"/>
          <p:cNvSpPr>
            <a:spLocks noGrp="1"/>
          </p:cNvSpPr>
          <p:nvPr>
            <p:ph idx="1"/>
          </p:nvPr>
        </p:nvSpPr>
        <p:spPr>
          <a:xfrm>
            <a:off x="228600" y="1412776"/>
            <a:ext cx="4487416" cy="4562856"/>
          </a:xfrm>
        </p:spPr>
        <p:txBody>
          <a:bodyPr>
            <a:noAutofit/>
          </a:bodyPr>
          <a:lstStyle/>
          <a:p>
            <a:r>
              <a:rPr sz="1800" dirty="0" smtClean="0"/>
              <a:t>Спектрофотометр измеряет поток излучения, пропущенный через пробу или отраженный от нее.</a:t>
            </a:r>
            <a:r>
              <a:rPr lang="en-US" sz="1800" dirty="0" smtClean="0"/>
              <a:t> </a:t>
            </a:r>
          </a:p>
          <a:p>
            <a:r>
              <a:rPr lang="en-US" sz="1800" dirty="0"/>
              <a:t>Все спектрофотометры, применяемые в научно-исследовательских целях, способы измерить долю пропущенного или отраженного излучения при любых длинах волн от примерно 190 нм (средняя УФ-область) до по меньшей мере 900 нм (ближняя ИК-область) с разрешением не хуже 2 нм.</a:t>
            </a:r>
            <a:endParaRPr lang="ru-RU" sz="1800" dirty="0"/>
          </a:p>
          <a:p>
            <a:r>
              <a:rPr sz="1800" dirty="0" smtClean="0"/>
              <a:t>При работе с растворами, доля пропущенного излучения выражается в виде оптической плотности, которая прямо пропорциональна концентрации.</a:t>
            </a:r>
            <a:endParaRPr lang="ru-RU" sz="1800" dirty="0"/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788000" y="1612801"/>
            <a:ext cx="4127400" cy="2750526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11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16" name="Action Button: Custom 15">
                <a:hlinkClick r:id="rId4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Chevron 16">
                <a:hlinkClick r:id="rId4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18" name="Chevron 17">
                <a:hlinkClick r:id="rId4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2" name="TextBox 11">
              <a:hlinkClick r:id="rId4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27383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3800" dirty="0" smtClean="0"/>
              <a:t>Спектроскопия в УФ- и видимой области</a:t>
            </a:r>
            <a:r>
              <a:rPr dirty="0"/>
              <a:t/>
            </a:r>
            <a:br>
              <a:rPr dirty="0"/>
            </a:br>
            <a:r>
              <a:rPr sz="3100" dirty="0" err="1" smtClean="0"/>
              <a:t>Принцип</a:t>
            </a:r>
            <a:r>
              <a:rPr sz="3100" dirty="0" smtClean="0"/>
              <a:t> </a:t>
            </a:r>
            <a:r>
              <a:rPr sz="3100" dirty="0" err="1" smtClean="0"/>
              <a:t>работы</a:t>
            </a:r>
            <a:endParaRPr lang="ru-RU" sz="3100" dirty="0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230400" y="3600000"/>
            <a:ext cx="8355331" cy="2171700"/>
          </a:xfrm>
        </p:spPr>
        <p:txBody>
          <a:bodyPr>
            <a:normAutofit fontScale="92500" lnSpcReduction="20000"/>
          </a:bodyPr>
          <a:lstStyle/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Лампа (источник) излучает свет в рабочем диапазоне длин волн</a:t>
            </a:r>
            <a:endParaRPr lang="ru-RU" sz="2000" dirty="0"/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Монохроматор (дисперсионное устройство) служит для выбора длины волны</a:t>
            </a: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Аналит (область пробы) поглощает излучение </a:t>
            </a:r>
            <a:endParaRPr lang="ru-RU" sz="2000" dirty="0"/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Пропущенное излучение измеряют с помощью детектора</a:t>
            </a: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Концентрацию определяют посредством сравнения со стандартными пробами</a:t>
            </a:r>
          </a:p>
          <a:p>
            <a:endParaRPr lang="ru-RU" sz="1600" dirty="0"/>
          </a:p>
        </p:txBody>
      </p:sp>
      <p:grpSp>
        <p:nvGrpSpPr>
          <p:cNvPr id="19" name="Gruppieren 18"/>
          <p:cNvGrpSpPr/>
          <p:nvPr/>
        </p:nvGrpSpPr>
        <p:grpSpPr>
          <a:xfrm>
            <a:off x="228600" y="1764898"/>
            <a:ext cx="8686800" cy="1205344"/>
            <a:chOff x="228600" y="1944986"/>
            <a:chExt cx="8686800" cy="1205344"/>
          </a:xfrm>
        </p:grpSpPr>
        <p:grpSp>
          <p:nvGrpSpPr>
            <p:cNvPr id="21" name="Group 18"/>
            <p:cNvGrpSpPr/>
            <p:nvPr/>
          </p:nvGrpSpPr>
          <p:grpSpPr>
            <a:xfrm>
              <a:off x="228600" y="1944986"/>
              <a:ext cx="8686800" cy="1205344"/>
              <a:chOff x="1161819" y="2128926"/>
              <a:chExt cx="6090642" cy="702766"/>
            </a:xfrm>
          </p:grpSpPr>
          <p:sp>
            <p:nvSpPr>
              <p:cNvPr id="25" name="Freeform 20"/>
              <p:cNvSpPr/>
              <p:nvPr/>
            </p:nvSpPr>
            <p:spPr>
              <a:xfrm>
                <a:off x="1161819" y="2128926"/>
                <a:ext cx="1171277" cy="702766"/>
              </a:xfrm>
              <a:custGeom>
                <a:avLst/>
                <a:gdLst>
                  <a:gd name="connsiteX0" fmla="*/ 0 w 1171277"/>
                  <a:gd name="connsiteY0" fmla="*/ 70277 h 702766"/>
                  <a:gd name="connsiteX1" fmla="*/ 70277 w 1171277"/>
                  <a:gd name="connsiteY1" fmla="*/ 0 h 702766"/>
                  <a:gd name="connsiteX2" fmla="*/ 1101000 w 1171277"/>
                  <a:gd name="connsiteY2" fmla="*/ 0 h 702766"/>
                  <a:gd name="connsiteX3" fmla="*/ 1171277 w 1171277"/>
                  <a:gd name="connsiteY3" fmla="*/ 70277 h 702766"/>
                  <a:gd name="connsiteX4" fmla="*/ 1171277 w 1171277"/>
                  <a:gd name="connsiteY4" fmla="*/ 632489 h 702766"/>
                  <a:gd name="connsiteX5" fmla="*/ 1101000 w 1171277"/>
                  <a:gd name="connsiteY5" fmla="*/ 702766 h 702766"/>
                  <a:gd name="connsiteX6" fmla="*/ 70277 w 1171277"/>
                  <a:gd name="connsiteY6" fmla="*/ 702766 h 702766"/>
                  <a:gd name="connsiteX7" fmla="*/ 0 w 1171277"/>
                  <a:gd name="connsiteY7" fmla="*/ 632489 h 702766"/>
                  <a:gd name="connsiteX8" fmla="*/ 0 w 1171277"/>
                  <a:gd name="connsiteY8" fmla="*/ 70277 h 702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1277" h="702766">
                    <a:moveTo>
                      <a:pt x="0" y="70277"/>
                    </a:moveTo>
                    <a:cubicBezTo>
                      <a:pt x="0" y="31464"/>
                      <a:pt x="31464" y="0"/>
                      <a:pt x="70277" y="0"/>
                    </a:cubicBezTo>
                    <a:lnTo>
                      <a:pt x="1101000" y="0"/>
                    </a:lnTo>
                    <a:cubicBezTo>
                      <a:pt x="1139813" y="0"/>
                      <a:pt x="1171277" y="31464"/>
                      <a:pt x="1171277" y="70277"/>
                    </a:cubicBezTo>
                    <a:lnTo>
                      <a:pt x="1171277" y="632489"/>
                    </a:lnTo>
                    <a:cubicBezTo>
                      <a:pt x="1171277" y="671302"/>
                      <a:pt x="1139813" y="702766"/>
                      <a:pt x="1101000" y="702766"/>
                    </a:cubicBezTo>
                    <a:lnTo>
                      <a:pt x="70277" y="702766"/>
                    </a:lnTo>
                    <a:cubicBezTo>
                      <a:pt x="31464" y="702766"/>
                      <a:pt x="0" y="671302"/>
                      <a:pt x="0" y="632489"/>
                    </a:cubicBezTo>
                    <a:lnTo>
                      <a:pt x="0" y="70277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81543" tIns="81543" rIns="81543" bIns="504000" numCol="1" spcCol="1270" anchor="b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700" b="1" kern="1200" dirty="0" smtClean="0"/>
                  <a:t>Лампа</a:t>
                </a:r>
                <a:endParaRPr lang="ru-RU" sz="1700" b="1" kern="1200" dirty="0"/>
              </a:p>
            </p:txBody>
          </p:sp>
          <p:sp>
            <p:nvSpPr>
              <p:cNvPr id="26" name="Freeform 22"/>
              <p:cNvSpPr/>
              <p:nvPr/>
            </p:nvSpPr>
            <p:spPr>
              <a:xfrm>
                <a:off x="2743002" y="2128926"/>
                <a:ext cx="1254070" cy="702766"/>
              </a:xfrm>
              <a:custGeom>
                <a:avLst/>
                <a:gdLst>
                  <a:gd name="connsiteX0" fmla="*/ 0 w 1171277"/>
                  <a:gd name="connsiteY0" fmla="*/ 70277 h 702766"/>
                  <a:gd name="connsiteX1" fmla="*/ 70277 w 1171277"/>
                  <a:gd name="connsiteY1" fmla="*/ 0 h 702766"/>
                  <a:gd name="connsiteX2" fmla="*/ 1101000 w 1171277"/>
                  <a:gd name="connsiteY2" fmla="*/ 0 h 702766"/>
                  <a:gd name="connsiteX3" fmla="*/ 1171277 w 1171277"/>
                  <a:gd name="connsiteY3" fmla="*/ 70277 h 702766"/>
                  <a:gd name="connsiteX4" fmla="*/ 1171277 w 1171277"/>
                  <a:gd name="connsiteY4" fmla="*/ 632489 h 702766"/>
                  <a:gd name="connsiteX5" fmla="*/ 1101000 w 1171277"/>
                  <a:gd name="connsiteY5" fmla="*/ 702766 h 702766"/>
                  <a:gd name="connsiteX6" fmla="*/ 70277 w 1171277"/>
                  <a:gd name="connsiteY6" fmla="*/ 702766 h 702766"/>
                  <a:gd name="connsiteX7" fmla="*/ 0 w 1171277"/>
                  <a:gd name="connsiteY7" fmla="*/ 632489 h 702766"/>
                  <a:gd name="connsiteX8" fmla="*/ 0 w 1171277"/>
                  <a:gd name="connsiteY8" fmla="*/ 70277 h 702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1277" h="702766">
                    <a:moveTo>
                      <a:pt x="0" y="70277"/>
                    </a:moveTo>
                    <a:cubicBezTo>
                      <a:pt x="0" y="31464"/>
                      <a:pt x="31464" y="0"/>
                      <a:pt x="70277" y="0"/>
                    </a:cubicBezTo>
                    <a:lnTo>
                      <a:pt x="1101000" y="0"/>
                    </a:lnTo>
                    <a:cubicBezTo>
                      <a:pt x="1139813" y="0"/>
                      <a:pt x="1171277" y="31464"/>
                      <a:pt x="1171277" y="70277"/>
                    </a:cubicBezTo>
                    <a:lnTo>
                      <a:pt x="1171277" y="632489"/>
                    </a:lnTo>
                    <a:cubicBezTo>
                      <a:pt x="1171277" y="671302"/>
                      <a:pt x="1139813" y="702766"/>
                      <a:pt x="1101000" y="702766"/>
                    </a:cubicBezTo>
                    <a:lnTo>
                      <a:pt x="70277" y="702766"/>
                    </a:lnTo>
                    <a:cubicBezTo>
                      <a:pt x="31464" y="702766"/>
                      <a:pt x="0" y="671302"/>
                      <a:pt x="0" y="632489"/>
                    </a:cubicBezTo>
                    <a:lnTo>
                      <a:pt x="0" y="70277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81543" tIns="81543" rIns="81543" bIns="504000" numCol="1" spcCol="1270" anchor="b" anchorCtr="0">
                <a:noAutofit/>
              </a:bodyPr>
              <a:lstStyle/>
              <a:p>
                <a:pPr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700" b="1" dirty="0" smtClean="0"/>
                  <a:t>Монохроматор</a:t>
                </a:r>
                <a:endParaRPr lang="ru-RU" sz="1700" b="1" dirty="0"/>
              </a:p>
            </p:txBody>
          </p:sp>
          <p:sp>
            <p:nvSpPr>
              <p:cNvPr id="27" name="Freeform 24"/>
              <p:cNvSpPr/>
              <p:nvPr/>
            </p:nvSpPr>
            <p:spPr>
              <a:xfrm>
                <a:off x="4441396" y="2128926"/>
                <a:ext cx="1171277" cy="702766"/>
              </a:xfrm>
              <a:custGeom>
                <a:avLst/>
                <a:gdLst>
                  <a:gd name="connsiteX0" fmla="*/ 0 w 1171277"/>
                  <a:gd name="connsiteY0" fmla="*/ 70277 h 702766"/>
                  <a:gd name="connsiteX1" fmla="*/ 70277 w 1171277"/>
                  <a:gd name="connsiteY1" fmla="*/ 0 h 702766"/>
                  <a:gd name="connsiteX2" fmla="*/ 1101000 w 1171277"/>
                  <a:gd name="connsiteY2" fmla="*/ 0 h 702766"/>
                  <a:gd name="connsiteX3" fmla="*/ 1171277 w 1171277"/>
                  <a:gd name="connsiteY3" fmla="*/ 70277 h 702766"/>
                  <a:gd name="connsiteX4" fmla="*/ 1171277 w 1171277"/>
                  <a:gd name="connsiteY4" fmla="*/ 632489 h 702766"/>
                  <a:gd name="connsiteX5" fmla="*/ 1101000 w 1171277"/>
                  <a:gd name="connsiteY5" fmla="*/ 702766 h 702766"/>
                  <a:gd name="connsiteX6" fmla="*/ 70277 w 1171277"/>
                  <a:gd name="connsiteY6" fmla="*/ 702766 h 702766"/>
                  <a:gd name="connsiteX7" fmla="*/ 0 w 1171277"/>
                  <a:gd name="connsiteY7" fmla="*/ 632489 h 702766"/>
                  <a:gd name="connsiteX8" fmla="*/ 0 w 1171277"/>
                  <a:gd name="connsiteY8" fmla="*/ 70277 h 702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1277" h="702766">
                    <a:moveTo>
                      <a:pt x="0" y="70277"/>
                    </a:moveTo>
                    <a:cubicBezTo>
                      <a:pt x="0" y="31464"/>
                      <a:pt x="31464" y="0"/>
                      <a:pt x="70277" y="0"/>
                    </a:cubicBezTo>
                    <a:lnTo>
                      <a:pt x="1101000" y="0"/>
                    </a:lnTo>
                    <a:cubicBezTo>
                      <a:pt x="1139813" y="0"/>
                      <a:pt x="1171277" y="31464"/>
                      <a:pt x="1171277" y="70277"/>
                    </a:cubicBezTo>
                    <a:lnTo>
                      <a:pt x="1171277" y="632489"/>
                    </a:lnTo>
                    <a:cubicBezTo>
                      <a:pt x="1171277" y="671302"/>
                      <a:pt x="1139813" y="702766"/>
                      <a:pt x="1101000" y="702766"/>
                    </a:cubicBezTo>
                    <a:lnTo>
                      <a:pt x="70277" y="702766"/>
                    </a:lnTo>
                    <a:cubicBezTo>
                      <a:pt x="31464" y="702766"/>
                      <a:pt x="0" y="671302"/>
                      <a:pt x="0" y="632489"/>
                    </a:cubicBezTo>
                    <a:lnTo>
                      <a:pt x="0" y="70277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82800" tIns="81543" rIns="81543" bIns="504000" numCol="1" spcCol="1270" anchor="b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700" b="1" dirty="0" smtClean="0"/>
                  <a:t>Область пробы</a:t>
                </a:r>
                <a:endParaRPr lang="ru-RU" sz="1700" b="1" kern="1200" dirty="0"/>
              </a:p>
            </p:txBody>
          </p:sp>
          <p:sp>
            <p:nvSpPr>
              <p:cNvPr id="28" name="Freeform 26"/>
              <p:cNvSpPr/>
              <p:nvPr/>
            </p:nvSpPr>
            <p:spPr>
              <a:xfrm>
                <a:off x="6081184" y="2128926"/>
                <a:ext cx="1171277" cy="702766"/>
              </a:xfrm>
              <a:custGeom>
                <a:avLst/>
                <a:gdLst>
                  <a:gd name="connsiteX0" fmla="*/ 0 w 1171277"/>
                  <a:gd name="connsiteY0" fmla="*/ 70277 h 702766"/>
                  <a:gd name="connsiteX1" fmla="*/ 70277 w 1171277"/>
                  <a:gd name="connsiteY1" fmla="*/ 0 h 702766"/>
                  <a:gd name="connsiteX2" fmla="*/ 1101000 w 1171277"/>
                  <a:gd name="connsiteY2" fmla="*/ 0 h 702766"/>
                  <a:gd name="connsiteX3" fmla="*/ 1171277 w 1171277"/>
                  <a:gd name="connsiteY3" fmla="*/ 70277 h 702766"/>
                  <a:gd name="connsiteX4" fmla="*/ 1171277 w 1171277"/>
                  <a:gd name="connsiteY4" fmla="*/ 632489 h 702766"/>
                  <a:gd name="connsiteX5" fmla="*/ 1101000 w 1171277"/>
                  <a:gd name="connsiteY5" fmla="*/ 702766 h 702766"/>
                  <a:gd name="connsiteX6" fmla="*/ 70277 w 1171277"/>
                  <a:gd name="connsiteY6" fmla="*/ 702766 h 702766"/>
                  <a:gd name="connsiteX7" fmla="*/ 0 w 1171277"/>
                  <a:gd name="connsiteY7" fmla="*/ 632489 h 702766"/>
                  <a:gd name="connsiteX8" fmla="*/ 0 w 1171277"/>
                  <a:gd name="connsiteY8" fmla="*/ 70277 h 702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1277" h="702766">
                    <a:moveTo>
                      <a:pt x="0" y="70277"/>
                    </a:moveTo>
                    <a:cubicBezTo>
                      <a:pt x="0" y="31464"/>
                      <a:pt x="31464" y="0"/>
                      <a:pt x="70277" y="0"/>
                    </a:cubicBezTo>
                    <a:lnTo>
                      <a:pt x="1101000" y="0"/>
                    </a:lnTo>
                    <a:cubicBezTo>
                      <a:pt x="1139813" y="0"/>
                      <a:pt x="1171277" y="31464"/>
                      <a:pt x="1171277" y="70277"/>
                    </a:cubicBezTo>
                    <a:lnTo>
                      <a:pt x="1171277" y="632489"/>
                    </a:lnTo>
                    <a:cubicBezTo>
                      <a:pt x="1171277" y="671302"/>
                      <a:pt x="1139813" y="702766"/>
                      <a:pt x="1101000" y="702766"/>
                    </a:cubicBezTo>
                    <a:lnTo>
                      <a:pt x="70277" y="702766"/>
                    </a:lnTo>
                    <a:cubicBezTo>
                      <a:pt x="31464" y="702766"/>
                      <a:pt x="0" y="671302"/>
                      <a:pt x="0" y="632489"/>
                    </a:cubicBezTo>
                    <a:lnTo>
                      <a:pt x="0" y="70277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81543" tIns="81543" rIns="81543" bIns="504000" numCol="1" spcCol="1270" anchor="b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700" b="1" kern="1200" dirty="0" smtClean="0"/>
                  <a:t>Детектор</a:t>
                </a:r>
                <a:endParaRPr lang="ru-RU" sz="1700" b="1" kern="1200" dirty="0"/>
              </a:p>
            </p:txBody>
          </p:sp>
        </p:grpSp>
        <p:sp>
          <p:nvSpPr>
            <p:cNvPr id="22" name="Eingekerbter Richtungspfeil 21"/>
            <p:cNvSpPr/>
            <p:nvPr/>
          </p:nvSpPr>
          <p:spPr>
            <a:xfrm>
              <a:off x="1994190" y="2393702"/>
              <a:ext cx="417570" cy="326002"/>
            </a:xfrm>
            <a:prstGeom prst="chevron">
              <a:avLst>
                <a:gd name="adj" fmla="val 34615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3" name="Eingekerbter Richtungspfeil 22"/>
            <p:cNvSpPr/>
            <p:nvPr/>
          </p:nvSpPr>
          <p:spPr>
            <a:xfrm>
              <a:off x="4335517" y="2393702"/>
              <a:ext cx="452507" cy="326002"/>
            </a:xfrm>
            <a:prstGeom prst="chevron">
              <a:avLst>
                <a:gd name="adj" fmla="val 34615"/>
              </a:avLst>
            </a:prstGeom>
            <a:solidFill>
              <a:srgbClr val="7EAC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4" name="Eingekerbter Richtungspfeil 23"/>
            <p:cNvSpPr/>
            <p:nvPr/>
          </p:nvSpPr>
          <p:spPr>
            <a:xfrm>
              <a:off x="6676575" y="2393702"/>
              <a:ext cx="478110" cy="326002"/>
            </a:xfrm>
            <a:prstGeom prst="chevron">
              <a:avLst>
                <a:gd name="adj" fmla="val 3461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30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32" name="Action Button: Custom 31">
                <a:hlinkClick r:id="rId3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Chevron 32">
                <a:hlinkClick r:id="rId3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34" name="Chevron 33">
                <a:hlinkClick r:id="rId3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31" name="TextBox 30">
              <a:hlinkClick r:id="rId3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56148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3800" dirty="0" smtClean="0"/>
              <a:t>Спектроскопия в УФ- и видимой области</a:t>
            </a:r>
            <a:r>
              <a:rPr dirty="0"/>
              <a:t/>
            </a:r>
            <a:br>
              <a:rPr dirty="0"/>
            </a:br>
            <a:r>
              <a:rPr sz="3100" dirty="0" smtClean="0"/>
              <a:t>Принцип работы:</a:t>
            </a:r>
            <a:r>
              <a:rPr lang="en-US" sz="3100" dirty="0" smtClean="0"/>
              <a:t> Однолучевой и двухлучевой спектрометры</a:t>
            </a:r>
            <a:endParaRPr lang="ru-RU" sz="3100" dirty="0"/>
          </a:p>
        </p:txBody>
      </p:sp>
      <p:sp>
        <p:nvSpPr>
          <p:cNvPr id="13" name="TextBox 12"/>
          <p:cNvSpPr txBox="1"/>
          <p:nvPr/>
        </p:nvSpPr>
        <p:spPr>
          <a:xfrm>
            <a:off x="2721120" y="2071881"/>
            <a:ext cx="1151920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Источник излучения</a:t>
            </a:r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21120" y="2924944"/>
            <a:ext cx="1439952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Монохроматор</a:t>
            </a:r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21120" y="4077072"/>
            <a:ext cx="611706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Проба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21120" y="5231939"/>
            <a:ext cx="1295936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Детектор излучения</a:t>
            </a:r>
            <a:endParaRPr lang="ru-RU" sz="1200" dirty="0">
              <a:solidFill>
                <a:srgbClr val="000000"/>
              </a:solidFill>
            </a:endParaRPr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4498926" y="6396375"/>
            <a:ext cx="689149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8" name="Content Placeholder 19"/>
          <p:cNvSpPr txBox="1">
            <a:spLocks/>
          </p:cNvSpPr>
          <p:nvPr/>
        </p:nvSpPr>
        <p:spPr>
          <a:xfrm>
            <a:off x="7407030" y="5041363"/>
            <a:ext cx="1467569" cy="1277819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400"/>
              </a:spcBef>
              <a:buFontTx/>
              <a:buNone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86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i="1" dirty="0" smtClean="0">
                <a:solidFill>
                  <a:srgbClr val="616161"/>
                </a:solidFill>
              </a:rPr>
              <a:t>Двухлучевой подход позволяет вносить поправку на изменения в интенсивности излучения.</a:t>
            </a:r>
            <a:endParaRPr lang="ru-RU" sz="1200" i="1" dirty="0">
              <a:solidFill>
                <a:srgbClr val="616161"/>
              </a:solidFill>
            </a:endParaRPr>
          </a:p>
        </p:txBody>
      </p:sp>
      <p:grpSp>
        <p:nvGrpSpPr>
          <p:cNvPr id="12" name="Gruppieren 11"/>
          <p:cNvGrpSpPr/>
          <p:nvPr/>
        </p:nvGrpSpPr>
        <p:grpSpPr>
          <a:xfrm>
            <a:off x="4809144" y="1769805"/>
            <a:ext cx="2329351" cy="4107467"/>
            <a:chOff x="4427984" y="1628800"/>
            <a:chExt cx="2329351" cy="4107467"/>
          </a:xfrm>
        </p:grpSpPr>
        <p:cxnSp>
          <p:nvCxnSpPr>
            <p:cNvPr id="63" name="Straight Arrow Connector 62"/>
            <p:cNvCxnSpPr/>
            <p:nvPr/>
          </p:nvCxnSpPr>
          <p:spPr>
            <a:xfrm>
              <a:off x="6344339" y="3356992"/>
              <a:ext cx="0" cy="244475"/>
            </a:xfrm>
            <a:prstGeom prst="straightConnector1">
              <a:avLst/>
            </a:prstGeom>
            <a:ln w="9525">
              <a:headEnd type="none" w="med" len="med"/>
              <a:tailEnd type="arrow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uppieren 10"/>
            <p:cNvGrpSpPr/>
            <p:nvPr/>
          </p:nvGrpSpPr>
          <p:grpSpPr>
            <a:xfrm>
              <a:off x="4427984" y="1628800"/>
              <a:ext cx="2329351" cy="4107467"/>
              <a:chOff x="4788000" y="1628800"/>
              <a:chExt cx="2329351" cy="4107467"/>
            </a:xfrm>
          </p:grpSpPr>
          <p:pic>
            <p:nvPicPr>
              <p:cNvPr id="46" name="Picture 45" descr="LIGHTBULB.jpg"/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/>
                  </a:ext>
                </a:extLst>
              </a:blip>
              <a:srcRect l="12751" t="10405" r="10946"/>
              <a:stretch/>
            </p:blipFill>
            <p:spPr>
              <a:xfrm>
                <a:off x="5044137" y="1628800"/>
                <a:ext cx="386365" cy="541635"/>
              </a:xfrm>
              <a:prstGeom prst="rect">
                <a:avLst/>
              </a:prstGeom>
            </p:spPr>
          </p:pic>
          <p:sp>
            <p:nvSpPr>
              <p:cNvPr id="47" name="TextBox 46"/>
              <p:cNvSpPr txBox="1"/>
              <p:nvPr/>
            </p:nvSpPr>
            <p:spPr>
              <a:xfrm>
                <a:off x="4806597" y="2708920"/>
                <a:ext cx="861446" cy="36933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000000"/>
                    </a:solidFill>
                    <a:latin typeface="Symbol" panose="05050102010706020507" pitchFamily="18" charset="2"/>
                  </a:rPr>
                  <a:t>l</a:t>
                </a:r>
              </a:p>
            </p:txBody>
          </p:sp>
          <p:pic>
            <p:nvPicPr>
              <p:cNvPr id="48" name="Picture 47">
                <a:hlinkClick r:id="rId4"/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    </a:ext>
                </a:extLst>
              </a:blip>
              <a:stretch>
                <a:fillRect/>
              </a:stretch>
            </p:blipFill>
            <p:spPr>
              <a:xfrm>
                <a:off x="4788000" y="3720371"/>
                <a:ext cx="871712" cy="736712"/>
              </a:xfrm>
              <a:prstGeom prst="rect">
                <a:avLst/>
              </a:prstGeom>
            </p:spPr>
          </p:pic>
          <p:pic>
            <p:nvPicPr>
              <p:cNvPr id="49" name="Picture 48" descr="detector.jpg"/>
              <p:cNvPicPr>
                <a:picLocks noChangeAspect="1"/>
              </p:cNvPicPr>
              <p:nvPr/>
            </p:nvPicPr>
            <p:blipFill rotWithShape="1">
              <a:blip r:embed="rId6" cstate="print"/>
              <a:srcRect l="4375" t="3322" r="5081"/>
              <a:stretch/>
            </p:blipFill>
            <p:spPr>
              <a:xfrm rot="5400000">
                <a:off x="5649367" y="4835135"/>
                <a:ext cx="703466" cy="1098798"/>
              </a:xfrm>
              <a:prstGeom prst="rect">
                <a:avLst/>
              </a:prstGeom>
            </p:spPr>
          </p:pic>
          <p:cxnSp>
            <p:nvCxnSpPr>
              <p:cNvPr id="50" name="Straight Arrow Connector 49"/>
              <p:cNvCxnSpPr/>
              <p:nvPr/>
            </p:nvCxnSpPr>
            <p:spPr>
              <a:xfrm>
                <a:off x="5237320" y="2219442"/>
                <a:ext cx="0" cy="41747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/>
              <p:cNvCxnSpPr/>
              <p:nvPr/>
            </p:nvCxnSpPr>
            <p:spPr>
              <a:xfrm>
                <a:off x="5237320" y="3128437"/>
                <a:ext cx="0" cy="524051"/>
              </a:xfrm>
              <a:prstGeom prst="straightConnector1">
                <a:avLst/>
              </a:prstGeom>
              <a:ln w="9525">
                <a:headEnd type="none" w="med" len="med"/>
                <a:tailEnd type="arrow" w="med" len="med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Arrow Connector 57"/>
              <p:cNvCxnSpPr/>
              <p:nvPr/>
            </p:nvCxnSpPr>
            <p:spPr>
              <a:xfrm>
                <a:off x="5218485" y="4491138"/>
                <a:ext cx="0" cy="882239"/>
              </a:xfrm>
              <a:prstGeom prst="straightConnector1">
                <a:avLst/>
              </a:prstGeom>
              <a:ln w="9525">
                <a:headEnd type="none" w="med" len="med"/>
                <a:tailEnd type="arrow" w="med" len="med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Arrow Connector 61"/>
              <p:cNvCxnSpPr/>
              <p:nvPr/>
            </p:nvCxnSpPr>
            <p:spPr>
              <a:xfrm>
                <a:off x="5297845" y="3390462"/>
                <a:ext cx="1406510" cy="0"/>
              </a:xfrm>
              <a:prstGeom prst="straightConnector1">
                <a:avLst/>
              </a:prstGeom>
              <a:ln w="9525">
                <a:headEnd type="none" w="med" len="med"/>
                <a:tailEnd type="arrow" w="med" len="med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4" name="Picture 63">
                <a:hlinkClick r:id="rId4"/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    </a:ext>
                </a:extLst>
              </a:blip>
              <a:stretch>
                <a:fillRect/>
              </a:stretch>
            </p:blipFill>
            <p:spPr>
              <a:xfrm>
                <a:off x="6245639" y="3720371"/>
                <a:ext cx="871712" cy="736712"/>
              </a:xfrm>
              <a:prstGeom prst="rect">
                <a:avLst/>
              </a:prstGeom>
            </p:spPr>
          </p:pic>
          <p:cxnSp>
            <p:nvCxnSpPr>
              <p:cNvPr id="65" name="Straight Arrow Connector 64"/>
              <p:cNvCxnSpPr/>
              <p:nvPr/>
            </p:nvCxnSpPr>
            <p:spPr>
              <a:xfrm>
                <a:off x="6704355" y="4459239"/>
                <a:ext cx="245" cy="882239"/>
              </a:xfrm>
              <a:prstGeom prst="straightConnector1">
                <a:avLst/>
              </a:prstGeom>
              <a:ln w="9525">
                <a:headEnd type="none" w="med" len="med"/>
                <a:tailEnd type="arrow" w="med" len="med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Arrow Connector 68"/>
              <p:cNvCxnSpPr/>
              <p:nvPr/>
            </p:nvCxnSpPr>
            <p:spPr>
              <a:xfrm>
                <a:off x="5182745" y="5387199"/>
                <a:ext cx="245441" cy="0"/>
              </a:xfrm>
              <a:prstGeom prst="straightConnector1">
                <a:avLst/>
              </a:prstGeom>
              <a:ln w="9525">
                <a:headEnd type="none" w="med" len="med"/>
                <a:tailEnd type="arrow" w="med" len="med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Arrow Connector 70"/>
              <p:cNvCxnSpPr/>
              <p:nvPr/>
            </p:nvCxnSpPr>
            <p:spPr>
              <a:xfrm flipH="1">
                <a:off x="6459160" y="5341478"/>
                <a:ext cx="245440" cy="1"/>
              </a:xfrm>
              <a:prstGeom prst="straightConnector1">
                <a:avLst/>
              </a:prstGeom>
              <a:ln w="9525">
                <a:headEnd type="none" w="med" len="med"/>
                <a:tailEnd type="arrow" w="med" len="med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 flipV="1">
                <a:off x="5087821" y="3281088"/>
                <a:ext cx="261328" cy="218747"/>
              </a:xfrm>
              <a:prstGeom prst="line">
                <a:avLst/>
              </a:prstGeom>
              <a:ln w="31750"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 flipV="1">
                <a:off x="6582750" y="5250492"/>
                <a:ext cx="261328" cy="218747"/>
              </a:xfrm>
              <a:prstGeom prst="line">
                <a:avLst/>
              </a:prstGeom>
              <a:ln w="31750"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 flipH="1" flipV="1">
                <a:off x="6630523" y="3235517"/>
                <a:ext cx="197193" cy="339833"/>
              </a:xfrm>
              <a:prstGeom prst="line">
                <a:avLst/>
              </a:prstGeom>
              <a:ln w="31750"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 flipH="1" flipV="1">
                <a:off x="5065909" y="5277825"/>
                <a:ext cx="237540" cy="218748"/>
              </a:xfrm>
              <a:prstGeom prst="line">
                <a:avLst/>
              </a:prstGeom>
              <a:ln w="31750"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Gruppieren 9"/>
          <p:cNvGrpSpPr/>
          <p:nvPr/>
        </p:nvGrpSpPr>
        <p:grpSpPr>
          <a:xfrm>
            <a:off x="611560" y="1769805"/>
            <a:ext cx="1098798" cy="4087842"/>
            <a:chOff x="230400" y="1628800"/>
            <a:chExt cx="1098798" cy="4087842"/>
          </a:xfrm>
        </p:grpSpPr>
        <p:pic>
          <p:nvPicPr>
            <p:cNvPr id="4" name="Picture 3" descr="LIGHTBULB.jp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/>
                </a:ext>
              </a:extLst>
            </a:blip>
            <a:srcRect l="12751" t="10405" r="10946"/>
            <a:stretch/>
          </p:blipFill>
          <p:spPr>
            <a:xfrm>
              <a:off x="586617" y="1628800"/>
              <a:ext cx="386365" cy="541635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49077" y="2708920"/>
              <a:ext cx="861446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Symbol" panose="05050102010706020507" pitchFamily="18" charset="2"/>
                </a:rPr>
                <a:t>l</a:t>
              </a:r>
            </a:p>
          </p:txBody>
        </p:sp>
        <p:pic>
          <p:nvPicPr>
            <p:cNvPr id="6" name="Picture 5">
              <a:hlinkClick r:id="rId4"/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  </a:ext>
              </a:extLst>
            </a:blip>
            <a:stretch>
              <a:fillRect/>
            </a:stretch>
          </p:blipFill>
          <p:spPr>
            <a:xfrm>
              <a:off x="330480" y="3720371"/>
              <a:ext cx="871712" cy="736712"/>
            </a:xfrm>
            <a:prstGeom prst="rect">
              <a:avLst/>
            </a:prstGeom>
          </p:spPr>
        </p:pic>
        <p:pic>
          <p:nvPicPr>
            <p:cNvPr id="7" name="Picture 6" descr="detector.jpg"/>
            <p:cNvPicPr>
              <a:picLocks noChangeAspect="1"/>
            </p:cNvPicPr>
            <p:nvPr/>
          </p:nvPicPr>
          <p:blipFill rotWithShape="1">
            <a:blip r:embed="rId6" cstate="print"/>
            <a:srcRect l="4375" t="3322" r="5081"/>
            <a:stretch/>
          </p:blipFill>
          <p:spPr>
            <a:xfrm rot="5400000">
              <a:off x="428066" y="4815510"/>
              <a:ext cx="703466" cy="1098798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>
            <a:xfrm>
              <a:off x="779800" y="2219442"/>
              <a:ext cx="0" cy="41747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779799" y="3128437"/>
              <a:ext cx="0" cy="524051"/>
            </a:xfrm>
            <a:prstGeom prst="straightConnector1">
              <a:avLst/>
            </a:prstGeom>
            <a:ln w="9525">
              <a:headEnd type="none" w="med" len="med"/>
              <a:tailEnd type="arrow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8"/>
            <p:cNvCxnSpPr/>
            <p:nvPr/>
          </p:nvCxnSpPr>
          <p:spPr>
            <a:xfrm>
              <a:off x="779799" y="4508750"/>
              <a:ext cx="0" cy="524051"/>
            </a:xfrm>
            <a:prstGeom prst="straightConnector1">
              <a:avLst/>
            </a:prstGeom>
            <a:ln w="9525">
              <a:headEnd type="none" w="med" len="med"/>
              <a:tailEnd type="arrow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Rechteck 40"/>
          <p:cNvSpPr/>
          <p:nvPr/>
        </p:nvSpPr>
        <p:spPr>
          <a:xfrm>
            <a:off x="228600" y="1612796"/>
            <a:ext cx="7079703" cy="4356000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43" name="Group 42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44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52" name="Action Button: Custom 51">
                <a:hlinkClick r:id="rId7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3" name="Chevron 52">
                <a:hlinkClick r:id="rId7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54" name="Chevron 53">
                <a:hlinkClick r:id="rId7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45" name="TextBox 44">
              <a:hlinkClick r:id="rId7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83343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2" descr="Лампы детектор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706938" y="3573016"/>
            <a:ext cx="3257550" cy="2171700"/>
          </a:xfrm>
          <a:prstGeom prst="rect">
            <a:avLst/>
          </a:prstGeom>
          <a:noFill/>
          <a:extLst>
            <a:ext uri="{909E8E84-426E-40DD-AFC4-6F175D3DCCD1}">
              <a14:hiddenFill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cxnSp>
        <p:nvCxnSpPr>
          <p:cNvPr id="59" name="Straight Arrow Connector 58"/>
          <p:cNvCxnSpPr/>
          <p:nvPr/>
        </p:nvCxnSpPr>
        <p:spPr>
          <a:xfrm>
            <a:off x="4498926" y="6396375"/>
            <a:ext cx="689149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1" name="Title 1"/>
          <p:cNvSpPr txBox="1">
            <a:spLocks/>
          </p:cNvSpPr>
          <p:nvPr/>
        </p:nvSpPr>
        <p:spPr>
          <a:xfrm>
            <a:off x="228600" y="344085"/>
            <a:ext cx="8686800" cy="996696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None/>
              <a:defRPr sz="3400" b="0" kern="1200">
                <a:solidFill>
                  <a:srgbClr val="000000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n-US" dirty="0" err="1" smtClean="0">
                <a:solidFill>
                  <a:schemeClr val="tx2"/>
                </a:solidFill>
              </a:rPr>
              <a:t>Спектроскопия</a:t>
            </a:r>
            <a:r>
              <a:rPr lang="en-US" dirty="0" smtClean="0">
                <a:solidFill>
                  <a:schemeClr val="tx2"/>
                </a:solidFill>
              </a:rPr>
              <a:t> в УФ- и </a:t>
            </a:r>
            <a:r>
              <a:rPr lang="en-US" dirty="0" err="1" smtClean="0">
                <a:solidFill>
                  <a:schemeClr val="tx2"/>
                </a:solidFill>
              </a:rPr>
              <a:t>видимой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области</a:t>
            </a:r>
            <a:r>
              <a:rPr dirty="0" smtClean="0"/>
              <a:t/>
            </a:r>
            <a:br>
              <a:rPr dirty="0" smtClean="0"/>
            </a:br>
            <a:r>
              <a:rPr lang="en-US" sz="2800" dirty="0" err="1" smtClean="0">
                <a:solidFill>
                  <a:schemeClr val="tx2"/>
                </a:solidFill>
              </a:rPr>
              <a:t>Источник</a:t>
            </a:r>
            <a:r>
              <a:rPr lang="en-US" sz="2800" dirty="0" smtClean="0">
                <a:solidFill>
                  <a:schemeClr val="tx2"/>
                </a:solidFill>
              </a:rPr>
              <a:t> излучения</a:t>
            </a:r>
            <a:r>
              <a:rPr dirty="0"/>
              <a:t/>
            </a:r>
            <a:br>
              <a:rPr dirty="0"/>
            </a:br>
            <a:endParaRPr lang="ru-RU" dirty="0"/>
          </a:p>
        </p:txBody>
      </p:sp>
      <p:sp>
        <p:nvSpPr>
          <p:cNvPr id="43" name="Content Placeholder 9"/>
          <p:cNvSpPr txBox="1">
            <a:spLocks/>
          </p:cNvSpPr>
          <p:nvPr/>
        </p:nvSpPr>
        <p:spPr>
          <a:xfrm>
            <a:off x="228600" y="1512000"/>
            <a:ext cx="4775448" cy="4562856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400"/>
              </a:spcBef>
              <a:buFontTx/>
              <a:buNone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86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Идеальный источник излучения обеспечивает постоянную интенсивность излучения во всем диапазоне длин волн с низким уровнем шума и долговременной стабильностью.</a:t>
            </a:r>
          </a:p>
          <a:p>
            <a:r>
              <a:rPr lang="en-US" sz="1600" dirty="0" smtClean="0"/>
              <a:t>В спектрофотометрах для УФ- и видимой области обычно используются следующие источники:</a:t>
            </a: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sz="1600" b="1" dirty="0" smtClean="0"/>
              <a:t>Дейтериевая дуговая лампа </a:t>
            </a:r>
            <a:r>
              <a:rPr lang="en-US" sz="1600" dirty="0" smtClean="0">
                <a:sym typeface="Wingdings" panose="05000000000000000000" pitchFamily="2" charset="2"/>
              </a:rPr>
              <a:t>— хорошая рабочая интенсивность в ультрафиолетовой области</a:t>
            </a:r>
            <a:endParaRPr lang="ru-RU" sz="1600" dirty="0" smtClean="0"/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sz="1600" b="1" dirty="0" smtClean="0"/>
              <a:t>Вольфрам-галогенная лампа</a:t>
            </a:r>
            <a:r>
              <a:rPr sz="1600" dirty="0" smtClean="0"/>
              <a:t> </a:t>
            </a:r>
            <a:r>
              <a:rPr lang="en-US" sz="1600" dirty="0" smtClean="0">
                <a:sym typeface="Wingdings" panose="05000000000000000000" pitchFamily="2" charset="2"/>
              </a:rPr>
              <a:t></a:t>
            </a:r>
            <a:r>
              <a:rPr sz="1600" dirty="0" smtClean="0"/>
              <a:t> — хорошая интенсивность в части ультрафиолетового и во всем видимом диапазоне</a:t>
            </a: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sz="1600" b="1" dirty="0" smtClean="0"/>
              <a:t>Ксеноновая лампа </a:t>
            </a:r>
            <a:r>
              <a:rPr lang="en-US" sz="1600" dirty="0" smtClean="0">
                <a:sym typeface="Wingdings" panose="05000000000000000000" pitchFamily="2" charset="2"/>
              </a:rPr>
              <a:t></a:t>
            </a:r>
            <a:r>
              <a:rPr sz="1600" dirty="0" smtClean="0"/>
              <a:t>— хороший непрерывный спектр во всем УФ– и видимом диапазоне</a:t>
            </a:r>
          </a:p>
        </p:txBody>
      </p:sp>
      <p:sp>
        <p:nvSpPr>
          <p:cNvPr id="44" name="Rectangle 3"/>
          <p:cNvSpPr/>
          <p:nvPr/>
        </p:nvSpPr>
        <p:spPr>
          <a:xfrm>
            <a:off x="4788000" y="5631631"/>
            <a:ext cx="4356000" cy="46166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i="1" dirty="0">
                <a:solidFill>
                  <a:srgbClr val="4D4D4D"/>
                </a:solidFill>
              </a:rPr>
              <a:t>Дейтериевый источник (вверху) и вольфрам-галогенная лампа (внизу), используемые с ультрафиолетовыми системами</a:t>
            </a:r>
            <a:endParaRPr lang="ru-RU" sz="1200" i="1" dirty="0">
              <a:solidFill>
                <a:srgbClr val="4D4D4D"/>
              </a:solidFill>
            </a:endParaRPr>
          </a:p>
        </p:txBody>
      </p:sp>
      <p:pic>
        <p:nvPicPr>
          <p:cNvPr id="45" name="Picture 2" descr="C:\Data\Pictures\Consumables\Molecular Consumables\1107139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957648" y="1381324"/>
            <a:ext cx="3286760" cy="1671320"/>
          </a:xfrm>
          <a:prstGeom prst="rect">
            <a:avLst/>
          </a:prstGeom>
          <a:noFill/>
          <a:extLst>
            <a:ext uri="{909E8E84-426E-40DD-AFC4-6F175D3DCCD1}">
              <a14:hiddenFill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14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16" name="Action Button: Custom 15">
                <a:hlinkClick r:id="rId5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Chevron 16">
                <a:hlinkClick r:id="rId5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18" name="Chevron 17">
                <a:hlinkClick r:id="rId5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5" name="TextBox 14">
              <a:hlinkClick r:id="rId5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4579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170065" y="1612800"/>
            <a:ext cx="2658674" cy="4065532"/>
          </a:xfrm>
          <a:prstGeom prst="rect">
            <a:avLst/>
          </a:prstGeom>
        </p:spPr>
      </p:pic>
      <p:cxnSp>
        <p:nvCxnSpPr>
          <p:cNvPr id="59" name="Straight Arrow Connector 58"/>
          <p:cNvCxnSpPr/>
          <p:nvPr/>
        </p:nvCxnSpPr>
        <p:spPr>
          <a:xfrm>
            <a:off x="4498926" y="6396375"/>
            <a:ext cx="689149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1" name="Title 1"/>
          <p:cNvSpPr txBox="1">
            <a:spLocks/>
          </p:cNvSpPr>
          <p:nvPr/>
        </p:nvSpPr>
        <p:spPr>
          <a:xfrm>
            <a:off x="228600" y="344085"/>
            <a:ext cx="8686800" cy="996696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None/>
              <a:defRPr sz="3400" b="0" kern="1200">
                <a:solidFill>
                  <a:srgbClr val="000000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n-US" dirty="0">
                <a:solidFill>
                  <a:schemeClr val="tx2"/>
                </a:solidFill>
              </a:rPr>
              <a:t>Спектроскопия в УФ- и видимой области</a:t>
            </a:r>
            <a:r>
              <a:rPr dirty="0"/>
              <a:t/>
            </a:r>
            <a:br>
              <a:rPr dirty="0"/>
            </a:br>
            <a:r>
              <a:rPr lang="en-US" sz="2800" dirty="0">
                <a:solidFill>
                  <a:schemeClr val="tx2"/>
                </a:solidFill>
              </a:rPr>
              <a:t>Дисперсионные устройства</a:t>
            </a:r>
            <a:r>
              <a:rPr dirty="0"/>
              <a:t/>
            </a:r>
            <a:br>
              <a:rPr dirty="0"/>
            </a:br>
            <a:endParaRPr lang="ru-RU" dirty="0"/>
          </a:p>
        </p:txBody>
      </p:sp>
      <p:sp>
        <p:nvSpPr>
          <p:cNvPr id="13" name="Content Placeholder 9"/>
          <p:cNvSpPr txBox="1">
            <a:spLocks/>
          </p:cNvSpPr>
          <p:nvPr/>
        </p:nvSpPr>
        <p:spPr>
          <a:xfrm>
            <a:off x="228600" y="1512000"/>
            <a:ext cx="4343400" cy="4562856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400"/>
              </a:spcBef>
              <a:buFontTx/>
              <a:buNone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86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Дисперсионные устройства рассеивают излучение с различными длинами волн под различными углами. В сочетании с соответствующей выходной щелью эти приборы могут использоваться для выбора определенной длины волны (или, точнее, узкой спектральной полосы) излучения от источника с непрерывным спектром. </a:t>
            </a:r>
          </a:p>
          <a:p>
            <a:pPr>
              <a:spcAft>
                <a:spcPts val="300"/>
              </a:spcAft>
            </a:pPr>
            <a:r>
              <a:rPr lang="en-US" sz="1400" dirty="0" smtClean="0"/>
              <a:t>Существуют два вида устройств:</a:t>
            </a: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sz="1400" b="1" dirty="0" smtClean="0"/>
              <a:t>Призмы</a:t>
            </a:r>
            <a:r>
              <a:rPr sz="1400" dirty="0"/>
              <a:t/>
            </a:r>
            <a:br>
              <a:rPr sz="1400" dirty="0"/>
            </a:br>
            <a:r>
              <a:rPr lang="en-US" sz="1400" dirty="0" smtClean="0">
                <a:sym typeface="Wingdings" panose="05000000000000000000" pitchFamily="2" charset="2"/>
              </a:rPr>
              <a:t>Они разлагают белый свет в радугу;</a:t>
            </a:r>
            <a:r>
              <a:rPr sz="1400" dirty="0"/>
              <a:t/>
            </a:r>
            <a:br>
              <a:rPr sz="1400" dirty="0"/>
            </a:br>
            <a:r>
              <a:rPr lang="en-US" sz="1400" dirty="0" smtClean="0">
                <a:sym typeface="Wingdings" panose="05000000000000000000" pitchFamily="2" charset="2"/>
              </a:rPr>
              <a:t>их недостатком является то, что преломляющий угол чувствителен к изменению температуры</a:t>
            </a:r>
            <a:endParaRPr lang="ru-RU" sz="1400" dirty="0" smtClean="0"/>
          </a:p>
          <a:p>
            <a:pPr marL="230400" indent="-230400">
              <a:buFont typeface="Arial" panose="020B0604020202020204" pitchFamily="34" charset="0"/>
              <a:buChar char="•"/>
            </a:pPr>
            <a:r>
              <a:rPr sz="1400" b="1" dirty="0" smtClean="0"/>
              <a:t>Голографические дифракционные решетки</a:t>
            </a:r>
            <a:r>
              <a:rPr sz="1400" dirty="0"/>
              <a:t/>
            </a:r>
            <a:br>
              <a:rPr sz="1400" dirty="0"/>
            </a:br>
            <a:r>
              <a:rPr lang="en-US" sz="1400" dirty="0" smtClean="0">
                <a:sym typeface="Wingdings" panose="05000000000000000000" pitchFamily="2" charset="2"/>
              </a:rPr>
              <a:t>Они </a:t>
            </a:r>
            <a:r>
              <a:rPr sz="1400" dirty="0" smtClean="0"/>
              <a:t>чувствительны к изменению температуры;</a:t>
            </a:r>
            <a:r>
              <a:rPr sz="1400" dirty="0"/>
              <a:t/>
            </a:r>
            <a:br>
              <a:rPr sz="1400" dirty="0"/>
            </a:br>
            <a:r>
              <a:rPr sz="1400" dirty="0" smtClean="0"/>
              <a:t>свет, падающий на решетку, отражается под различными углами в зависимости от длины волны.</a:t>
            </a:r>
          </a:p>
        </p:txBody>
      </p:sp>
      <p:sp>
        <p:nvSpPr>
          <p:cNvPr id="14" name="Rectangle 3"/>
          <p:cNvSpPr/>
          <p:nvPr/>
        </p:nvSpPr>
        <p:spPr>
          <a:xfrm>
            <a:off x="4572000" y="5945505"/>
            <a:ext cx="4248472" cy="369332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900" dirty="0">
                <a:solidFill>
                  <a:srgbClr val="7D7D7D"/>
                </a:solidFill>
              </a:rPr>
              <a:t>Источник: </a:t>
            </a:r>
            <a:r>
              <a:rPr lang="en-US" sz="900" dirty="0" smtClean="0">
                <a:solidFill>
                  <a:srgbClr val="7D7D7D"/>
                </a:solidFill>
                <a:hlinkClick r:id="rId4"/>
              </a:rPr>
              <a:t>Fundamentals of UV-visible spectroscopy (Принципы оптической спектроскопии в УФ- и видимой области)</a:t>
            </a:r>
            <a:r>
              <a:rPr sz="900" dirty="0" smtClean="0"/>
              <a:t> </a:t>
            </a:r>
          </a:p>
        </p:txBody>
      </p:sp>
      <p:sp>
        <p:nvSpPr>
          <p:cNvPr id="2" name="Rechteck 1"/>
          <p:cNvSpPr/>
          <p:nvPr/>
        </p:nvSpPr>
        <p:spPr>
          <a:xfrm>
            <a:off x="4572000" y="4183920"/>
            <a:ext cx="1535088" cy="1477328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algn="r">
              <a:spcAft>
                <a:spcPts val="300"/>
              </a:spcAft>
            </a:pPr>
            <a:r>
              <a:rPr lang="en-US" sz="900" i="1" dirty="0">
                <a:solidFill>
                  <a:srgbClr val="616161"/>
                </a:solidFill>
              </a:rPr>
              <a:t>Схематическое изображение дисперсионных устройств. В большинстве современных спектрометров используется дисперсия излучения с помощью дифракционных решеток.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16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18" name="Action Button: Custom 17">
                <a:hlinkClick r:id="rId5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Chevron 18">
                <a:hlinkClick r:id="rId5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0" name="Chevron 19">
                <a:hlinkClick r:id="rId5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7" name="TextBox 16">
              <a:hlinkClick r:id="rId5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03957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t="6123"/>
          <a:stretch/>
        </p:blipFill>
        <p:spPr>
          <a:xfrm>
            <a:off x="4787999" y="2858126"/>
            <a:ext cx="4127399" cy="2703055"/>
          </a:xfrm>
          <a:prstGeom prst="rect">
            <a:avLst/>
          </a:prstGeom>
        </p:spPr>
      </p:pic>
      <p:cxnSp>
        <p:nvCxnSpPr>
          <p:cNvPr id="59" name="Straight Arrow Connector 58"/>
          <p:cNvCxnSpPr/>
          <p:nvPr/>
        </p:nvCxnSpPr>
        <p:spPr>
          <a:xfrm>
            <a:off x="4498926" y="6396375"/>
            <a:ext cx="689149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1" name="Title 1"/>
          <p:cNvSpPr txBox="1">
            <a:spLocks/>
          </p:cNvSpPr>
          <p:nvPr/>
        </p:nvSpPr>
        <p:spPr>
          <a:xfrm>
            <a:off x="228600" y="344085"/>
            <a:ext cx="8686800" cy="996696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None/>
              <a:defRPr sz="3400" b="0" kern="1200">
                <a:solidFill>
                  <a:srgbClr val="000000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n-US" dirty="0">
                <a:solidFill>
                  <a:schemeClr val="tx2"/>
                </a:solidFill>
              </a:rPr>
              <a:t>Спектроскопия в УФ- и видимой области</a:t>
            </a:r>
            <a:r>
              <a:rPr dirty="0"/>
              <a:t/>
            </a:r>
            <a:br>
              <a:rPr dirty="0"/>
            </a:br>
            <a:r>
              <a:rPr lang="en-US" sz="2800" dirty="0">
                <a:solidFill>
                  <a:schemeClr val="tx2"/>
                </a:solidFill>
              </a:rPr>
              <a:t>Детекторы</a:t>
            </a:r>
            <a:r>
              <a:rPr dirty="0"/>
              <a:t/>
            </a:r>
            <a:br>
              <a:rPr dirty="0"/>
            </a:br>
            <a:endParaRPr lang="ru-RU" dirty="0"/>
          </a:p>
        </p:txBody>
      </p:sp>
      <p:sp>
        <p:nvSpPr>
          <p:cNvPr id="16" name="Content Placeholder 9"/>
          <p:cNvSpPr txBox="1">
            <a:spLocks/>
          </p:cNvSpPr>
          <p:nvPr/>
        </p:nvSpPr>
        <p:spPr>
          <a:xfrm>
            <a:off x="228600" y="1772816"/>
            <a:ext cx="4487416" cy="40052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400"/>
              </a:spcBef>
              <a:buFontTx/>
              <a:buNone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86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00" dirty="0" smtClean="0"/>
              <a:t>Детектор преобразует световой сигнал в электрический сигнал. В идеальном варианте он должен давать линейный отклик в широком диапазоне длин волн при низком уровне шума и высокой чувствительности.</a:t>
            </a:r>
          </a:p>
          <a:p>
            <a:pPr>
              <a:spcAft>
                <a:spcPts val="300"/>
              </a:spcAft>
            </a:pPr>
            <a:r>
              <a:rPr sz="1300" b="1" dirty="0" smtClean="0"/>
              <a:t>Детектор с фотоумножителем </a:t>
            </a:r>
            <a:r>
              <a:rPr sz="1300" dirty="0"/>
              <a:t/>
            </a:r>
            <a:br>
              <a:rPr sz="1300" dirty="0"/>
            </a:br>
            <a:r>
              <a:rPr sz="1300" dirty="0" smtClean="0"/>
              <a:t>Сочетает преобразование сигнала с несколькими ступенями усиления внутри одной лампы; выполняется сканирование вдоль всего диапазона длин волн.</a:t>
            </a:r>
          </a:p>
          <a:p>
            <a:pPr>
              <a:spcAft>
                <a:spcPts val="300"/>
              </a:spcAft>
            </a:pPr>
            <a:r>
              <a:rPr sz="1300" b="1" dirty="0" smtClean="0"/>
              <a:t>Фотодиодный детектор</a:t>
            </a:r>
            <a:r>
              <a:rPr sz="1300" dirty="0"/>
              <a:t/>
            </a:r>
            <a:br>
              <a:rPr sz="1300" dirty="0"/>
            </a:br>
            <a:r>
              <a:rPr sz="1300" dirty="0" smtClean="0"/>
              <a:t>Свет, падающий на полупроводниковый материал, возбуждает электроны, позволяя им двигаться в полупроводнике, в результате чего стекающий заряд частично разряжает конденсатор, подсоединенный к разным сторонам полупроводника.</a:t>
            </a:r>
            <a:r>
              <a:rPr lang="en-US" sz="1300" dirty="0" smtClean="0"/>
              <a:t> Заряд, необходимый для перезарядки конденсатора, пропорционален интенсивности излучения; сигнал во всем диапазоне длин волн может быть измерен за один цикл считывания.</a:t>
            </a:r>
            <a:endParaRPr lang="ru-RU" sz="1300" dirty="0"/>
          </a:p>
        </p:txBody>
      </p:sp>
      <p:sp>
        <p:nvSpPr>
          <p:cNvPr id="17" name="Rectangle 3"/>
          <p:cNvSpPr/>
          <p:nvPr/>
        </p:nvSpPr>
        <p:spPr>
          <a:xfrm>
            <a:off x="4787999" y="5589240"/>
            <a:ext cx="4127399" cy="60016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100" i="1" dirty="0">
                <a:solidFill>
                  <a:srgbClr val="4D4D4D"/>
                </a:solidFill>
              </a:rPr>
              <a:t>Схематическое изображение детектора с фотоумножителем (вверху) и диодно-матричного детектора (внизу).</a:t>
            </a:r>
            <a:endParaRPr lang="ru-RU" sz="1100" i="1" dirty="0">
              <a:solidFill>
                <a:srgbClr val="4D4D4D"/>
              </a:solidFill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888075" y="1508267"/>
            <a:ext cx="2039142" cy="1143645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14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18" name="Action Button: Custom 17">
                <a:hlinkClick r:id="rId5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Chevron 18">
                <a:hlinkClick r:id="rId5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0" name="Chevron 19">
                <a:hlinkClick r:id="rId5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5" name="TextBox 14">
              <a:hlinkClick r:id="rId5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96432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/>
          <p:cNvSpPr/>
          <p:nvPr/>
        </p:nvSpPr>
        <p:spPr>
          <a:xfrm>
            <a:off x="230400" y="1512000"/>
            <a:ext cx="8611451" cy="4320000"/>
          </a:xfrm>
          <a:prstGeom prst="rect">
            <a:avLst/>
          </a:prstGeom>
          <a:noFill/>
          <a:ln w="9525">
            <a:solidFill>
              <a:srgbClr val="008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800" dirty="0" smtClean="0">
                <a:solidFill>
                  <a:schemeClr val="tx2"/>
                </a:solidFill>
              </a:rPr>
              <a:t>Спектроскопия в УФ- и видимой области</a:t>
            </a:r>
            <a:r>
              <a:rPr dirty="0"/>
              <a:t/>
            </a:r>
            <a:br>
              <a:rPr dirty="0"/>
            </a:br>
            <a:r>
              <a:rPr lang="en-US" sz="3100" dirty="0" smtClean="0">
                <a:solidFill>
                  <a:schemeClr val="tx2"/>
                </a:solidFill>
              </a:rPr>
              <a:t>Система</a:t>
            </a:r>
            <a:endParaRPr lang="ru-RU" sz="3100" dirty="0"/>
          </a:p>
        </p:txBody>
      </p:sp>
      <p:sp>
        <p:nvSpPr>
          <p:cNvPr id="12" name="TextBox 11"/>
          <p:cNvSpPr txBox="1"/>
          <p:nvPr/>
        </p:nvSpPr>
        <p:spPr>
          <a:xfrm>
            <a:off x="331200" y="1569600"/>
            <a:ext cx="3636353" cy="291361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230400" indent="-230400">
              <a:spcBef>
                <a:spcPts val="700"/>
              </a:spcBef>
            </a:pPr>
            <a:r>
              <a:rPr lang="en-US" sz="1500" b="1" dirty="0">
                <a:solidFill>
                  <a:srgbClr val="000000"/>
                </a:solidFill>
              </a:rPr>
              <a:t>Ключевые области применения</a:t>
            </a:r>
            <a:endParaRPr lang="ru-RU" sz="1500" dirty="0">
              <a:solidFill>
                <a:srgbClr val="000000"/>
              </a:solidFill>
            </a:endParaRP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Кинетические исследования</a:t>
            </a: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sz="1500" dirty="0" smtClean="0"/>
              <a:t>Характеристика неизвестных или вновь синтезированных соединений</a:t>
            </a:r>
            <a:endParaRPr lang="ru-RU" sz="1500" dirty="0">
              <a:solidFill>
                <a:srgbClr val="000000"/>
              </a:solidFill>
            </a:endParaRP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rgbClr val="000000"/>
                </a:solidFill>
              </a:rPr>
              <a:t>Определение чистоты ДНК</a:t>
            </a:r>
          </a:p>
          <a:p>
            <a:pPr marL="230400" indent="-230400">
              <a:spcBef>
                <a:spcPts val="7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rgbClr val="000000"/>
                </a:solidFill>
              </a:rPr>
              <a:t>Количественный анализ ДНК и белков</a:t>
            </a:r>
            <a:endParaRPr lang="ru-RU" sz="1500" dirty="0">
              <a:solidFill>
                <a:srgbClr val="000000"/>
              </a:solidFill>
            </a:endParaRP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sz="1500" dirty="0" smtClean="0"/>
              <a:t>Анализ питательных веществ в воде,</a:t>
            </a:r>
            <a:r>
              <a:rPr sz="1500" dirty="0"/>
              <a:t/>
            </a:r>
            <a:br>
              <a:rPr sz="1500" dirty="0"/>
            </a:br>
            <a:r>
              <a:rPr sz="1500" dirty="0" smtClean="0"/>
              <a:t>пищевых продуктах и сельскохозяйственной продукции</a:t>
            </a:r>
          </a:p>
        </p:txBody>
      </p:sp>
      <p:grpSp>
        <p:nvGrpSpPr>
          <p:cNvPr id="5" name="Gruppieren 4"/>
          <p:cNvGrpSpPr/>
          <p:nvPr/>
        </p:nvGrpSpPr>
        <p:grpSpPr>
          <a:xfrm>
            <a:off x="3697191" y="1628855"/>
            <a:ext cx="5051273" cy="3495980"/>
            <a:chOff x="3563888" y="1628855"/>
            <a:chExt cx="5051273" cy="3495980"/>
          </a:xfrm>
        </p:grpSpPr>
        <p:pic>
          <p:nvPicPr>
            <p:cNvPr id="4" name="Grafik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  </a:ext>
              </a:extLst>
            </a:blip>
            <a:stretch>
              <a:fillRect/>
            </a:stretch>
          </p:blipFill>
          <p:spPr>
            <a:xfrm>
              <a:off x="3563888" y="1751321"/>
              <a:ext cx="4057545" cy="3373514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4289243" y="1628855"/>
              <a:ext cx="1478931" cy="400110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r>
                <a:rPr lang="en-US" sz="1000" dirty="0" smtClean="0"/>
                <a:t>Узкосфокусированный </a:t>
              </a:r>
            </a:p>
            <a:p>
              <a:r>
                <a:rPr lang="en-US" sz="1000" dirty="0" smtClean="0"/>
                <a:t>световой пучок</a:t>
              </a:r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>
              <a:off x="4241830" y="1703409"/>
              <a:ext cx="3965" cy="1683864"/>
            </a:xfrm>
            <a:prstGeom prst="straightConnector1">
              <a:avLst/>
            </a:prstGeom>
            <a:ln w="9525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7209968" y="4694875"/>
              <a:ext cx="1336263" cy="400110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r>
                <a:rPr lang="en-US" sz="1000" dirty="0" smtClean="0"/>
                <a:t>Одновременная </a:t>
              </a:r>
            </a:p>
            <a:p>
              <a:r>
                <a:rPr lang="en-US" sz="1000" spc="-20" dirty="0" smtClean="0"/>
                <a:t>коррекция по эталону</a:t>
              </a:r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 rot="10800000">
              <a:off x="5052901" y="3839998"/>
              <a:ext cx="2106438" cy="1232468"/>
            </a:xfrm>
            <a:prstGeom prst="bentConnector3">
              <a:avLst>
                <a:gd name="adj1" fmla="val 100041"/>
              </a:avLst>
            </a:prstGeom>
            <a:ln w="9525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7209968" y="4149148"/>
              <a:ext cx="1405193" cy="40011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1000" dirty="0" smtClean="0"/>
                <a:t>Ксеноновая импульсная лампа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209968" y="3602051"/>
              <a:ext cx="975588" cy="246221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r>
                <a:rPr lang="en-US" sz="1000" dirty="0" smtClean="0"/>
                <a:t>Монохроматор</a:t>
              </a:r>
            </a:p>
          </p:txBody>
        </p:sp>
        <p:cxnSp>
          <p:nvCxnSpPr>
            <p:cNvPr id="3078" name="Straight Arrow Connector 3077"/>
            <p:cNvCxnSpPr/>
            <p:nvPr/>
          </p:nvCxnSpPr>
          <p:spPr>
            <a:xfrm flipH="1">
              <a:off x="5736679" y="3771874"/>
              <a:ext cx="1463562" cy="0"/>
            </a:xfrm>
            <a:prstGeom prst="straightConnector1">
              <a:avLst/>
            </a:prstGeom>
            <a:ln w="9525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077"/>
            <p:cNvCxnSpPr/>
            <p:nvPr/>
          </p:nvCxnSpPr>
          <p:spPr>
            <a:xfrm flipH="1">
              <a:off x="5526359" y="4321559"/>
              <a:ext cx="1637929" cy="0"/>
            </a:xfrm>
            <a:prstGeom prst="straightConnector1">
              <a:avLst/>
            </a:prstGeom>
            <a:ln w="9525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713095" y="4755466"/>
            <a:ext cx="2677946" cy="1409838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23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25" name="Action Button: Custom 24">
                <a:hlinkClick r:id="rId5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Chevron 25">
                <a:hlinkClick r:id="rId5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9" name="Chevron 28">
                <a:hlinkClick r:id="rId5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24" name="TextBox 23">
              <a:hlinkClick r:id="rId5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95441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3800" dirty="0" smtClean="0"/>
              <a:t>Спектроскопия в УФ- и видимой области</a:t>
            </a:r>
            <a:r>
              <a:rPr sz="3100" dirty="0"/>
              <a:t/>
            </a:r>
            <a:br>
              <a:rPr sz="3100" dirty="0"/>
            </a:br>
            <a:r>
              <a:rPr sz="3100" dirty="0" smtClean="0"/>
              <a:t>Качественный и количественный анализ</a:t>
            </a:r>
            <a:r>
              <a:rPr dirty="0"/>
              <a:t/>
            </a:r>
            <a:br>
              <a:rPr dirty="0"/>
            </a:br>
            <a:endParaRPr lang="ru-RU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228600" y="1512000"/>
            <a:ext cx="8686800" cy="4562856"/>
          </a:xfrm>
        </p:spPr>
        <p:txBody>
          <a:bodyPr>
            <a:noAutofit/>
          </a:bodyPr>
          <a:lstStyle/>
          <a:p>
            <a:pPr>
              <a:spcBef>
                <a:spcPts val="700"/>
              </a:spcBef>
            </a:pPr>
            <a:r>
              <a:rPr lang="en-US" sz="1700" b="0" spc="-30" dirty="0" smtClean="0">
                <a:latin typeface="Arial (Body)"/>
              </a:rPr>
              <a:t>В оптическом спектре в УФ- и видимой области обычно присутствуют только несколько широких полос поглощения. По большей части поглощение </a:t>
            </a:r>
            <a:r>
              <a:rPr sz="1700" dirty="0" smtClean="0">
                <a:latin typeface="Arial (Body)"/>
              </a:rPr>
              <a:t>органическими соединениями связано с присутствием </a:t>
            </a:r>
            <a:r>
              <a:rPr lang="en-US" sz="1700" b="0" i="1" dirty="0" smtClean="0">
                <a:latin typeface="Arial (Body)"/>
              </a:rPr>
              <a:t>p</a:t>
            </a:r>
            <a:r>
              <a:rPr lang="en-US" sz="1700" b="0" dirty="0" smtClean="0">
                <a:latin typeface="Arial (Body)"/>
              </a:rPr>
              <a:t>-связей</a:t>
            </a:r>
            <a:r>
              <a:rPr sz="1700" dirty="0" smtClean="0">
                <a:latin typeface="Arial (Body)"/>
              </a:rPr>
              <a:t>, т. е. ненасыщенных связей.</a:t>
            </a:r>
            <a:r>
              <a:rPr lang="en-US" sz="1700" b="0" dirty="0">
                <a:latin typeface="Arial (Body)"/>
              </a:rPr>
              <a:t> </a:t>
            </a:r>
            <a:r>
              <a:rPr sz="1700" dirty="0">
                <a:latin typeface="Arial (Body)"/>
              </a:rPr>
              <a:t/>
            </a:r>
            <a:br>
              <a:rPr sz="1700" dirty="0">
                <a:latin typeface="Arial (Body)"/>
              </a:rPr>
            </a:br>
            <a:r>
              <a:rPr sz="1700" dirty="0" smtClean="0">
                <a:latin typeface="Arial (Body)"/>
              </a:rPr>
              <a:t>Хромофор — это молекулярная группа, обычно содержащая </a:t>
            </a:r>
            <a:r>
              <a:rPr sz="1700" i="1" dirty="0" smtClean="0">
                <a:latin typeface="Arial (Body)"/>
              </a:rPr>
              <a:t>p</a:t>
            </a:r>
            <a:r>
              <a:rPr sz="1700" dirty="0" smtClean="0">
                <a:latin typeface="Arial (Body)"/>
              </a:rPr>
              <a:t>-связь.</a:t>
            </a:r>
            <a:r>
              <a:rPr lang="en-US" sz="1700" b="0" dirty="0" smtClean="0">
                <a:latin typeface="Arial (Body)"/>
              </a:rPr>
              <a:t> </a:t>
            </a:r>
            <a:r>
              <a:rPr sz="1700" dirty="0" smtClean="0">
                <a:latin typeface="Arial (Body)"/>
              </a:rPr>
              <a:t>При введении его в</a:t>
            </a:r>
            <a:r>
              <a:rPr sz="1700" dirty="0">
                <a:latin typeface="Arial (Body)"/>
              </a:rPr>
              <a:t/>
            </a:r>
            <a:br>
              <a:rPr sz="1700" dirty="0">
                <a:latin typeface="Arial (Body)"/>
              </a:rPr>
            </a:br>
            <a:r>
              <a:rPr sz="1700" dirty="0" smtClean="0">
                <a:latin typeface="Arial (Body)"/>
              </a:rPr>
              <a:t>насыщенный углеводород, не поглощающий в УФ- и видимой области, образуется соединение, которое поглощает в области между 185 и 1000 нм.</a:t>
            </a:r>
            <a:endParaRPr lang="ru-RU" sz="1700" b="0" dirty="0" smtClean="0">
              <a:latin typeface="Arial (Body)"/>
            </a:endParaRPr>
          </a:p>
          <a:p>
            <a:endParaRPr lang="ru-RU" sz="1700" b="0" dirty="0">
              <a:latin typeface="Arial (Body)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700" b="0" dirty="0" smtClean="0">
              <a:latin typeface="Arial (Body)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700" b="0" dirty="0" smtClean="0">
              <a:latin typeface="Arial (Body)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603353580"/>
              </p:ext>
            </p:extLst>
          </p:nvPr>
        </p:nvGraphicFramePr>
        <p:xfrm>
          <a:off x="228600" y="3609272"/>
          <a:ext cx="8303840" cy="22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3280"/>
                <a:gridCol w="1440160"/>
                <a:gridCol w="1872208"/>
                <a:gridCol w="1728192"/>
              </a:tblGrid>
              <a:tr h="324000">
                <a:tc gridSpan="4"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Arial (Body)"/>
                        </a:rPr>
                        <a:t>Некоторые хромофоры и их максимумы оптической плотности</a:t>
                      </a:r>
                      <a:endParaRPr lang="ru-RU" sz="1500" b="1" dirty="0">
                        <a:latin typeface="Arial (Body)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500" b="1" dirty="0" smtClean="0">
                          <a:solidFill>
                            <a:schemeClr val="accent1"/>
                          </a:solidFill>
                          <a:latin typeface="Arial (Body)"/>
                        </a:rPr>
                        <a:t>Хромофор</a:t>
                      </a:r>
                    </a:p>
                  </a:txBody>
                  <a:tcPr marL="144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500" b="1" dirty="0" smtClean="0">
                          <a:solidFill>
                            <a:schemeClr val="accent1"/>
                          </a:solidFill>
                          <a:latin typeface="Arial (Body)"/>
                        </a:rPr>
                        <a:t>Формула</a:t>
                      </a:r>
                    </a:p>
                  </a:txBody>
                  <a:tcPr anchor="ctr"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500" b="1" dirty="0" smtClean="0">
                          <a:solidFill>
                            <a:schemeClr val="accent1"/>
                          </a:solidFill>
                          <a:latin typeface="Arial (Body)"/>
                        </a:rPr>
                        <a:t>Пример</a:t>
                      </a:r>
                    </a:p>
                  </a:txBody>
                  <a:tcPr anchor="ctr"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500" b="1" dirty="0" smtClean="0">
                          <a:solidFill>
                            <a:schemeClr val="accent1"/>
                          </a:solidFill>
                          <a:latin typeface="Arial (Body)"/>
                        </a:rPr>
                        <a:t>l</a:t>
                      </a:r>
                      <a:r>
                        <a:rPr lang="en-US" sz="1500" b="1" baseline="-25000" dirty="0" smtClean="0">
                          <a:solidFill>
                            <a:schemeClr val="accent1"/>
                          </a:solidFill>
                          <a:latin typeface="Arial (Body)"/>
                        </a:rPr>
                        <a:t>max</a:t>
                      </a:r>
                      <a:r>
                        <a:rPr lang="en-US" sz="1500" b="1" dirty="0" smtClean="0">
                          <a:solidFill>
                            <a:schemeClr val="accent1"/>
                          </a:solidFill>
                          <a:latin typeface="Arial (Body)"/>
                        </a:rPr>
                        <a:t> (нм)</a:t>
                      </a:r>
                    </a:p>
                  </a:txBody>
                  <a:tcPr marL="144000" anchor="ctr"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500" dirty="0" smtClean="0">
                          <a:latin typeface="Arial (Body)"/>
                        </a:rPr>
                        <a:t>Карбонильная группа (кетон)</a:t>
                      </a:r>
                    </a:p>
                  </a:txBody>
                  <a:tcPr marL="144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500" dirty="0" smtClean="0">
                          <a:latin typeface="Arial (Body)"/>
                        </a:rPr>
                        <a:t>RR’C=O</a:t>
                      </a:r>
                    </a:p>
                  </a:txBody>
                  <a:tcPr anchor="ctr"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500" dirty="0" smtClean="0">
                          <a:latin typeface="Arial (Body)"/>
                        </a:rPr>
                        <a:t>Ацетон</a:t>
                      </a:r>
                    </a:p>
                  </a:txBody>
                  <a:tcPr anchor="ctr"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500" dirty="0" smtClean="0">
                          <a:latin typeface="Arial (Body)"/>
                        </a:rPr>
                        <a:t>271</a:t>
                      </a:r>
                    </a:p>
                  </a:txBody>
                  <a:tcPr marL="144000" anchor="ctr"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500" dirty="0" smtClean="0">
                          <a:latin typeface="Arial (Body)"/>
                        </a:rPr>
                        <a:t>Карбонильная группа (альдегид)</a:t>
                      </a:r>
                    </a:p>
                  </a:txBody>
                  <a:tcPr marL="144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500" dirty="0" smtClean="0">
                          <a:latin typeface="Arial (Body)"/>
                        </a:rPr>
                        <a:t>RHC=O</a:t>
                      </a:r>
                    </a:p>
                  </a:txBody>
                  <a:tcPr anchor="ctr"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500" dirty="0" smtClean="0">
                          <a:latin typeface="Arial (Body)"/>
                        </a:rPr>
                        <a:t>Ацетальдегид</a:t>
                      </a:r>
                    </a:p>
                  </a:txBody>
                  <a:tcPr anchor="ctr"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500" dirty="0" smtClean="0">
                          <a:latin typeface="Arial (Body)"/>
                        </a:rPr>
                        <a:t>293</a:t>
                      </a:r>
                    </a:p>
                  </a:txBody>
                  <a:tcPr marL="144000" anchor="ctr"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500" dirty="0" smtClean="0">
                          <a:latin typeface="Arial (Body)"/>
                        </a:rPr>
                        <a:t>Карбоксильная группа</a:t>
                      </a:r>
                    </a:p>
                  </a:txBody>
                  <a:tcPr marL="144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500" dirty="0" smtClean="0">
                          <a:latin typeface="Arial (Body)"/>
                        </a:rPr>
                        <a:t>RCOOH</a:t>
                      </a:r>
                    </a:p>
                  </a:txBody>
                  <a:tcPr anchor="ctr"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500" dirty="0" smtClean="0">
                          <a:latin typeface="Arial (Body)"/>
                        </a:rPr>
                        <a:t>Уксусная кислота</a:t>
                      </a:r>
                    </a:p>
                  </a:txBody>
                  <a:tcPr anchor="ctr"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500" dirty="0" smtClean="0">
                          <a:latin typeface="Arial (Body)"/>
                        </a:rPr>
                        <a:t>204</a:t>
                      </a:r>
                    </a:p>
                  </a:txBody>
                  <a:tcPr marL="144000" anchor="ctr"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500" dirty="0" smtClean="0">
                          <a:latin typeface="Arial (Body)"/>
                        </a:rPr>
                        <a:t>Амиды</a:t>
                      </a:r>
                    </a:p>
                  </a:txBody>
                  <a:tcPr marL="144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500" dirty="0" smtClean="0">
                          <a:latin typeface="Arial (Body)"/>
                        </a:rPr>
                        <a:t>RCONH</a:t>
                      </a:r>
                      <a:r>
                        <a:rPr lang="en-US" sz="1500" baseline="-25000" dirty="0" smtClean="0">
                          <a:latin typeface="Arial (Body)"/>
                        </a:rPr>
                        <a:t>2</a:t>
                      </a:r>
                    </a:p>
                  </a:txBody>
                  <a:tcPr anchor="ctr"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500" dirty="0" smtClean="0">
                          <a:latin typeface="Arial (Body)"/>
                        </a:rPr>
                        <a:t>Ацетамид</a:t>
                      </a:r>
                    </a:p>
                  </a:txBody>
                  <a:tcPr anchor="ctr"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500" dirty="0" smtClean="0">
                          <a:latin typeface="Arial (Body)"/>
                        </a:rPr>
                        <a:t>208</a:t>
                      </a:r>
                    </a:p>
                  </a:txBody>
                  <a:tcPr marL="144000" anchor="ctr"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500" dirty="0" smtClean="0">
                          <a:latin typeface="Arial (Body)"/>
                        </a:rPr>
                        <a:t>Нитрогруппа</a:t>
                      </a:r>
                    </a:p>
                  </a:txBody>
                  <a:tcPr marL="144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500" dirty="0" smtClean="0">
                          <a:latin typeface="Arial (Body)"/>
                        </a:rPr>
                        <a:t>RNO</a:t>
                      </a:r>
                      <a:r>
                        <a:rPr lang="en-US" sz="1500" baseline="-25000" dirty="0" smtClean="0">
                          <a:latin typeface="Arial (Body)"/>
                        </a:rPr>
                        <a:t>2</a:t>
                      </a:r>
                    </a:p>
                  </a:txBody>
                  <a:tcPr anchor="ctr"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500" dirty="0" smtClean="0">
                          <a:latin typeface="Arial (Body)"/>
                        </a:rPr>
                        <a:t>Нитрометан</a:t>
                      </a:r>
                    </a:p>
                  </a:txBody>
                  <a:tcPr anchor="ctr"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500" dirty="0" smtClean="0">
                          <a:latin typeface="Arial (Body)"/>
                        </a:rPr>
                        <a:t>271</a:t>
                      </a:r>
                    </a:p>
                  </a:txBody>
                  <a:tcPr marL="144000" anchor="ctr"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14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16" name="Action Button: Custom 15">
                <a:hlinkClick r:id="rId3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Chevron 16">
                <a:hlinkClick r:id="rId3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19" name="Chevron 18">
                <a:hlinkClick r:id="rId3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5" name="TextBox 14">
              <a:hlinkClick r:id="rId3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02080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Straight Arrow Connector 58"/>
          <p:cNvCxnSpPr/>
          <p:nvPr/>
        </p:nvCxnSpPr>
        <p:spPr>
          <a:xfrm>
            <a:off x="4498926" y="6396375"/>
            <a:ext cx="689149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3800" dirty="0" smtClean="0"/>
              <a:t>Спектроскопия в УФ- и видимой области</a:t>
            </a:r>
            <a:r>
              <a:rPr dirty="0"/>
              <a:t/>
            </a:r>
            <a:br>
              <a:rPr dirty="0"/>
            </a:br>
            <a:r>
              <a:rPr sz="3100" dirty="0" smtClean="0"/>
              <a:t>Качественный и количественный анализ</a:t>
            </a:r>
          </a:p>
        </p:txBody>
      </p:sp>
      <p:sp>
        <p:nvSpPr>
          <p:cNvPr id="20" name="Content Placeholder 19"/>
          <p:cNvSpPr txBox="1">
            <a:spLocks/>
          </p:cNvSpPr>
          <p:nvPr/>
        </p:nvSpPr>
        <p:spPr>
          <a:xfrm>
            <a:off x="228600" y="1512000"/>
            <a:ext cx="4270248" cy="4562856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400"/>
              </a:spcBef>
              <a:buFontTx/>
              <a:buNone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86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</a:pPr>
            <a:r>
              <a:rPr lang="en-US" sz="2000" dirty="0" smtClean="0"/>
              <a:t>Цвет является важным свойством вещества. Цвет вещества связан с его поглощающими или отражающими свойствами. Человеческий глаз видит цвет, дополнительный к поглощенному.</a:t>
            </a:r>
          </a:p>
          <a:p>
            <a:endParaRPr lang="ru-RU" sz="1800" dirty="0" smtClean="0"/>
          </a:p>
          <a:p>
            <a:pPr fontAlgn="t"/>
            <a:endParaRPr lang="ru-RU" sz="1800" dirty="0"/>
          </a:p>
        </p:txBody>
      </p:sp>
      <p:sp>
        <p:nvSpPr>
          <p:cNvPr id="23" name="Rectangle 49"/>
          <p:cNvSpPr/>
          <p:nvPr/>
        </p:nvSpPr>
        <p:spPr>
          <a:xfrm>
            <a:off x="4788000" y="5888305"/>
            <a:ext cx="4176488" cy="430887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1100" dirty="0" smtClean="0">
                <a:solidFill>
                  <a:srgbClr val="7D7D7D"/>
                </a:solidFill>
              </a:rPr>
              <a:t>Источник: </a:t>
            </a:r>
            <a:r>
              <a:rPr lang="en-US" sz="1100" dirty="0">
                <a:solidFill>
                  <a:srgbClr val="7D7D7D"/>
                </a:solidFill>
                <a:hlinkClick r:id="rId3"/>
              </a:rPr>
              <a:t>Fundamentals of UV-visible spectroscopy (Принципы оптической спектроскопии в УФ- и видимой области)</a:t>
            </a:r>
            <a:endParaRPr lang="ru-RU" sz="1100" dirty="0">
              <a:solidFill>
                <a:srgbClr val="7D7D7D"/>
              </a:solidFill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267744" y="5230941"/>
            <a:ext cx="2461952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algn="r"/>
            <a:r>
              <a:rPr lang="en-US" sz="1200" i="1" dirty="0">
                <a:solidFill>
                  <a:srgbClr val="4D4D4D"/>
                </a:solidFill>
              </a:rPr>
              <a:t>Светопропускание и цвет (вверху)</a:t>
            </a:r>
          </a:p>
          <a:p>
            <a:pPr algn="r"/>
            <a:r>
              <a:rPr lang="en-US" sz="1200" i="1" dirty="0">
                <a:solidFill>
                  <a:srgbClr val="4D4D4D"/>
                </a:solidFill>
              </a:rPr>
              <a:t>Поглощение и дополнительные цвета (внизу)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l="-6" t="1758" r="6" b="57638"/>
          <a:stretch/>
        </p:blipFill>
        <p:spPr>
          <a:xfrm>
            <a:off x="5219924" y="1663634"/>
            <a:ext cx="2918277" cy="1598794"/>
          </a:xfrm>
          <a:prstGeom prst="rect">
            <a:avLst/>
          </a:prstGeom>
        </p:spPr>
      </p:pic>
      <p:sp>
        <p:nvSpPr>
          <p:cNvPr id="16" name="Rechteck 15"/>
          <p:cNvSpPr/>
          <p:nvPr/>
        </p:nvSpPr>
        <p:spPr>
          <a:xfrm>
            <a:off x="4788000" y="1612798"/>
            <a:ext cx="4127400" cy="4219202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t="58044" b="2043"/>
          <a:stretch/>
        </p:blipFill>
        <p:spPr>
          <a:xfrm>
            <a:off x="4858305" y="3487622"/>
            <a:ext cx="4020495" cy="2164994"/>
          </a:xfrm>
          <a:prstGeom prst="rect">
            <a:avLst/>
          </a:prstGeom>
        </p:spPr>
      </p:pic>
      <p:cxnSp>
        <p:nvCxnSpPr>
          <p:cNvPr id="6" name="Gerader Verbinder 5"/>
          <p:cNvCxnSpPr/>
          <p:nvPr/>
        </p:nvCxnSpPr>
        <p:spPr>
          <a:xfrm>
            <a:off x="4788000" y="3322158"/>
            <a:ext cx="4129200" cy="0"/>
          </a:xfrm>
          <a:prstGeom prst="line">
            <a:avLst/>
          </a:prstGeom>
          <a:ln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18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21" name="Action Button: Custom 20">
                <a:hlinkClick r:id="rId6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Chevron 21">
                <a:hlinkClick r:id="rId6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4" name="Chevron 23">
                <a:hlinkClick r:id="rId6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9" name="TextBox 18">
              <a:hlinkClick r:id="rId6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32306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>
            <a:normAutofit fontScale="90000"/>
          </a:bodyPr>
          <a:lstStyle/>
          <a:p>
            <a:r>
              <a:rPr sz="3800" dirty="0" smtClean="0"/>
              <a:t>Спектроскопия в УФ- и видимой области</a:t>
            </a:r>
            <a:r>
              <a:rPr dirty="0"/>
              <a:t/>
            </a:r>
            <a:br>
              <a:rPr dirty="0"/>
            </a:br>
            <a:r>
              <a:rPr sz="3100" dirty="0" smtClean="0"/>
              <a:t>Варианты применения</a:t>
            </a:r>
            <a:endParaRPr lang="ru-RU" sz="3100" dirty="0">
              <a:solidFill>
                <a:schemeClr val="tx2"/>
              </a:solidFill>
            </a:endParaRP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64860681"/>
              </p:ext>
            </p:extLst>
          </p:nvPr>
        </p:nvGraphicFramePr>
        <p:xfrm>
          <a:off x="230400" y="1512000"/>
          <a:ext cx="8734088" cy="441804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412564"/>
                <a:gridCol w="7321524"/>
              </a:tblGrid>
              <a:tr h="288000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200" dirty="0" smtClean="0"/>
                        <a:t>РЫНОК</a:t>
                      </a:r>
                      <a:endParaRPr lang="ru-RU" sz="1200" b="1" dirty="0" smtClean="0"/>
                    </a:p>
                  </a:txBody>
                  <a:tcPr anchor="ctr"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200" dirty="0" smtClean="0"/>
                        <a:t>ОБЛАСТИ ПРИМЕНЕНИЯ</a:t>
                      </a:r>
                      <a:endParaRPr lang="ru-RU" sz="1200" b="1" dirty="0" smtClean="0"/>
                    </a:p>
                  </a:txBody>
                  <a:tcPr anchor="ctr"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871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200" dirty="0" smtClean="0"/>
                        <a:t>Индустрия материалов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30400" indent="-230400" eaLnBrk="1" hangingPunct="1">
                        <a:buFont typeface="Arial" pitchFamily="34" charset="0"/>
                        <a:buChar char="•"/>
                      </a:pPr>
                      <a:r>
                        <a:rPr lang="en-AU" sz="1150" b="0" dirty="0" smtClean="0"/>
                        <a:t>Исходные материалы для следующих областей</a:t>
                      </a:r>
                    </a:p>
                    <a:p>
                      <a:pPr marL="230400" indent="-230400" eaLnBrk="1" hangingPunct="1">
                        <a:buFont typeface="Arial" pitchFamily="34" charset="0"/>
                        <a:buChar char="•"/>
                      </a:pPr>
                      <a:r>
                        <a:rPr lang="en-AU" sz="1150" i="0" dirty="0" smtClean="0"/>
                        <a:t>Оптические компоненты: фильтры, линзы, зеркала, делители пучка, поляризаторы, стекло</a:t>
                      </a:r>
                    </a:p>
                    <a:p>
                      <a:pPr marL="230400" lvl="2" indent="-23040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150" i="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Тонкие пленки, оптические и противоотражающие покрытия, нанокомпозитные материалы, краски, фотоэлементы</a:t>
                      </a:r>
                    </a:p>
                    <a:p>
                      <a:pPr marL="230400" lvl="1" indent="-23040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1150" dirty="0" smtClean="0"/>
                        <a:t>Защитные очки</a:t>
                      </a:r>
                    </a:p>
                    <a:p>
                      <a:pPr marL="230400" lvl="1" indent="-23040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1150" dirty="0" smtClean="0"/>
                        <a:t>Целлюлозная масса и бумага</a:t>
                      </a:r>
                    </a:p>
                    <a:p>
                      <a:pPr marL="230400" lvl="1" indent="-23040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1150" dirty="0" smtClean="0"/>
                        <a:t>Маскировочные материалы</a:t>
                      </a:r>
                    </a:p>
                    <a:p>
                      <a:pPr marL="230400" lvl="1" indent="-23040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1150" dirty="0" smtClean="0"/>
                        <a:t>Солнцезащитные очки</a:t>
                      </a:r>
                    </a:p>
                    <a:p>
                      <a:pPr marL="230400" lvl="1" indent="-23040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1150" dirty="0" smtClean="0"/>
                        <a:t>Ткани/текстиль</a:t>
                      </a:r>
                    </a:p>
                  </a:txBody>
                  <a:tcPr>
                    <a:lnL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0967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200" dirty="0" smtClean="0"/>
                        <a:t>Химическая индустрия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30400" lvl="1" indent="-230400" algn="l" defTabSz="6858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15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Контроль качества сырья и готовых продуктов на производстве</a:t>
                      </a:r>
                    </a:p>
                    <a:p>
                      <a:pPr marL="230400" lvl="1" indent="-230400" algn="l" defTabSz="6858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15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Идентификация химических веществ или исследования химических процессов:</a:t>
                      </a:r>
                      <a:r>
                        <a:rPr sz="1150" dirty="0"/>
                        <a:t> </a:t>
                      </a:r>
                      <a:r>
                        <a:rPr lang="en-US" sz="1150" i="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лабораторный химический синтез, фотохимические исследования, характеристика наночастиц, исследования поверхностных явлений</a:t>
                      </a:r>
                    </a:p>
                    <a:p>
                      <a:pPr marL="230400" lvl="1" indent="-230400" algn="l" defTabSz="6858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15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Аналитическая химия</a:t>
                      </a:r>
                    </a:p>
                    <a:p>
                      <a:pPr marL="230400" lvl="1" indent="-230400" algn="l" defTabSz="6858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15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Колориметрия: </a:t>
                      </a:r>
                      <a:r>
                        <a:rPr lang="en-US" sz="1150" i="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краски и текстиль (цветовое согласование, контроль качества тканей, измерения солнцезащитного фактора)</a:t>
                      </a:r>
                      <a:endParaRPr lang="ru-RU" sz="115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0967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200" dirty="0" smtClean="0"/>
                        <a:t>Биотехнология и фармацевтика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30400" indent="-23040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1150" dirty="0" smtClean="0"/>
                        <a:t>Анализ связывания лекарственных веществ</a:t>
                      </a:r>
                    </a:p>
                    <a:p>
                      <a:pPr marL="230400" indent="-23040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1150" dirty="0" smtClean="0"/>
                        <a:t>Ферментативные реакции</a:t>
                      </a:r>
                    </a:p>
                    <a:p>
                      <a:pPr marL="230400" indent="-23040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1150" dirty="0" smtClean="0"/>
                        <a:t>Анализ непрозрачных биологических проб, тканей, клеточных гомогенатов</a:t>
                      </a:r>
                    </a:p>
                    <a:p>
                      <a:pPr marL="230400" indent="-23040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1150" dirty="0" smtClean="0"/>
                        <a:t>Измерение концентраций внутриклеточных ионов</a:t>
                      </a:r>
                    </a:p>
                    <a:p>
                      <a:pPr marL="230400" indent="-23040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1150" dirty="0" smtClean="0"/>
                        <a:t>Определение нуклеиновых кислот (РНК/ДНК) и белков</a:t>
                      </a:r>
                    </a:p>
                    <a:p>
                      <a:pPr marL="230400" indent="-23040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1150" dirty="0" smtClean="0"/>
                        <a:t>Измерения денатурации/ренатурации ДНК и белков</a:t>
                      </a:r>
                    </a:p>
                  </a:txBody>
                  <a:tcPr anchor="ctr">
                    <a:lnL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13" name="Action Button: Custom 12">
                <a:hlinkClick r:id="rId3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0" name="Chevron 19">
                <a:hlinkClick r:id="rId3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1" name="Chevron 20">
                <a:hlinkClick r:id="rId3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2" name="TextBox 11">
              <a:hlinkClick r:id="rId3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435578858"/>
      </p:ext>
    </p:extLst>
  </p:cSld>
  <p:clrMapOvr>
    <a:masterClrMapping/>
  </p:clrMapOvr>
  <mc:AlternateContent xmlns:mc="http://schemas.openxmlformats.org/markup-compatibility/2006">
    <mc:Choic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3800" dirty="0" smtClean="0"/>
              <a:t>Спектроскопия в УФ- и видимой области</a:t>
            </a:r>
            <a:r>
              <a:rPr dirty="0"/>
              <a:t/>
            </a:r>
            <a:br>
              <a:rPr dirty="0"/>
            </a:br>
            <a:r>
              <a:rPr sz="3100" dirty="0" smtClean="0"/>
              <a:t>Измерение поглощения стеклянного фильтра Шотта</a:t>
            </a:r>
          </a:p>
        </p:txBody>
      </p:sp>
      <p:sp>
        <p:nvSpPr>
          <p:cNvPr id="16" name="TextBox 3"/>
          <p:cNvSpPr txBox="1"/>
          <p:nvPr/>
        </p:nvSpPr>
        <p:spPr>
          <a:xfrm>
            <a:off x="5580112" y="1601942"/>
            <a:ext cx="2016224" cy="12003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200" i="1" dirty="0">
                <a:solidFill>
                  <a:srgbClr val="616161"/>
                </a:solidFill>
              </a:rPr>
              <a:t>Измерения для двух фильтров выполнялись по отдельности с последующим численным сложением (спрогнозированный результат). Этот результат оказался идентичен измерению обоих фильтров вместе.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08170" y="1781913"/>
            <a:ext cx="4379854" cy="3372795"/>
          </a:xfrm>
          <a:prstGeom prst="rect">
            <a:avLst/>
          </a:prstGeom>
        </p:spPr>
      </p:pic>
      <p:sp>
        <p:nvSpPr>
          <p:cNvPr id="17" name="Rechteck 16"/>
          <p:cNvSpPr/>
          <p:nvPr/>
        </p:nvSpPr>
        <p:spPr>
          <a:xfrm>
            <a:off x="228143" y="1614039"/>
            <a:ext cx="5063937" cy="4407249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Box 3"/>
          <p:cNvSpPr txBox="1"/>
          <p:nvPr/>
        </p:nvSpPr>
        <p:spPr>
          <a:xfrm>
            <a:off x="444166" y="5301208"/>
            <a:ext cx="4559882" cy="60016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sz="1100" dirty="0">
                <a:solidFill>
                  <a:schemeClr val="tx2"/>
                </a:solidFill>
              </a:rPr>
              <a:t>Спектры фильтра 1 UG11 (синий) и фильтра 2 UG11 (черный), а также </a:t>
            </a:r>
            <a:r>
              <a:rPr lang="en-GB" sz="1100" dirty="0" smtClean="0">
                <a:solidFill>
                  <a:schemeClr val="tx2"/>
                </a:solidFill>
              </a:rPr>
              <a:t>спектр фильтров 1 UG11 и 2 UG11, взятых вместе (красный). Зеленый спектр представляет спрогнозированный результат, полученный сложением синего и черного спектров.</a:t>
            </a:r>
            <a:endParaRPr lang="ru-RU" sz="1100" dirty="0"/>
          </a:p>
        </p:txBody>
      </p:sp>
      <p:grpSp>
        <p:nvGrpSpPr>
          <p:cNvPr id="18" name="Group 17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20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22" name="Action Button: Custom 21">
                <a:hlinkClick r:id="rId4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Chevron 22">
                <a:hlinkClick r:id="rId4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4" name="Chevron 23">
                <a:hlinkClick r:id="rId4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21" name="TextBox 20">
              <a:hlinkClick r:id="rId4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29066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" descr="Screen Clippi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r="2355"/>
          <a:stretch/>
        </p:blipFill>
        <p:spPr>
          <a:xfrm>
            <a:off x="3527680" y="1742026"/>
            <a:ext cx="5364800" cy="2839102"/>
          </a:xfrm>
          <a:prstGeom prst="rect">
            <a:avLst/>
          </a:prstGeom>
        </p:spPr>
      </p:pic>
      <p:pic>
        <p:nvPicPr>
          <p:cNvPr id="16" name="Picture 4" descr="Screen Clippi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l="864" t="3060" r="2880" b="2070"/>
          <a:stretch/>
        </p:blipFill>
        <p:spPr>
          <a:xfrm>
            <a:off x="230398" y="1611178"/>
            <a:ext cx="2759556" cy="23762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3800" dirty="0" smtClean="0"/>
              <a:t>Спектроскопия в УФ- и видимой области</a:t>
            </a:r>
            <a:r>
              <a:rPr dirty="0"/>
              <a:t/>
            </a:r>
            <a:br>
              <a:rPr dirty="0"/>
            </a:br>
            <a:r>
              <a:rPr sz="3100" dirty="0" smtClean="0"/>
              <a:t>Определение цвета краски на холсте</a:t>
            </a:r>
            <a:endParaRPr lang="ru-RU" sz="3100" dirty="0"/>
          </a:p>
        </p:txBody>
      </p:sp>
      <p:sp>
        <p:nvSpPr>
          <p:cNvPr id="4" name="TextBox 3"/>
          <p:cNvSpPr txBox="1"/>
          <p:nvPr/>
        </p:nvSpPr>
        <p:spPr>
          <a:xfrm>
            <a:off x="3995936" y="5157192"/>
            <a:ext cx="5040560" cy="101566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1200" dirty="0" smtClean="0">
                <a:solidFill>
                  <a:srgbClr val="7D7D7D"/>
                </a:solidFill>
              </a:rPr>
              <a:t>Источник: </a:t>
            </a:r>
            <a:r>
              <a:rPr lang="en-US" sz="1200" dirty="0" smtClean="0">
                <a:solidFill>
                  <a:srgbClr val="7D7D7D"/>
                </a:solidFill>
                <a:hlinkClick r:id="rId5"/>
              </a:rPr>
              <a:t>Measuring the color of a paint on canvas directly with external diffuse reflectance using the Agilent Cary 60 UV-Vis spectrophotometer (Непосредственное измерение цвета краски на холсте с использованием внешнего диффузного отражения с помощью спектрофотометра УФ- и видимой области Agilent Cary 60)</a:t>
            </a:r>
            <a:endParaRPr lang="ru-RU" sz="1200" dirty="0">
              <a:solidFill>
                <a:srgbClr val="7D7D7D"/>
              </a:solidFill>
            </a:endParaRPr>
          </a:p>
        </p:txBody>
      </p:sp>
      <p:sp>
        <p:nvSpPr>
          <p:cNvPr id="13" name="TextBox 3"/>
          <p:cNvSpPr txBox="1"/>
          <p:nvPr/>
        </p:nvSpPr>
        <p:spPr>
          <a:xfrm>
            <a:off x="228600" y="4078813"/>
            <a:ext cx="2463496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200" i="1" dirty="0"/>
              <a:t>Спектры, показывающие, что пробы clownnr1 и clowncapelli изготовлены из аналогичных материалов.</a:t>
            </a:r>
            <a:endParaRPr lang="ru-RU" sz="1200" i="1" dirty="0" smtClean="0">
              <a:solidFill>
                <a:srgbClr val="4D4D4D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3491880" y="1612798"/>
            <a:ext cx="5425321" cy="3112346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7" name="Group 16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18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20" name="Action Button: Custom 19">
                <a:hlinkClick r:id="rId6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Chevron 20">
                <a:hlinkClick r:id="rId6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2" name="Chevron 21">
                <a:hlinkClick r:id="rId6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9" name="TextBox 18">
              <a:hlinkClick r:id="rId6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56482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716016" y="1652278"/>
            <a:ext cx="3950147" cy="2971296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>
            <a:normAutofit fontScale="90000"/>
          </a:bodyPr>
          <a:lstStyle/>
          <a:p>
            <a:r>
              <a:rPr sz="3800" dirty="0" smtClean="0"/>
              <a:t>УФ–Вид спектроскопия</a:t>
            </a:r>
            <a:r>
              <a:rPr dirty="0"/>
              <a:t/>
            </a:r>
            <a:br>
              <a:rPr dirty="0"/>
            </a:br>
            <a:r>
              <a:rPr sz="3100" dirty="0" smtClean="0"/>
              <a:t>Анализ чистоты и кинетическое исследование</a:t>
            </a:r>
            <a:endParaRPr lang="ru-RU" sz="3100" dirty="0"/>
          </a:p>
        </p:txBody>
      </p:sp>
      <p:sp>
        <p:nvSpPr>
          <p:cNvPr id="17" name="TextBox 5"/>
          <p:cNvSpPr txBox="1"/>
          <p:nvPr/>
        </p:nvSpPr>
        <p:spPr>
          <a:xfrm>
            <a:off x="228143" y="3740839"/>
            <a:ext cx="4127833" cy="122341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050" i="1" dirty="0">
                <a:solidFill>
                  <a:srgbClr val="616161"/>
                </a:solidFill>
              </a:rPr>
              <a:t>Сканирование проб ДНК по 150 мкл при 4°C при двух концентрациях дает характеристический пик поглощения при 260 нм. </a:t>
            </a:r>
            <a:r>
              <a:rPr sz="1050" i="1" dirty="0" smtClean="0"/>
              <a:t>Следует обратить внимание, что сравнение 1,0 единиц оптической плотности для ДНК с концентрацией 50 мкг/мл и 0,5 единиц оптической плотности  для ДНК с концентрацией 25 мкг/мл говорит о подчинению закону Ламберта–Бера.</a:t>
            </a:r>
          </a:p>
        </p:txBody>
      </p:sp>
      <p:sp>
        <p:nvSpPr>
          <p:cNvPr id="18" name="TextBox 7"/>
          <p:cNvSpPr txBox="1"/>
          <p:nvPr/>
        </p:nvSpPr>
        <p:spPr>
          <a:xfrm>
            <a:off x="4716016" y="5805264"/>
            <a:ext cx="4356001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700" spc="20" dirty="0">
                <a:solidFill>
                  <a:srgbClr val="7D7D7D"/>
                </a:solidFill>
              </a:rPr>
              <a:t>Источник: </a:t>
            </a:r>
            <a:r>
              <a:rPr lang="en-US" sz="700" spc="20" dirty="0">
                <a:solidFill>
                  <a:srgbClr val="7D7D7D"/>
                </a:solidFill>
                <a:hlinkClick r:id="rId4"/>
              </a:rPr>
              <a:t>Simple, automated measurements of the photocatalytic properties of colorimetric species using the Agilent Cary 60 UV-Vis spectrophotometer with fiber optics. (Простые автоматизированные измерения фотокаталитических свойств соединений для колориметрии с помощью спектрофотометра УФ- и видимой области Agilent Cary 60 с оптоволоконной оптикой) </a:t>
            </a:r>
            <a:endParaRPr lang="ru-RU" sz="700" spc="20" dirty="0">
              <a:solidFill>
                <a:srgbClr val="7D7D7D"/>
              </a:solidFill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4800373" y="1612798"/>
            <a:ext cx="4116828" cy="3032788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/>
          <p:cNvSpPr/>
          <p:nvPr/>
        </p:nvSpPr>
        <p:spPr>
          <a:xfrm>
            <a:off x="228143" y="1614040"/>
            <a:ext cx="4199842" cy="2124079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l="1891" b="3417"/>
          <a:stretch/>
        </p:blipFill>
        <p:spPr>
          <a:xfrm>
            <a:off x="323528" y="1790069"/>
            <a:ext cx="3736115" cy="1782947"/>
          </a:xfrm>
          <a:prstGeom prst="rect">
            <a:avLst/>
          </a:prstGeom>
        </p:spPr>
      </p:pic>
      <p:sp>
        <p:nvSpPr>
          <p:cNvPr id="24" name="TextBox 7"/>
          <p:cNvSpPr txBox="1"/>
          <p:nvPr/>
        </p:nvSpPr>
        <p:spPr>
          <a:xfrm>
            <a:off x="4716016" y="4645585"/>
            <a:ext cx="4248472" cy="122341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1050" i="1" dirty="0">
                <a:solidFill>
                  <a:srgbClr val="616161"/>
                </a:solidFill>
              </a:rPr>
              <a:t>Кинетические измерения для метиленового синего, выполненные in situ с применением волоконной оптики в условиях воздействия излучения УФ-лампы высокой интенсивности (ртутно-ксеноновая лампа Oriell 500 Вт) в течение 20 минут в диапазоне от 400 до 800 нм. Метки показывают длины волн с максимальной оптической плотностью.</a:t>
            </a:r>
          </a:p>
        </p:txBody>
      </p:sp>
      <p:sp>
        <p:nvSpPr>
          <p:cNvPr id="25" name="TextBox 7"/>
          <p:cNvSpPr txBox="1"/>
          <p:nvPr/>
        </p:nvSpPr>
        <p:spPr>
          <a:xfrm>
            <a:off x="395536" y="5445224"/>
            <a:ext cx="3960440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700" spc="20" dirty="0" smtClean="0">
                <a:solidFill>
                  <a:srgbClr val="7D7D7D"/>
                </a:solidFill>
              </a:rPr>
              <a:t>Источник: </a:t>
            </a:r>
            <a:r>
              <a:rPr lang="en-US" sz="700" spc="20" dirty="0" smtClean="0">
                <a:solidFill>
                  <a:srgbClr val="7D7D7D"/>
                </a:solidFill>
                <a:hlinkClick r:id="rId6"/>
              </a:rPr>
              <a:t>Measuring the purity of low volumes of DNA at 4 °C using the Agilent Cary 60 UV-Vis spectrophotometer with fiber optics microprobe (Исследование чистоты малых объемов ДНК при температуре 4 °C с помощью спектрофотометра УФ- и видимой области Agilent Cary 60 с оптоволоконным микрозондом)</a:t>
            </a:r>
            <a:endParaRPr lang="ru-RU" sz="700" spc="20" dirty="0">
              <a:solidFill>
                <a:srgbClr val="7D7D7D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19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23" name="Action Button: Custom 22">
                <a:hlinkClick r:id="rId7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Chevron 25">
                <a:hlinkClick r:id="rId7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7" name="Chevron 26">
                <a:hlinkClick r:id="rId7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20" name="TextBox 19">
              <a:hlinkClick r:id="rId7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28566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>
            <a:normAutofit fontScale="90000"/>
          </a:bodyPr>
          <a:lstStyle/>
          <a:p>
            <a:r>
              <a:rPr sz="3800" dirty="0" smtClean="0"/>
              <a:t>Спектроскопия в УФ- и видимой области</a:t>
            </a:r>
            <a:r>
              <a:rPr dirty="0"/>
              <a:t/>
            </a:r>
            <a:br>
              <a:rPr dirty="0"/>
            </a:br>
            <a:r>
              <a:rPr sz="3100" dirty="0" smtClean="0"/>
              <a:t>Возможности</a:t>
            </a:r>
            <a:endParaRPr lang="ru-RU" sz="3100" dirty="0"/>
          </a:p>
        </p:txBody>
      </p:sp>
      <p:sp>
        <p:nvSpPr>
          <p:cNvPr id="26" name="Content Placeholder 9"/>
          <p:cNvSpPr>
            <a:spLocks noGrp="1"/>
          </p:cNvSpPr>
          <p:nvPr>
            <p:ph sz="half" idx="1"/>
          </p:nvPr>
        </p:nvSpPr>
        <p:spPr>
          <a:xfrm>
            <a:off x="228600" y="1512000"/>
            <a:ext cx="4270248" cy="4562856"/>
          </a:xfrm>
        </p:spPr>
        <p:txBody>
          <a:bodyPr>
            <a:noAutofit/>
          </a:bodyPr>
          <a:lstStyle/>
          <a:p>
            <a:r>
              <a:rPr lang="en-US" sz="2000" b="0" dirty="0"/>
              <a:t>Простая линейная зависимость между оптической плотностью и концентрацией и относительная простота измерения излучения в УФ- и видимой области позволяют создавать тысячи количественных аналитических методик на основе спектроскопии в УФ- и видимой области.</a:t>
            </a:r>
            <a:endParaRPr lang="ru-RU" sz="2000" b="0" dirty="0" smtClean="0">
              <a:solidFill>
                <a:srgbClr val="FF0000"/>
              </a:solidFill>
            </a:endParaRPr>
          </a:p>
          <a:p>
            <a:endParaRPr lang="ru-RU" sz="1800" b="0" dirty="0"/>
          </a:p>
          <a:p>
            <a:endParaRPr lang="ru-RU" sz="1800" b="0" dirty="0"/>
          </a:p>
        </p:txBody>
      </p:sp>
      <p:graphicFrame>
        <p:nvGraphicFramePr>
          <p:cNvPr id="27" name="Table 13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692185222"/>
              </p:ext>
            </p:extLst>
          </p:nvPr>
        </p:nvGraphicFramePr>
        <p:xfrm>
          <a:off x="4788000" y="1612800"/>
          <a:ext cx="3950571" cy="45397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950571"/>
              </a:tblGrid>
              <a:tr h="3240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Спектроскопия в УФ- и видимой области</a:t>
                      </a:r>
                      <a:endParaRPr lang="ru-RU" sz="1200" b="1" dirty="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marL="0" indent="0"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</a:rPr>
                        <a:t>Преимущества</a:t>
                      </a:r>
                    </a:p>
                  </a:txBody>
                  <a:tcPr>
                    <a:noFill/>
                  </a:tcPr>
                </a:tc>
              </a:tr>
              <a:tr h="917837">
                <a:tc>
                  <a:txBody>
                    <a:bodyPr/>
                    <a:lstStyle/>
                    <a:p>
                      <a:pPr marL="230400" lvl="0" indent="-230400" algn="l" defTabSz="685800" rtl="0" eaLnBrk="1" latinLnBrk="0" hangingPunct="1"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 smtClean="0"/>
                        <a:t>Широкое применение в качественном и количественном анализе</a:t>
                      </a:r>
                    </a:p>
                    <a:p>
                      <a:pPr marL="230400" lvl="0" indent="-230400" algn="l" defTabSz="685800" rtl="0" eaLnBrk="1" latinLnBrk="0" hangingPunct="1"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 smtClean="0"/>
                        <a:t>Может применяться для многих видов органических и неорганических молекул и ионов</a:t>
                      </a:r>
                    </a:p>
                    <a:p>
                      <a:pPr marL="230400" lvl="0" indent="-230400" algn="l" defTabSz="685800" rtl="0" eaLnBrk="1" latinLnBrk="0" hangingPunct="1"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 smtClean="0"/>
                        <a:t>Простота в эксплуатации</a:t>
                      </a:r>
                    </a:p>
                    <a:p>
                      <a:pPr marL="230400" lvl="0" indent="-230400" algn="l" defTabSz="685800" rtl="0" eaLnBrk="1" latinLnBrk="0" hangingPunct="1"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 smtClean="0"/>
                        <a:t>Экспрессность</a:t>
                      </a:r>
                    </a:p>
                    <a:p>
                      <a:pPr marL="230400" lvl="0" indent="-230400" algn="l" defTabSz="685800" rtl="0" eaLnBrk="1" latinLnBrk="0" hangingPunct="1"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 smtClean="0"/>
                        <a:t>Сниженная потребность в техобслуживании</a:t>
                      </a:r>
                    </a:p>
                    <a:p>
                      <a:pPr marL="230400" lvl="0" indent="-230400" algn="l" defTabSz="685800" rtl="0" eaLnBrk="1" latinLnBrk="0" hangingPunct="1"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Неразрушающее измерение</a:t>
                      </a:r>
                    </a:p>
                  </a:txBody>
                  <a:tcPr marB="72000"/>
                </a:tc>
              </a:tr>
              <a:tr h="280660">
                <a:tc>
                  <a:txBody>
                    <a:bodyPr/>
                    <a:lstStyle/>
                    <a:p>
                      <a:pPr marL="230400" indent="-230400">
                        <a:spcBef>
                          <a:spcPts val="3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</a:rPr>
                        <a:t>Недостатки</a:t>
                      </a:r>
                    </a:p>
                  </a:txBody>
                  <a:tcPr>
                    <a:noFill/>
                  </a:tcPr>
                </a:tc>
              </a:tr>
              <a:tr h="917837">
                <a:tc>
                  <a:txBody>
                    <a:bodyPr/>
                    <a:lstStyle/>
                    <a:p>
                      <a:pPr marL="230400" marR="0" lvl="0" indent="-2304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kern="1200" dirty="0" smtClean="0"/>
                        <a:t>Более высокие (худшие) пределы обнаружения по сравнению с флуоресценцией</a:t>
                      </a:r>
                    </a:p>
                    <a:p>
                      <a:pPr marL="230400" marR="0" lvl="0" indent="-2304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kern="1200" noProof="0" dirty="0" smtClean="0"/>
                        <a:t>Перекрывание полос поглощения может затруднять анализ</a:t>
                      </a:r>
                    </a:p>
                    <a:p>
                      <a:pPr marL="230400" marR="0" lvl="0" indent="-2304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kern="1200" noProof="0" dirty="0" smtClean="0"/>
                        <a:t>Могут возникать сложности при работе со светочувствительными соединениями при использовании дейтериевых и галогеновых источников (но не в случае ксенонового источника)</a:t>
                      </a:r>
                      <a:endParaRPr lang="ru-RU" sz="12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B="72000"/>
                </a:tc>
              </a:tr>
            </a:tbl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14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16" name="Action Button: Custom 15">
                <a:hlinkClick r:id="rId3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Chevron 16">
                <a:hlinkClick r:id="rId3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18" name="Chevron 17">
                <a:hlinkClick r:id="rId3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5" name="TextBox 14">
              <a:hlinkClick r:id="rId3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98981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3800" dirty="0" smtClean="0"/>
              <a:t>Флуоресцентная спектроскопия</a:t>
            </a:r>
            <a:r>
              <a:rPr dirty="0"/>
              <a:t/>
            </a:r>
            <a:br>
              <a:rPr dirty="0"/>
            </a:br>
            <a:r>
              <a:rPr sz="3100" dirty="0" smtClean="0"/>
              <a:t>Общие положения</a:t>
            </a:r>
            <a:r>
              <a:rPr dirty="0"/>
              <a:t/>
            </a:r>
            <a:br>
              <a:rPr dirty="0"/>
            </a:br>
            <a:endParaRPr lang="ru-RU" sz="31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512000"/>
            <a:ext cx="4415408" cy="4562856"/>
          </a:xfrm>
        </p:spPr>
        <p:txBody>
          <a:bodyPr>
            <a:noAutofit/>
          </a:bodyPr>
          <a:lstStyle/>
          <a:p>
            <a:r>
              <a:rPr lang="en-US" sz="1600" dirty="0" smtClean="0"/>
              <a:t>Флуоресценция представляет собой испускание фотонов, происходящее после возбуждения фотонами с более высокой энергией. </a:t>
            </a:r>
          </a:p>
          <a:p>
            <a:r>
              <a:rPr lang="en-US" sz="1600" spc="-20" dirty="0"/>
              <a:t>Флуоресцентные спектрометры обеспечивают более высокую </a:t>
            </a:r>
            <a:r>
              <a:rPr sz="1600" dirty="0" smtClean="0"/>
              <a:t>чувствительность (на уровне пикомолей), так как они детектируют сигнал по отношению к темному </a:t>
            </a:r>
            <a:r>
              <a:rPr lang="en-US" sz="1600" spc="-10" dirty="0" smtClean="0"/>
              <a:t>фону, в отличие от спектрофотометров</a:t>
            </a:r>
            <a:r>
              <a:rPr sz="1600" dirty="0" smtClean="0"/>
              <a:t>.</a:t>
            </a:r>
            <a:endParaRPr lang="ru-RU" sz="1600" dirty="0"/>
          </a:p>
          <a:p>
            <a:r>
              <a:rPr lang="en-US" sz="1600" dirty="0"/>
              <a:t>В приборах исследовательского класса используются сканирующие монохроматоры как для возбуждающего, так и для испускаемого излучения. </a:t>
            </a:r>
          </a:p>
          <a:p>
            <a:r>
              <a:rPr lang="en-US" sz="1600" dirty="0" smtClean="0"/>
              <a:t>Многие флуоресцентные системы могут также измерять фосфоресценцию и люминесценцию.</a:t>
            </a:r>
            <a:endParaRPr lang="ru-RU" sz="16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r="15660" b="12233"/>
          <a:stretch/>
        </p:blipFill>
        <p:spPr>
          <a:xfrm>
            <a:off x="4789802" y="1612798"/>
            <a:ext cx="4127399" cy="2896322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11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13" name="Action Button: Custom 12">
                <a:hlinkClick r:id="rId4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Chevron 13">
                <a:hlinkClick r:id="rId4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15" name="Chevron 14">
                <a:hlinkClick r:id="rId4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2" name="TextBox 11">
              <a:hlinkClick r:id="rId4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12344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3800" dirty="0" smtClean="0"/>
              <a:t>Флуоресцентная спектроскопия</a:t>
            </a:r>
            <a:r>
              <a:rPr dirty="0"/>
              <a:t/>
            </a:r>
            <a:br>
              <a:rPr dirty="0"/>
            </a:br>
            <a:r>
              <a:rPr sz="3100" dirty="0" smtClean="0"/>
              <a:t>Принцип работы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230400" y="3600000"/>
            <a:ext cx="8355331" cy="2171700"/>
          </a:xfrm>
        </p:spPr>
        <p:txBody>
          <a:bodyPr>
            <a:noAutofit/>
          </a:bodyPr>
          <a:lstStyle/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600" dirty="0" smtClean="0"/>
              <a:t>Лампа (источник) излучает свет в рабочем диапазоне длин волн</a:t>
            </a:r>
            <a:endParaRPr lang="ru-RU" sz="1600" dirty="0"/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600" dirty="0" smtClean="0"/>
              <a:t>Монохроматор используется для выбора длины волны возбуждающего излучения</a:t>
            </a: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600" dirty="0" smtClean="0"/>
              <a:t>В области пробы располагается проба; аналит поглощает излучение</a:t>
            </a:r>
            <a:endParaRPr lang="ru-RU" sz="1600" dirty="0"/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600" dirty="0" smtClean="0"/>
              <a:t>Испускаемое излучение имеет большую длину волны</a:t>
            </a: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600" dirty="0" smtClean="0"/>
              <a:t>Второй монохроматор служит для выбора длины волны испускаемого излучения</a:t>
            </a: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600" dirty="0" smtClean="0"/>
              <a:t>Интенсивность испускаемого излучения измеряют с помощью детектора</a:t>
            </a:r>
          </a:p>
          <a:p>
            <a:endParaRPr lang="ru-RU" sz="1600" dirty="0"/>
          </a:p>
        </p:txBody>
      </p:sp>
      <p:grpSp>
        <p:nvGrpSpPr>
          <p:cNvPr id="37" name="Gruppieren 36"/>
          <p:cNvGrpSpPr/>
          <p:nvPr/>
        </p:nvGrpSpPr>
        <p:grpSpPr>
          <a:xfrm>
            <a:off x="228597" y="1772816"/>
            <a:ext cx="8580474" cy="913257"/>
            <a:chOff x="228597" y="2207159"/>
            <a:chExt cx="8580474" cy="893676"/>
          </a:xfrm>
        </p:grpSpPr>
        <p:grpSp>
          <p:nvGrpSpPr>
            <p:cNvPr id="19" name="Gruppieren 18"/>
            <p:cNvGrpSpPr/>
            <p:nvPr/>
          </p:nvGrpSpPr>
          <p:grpSpPr>
            <a:xfrm>
              <a:off x="1606729" y="2520005"/>
              <a:ext cx="5842123" cy="253230"/>
              <a:chOff x="1606729" y="2520005"/>
              <a:chExt cx="5842123" cy="253230"/>
            </a:xfrm>
          </p:grpSpPr>
          <p:grpSp>
            <p:nvGrpSpPr>
              <p:cNvPr id="2" name="Gruppieren 1"/>
              <p:cNvGrpSpPr/>
              <p:nvPr/>
            </p:nvGrpSpPr>
            <p:grpSpPr>
              <a:xfrm>
                <a:off x="1606729" y="2520005"/>
                <a:ext cx="4008538" cy="253230"/>
                <a:chOff x="1606729" y="2492896"/>
                <a:chExt cx="4008538" cy="253230"/>
              </a:xfrm>
            </p:grpSpPr>
            <p:sp>
              <p:nvSpPr>
                <p:cNvPr id="30" name="Eingekerbter Richtungspfeil 29"/>
                <p:cNvSpPr/>
                <p:nvPr/>
              </p:nvSpPr>
              <p:spPr>
                <a:xfrm>
                  <a:off x="1606729" y="2492896"/>
                  <a:ext cx="371383" cy="253230"/>
                </a:xfrm>
                <a:prstGeom prst="chevron">
                  <a:avLst>
                    <a:gd name="adj" fmla="val 34615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" name="Eingekerbter Richtungspfeil 30"/>
                <p:cNvSpPr/>
                <p:nvPr/>
              </p:nvSpPr>
              <p:spPr>
                <a:xfrm>
                  <a:off x="3425411" y="2492896"/>
                  <a:ext cx="371383" cy="253230"/>
                </a:xfrm>
                <a:prstGeom prst="chevron">
                  <a:avLst>
                    <a:gd name="adj" fmla="val 34615"/>
                  </a:avLst>
                </a:prstGeom>
                <a:solidFill>
                  <a:srgbClr val="7EA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" name="Eingekerbter Richtungspfeil 31"/>
                <p:cNvSpPr/>
                <p:nvPr/>
              </p:nvSpPr>
              <p:spPr>
                <a:xfrm>
                  <a:off x="5243884" y="2492896"/>
                  <a:ext cx="371383" cy="253230"/>
                </a:xfrm>
                <a:prstGeom prst="chevron">
                  <a:avLst>
                    <a:gd name="adj" fmla="val 34615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5" name="Eingekerbter Richtungspfeil 34"/>
              <p:cNvSpPr/>
              <p:nvPr/>
            </p:nvSpPr>
            <p:spPr>
              <a:xfrm>
                <a:off x="7077469" y="2520005"/>
                <a:ext cx="371383" cy="253230"/>
              </a:xfrm>
              <a:prstGeom prst="chevron">
                <a:avLst>
                  <a:gd name="adj" fmla="val 34615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" name="Freeform 4"/>
            <p:cNvSpPr>
              <a:spLocks noChangeAspect="1"/>
            </p:cNvSpPr>
            <p:nvPr/>
          </p:nvSpPr>
          <p:spPr>
            <a:xfrm>
              <a:off x="228597" y="2207159"/>
              <a:ext cx="1322067" cy="893676"/>
            </a:xfrm>
            <a:custGeom>
              <a:avLst/>
              <a:gdLst>
                <a:gd name="connsiteX0" fmla="*/ 0 w 1062412"/>
                <a:gd name="connsiteY0" fmla="*/ 63745 h 637447"/>
                <a:gd name="connsiteX1" fmla="*/ 63745 w 1062412"/>
                <a:gd name="connsiteY1" fmla="*/ 0 h 637447"/>
                <a:gd name="connsiteX2" fmla="*/ 998667 w 1062412"/>
                <a:gd name="connsiteY2" fmla="*/ 0 h 637447"/>
                <a:gd name="connsiteX3" fmla="*/ 1062412 w 1062412"/>
                <a:gd name="connsiteY3" fmla="*/ 63745 h 637447"/>
                <a:gd name="connsiteX4" fmla="*/ 1062412 w 1062412"/>
                <a:gd name="connsiteY4" fmla="*/ 573702 h 637447"/>
                <a:gd name="connsiteX5" fmla="*/ 998667 w 1062412"/>
                <a:gd name="connsiteY5" fmla="*/ 637447 h 637447"/>
                <a:gd name="connsiteX6" fmla="*/ 63745 w 1062412"/>
                <a:gd name="connsiteY6" fmla="*/ 637447 h 637447"/>
                <a:gd name="connsiteX7" fmla="*/ 0 w 1062412"/>
                <a:gd name="connsiteY7" fmla="*/ 573702 h 637447"/>
                <a:gd name="connsiteX8" fmla="*/ 0 w 1062412"/>
                <a:gd name="connsiteY8" fmla="*/ 63745 h 63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2412" h="637447">
                  <a:moveTo>
                    <a:pt x="0" y="63745"/>
                  </a:moveTo>
                  <a:cubicBezTo>
                    <a:pt x="0" y="28540"/>
                    <a:pt x="28540" y="0"/>
                    <a:pt x="63745" y="0"/>
                  </a:cubicBezTo>
                  <a:lnTo>
                    <a:pt x="998667" y="0"/>
                  </a:lnTo>
                  <a:cubicBezTo>
                    <a:pt x="1033872" y="0"/>
                    <a:pt x="1062412" y="28540"/>
                    <a:pt x="1062412" y="63745"/>
                  </a:cubicBezTo>
                  <a:lnTo>
                    <a:pt x="1062412" y="573702"/>
                  </a:lnTo>
                  <a:cubicBezTo>
                    <a:pt x="1062412" y="608907"/>
                    <a:pt x="1033872" y="637447"/>
                    <a:pt x="998667" y="637447"/>
                  </a:cubicBezTo>
                  <a:lnTo>
                    <a:pt x="63745" y="637447"/>
                  </a:lnTo>
                  <a:cubicBezTo>
                    <a:pt x="28540" y="637447"/>
                    <a:pt x="0" y="608907"/>
                    <a:pt x="0" y="573702"/>
                  </a:cubicBezTo>
                  <a:lnTo>
                    <a:pt x="0" y="63745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9630" tIns="79630" rIns="79630" bIns="288000" numCol="1" spcCol="1270" anchor="b" anchorCtr="0">
              <a:noAutofit/>
            </a:bodyPr>
            <a:lstStyle/>
            <a:p>
              <a:pPr lvl="0" algn="ctr" defTabSz="711200">
                <a:spcBef>
                  <a:spcPct val="0"/>
                </a:spcBef>
              </a:pPr>
              <a:r>
                <a:rPr lang="en-US" sz="1600" b="1" kern="1200" dirty="0" smtClean="0"/>
                <a:t>Лампа</a:t>
              </a:r>
              <a:endParaRPr lang="ru-RU" sz="1600" b="1" kern="1200" dirty="0"/>
            </a:p>
          </p:txBody>
        </p:sp>
        <p:sp>
          <p:nvSpPr>
            <p:cNvPr id="7" name="Freeform 6"/>
            <p:cNvSpPr>
              <a:spLocks noChangeAspect="1"/>
            </p:cNvSpPr>
            <p:nvPr/>
          </p:nvSpPr>
          <p:spPr>
            <a:xfrm>
              <a:off x="2043199" y="2207159"/>
              <a:ext cx="1322067" cy="893676"/>
            </a:xfrm>
            <a:custGeom>
              <a:avLst/>
              <a:gdLst>
                <a:gd name="connsiteX0" fmla="*/ 0 w 1062412"/>
                <a:gd name="connsiteY0" fmla="*/ 63745 h 637447"/>
                <a:gd name="connsiteX1" fmla="*/ 63745 w 1062412"/>
                <a:gd name="connsiteY1" fmla="*/ 0 h 637447"/>
                <a:gd name="connsiteX2" fmla="*/ 998667 w 1062412"/>
                <a:gd name="connsiteY2" fmla="*/ 0 h 637447"/>
                <a:gd name="connsiteX3" fmla="*/ 1062412 w 1062412"/>
                <a:gd name="connsiteY3" fmla="*/ 63745 h 637447"/>
                <a:gd name="connsiteX4" fmla="*/ 1062412 w 1062412"/>
                <a:gd name="connsiteY4" fmla="*/ 573702 h 637447"/>
                <a:gd name="connsiteX5" fmla="*/ 998667 w 1062412"/>
                <a:gd name="connsiteY5" fmla="*/ 637447 h 637447"/>
                <a:gd name="connsiteX6" fmla="*/ 63745 w 1062412"/>
                <a:gd name="connsiteY6" fmla="*/ 637447 h 637447"/>
                <a:gd name="connsiteX7" fmla="*/ 0 w 1062412"/>
                <a:gd name="connsiteY7" fmla="*/ 573702 h 637447"/>
                <a:gd name="connsiteX8" fmla="*/ 0 w 1062412"/>
                <a:gd name="connsiteY8" fmla="*/ 63745 h 63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2412" h="637447">
                  <a:moveTo>
                    <a:pt x="0" y="63745"/>
                  </a:moveTo>
                  <a:cubicBezTo>
                    <a:pt x="0" y="28540"/>
                    <a:pt x="28540" y="0"/>
                    <a:pt x="63745" y="0"/>
                  </a:cubicBezTo>
                  <a:lnTo>
                    <a:pt x="998667" y="0"/>
                  </a:lnTo>
                  <a:cubicBezTo>
                    <a:pt x="1033872" y="0"/>
                    <a:pt x="1062412" y="28540"/>
                    <a:pt x="1062412" y="63745"/>
                  </a:cubicBezTo>
                  <a:lnTo>
                    <a:pt x="1062412" y="573702"/>
                  </a:lnTo>
                  <a:cubicBezTo>
                    <a:pt x="1062412" y="608907"/>
                    <a:pt x="1033872" y="637447"/>
                    <a:pt x="998667" y="637447"/>
                  </a:cubicBezTo>
                  <a:lnTo>
                    <a:pt x="63745" y="637447"/>
                  </a:lnTo>
                  <a:cubicBezTo>
                    <a:pt x="28540" y="637447"/>
                    <a:pt x="0" y="608907"/>
                    <a:pt x="0" y="573702"/>
                  </a:cubicBezTo>
                  <a:lnTo>
                    <a:pt x="0" y="63745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9630" tIns="79630" rIns="79630" bIns="288000" numCol="1" spcCol="1270" anchor="b" anchorCtr="0">
              <a:noAutofit/>
            </a:bodyPr>
            <a:lstStyle/>
            <a:p>
              <a:pPr lvl="0" algn="ctr" defTabSz="711200">
                <a:spcBef>
                  <a:spcPct val="0"/>
                </a:spcBef>
              </a:pPr>
              <a:r>
                <a:rPr lang="en-US" sz="1600" b="1" kern="1200" dirty="0" smtClean="0"/>
                <a:t>Моно-</a:t>
              </a:r>
            </a:p>
            <a:p>
              <a:pPr lvl="0" algn="ctr" defTabSz="711200">
                <a:spcBef>
                  <a:spcPct val="0"/>
                </a:spcBef>
              </a:pPr>
              <a:r>
                <a:rPr lang="en-US" sz="1600" b="1" kern="1200" dirty="0" smtClean="0"/>
                <a:t>хроматор</a:t>
              </a:r>
              <a:endParaRPr lang="ru-RU" sz="1600" b="1" kern="1200" dirty="0"/>
            </a:p>
          </p:txBody>
        </p:sp>
        <p:sp>
          <p:nvSpPr>
            <p:cNvPr id="9" name="Freeform 8"/>
            <p:cNvSpPr>
              <a:spLocks noChangeAspect="1"/>
            </p:cNvSpPr>
            <p:nvPr/>
          </p:nvSpPr>
          <p:spPr>
            <a:xfrm>
              <a:off x="3857800" y="2207159"/>
              <a:ext cx="1322067" cy="893676"/>
            </a:xfrm>
            <a:custGeom>
              <a:avLst/>
              <a:gdLst>
                <a:gd name="connsiteX0" fmla="*/ 0 w 1062412"/>
                <a:gd name="connsiteY0" fmla="*/ 63745 h 637447"/>
                <a:gd name="connsiteX1" fmla="*/ 63745 w 1062412"/>
                <a:gd name="connsiteY1" fmla="*/ 0 h 637447"/>
                <a:gd name="connsiteX2" fmla="*/ 998667 w 1062412"/>
                <a:gd name="connsiteY2" fmla="*/ 0 h 637447"/>
                <a:gd name="connsiteX3" fmla="*/ 1062412 w 1062412"/>
                <a:gd name="connsiteY3" fmla="*/ 63745 h 637447"/>
                <a:gd name="connsiteX4" fmla="*/ 1062412 w 1062412"/>
                <a:gd name="connsiteY4" fmla="*/ 573702 h 637447"/>
                <a:gd name="connsiteX5" fmla="*/ 998667 w 1062412"/>
                <a:gd name="connsiteY5" fmla="*/ 637447 h 637447"/>
                <a:gd name="connsiteX6" fmla="*/ 63745 w 1062412"/>
                <a:gd name="connsiteY6" fmla="*/ 637447 h 637447"/>
                <a:gd name="connsiteX7" fmla="*/ 0 w 1062412"/>
                <a:gd name="connsiteY7" fmla="*/ 573702 h 637447"/>
                <a:gd name="connsiteX8" fmla="*/ 0 w 1062412"/>
                <a:gd name="connsiteY8" fmla="*/ 63745 h 63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2412" h="637447">
                  <a:moveTo>
                    <a:pt x="0" y="63745"/>
                  </a:moveTo>
                  <a:cubicBezTo>
                    <a:pt x="0" y="28540"/>
                    <a:pt x="28540" y="0"/>
                    <a:pt x="63745" y="0"/>
                  </a:cubicBezTo>
                  <a:lnTo>
                    <a:pt x="998667" y="0"/>
                  </a:lnTo>
                  <a:cubicBezTo>
                    <a:pt x="1033872" y="0"/>
                    <a:pt x="1062412" y="28540"/>
                    <a:pt x="1062412" y="63745"/>
                  </a:cubicBezTo>
                  <a:lnTo>
                    <a:pt x="1062412" y="573702"/>
                  </a:lnTo>
                  <a:cubicBezTo>
                    <a:pt x="1062412" y="608907"/>
                    <a:pt x="1033872" y="637447"/>
                    <a:pt x="998667" y="637447"/>
                  </a:cubicBezTo>
                  <a:lnTo>
                    <a:pt x="63745" y="637447"/>
                  </a:lnTo>
                  <a:cubicBezTo>
                    <a:pt x="28540" y="637447"/>
                    <a:pt x="0" y="608907"/>
                    <a:pt x="0" y="573702"/>
                  </a:cubicBezTo>
                  <a:lnTo>
                    <a:pt x="0" y="63745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9630" tIns="79630" rIns="79630" bIns="288000" numCol="1" spcCol="1270" anchor="b" anchorCtr="0">
              <a:noAutofit/>
            </a:bodyPr>
            <a:lstStyle/>
            <a:p>
              <a:pPr lvl="0" algn="ctr" defTabSz="711200">
                <a:spcBef>
                  <a:spcPct val="0"/>
                </a:spcBef>
              </a:pPr>
              <a:r>
                <a:rPr lang="en-US" sz="1600" b="1" kern="1200" dirty="0" smtClean="0"/>
                <a:t>Область пробы</a:t>
              </a:r>
              <a:endParaRPr lang="ru-RU" sz="1600" b="1" kern="1200" dirty="0"/>
            </a:p>
          </p:txBody>
        </p:sp>
        <p:sp>
          <p:nvSpPr>
            <p:cNvPr id="11" name="Freeform 10"/>
            <p:cNvSpPr>
              <a:spLocks noChangeAspect="1"/>
            </p:cNvSpPr>
            <p:nvPr/>
          </p:nvSpPr>
          <p:spPr>
            <a:xfrm>
              <a:off x="5672402" y="2207159"/>
              <a:ext cx="1322067" cy="893676"/>
            </a:xfrm>
            <a:custGeom>
              <a:avLst/>
              <a:gdLst>
                <a:gd name="connsiteX0" fmla="*/ 0 w 1062412"/>
                <a:gd name="connsiteY0" fmla="*/ 63745 h 637447"/>
                <a:gd name="connsiteX1" fmla="*/ 63745 w 1062412"/>
                <a:gd name="connsiteY1" fmla="*/ 0 h 637447"/>
                <a:gd name="connsiteX2" fmla="*/ 998667 w 1062412"/>
                <a:gd name="connsiteY2" fmla="*/ 0 h 637447"/>
                <a:gd name="connsiteX3" fmla="*/ 1062412 w 1062412"/>
                <a:gd name="connsiteY3" fmla="*/ 63745 h 637447"/>
                <a:gd name="connsiteX4" fmla="*/ 1062412 w 1062412"/>
                <a:gd name="connsiteY4" fmla="*/ 573702 h 637447"/>
                <a:gd name="connsiteX5" fmla="*/ 998667 w 1062412"/>
                <a:gd name="connsiteY5" fmla="*/ 637447 h 637447"/>
                <a:gd name="connsiteX6" fmla="*/ 63745 w 1062412"/>
                <a:gd name="connsiteY6" fmla="*/ 637447 h 637447"/>
                <a:gd name="connsiteX7" fmla="*/ 0 w 1062412"/>
                <a:gd name="connsiteY7" fmla="*/ 573702 h 637447"/>
                <a:gd name="connsiteX8" fmla="*/ 0 w 1062412"/>
                <a:gd name="connsiteY8" fmla="*/ 63745 h 63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2412" h="637447">
                  <a:moveTo>
                    <a:pt x="0" y="63745"/>
                  </a:moveTo>
                  <a:cubicBezTo>
                    <a:pt x="0" y="28540"/>
                    <a:pt x="28540" y="0"/>
                    <a:pt x="63745" y="0"/>
                  </a:cubicBezTo>
                  <a:lnTo>
                    <a:pt x="998667" y="0"/>
                  </a:lnTo>
                  <a:cubicBezTo>
                    <a:pt x="1033872" y="0"/>
                    <a:pt x="1062412" y="28540"/>
                    <a:pt x="1062412" y="63745"/>
                  </a:cubicBezTo>
                  <a:lnTo>
                    <a:pt x="1062412" y="573702"/>
                  </a:lnTo>
                  <a:cubicBezTo>
                    <a:pt x="1062412" y="608907"/>
                    <a:pt x="1033872" y="637447"/>
                    <a:pt x="998667" y="637447"/>
                  </a:cubicBezTo>
                  <a:lnTo>
                    <a:pt x="63745" y="637447"/>
                  </a:lnTo>
                  <a:cubicBezTo>
                    <a:pt x="28540" y="637447"/>
                    <a:pt x="0" y="608907"/>
                    <a:pt x="0" y="573702"/>
                  </a:cubicBezTo>
                  <a:lnTo>
                    <a:pt x="0" y="63745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9630" tIns="79630" rIns="79630" bIns="288000" numCol="1" spcCol="1270" anchor="b" anchorCtr="0">
              <a:noAutofit/>
            </a:bodyPr>
            <a:lstStyle/>
            <a:p>
              <a:pPr lvl="0" algn="ctr" defTabSz="711200">
                <a:spcBef>
                  <a:spcPct val="0"/>
                </a:spcBef>
              </a:pPr>
              <a:r>
                <a:rPr lang="en-US" sz="1600" b="1" kern="1200" dirty="0" smtClean="0"/>
                <a:t>Моно-</a:t>
              </a:r>
            </a:p>
            <a:p>
              <a:pPr lvl="0" algn="ctr" defTabSz="711200">
                <a:spcBef>
                  <a:spcPct val="0"/>
                </a:spcBef>
              </a:pPr>
              <a:r>
                <a:rPr lang="en-US" sz="1600" b="1" kern="1200" dirty="0" smtClean="0"/>
                <a:t>хроматор</a:t>
              </a:r>
              <a:endParaRPr lang="ru-RU" sz="1600" b="1" kern="1200" dirty="0"/>
            </a:p>
          </p:txBody>
        </p:sp>
        <p:sp>
          <p:nvSpPr>
            <p:cNvPr id="13" name="Freeform 12"/>
            <p:cNvSpPr>
              <a:spLocks noChangeAspect="1"/>
            </p:cNvSpPr>
            <p:nvPr/>
          </p:nvSpPr>
          <p:spPr>
            <a:xfrm>
              <a:off x="7487004" y="2207159"/>
              <a:ext cx="1322067" cy="893676"/>
            </a:xfrm>
            <a:custGeom>
              <a:avLst/>
              <a:gdLst>
                <a:gd name="connsiteX0" fmla="*/ 0 w 1062412"/>
                <a:gd name="connsiteY0" fmla="*/ 63745 h 637447"/>
                <a:gd name="connsiteX1" fmla="*/ 63745 w 1062412"/>
                <a:gd name="connsiteY1" fmla="*/ 0 h 637447"/>
                <a:gd name="connsiteX2" fmla="*/ 998667 w 1062412"/>
                <a:gd name="connsiteY2" fmla="*/ 0 h 637447"/>
                <a:gd name="connsiteX3" fmla="*/ 1062412 w 1062412"/>
                <a:gd name="connsiteY3" fmla="*/ 63745 h 637447"/>
                <a:gd name="connsiteX4" fmla="*/ 1062412 w 1062412"/>
                <a:gd name="connsiteY4" fmla="*/ 573702 h 637447"/>
                <a:gd name="connsiteX5" fmla="*/ 998667 w 1062412"/>
                <a:gd name="connsiteY5" fmla="*/ 637447 h 637447"/>
                <a:gd name="connsiteX6" fmla="*/ 63745 w 1062412"/>
                <a:gd name="connsiteY6" fmla="*/ 637447 h 637447"/>
                <a:gd name="connsiteX7" fmla="*/ 0 w 1062412"/>
                <a:gd name="connsiteY7" fmla="*/ 573702 h 637447"/>
                <a:gd name="connsiteX8" fmla="*/ 0 w 1062412"/>
                <a:gd name="connsiteY8" fmla="*/ 63745 h 63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2412" h="637447">
                  <a:moveTo>
                    <a:pt x="0" y="63745"/>
                  </a:moveTo>
                  <a:cubicBezTo>
                    <a:pt x="0" y="28540"/>
                    <a:pt x="28540" y="0"/>
                    <a:pt x="63745" y="0"/>
                  </a:cubicBezTo>
                  <a:lnTo>
                    <a:pt x="998667" y="0"/>
                  </a:lnTo>
                  <a:cubicBezTo>
                    <a:pt x="1033872" y="0"/>
                    <a:pt x="1062412" y="28540"/>
                    <a:pt x="1062412" y="63745"/>
                  </a:cubicBezTo>
                  <a:lnTo>
                    <a:pt x="1062412" y="573702"/>
                  </a:lnTo>
                  <a:cubicBezTo>
                    <a:pt x="1062412" y="608907"/>
                    <a:pt x="1033872" y="637447"/>
                    <a:pt x="998667" y="637447"/>
                  </a:cubicBezTo>
                  <a:lnTo>
                    <a:pt x="63745" y="637447"/>
                  </a:lnTo>
                  <a:cubicBezTo>
                    <a:pt x="28540" y="637447"/>
                    <a:pt x="0" y="608907"/>
                    <a:pt x="0" y="573702"/>
                  </a:cubicBezTo>
                  <a:lnTo>
                    <a:pt x="0" y="63745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9630" tIns="79630" rIns="79630" bIns="288000" numCol="1" spcCol="1270" anchor="b" anchorCtr="0">
              <a:noAutofit/>
            </a:bodyPr>
            <a:lstStyle/>
            <a:p>
              <a:pPr lvl="0" algn="ctr" defTabSz="711200">
                <a:spcBef>
                  <a:spcPct val="0"/>
                </a:spcBef>
              </a:pPr>
              <a:r>
                <a:rPr lang="en-US" sz="1600" b="1" kern="1200" dirty="0" smtClean="0"/>
                <a:t>Детектор</a:t>
              </a:r>
              <a:endParaRPr lang="ru-RU" sz="1600" b="1" kern="1200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22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24" name="Action Button: Custom 23">
                <a:hlinkClick r:id="rId3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Chevron 24">
                <a:hlinkClick r:id="rId3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6" name="Chevron 25">
                <a:hlinkClick r:id="rId3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23" name="TextBox 22">
              <a:hlinkClick r:id="rId3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13942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800" dirty="0" smtClean="0"/>
              <a:t>Флуоресцентная спектроскопия</a:t>
            </a:r>
            <a:r>
              <a:rPr dirty="0"/>
              <a:t/>
            </a:r>
            <a:br>
              <a:rPr dirty="0"/>
            </a:br>
            <a:r>
              <a:rPr lang="en-US" sz="3100" dirty="0" smtClean="0"/>
              <a:t>Принцип работы</a:t>
            </a:r>
            <a:endParaRPr lang="ru-RU" sz="3100" dirty="0"/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4498926" y="6396375"/>
            <a:ext cx="689149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8" name="Content Placeholder 19"/>
          <p:cNvSpPr txBox="1">
            <a:spLocks/>
          </p:cNvSpPr>
          <p:nvPr/>
        </p:nvSpPr>
        <p:spPr>
          <a:xfrm>
            <a:off x="5868144" y="4723283"/>
            <a:ext cx="2376264" cy="1514029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400"/>
              </a:spcBef>
              <a:buFontTx/>
              <a:buNone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86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i="1" dirty="0" smtClean="0">
                <a:solidFill>
                  <a:srgbClr val="616161"/>
                </a:solidFill>
              </a:rPr>
              <a:t>Примечание. Детектор находится не на одной прямой с источником света, чтобы исключить ситуацию, когда пропущенное или отраженное возбуждающее излучение достигает детектора.</a:t>
            </a:r>
            <a:endParaRPr lang="ru-RU" sz="1200" i="1" dirty="0">
              <a:solidFill>
                <a:srgbClr val="616161"/>
              </a:solidFill>
            </a:endParaRPr>
          </a:p>
        </p:txBody>
      </p:sp>
      <p:sp>
        <p:nvSpPr>
          <p:cNvPr id="27" name="Rechteck 26"/>
          <p:cNvSpPr/>
          <p:nvPr/>
        </p:nvSpPr>
        <p:spPr>
          <a:xfrm>
            <a:off x="228600" y="1614042"/>
            <a:ext cx="5495528" cy="4407246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8" name="Gruppieren 27"/>
          <p:cNvGrpSpPr/>
          <p:nvPr/>
        </p:nvGrpSpPr>
        <p:grpSpPr>
          <a:xfrm>
            <a:off x="971600" y="1772816"/>
            <a:ext cx="3561515" cy="4093423"/>
            <a:chOff x="898036" y="2015762"/>
            <a:chExt cx="3561515" cy="4093423"/>
          </a:xfrm>
        </p:grpSpPr>
        <p:pic>
          <p:nvPicPr>
            <p:cNvPr id="29" name="Picture 35" descr="LIGHTBULB.jp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/>
                </a:ext>
              </a:extLst>
            </a:blip>
            <a:srcRect l="12751" t="10405" r="10946"/>
            <a:stretch/>
          </p:blipFill>
          <p:spPr>
            <a:xfrm>
              <a:off x="935295" y="2473393"/>
              <a:ext cx="386365" cy="541635"/>
            </a:xfrm>
            <a:prstGeom prst="rect">
              <a:avLst/>
            </a:prstGeom>
          </p:spPr>
        </p:pic>
        <p:sp>
          <p:nvSpPr>
            <p:cNvPr id="30" name="TextBox 36"/>
            <p:cNvSpPr txBox="1"/>
            <p:nvPr/>
          </p:nvSpPr>
          <p:spPr>
            <a:xfrm>
              <a:off x="1762132" y="2461030"/>
              <a:ext cx="1000769" cy="52322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Symbol" panose="05050102010706020507" pitchFamily="18" charset="2"/>
                </a:rPr>
                <a:t>l</a:t>
              </a:r>
            </a:p>
            <a:p>
              <a:pPr algn="ctr"/>
              <a:r>
                <a:rPr lang="en-US" sz="1000" dirty="0">
                  <a:solidFill>
                    <a:srgbClr val="000000"/>
                  </a:solidFill>
                </a:rPr>
                <a:t>возбуждения</a:t>
              </a:r>
            </a:p>
          </p:txBody>
        </p:sp>
        <p:pic>
          <p:nvPicPr>
            <p:cNvPr id="31" name="Picture 37">
              <a:hlinkClick r:id="rId4"/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  </a:ext>
              </a:extLst>
            </a:blip>
            <a:stretch>
              <a:fillRect/>
            </a:stretch>
          </p:blipFill>
          <p:spPr>
            <a:xfrm>
              <a:off x="3193928" y="2354862"/>
              <a:ext cx="871712" cy="736712"/>
            </a:xfrm>
            <a:prstGeom prst="rect">
              <a:avLst/>
            </a:prstGeom>
          </p:spPr>
        </p:pic>
        <p:pic>
          <p:nvPicPr>
            <p:cNvPr id="32" name="Picture 38" descr="detector.jpg"/>
            <p:cNvPicPr>
              <a:picLocks noChangeAspect="1"/>
            </p:cNvPicPr>
            <p:nvPr/>
          </p:nvPicPr>
          <p:blipFill rotWithShape="1">
            <a:blip r:embed="rId6" cstate="print"/>
            <a:srcRect l="4375" t="3322" r="5081"/>
            <a:stretch/>
          </p:blipFill>
          <p:spPr>
            <a:xfrm>
              <a:off x="3293078" y="5010387"/>
              <a:ext cx="703466" cy="1098798"/>
            </a:xfrm>
            <a:prstGeom prst="rect">
              <a:avLst/>
            </a:prstGeom>
          </p:spPr>
        </p:pic>
        <p:cxnSp>
          <p:nvCxnSpPr>
            <p:cNvPr id="33" name="Straight Arrow Connector 40"/>
            <p:cNvCxnSpPr/>
            <p:nvPr/>
          </p:nvCxnSpPr>
          <p:spPr>
            <a:xfrm flipV="1">
              <a:off x="1321660" y="2747166"/>
              <a:ext cx="442028" cy="618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Arrow Connector 42"/>
            <p:cNvCxnSpPr/>
            <p:nvPr/>
          </p:nvCxnSpPr>
          <p:spPr>
            <a:xfrm>
              <a:off x="3899481" y="2750257"/>
              <a:ext cx="56007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TextBox 44"/>
            <p:cNvSpPr txBox="1"/>
            <p:nvPr/>
          </p:nvSpPr>
          <p:spPr>
            <a:xfrm>
              <a:off x="2999476" y="2351943"/>
              <a:ext cx="3337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</a:rPr>
                <a:t>I</a:t>
              </a:r>
              <a:r>
                <a:rPr lang="en-US" baseline="-25000" dirty="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40" name="TextBox 51"/>
            <p:cNvSpPr txBox="1"/>
            <p:nvPr/>
          </p:nvSpPr>
          <p:spPr>
            <a:xfrm>
              <a:off x="4055123" y="2351943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</a:rPr>
                <a:t>I</a:t>
              </a:r>
              <a:r>
                <a:rPr lang="en-US" baseline="-25000" dirty="0">
                  <a:solidFill>
                    <a:srgbClr val="000000"/>
                  </a:solidFill>
                </a:rPr>
                <a:t>t</a:t>
              </a:r>
            </a:p>
          </p:txBody>
        </p:sp>
        <p:sp>
          <p:nvSpPr>
            <p:cNvPr id="42" name="TextBox 52"/>
            <p:cNvSpPr txBox="1"/>
            <p:nvPr/>
          </p:nvSpPr>
          <p:spPr>
            <a:xfrm>
              <a:off x="898036" y="3299524"/>
              <a:ext cx="792088" cy="55399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1000" dirty="0">
                  <a:solidFill>
                    <a:srgbClr val="000000"/>
                  </a:solidFill>
                </a:rPr>
                <a:t>Источник </a:t>
              </a:r>
            </a:p>
            <a:p>
              <a:r>
                <a:rPr lang="en-US" sz="1000" dirty="0">
                  <a:solidFill>
                    <a:srgbClr val="000000"/>
                  </a:solidFill>
                </a:rPr>
                <a:t>света (излучения)</a:t>
              </a:r>
            </a:p>
          </p:txBody>
        </p:sp>
        <p:sp>
          <p:nvSpPr>
            <p:cNvPr id="44" name="TextBox 53"/>
            <p:cNvSpPr txBox="1"/>
            <p:nvPr/>
          </p:nvSpPr>
          <p:spPr>
            <a:xfrm>
              <a:off x="1906148" y="3299525"/>
              <a:ext cx="936104" cy="40011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1000" dirty="0">
                  <a:solidFill>
                    <a:srgbClr val="000000"/>
                  </a:solidFill>
                </a:rPr>
                <a:t>Моно- </a:t>
              </a:r>
            </a:p>
            <a:p>
              <a:r>
                <a:rPr lang="en-US" sz="1000" dirty="0">
                  <a:solidFill>
                    <a:srgbClr val="000000"/>
                  </a:solidFill>
                </a:rPr>
                <a:t>хроматор</a:t>
              </a:r>
            </a:p>
          </p:txBody>
        </p:sp>
        <p:sp>
          <p:nvSpPr>
            <p:cNvPr id="46" name="TextBox 54"/>
            <p:cNvSpPr txBox="1"/>
            <p:nvPr/>
          </p:nvSpPr>
          <p:spPr>
            <a:xfrm>
              <a:off x="3277764" y="2015762"/>
              <a:ext cx="7040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000000"/>
                  </a:solidFill>
                </a:rPr>
                <a:t>проба</a:t>
              </a:r>
            </a:p>
          </p:txBody>
        </p:sp>
        <p:sp>
          <p:nvSpPr>
            <p:cNvPr id="47" name="TextBox 55"/>
            <p:cNvSpPr txBox="1"/>
            <p:nvPr/>
          </p:nvSpPr>
          <p:spPr>
            <a:xfrm>
              <a:off x="1986321" y="5434686"/>
              <a:ext cx="1105078" cy="276999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</a:rPr>
                <a:t>Детектор</a:t>
              </a:r>
              <a:endParaRPr lang="ru-RU" sz="1200" dirty="0">
                <a:solidFill>
                  <a:srgbClr val="000000"/>
                </a:solidFill>
              </a:endParaRPr>
            </a:p>
          </p:txBody>
        </p:sp>
        <p:sp>
          <p:nvSpPr>
            <p:cNvPr id="48" name="TextBox 56"/>
            <p:cNvSpPr txBox="1"/>
            <p:nvPr/>
          </p:nvSpPr>
          <p:spPr>
            <a:xfrm>
              <a:off x="3202915" y="3761190"/>
              <a:ext cx="861446" cy="52322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Symbol" panose="05050102010706020507" pitchFamily="18" charset="2"/>
                </a:rPr>
                <a:t>l</a:t>
              </a:r>
              <a:endParaRPr lang="en-US" sz="1000" dirty="0">
                <a:solidFill>
                  <a:srgbClr val="000000"/>
                </a:solidFill>
                <a:latin typeface="Symbol" panose="05050102010706020507" pitchFamily="18" charset="2"/>
              </a:endParaRPr>
            </a:p>
            <a:p>
              <a:pPr algn="ctr"/>
              <a:r>
                <a:rPr lang="en-US" sz="1000" dirty="0">
                  <a:solidFill>
                    <a:srgbClr val="000000"/>
                  </a:solidFill>
                </a:rPr>
                <a:t>испускания</a:t>
              </a:r>
            </a:p>
          </p:txBody>
        </p:sp>
        <p:cxnSp>
          <p:nvCxnSpPr>
            <p:cNvPr id="49" name="Straight Arrow Connector 19"/>
            <p:cNvCxnSpPr>
              <a:stCxn id="31" idx="2"/>
            </p:cNvCxnSpPr>
            <p:nvPr/>
          </p:nvCxnSpPr>
          <p:spPr>
            <a:xfrm>
              <a:off x="3629784" y="3091574"/>
              <a:ext cx="0" cy="575832"/>
            </a:xfrm>
            <a:prstGeom prst="straightConnector1">
              <a:avLst/>
            </a:prstGeom>
            <a:ln w="9525">
              <a:solidFill>
                <a:schemeClr val="accent1"/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Straight Arrow Connector 59"/>
            <p:cNvCxnSpPr/>
            <p:nvPr/>
          </p:nvCxnSpPr>
          <p:spPr>
            <a:xfrm>
              <a:off x="3613691" y="4453233"/>
              <a:ext cx="0" cy="575832"/>
            </a:xfrm>
            <a:prstGeom prst="straightConnector1">
              <a:avLst/>
            </a:prstGeom>
            <a:ln w="9525">
              <a:solidFill>
                <a:schemeClr val="accent1"/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1" name="Straight Arrow Connector 60"/>
            <p:cNvCxnSpPr/>
            <p:nvPr/>
          </p:nvCxnSpPr>
          <p:spPr>
            <a:xfrm>
              <a:off x="2862868" y="2750257"/>
              <a:ext cx="56007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8" name="TextBox 65"/>
            <p:cNvSpPr txBox="1"/>
            <p:nvPr/>
          </p:nvSpPr>
          <p:spPr>
            <a:xfrm>
              <a:off x="4065640" y="2928743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</a:rPr>
                <a:t>I</a:t>
              </a:r>
              <a:r>
                <a:rPr lang="en-US" baseline="-25000" dirty="0">
                  <a:solidFill>
                    <a:srgbClr val="000000"/>
                  </a:solidFill>
                </a:rPr>
                <a:t>f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37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39" name="Action Button: Custom 38">
                <a:hlinkClick r:id="rId7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Chevron 40">
                <a:hlinkClick r:id="rId7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43" name="Chevron 42">
                <a:hlinkClick r:id="rId7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38" name="TextBox 37">
              <a:hlinkClick r:id="rId7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17806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Straight Arrow Connector 58"/>
          <p:cNvCxnSpPr/>
          <p:nvPr/>
        </p:nvCxnSpPr>
        <p:spPr>
          <a:xfrm>
            <a:off x="4498926" y="6396375"/>
            <a:ext cx="689149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>
            <a:normAutofit fontScale="90000"/>
          </a:bodyPr>
          <a:lstStyle/>
          <a:p>
            <a:r>
              <a:rPr lang="en-US" sz="3800" dirty="0" smtClean="0">
                <a:solidFill>
                  <a:schemeClr val="tx2"/>
                </a:solidFill>
              </a:rPr>
              <a:t>Флуоресцентная спектроскопия</a:t>
            </a:r>
            <a:r>
              <a:rPr dirty="0"/>
              <a:t/>
            </a:r>
            <a:br>
              <a:rPr dirty="0"/>
            </a:br>
            <a:r>
              <a:rPr lang="en-US" sz="3100" dirty="0" smtClean="0">
                <a:solidFill>
                  <a:schemeClr val="tx2"/>
                </a:solidFill>
              </a:rPr>
              <a:t>Источник излучения			</a:t>
            </a:r>
            <a:r>
              <a:rPr dirty="0"/>
              <a:t/>
            </a:r>
            <a:br>
              <a:rPr dirty="0"/>
            </a:br>
            <a:endParaRPr lang="ru-RU" dirty="0"/>
          </a:p>
        </p:txBody>
      </p:sp>
      <p:sp>
        <p:nvSpPr>
          <p:cNvPr id="37" name="Content Placeholder 9"/>
          <p:cNvSpPr txBox="1">
            <a:spLocks/>
          </p:cNvSpPr>
          <p:nvPr/>
        </p:nvSpPr>
        <p:spPr>
          <a:xfrm>
            <a:off x="228600" y="1512000"/>
            <a:ext cx="8686800" cy="45628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400"/>
              </a:spcBef>
              <a:buFontTx/>
              <a:buNone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86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/>
              <a:t>В </a:t>
            </a:r>
            <a:r>
              <a:rPr lang="en-US" sz="2000" b="1" dirty="0" err="1" smtClean="0"/>
              <a:t>флуоресцентных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спектрофотометрах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используются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различные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источники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излучения</a:t>
            </a:r>
            <a:r>
              <a:rPr lang="en-US" sz="2000" b="1" dirty="0" smtClean="0"/>
              <a:t>:</a:t>
            </a:r>
          </a:p>
          <a:p>
            <a:pPr marL="230400" indent="-230400">
              <a:buFont typeface="Arial" panose="020B0604020202020204" pitchFamily="34" charset="0"/>
              <a:buChar char="•"/>
            </a:pPr>
            <a:r>
              <a:rPr lang="en-US" sz="2000" b="1" dirty="0" err="1" smtClean="0"/>
              <a:t>Ксеноновая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лампа</a:t>
            </a:r>
            <a:r>
              <a:rPr lang="en-US" sz="2000" b="1" dirty="0" smtClean="0"/>
              <a:t>:</a:t>
            </a:r>
            <a:r>
              <a:rPr sz="2000" dirty="0" smtClean="0"/>
              <a:t> </a:t>
            </a:r>
            <a:r>
              <a:rPr lang="en-GB" sz="2000" dirty="0" err="1" smtClean="0"/>
              <a:t>непрерывный</a:t>
            </a:r>
            <a:r>
              <a:rPr lang="en-GB" sz="2000" dirty="0" smtClean="0"/>
              <a:t> </a:t>
            </a:r>
            <a:r>
              <a:rPr lang="en-GB" sz="2000" dirty="0" err="1" smtClean="0"/>
              <a:t>эмиссионный</a:t>
            </a:r>
            <a:r>
              <a:rPr lang="en-GB" sz="2000" dirty="0" smtClean="0"/>
              <a:t> </a:t>
            </a:r>
            <a:r>
              <a:rPr lang="en-GB" sz="2000" dirty="0" err="1" smtClean="0"/>
              <a:t>спектр</a:t>
            </a:r>
            <a:r>
              <a:rPr lang="en-GB" sz="2000" dirty="0" smtClean="0"/>
              <a:t> с </a:t>
            </a:r>
            <a:r>
              <a:rPr lang="en-GB" sz="2000" dirty="0" err="1" smtClean="0"/>
              <a:t>почти</a:t>
            </a:r>
            <a:r>
              <a:rPr lang="en-GB" sz="2000" dirty="0" smtClean="0"/>
              <a:t> </a:t>
            </a:r>
            <a:r>
              <a:rPr lang="en-GB" sz="2000" dirty="0" err="1" smtClean="0"/>
              <a:t>постоянной</a:t>
            </a:r>
            <a:r>
              <a:rPr lang="en-GB" sz="2000" dirty="0" smtClean="0"/>
              <a:t> </a:t>
            </a:r>
            <a:r>
              <a:rPr lang="en-GB" sz="2000" dirty="0" err="1" smtClean="0"/>
              <a:t>интенсивностью</a:t>
            </a:r>
            <a:r>
              <a:rPr lang="en-GB" sz="2000" dirty="0" smtClean="0"/>
              <a:t> </a:t>
            </a:r>
            <a:r>
              <a:rPr lang="en-GB" sz="2000" dirty="0" err="1" smtClean="0"/>
              <a:t>от</a:t>
            </a:r>
            <a:r>
              <a:rPr lang="en-GB" sz="2000" dirty="0" smtClean="0"/>
              <a:t> 300 </a:t>
            </a:r>
            <a:r>
              <a:rPr lang="en-GB" sz="2000" dirty="0" err="1" smtClean="0"/>
              <a:t>до</a:t>
            </a:r>
            <a:r>
              <a:rPr lang="en-GB" sz="2000" dirty="0" smtClean="0"/>
              <a:t> 800 </a:t>
            </a:r>
            <a:r>
              <a:rPr lang="en-GB" sz="2000" dirty="0" err="1" smtClean="0"/>
              <a:t>нм</a:t>
            </a:r>
            <a:r>
              <a:rPr lang="en-GB" sz="2000" dirty="0" smtClean="0"/>
              <a:t> </a:t>
            </a:r>
            <a:endParaRPr lang="ru-RU" sz="2000" dirty="0" smtClean="0"/>
          </a:p>
          <a:p>
            <a:pPr marL="230400" indent="-230400">
              <a:buFont typeface="Arial" panose="020B0604020202020204" pitchFamily="34" charset="0"/>
              <a:buChar char="•"/>
            </a:pPr>
            <a:r>
              <a:rPr sz="2000" b="1" dirty="0" smtClean="0"/>
              <a:t>Ртутная лампа: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  <a:r>
              <a:rPr sz="2000" dirty="0" smtClean="0"/>
              <a:t>лампа с линейчатым спектром испускания, то есть состоящим из сравнительно узких пиков при определенных длинах волн</a:t>
            </a:r>
            <a:endParaRPr lang="ru-RU" sz="2000" dirty="0" smtClean="0"/>
          </a:p>
          <a:p>
            <a:pPr marL="230400" indent="-230400">
              <a:buFont typeface="Arial" panose="020B0604020202020204" pitchFamily="34" charset="0"/>
              <a:buChar char="•"/>
            </a:pPr>
            <a:r>
              <a:rPr sz="2000" b="1" dirty="0" smtClean="0"/>
              <a:t>Лазеры</a:t>
            </a:r>
            <a:r>
              <a:rPr sz="2000" dirty="0" smtClean="0"/>
              <a:t>: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ym typeface="Wingdings" panose="05000000000000000000" pitchFamily="2" charset="2"/>
              </a:rPr>
              <a:t>имеют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ym typeface="Wingdings" panose="05000000000000000000" pitchFamily="2" charset="2"/>
              </a:rPr>
              <a:t>ограничения</a:t>
            </a:r>
            <a:r>
              <a:rPr lang="en-US" sz="2000" dirty="0" smtClean="0">
                <a:sym typeface="Wingdings" panose="05000000000000000000" pitchFamily="2" charset="2"/>
              </a:rPr>
              <a:t> в </a:t>
            </a:r>
            <a:r>
              <a:rPr sz="2000" dirty="0" smtClean="0"/>
              <a:t>выборе длины волны; замена крайне тяжела</a:t>
            </a:r>
            <a:endParaRPr lang="ru-RU" sz="2000" b="1" dirty="0" smtClean="0"/>
          </a:p>
          <a:p>
            <a:endParaRPr lang="ru-RU" sz="2000" b="1" dirty="0" smtClean="0"/>
          </a:p>
          <a:p>
            <a:endParaRPr lang="ru-RU" sz="2000" dirty="0" smtClean="0"/>
          </a:p>
          <a:p>
            <a:pPr>
              <a:spcBef>
                <a:spcPts val="0"/>
              </a:spcBef>
            </a:pPr>
            <a:endParaRPr lang="ru-RU" sz="2000" dirty="0" smtClean="0"/>
          </a:p>
        </p:txBody>
      </p:sp>
      <p:grpSp>
        <p:nvGrpSpPr>
          <p:cNvPr id="10" name="Group 9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11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13" name="Action Button: Custom 12">
                <a:hlinkClick r:id="rId3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Chevron 13">
                <a:hlinkClick r:id="rId3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15" name="Chevron 14">
                <a:hlinkClick r:id="rId3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2" name="TextBox 11">
              <a:hlinkClick r:id="rId3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01310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/>
          <p:nvPr/>
        </p:nvSpPr>
        <p:spPr>
          <a:xfrm>
            <a:off x="230400" y="1512000"/>
            <a:ext cx="8611451" cy="4320000"/>
          </a:xfrm>
          <a:prstGeom prst="rect">
            <a:avLst/>
          </a:prstGeom>
          <a:noFill/>
          <a:ln w="9525">
            <a:solidFill>
              <a:srgbClr val="008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800" dirty="0">
                <a:solidFill>
                  <a:schemeClr val="tx2"/>
                </a:solidFill>
              </a:rPr>
              <a:t>Флуоресцентная спектроскопия</a:t>
            </a:r>
            <a:r>
              <a:t/>
            </a:r>
            <a:br/>
            <a:r>
              <a:rPr lang="en-US" sz="3100" dirty="0" smtClean="0">
                <a:solidFill>
                  <a:schemeClr val="tx2"/>
                </a:solidFill>
              </a:rPr>
              <a:t>Система</a:t>
            </a:r>
            <a:endParaRPr lang="ru-RU" sz="3100" dirty="0"/>
          </a:p>
        </p:txBody>
      </p:sp>
      <p:sp>
        <p:nvSpPr>
          <p:cNvPr id="12" name="TextBox 11"/>
          <p:cNvSpPr txBox="1"/>
          <p:nvPr/>
        </p:nvSpPr>
        <p:spPr>
          <a:xfrm>
            <a:off x="332650" y="1569262"/>
            <a:ext cx="3951318" cy="283667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230400" indent="-230400">
              <a:spcBef>
                <a:spcPts val="700"/>
              </a:spcBef>
            </a:pPr>
            <a:r>
              <a:rPr lang="en-US" sz="1500" b="1" dirty="0">
                <a:solidFill>
                  <a:srgbClr val="000000"/>
                </a:solidFill>
              </a:rPr>
              <a:t>Ключевые области применения</a:t>
            </a:r>
            <a:endParaRPr lang="ru-RU" sz="1500" dirty="0">
              <a:solidFill>
                <a:srgbClr val="000000"/>
              </a:solidFill>
            </a:endParaRP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Определение термической стабильности биокатализаторов</a:t>
            </a:r>
          </a:p>
          <a:p>
            <a:pPr marL="230400" indent="-230400">
              <a:spcBef>
                <a:spcPts val="7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Характеристика биометок для задач пространственной визуализации живых клеток</a:t>
            </a:r>
          </a:p>
          <a:p>
            <a:pPr marL="230400" indent="-230400">
              <a:spcBef>
                <a:spcPts val="7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Смеси углеводородов в нефтепродуктах</a:t>
            </a: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Характеристика олигомеризации связанных с G-белком рецепторов (GPCR)</a:t>
            </a:r>
            <a:endParaRPr lang="ru-RU" sz="1500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l="8031" r="12640"/>
          <a:stretch/>
        </p:blipFill>
        <p:spPr>
          <a:xfrm>
            <a:off x="611560" y="4509120"/>
            <a:ext cx="2484771" cy="1615054"/>
          </a:xfrm>
          <a:prstGeom prst="rect">
            <a:avLst/>
          </a:prstGeom>
        </p:spPr>
      </p:pic>
      <p:grpSp>
        <p:nvGrpSpPr>
          <p:cNvPr id="4" name="Gruppieren 3"/>
          <p:cNvGrpSpPr/>
          <p:nvPr/>
        </p:nvGrpSpPr>
        <p:grpSpPr>
          <a:xfrm>
            <a:off x="4439422" y="1484784"/>
            <a:ext cx="4237034" cy="4255586"/>
            <a:chOff x="4304252" y="1484784"/>
            <a:chExt cx="4237034" cy="4255586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  </a:ext>
              </a:extLst>
            </a:blip>
            <a:stretch>
              <a:fillRect/>
            </a:stretch>
          </p:blipFill>
          <p:spPr>
            <a:xfrm>
              <a:off x="4304252" y="1971415"/>
              <a:ext cx="4237034" cy="3509543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4572000" y="1628800"/>
              <a:ext cx="1061769" cy="353943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850" dirty="0" smtClean="0"/>
                <a:t>Ксеноновая импульсная лампа</a:t>
              </a: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rot="16200000" flipH="1">
              <a:off x="4126874" y="2077095"/>
              <a:ext cx="1730516" cy="973290"/>
            </a:xfrm>
            <a:prstGeom prst="bentConnector3">
              <a:avLst>
                <a:gd name="adj1" fmla="val 100079"/>
              </a:avLst>
            </a:prstGeom>
            <a:ln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5984081" y="1484784"/>
              <a:ext cx="1405077" cy="48474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850" dirty="0" smtClean="0"/>
                <a:t>Трубка фотоэлектронного умножителя</a:t>
              </a:r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>
              <a:off x="5929852" y="1586488"/>
              <a:ext cx="10302" cy="1554480"/>
            </a:xfrm>
            <a:prstGeom prst="straightConnector1">
              <a:avLst/>
            </a:prstGeom>
            <a:ln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5187666" y="5502424"/>
              <a:ext cx="1168863" cy="2308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850" dirty="0" smtClean="0"/>
                <a:t>Отсек для пробы</a:t>
              </a:r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 flipH="1" flipV="1">
              <a:off x="5117054" y="4293097"/>
              <a:ext cx="12034" cy="1359080"/>
            </a:xfrm>
            <a:prstGeom prst="straightConnector1">
              <a:avLst/>
            </a:prstGeom>
            <a:ln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7338826" y="1654973"/>
              <a:ext cx="850554" cy="223138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r>
                <a:rPr lang="en-US" sz="850" dirty="0" smtClean="0"/>
                <a:t>Монохроматор</a:t>
              </a:r>
            </a:p>
          </p:txBody>
        </p:sp>
        <p:cxnSp>
          <p:nvCxnSpPr>
            <p:cNvPr id="37" name="Straight Arrow Connector 36"/>
            <p:cNvCxnSpPr/>
            <p:nvPr/>
          </p:nvCxnSpPr>
          <p:spPr>
            <a:xfrm rot="5400000">
              <a:off x="6001275" y="2327484"/>
              <a:ext cx="1895219" cy="675799"/>
            </a:xfrm>
            <a:prstGeom prst="bentConnector3">
              <a:avLst>
                <a:gd name="adj1" fmla="val 100048"/>
              </a:avLst>
            </a:prstGeom>
            <a:ln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6794082" y="5517232"/>
              <a:ext cx="1203215" cy="223138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r>
                <a:rPr lang="en-US" sz="850" dirty="0" smtClean="0"/>
                <a:t>Встроенные фильтры</a:t>
              </a:r>
            </a:p>
          </p:txBody>
        </p:sp>
        <p:cxnSp>
          <p:nvCxnSpPr>
            <p:cNvPr id="40" name="Straight Arrow Connector 39"/>
            <p:cNvCxnSpPr/>
            <p:nvPr/>
          </p:nvCxnSpPr>
          <p:spPr>
            <a:xfrm rot="16200000" flipV="1">
              <a:off x="5621145" y="4550152"/>
              <a:ext cx="1912722" cy="309469"/>
            </a:xfrm>
            <a:prstGeom prst="bentConnector3">
              <a:avLst>
                <a:gd name="adj1" fmla="val 434"/>
              </a:avLst>
            </a:prstGeom>
            <a:ln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25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29" name="Action Button: Custom 28">
                <a:hlinkClick r:id="rId5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1" name="Chevron 30">
                <a:hlinkClick r:id="rId5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32" name="Chevron 31">
                <a:hlinkClick r:id="rId5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27" name="TextBox 26">
              <a:hlinkClick r:id="rId5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64306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53026526"/>
              </p:ext>
            </p:extLst>
          </p:nvPr>
        </p:nvGraphicFramePr>
        <p:xfrm>
          <a:off x="228600" y="1584000"/>
          <a:ext cx="8357745" cy="416580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607096"/>
                <a:gridCol w="6750649"/>
              </a:tblGrid>
              <a:tr h="324000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700" dirty="0" smtClean="0"/>
                        <a:t>РЫНОК</a:t>
                      </a:r>
                      <a:endParaRPr lang="ru-RU" sz="1700" b="1" dirty="0" smtClean="0"/>
                    </a:p>
                  </a:txBody>
                  <a:tcPr anchor="ctr"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700" dirty="0" smtClean="0"/>
                        <a:t>ОБЛАСТИ ПРИМЕНЕНИЯ</a:t>
                      </a:r>
                      <a:endParaRPr lang="ru-RU" sz="1700" b="1" dirty="0" smtClean="0"/>
                    </a:p>
                  </a:txBody>
                  <a:tcPr anchor="ctr"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967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700" dirty="0" smtClean="0"/>
                        <a:t>Химическая индустрия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30400" lvl="1" indent="-230400" algn="l" defTabSz="685800" rtl="0" eaLnBrk="1" latinLnBrk="0" hangingPunct="1">
                        <a:spcBef>
                          <a:spcPts val="7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7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Фотохимические исследования</a:t>
                      </a:r>
                    </a:p>
                    <a:p>
                      <a:pPr marL="230400" lvl="1" indent="-230400" algn="l" defTabSz="685800" rtl="0" eaLnBrk="1" latinLnBrk="0" hangingPunct="1">
                        <a:spcBef>
                          <a:spcPts val="7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7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Характеристика наночастиц</a:t>
                      </a:r>
                    </a:p>
                    <a:p>
                      <a:pPr marL="230400" lvl="1" indent="-230400" algn="l" defTabSz="685800" rtl="0" eaLnBrk="1" latinLnBrk="0" hangingPunct="1">
                        <a:spcBef>
                          <a:spcPts val="7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7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Химия поверхностных явлений</a:t>
                      </a:r>
                    </a:p>
                    <a:p>
                      <a:pPr marL="230400" lvl="1" indent="-230400" algn="l" defTabSz="685800" rtl="0" eaLnBrk="1" latinLnBrk="0" hangingPunct="1">
                        <a:spcBef>
                          <a:spcPts val="7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7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Аналитическая химия</a:t>
                      </a:r>
                      <a:endParaRPr lang="ru-RU" sz="17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08000" marB="108000" anchor="ctr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0967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700" dirty="0" smtClean="0"/>
                        <a:t>Фармацевтическая и биотехнологическая промышленность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30400" indent="-230400" algn="l" defTabSz="685800" rtl="0" eaLnBrk="1" latinLnBrk="0" hangingPunct="1">
                        <a:spcBef>
                          <a:spcPts val="7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AU" sz="17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Биохимические и биофизические исследования</a:t>
                      </a:r>
                    </a:p>
                    <a:p>
                      <a:pPr marL="230400" indent="-230400" algn="l" defTabSz="685800" rtl="0" eaLnBrk="1" latinLnBrk="0" hangingPunct="1">
                        <a:spcBef>
                          <a:spcPts val="7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AU" sz="1700" i="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Количественное определение белка и структурные исследования: Взаимодействия между белками, исследования клеточных мембран</a:t>
                      </a:r>
                    </a:p>
                    <a:p>
                      <a:pPr marL="230400" indent="-230400" algn="l" defTabSz="685800" rtl="0" eaLnBrk="1" latinLnBrk="0" hangingPunct="1">
                        <a:spcBef>
                          <a:spcPts val="7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AU" sz="1700" i="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Энзимология: исследования ферментативной кинетики с применением флуоресцентного субстрата</a:t>
                      </a:r>
                    </a:p>
                    <a:p>
                      <a:pPr marL="230400" indent="-230400" algn="l" defTabSz="685800" rtl="0" eaLnBrk="1" latinLnBrk="0" hangingPunct="1">
                        <a:spcBef>
                          <a:spcPts val="7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AU" sz="1700" i="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Молекулярная биология: количественный анализ ДНК и РНК</a:t>
                      </a:r>
                      <a:endParaRPr lang="ru-RU" sz="17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08000" marB="108000" anchor="ctr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3800" dirty="0" smtClean="0"/>
              <a:t>Флуоресцентная спектроскопия</a:t>
            </a:r>
            <a:r>
              <a:rPr dirty="0"/>
              <a:t/>
            </a:r>
            <a:br>
              <a:rPr dirty="0"/>
            </a:br>
            <a:r>
              <a:rPr sz="3100" dirty="0" smtClean="0"/>
              <a:t>Варианты применения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17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19" name="Action Button: Custom 18">
                <a:hlinkClick r:id="rId3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0" name="Chevron 19">
                <a:hlinkClick r:id="rId3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1" name="Chevron 20">
                <a:hlinkClick r:id="rId3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8" name="TextBox 17">
              <a:hlinkClick r:id="rId3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40019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3800" dirty="0" smtClean="0"/>
              <a:t>Флуоресцентная спектроскопия</a:t>
            </a:r>
            <a:r>
              <a:rPr dirty="0"/>
              <a:t/>
            </a:r>
            <a:br>
              <a:rPr dirty="0"/>
            </a:br>
            <a:r>
              <a:rPr sz="3100" dirty="0" smtClean="0"/>
              <a:t>Цитозольная экспрессия зеленого флуоресцентного белка</a:t>
            </a:r>
            <a:endParaRPr lang="ru-RU" sz="31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932364" y="1484784"/>
            <a:ext cx="3983036" cy="2584412"/>
          </a:xfrm>
          <a:prstGeom prst="rect">
            <a:avLst/>
          </a:prstGeom>
        </p:spPr>
      </p:pic>
      <p:sp>
        <p:nvSpPr>
          <p:cNvPr id="11" name="TextBox 8"/>
          <p:cNvSpPr txBox="1"/>
          <p:nvPr/>
        </p:nvSpPr>
        <p:spPr>
          <a:xfrm>
            <a:off x="230400" y="4149080"/>
            <a:ext cx="8496944" cy="46166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1200" i="1" dirty="0" smtClean="0">
                <a:solidFill>
                  <a:srgbClr val="616161"/>
                </a:solidFill>
              </a:rPr>
              <a:t>Схематическое представление зеленого флуоресцентного белка. Слева: Трипептидный флуорофор обозначен красным. Справа: Спектры испускания для полного спектра флуоресцентных белков.</a:t>
            </a:r>
            <a:endParaRPr lang="ru-RU" sz="1200" i="1" dirty="0">
              <a:solidFill>
                <a:srgbClr val="616161"/>
              </a:solidFill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4788000" y="5229200"/>
            <a:ext cx="4127400" cy="1015663"/>
          </a:xfrm>
          <a:prstGeom prst="rect">
            <a:avLst/>
          </a:prstGeom>
          <a:noFill/>
        </p:spPr>
        <p:txBody>
          <a:bodyPr wrap="square" lIns="36000" rtlCol="0">
            <a:spAutoFit/>
          </a:bodyPr>
          <a:lstStyle/>
          <a:p>
            <a:r>
              <a:rPr lang="en-US" sz="1000" dirty="0" smtClean="0">
                <a:solidFill>
                  <a:srgbClr val="7D7D7D"/>
                </a:solidFill>
              </a:rPr>
              <a:t>Источник: </a:t>
            </a:r>
            <a:r>
              <a:rPr lang="en-US" sz="1000" dirty="0" smtClean="0">
                <a:solidFill>
                  <a:srgbClr val="7D7D7D"/>
                </a:solidFill>
                <a:hlinkClick r:id="rId4"/>
              </a:rPr>
              <a:t>Cytosolic expression of Green Fluorescent Protein (GFP) and its derivatives in the yeast Saccharomyces cerevisiae: Detection in vivo using the Agilent Cary Eclipse (Цитозольная экспрессия зеленого флуоресцентного белка и его производных в дрожжевой культуре Saccharomyces cerevisiae: обнаружение in vivo с помощью спектрофлуориметра Agilent Cary Eclipse) </a:t>
            </a:r>
            <a:endParaRPr lang="ru-RU" sz="1000" dirty="0">
              <a:solidFill>
                <a:srgbClr val="7D7D7D"/>
              </a:solidFill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230400" y="1846734"/>
            <a:ext cx="4273506" cy="2217788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19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21" name="Action Button: Custom 20">
                <a:hlinkClick r:id="rId6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Chevron 21">
                <a:hlinkClick r:id="rId6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3" name="Chevron 22">
                <a:hlinkClick r:id="rId6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20" name="TextBox 19">
              <a:hlinkClick r:id="rId6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18012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/>
          <p:cNvSpPr/>
          <p:nvPr/>
        </p:nvSpPr>
        <p:spPr>
          <a:xfrm>
            <a:off x="4788000" y="1865911"/>
            <a:ext cx="3984837" cy="2600414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915400" cy="996696"/>
          </a:xfrm>
        </p:spPr>
        <p:txBody>
          <a:bodyPr>
            <a:normAutofit fontScale="90000"/>
          </a:bodyPr>
          <a:lstStyle/>
          <a:p>
            <a:r>
              <a:rPr sz="3800" dirty="0" smtClean="0"/>
              <a:t>Флуоресцентная спектроскопия</a:t>
            </a:r>
            <a:r>
              <a:rPr sz="2900" dirty="0"/>
              <a:t/>
            </a:r>
            <a:br>
              <a:rPr sz="2900" dirty="0"/>
            </a:br>
            <a:r>
              <a:rPr sz="2900" dirty="0" smtClean="0"/>
              <a:t>Количественный анализ полициклических ароматических углеводородов или нефтепродуктов</a:t>
            </a:r>
            <a:endParaRPr lang="ru-RU" sz="2900" dirty="0"/>
          </a:p>
        </p:txBody>
      </p:sp>
      <p:sp>
        <p:nvSpPr>
          <p:cNvPr id="4" name="TextBox 3"/>
          <p:cNvSpPr txBox="1"/>
          <p:nvPr/>
        </p:nvSpPr>
        <p:spPr>
          <a:xfrm>
            <a:off x="3347864" y="5517232"/>
            <a:ext cx="5544616" cy="86177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1000" dirty="0" smtClean="0">
                <a:solidFill>
                  <a:srgbClr val="7D7D7D"/>
                </a:solidFill>
              </a:rPr>
              <a:t>Источник: </a:t>
            </a:r>
            <a:r>
              <a:rPr lang="en-US" sz="1000" dirty="0" smtClean="0">
                <a:solidFill>
                  <a:srgbClr val="7D7D7D"/>
                </a:solidFill>
                <a:hlinkClick r:id="rId3"/>
              </a:rPr>
              <a:t>Quantification of complex polycyclic aromatic hydrocarbons or petroleum oils in water with Cary eclipse fluorescence spectrophotometer According to astm d 5412-93 (2000) (Количественное определение сложных полициклических ароматических углеводородов или нефтепродуктов в воде с помощью спектрофлуориметра Cary Eclipse согласно методике Американского общества испытания материалов ASTM D 5412-93 (2000))</a:t>
            </a:r>
            <a:endParaRPr lang="ru-RU" sz="1000" dirty="0">
              <a:solidFill>
                <a:srgbClr val="7D7D7D"/>
              </a:solidFill>
            </a:endParaRPr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302408" y="1861033"/>
            <a:ext cx="3765536" cy="2464601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l="1" r="832"/>
          <a:stretch/>
        </p:blipFill>
        <p:spPr>
          <a:xfrm>
            <a:off x="4811595" y="1984364"/>
            <a:ext cx="3936869" cy="2383418"/>
          </a:xfrm>
          <a:prstGeom prst="rect">
            <a:avLst/>
          </a:prstGeom>
        </p:spPr>
      </p:pic>
      <p:sp>
        <p:nvSpPr>
          <p:cNvPr id="21" name="TextBox 3"/>
          <p:cNvSpPr txBox="1"/>
          <p:nvPr/>
        </p:nvSpPr>
        <p:spPr>
          <a:xfrm>
            <a:off x="230400" y="4542219"/>
            <a:ext cx="8662080" cy="83099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spcAft>
                <a:spcPts val="600"/>
              </a:spcAft>
            </a:pPr>
            <a:r>
              <a:rPr sz="1200" i="1" dirty="0" smtClean="0"/>
              <a:t>Спектр флуоресценции нафталина, длина волны возбуждения 250 нм, спектральная ширина щели возбуждения 10 нм, спектральная ширина щели испускания 5 нм (слева); градуировочная кривая (точки одинаковой концентрации усреднены) для флуориметрического определения нафталина при длине волны 324 нм, длина волны возбуждения 250 нм, спектральная ширина щели возбуждения 10 нм, спектральная ширина щели испускания 5 нм.</a:t>
            </a:r>
            <a:endParaRPr lang="ru-RU" sz="1200" i="1" dirty="0">
              <a:solidFill>
                <a:srgbClr val="616161"/>
              </a:solidFill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228600" y="1865911"/>
            <a:ext cx="3984837" cy="2600414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5" name="Group 14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16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20" name="Action Button: Custom 19">
                <a:hlinkClick r:id="rId6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Chevron 21">
                <a:hlinkClick r:id="rId6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3" name="Chevron 22">
                <a:hlinkClick r:id="rId6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8" name="TextBox 17">
              <a:hlinkClick r:id="rId6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13724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>
            <a:normAutofit fontScale="90000"/>
          </a:bodyPr>
          <a:lstStyle/>
          <a:p>
            <a:r>
              <a:rPr lang="en-US" sz="3800" dirty="0" smtClean="0">
                <a:solidFill>
                  <a:schemeClr val="tx2"/>
                </a:solidFill>
              </a:rPr>
              <a:t>Флуоресцентная спектроскопия</a:t>
            </a:r>
            <a:r>
              <a:rPr dirty="0"/>
              <a:t/>
            </a:r>
            <a:br>
              <a:rPr dirty="0"/>
            </a:br>
            <a:r>
              <a:rPr lang="en-US" sz="3100" dirty="0" smtClean="0">
                <a:solidFill>
                  <a:schemeClr val="tx2"/>
                </a:solidFill>
              </a:rPr>
              <a:t>Возможности</a:t>
            </a:r>
            <a:endParaRPr lang="ru-RU" dirty="0"/>
          </a:p>
        </p:txBody>
      </p:sp>
      <p:sp>
        <p:nvSpPr>
          <p:cNvPr id="16" name="Content Placeholder 9"/>
          <p:cNvSpPr>
            <a:spLocks noGrp="1"/>
          </p:cNvSpPr>
          <p:nvPr>
            <p:ph sz="half" idx="1"/>
          </p:nvPr>
        </p:nvSpPr>
        <p:spPr>
          <a:xfrm>
            <a:off x="228600" y="1512000"/>
            <a:ext cx="4270248" cy="4562856"/>
          </a:xfrm>
        </p:spPr>
        <p:txBody>
          <a:bodyPr>
            <a:noAutofit/>
          </a:bodyPr>
          <a:lstStyle/>
          <a:p>
            <a:r>
              <a:rPr lang="en-US" sz="2000" b="0" dirty="0" smtClean="0"/>
              <a:t>При низких концентрациях интенсивность флуоресценции, как правило, пропорциональна концентрации флуорофора. </a:t>
            </a:r>
            <a:endParaRPr lang="ru-RU" sz="2000" b="0" dirty="0">
              <a:solidFill>
                <a:srgbClr val="FF0000"/>
              </a:solidFill>
            </a:endParaRPr>
          </a:p>
          <a:p>
            <a:r>
              <a:rPr lang="en-US" sz="2000" b="0" dirty="0" smtClean="0"/>
              <a:t>На результат могут повлиять эффекты тушения. Тушение представляет собой снижение интенсивности флуоресценции данного вещества и может быть результатом различных процессов, например, реакций в возбужденном состоянии или столкновительного тушения.</a:t>
            </a:r>
          </a:p>
        </p:txBody>
      </p:sp>
      <p:graphicFrame>
        <p:nvGraphicFramePr>
          <p:cNvPr id="18" name="Table 13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442867388"/>
              </p:ext>
            </p:extLst>
          </p:nvPr>
        </p:nvGraphicFramePr>
        <p:xfrm>
          <a:off x="4788000" y="1412776"/>
          <a:ext cx="3950571" cy="48139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950571"/>
              </a:tblGrid>
              <a:tr h="32400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Флуоресцентная спектроскопия</a:t>
                      </a:r>
                      <a:endParaRPr lang="ru-RU" sz="1400" b="1" dirty="0"/>
                    </a:p>
                  </a:txBody>
                  <a:tcPr anchor="ctr"/>
                </a:tc>
              </a:tr>
              <a:tr h="232037">
                <a:tc>
                  <a:txBody>
                    <a:bodyPr/>
                    <a:lstStyle/>
                    <a:p>
                      <a:pPr marL="0" indent="0"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1" dirty="0" smtClean="0">
                          <a:solidFill>
                            <a:schemeClr val="accent1"/>
                          </a:solidFill>
                        </a:rPr>
                        <a:t>Преимущества</a:t>
                      </a:r>
                    </a:p>
                  </a:txBody>
                  <a:tcPr>
                    <a:noFill/>
                  </a:tcPr>
                </a:tc>
              </a:tr>
              <a:tr h="917837">
                <a:tc>
                  <a:txBody>
                    <a:bodyPr/>
                    <a:lstStyle/>
                    <a:p>
                      <a:pPr marL="230400" marR="0" lvl="0" indent="-2304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 smtClean="0"/>
                        <a:t>Очень высокая чувствительность при определении ароматических и ненасыщенных соединений</a:t>
                      </a:r>
                    </a:p>
                    <a:p>
                      <a:pPr marL="230400" marR="0" lvl="0" indent="-2304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 smtClean="0"/>
                        <a:t>Может применяться к другим соединениям при работе с соответствующими их производными или введении в них соответствующих флуоресцентных меток</a:t>
                      </a:r>
                    </a:p>
                    <a:p>
                      <a:pPr marL="230400" marR="0" lvl="0" indent="-2304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 smtClean="0"/>
                        <a:t>Простота в использовании</a:t>
                      </a:r>
                    </a:p>
                    <a:p>
                      <a:pPr marL="230400" marR="0" lvl="0" indent="-2304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 smtClean="0"/>
                        <a:t>Сниженная потребность в техобслуживании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B="72000"/>
                </a:tc>
              </a:tr>
              <a:tr h="280660">
                <a:tc>
                  <a:txBody>
                    <a:bodyPr/>
                    <a:lstStyle/>
                    <a:p>
                      <a:pPr marL="0" indent="0"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1" dirty="0" smtClean="0">
                          <a:solidFill>
                            <a:schemeClr val="accent1"/>
                          </a:solidFill>
                        </a:rPr>
                        <a:t>Недостатки</a:t>
                      </a:r>
                    </a:p>
                  </a:txBody>
                  <a:tcPr>
                    <a:noFill/>
                  </a:tcPr>
                </a:tc>
              </a:tr>
              <a:tr h="917837">
                <a:tc>
                  <a:txBody>
                    <a:bodyPr/>
                    <a:lstStyle/>
                    <a:p>
                      <a:pPr marL="230400" marR="0" lvl="0" indent="-2304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Только для определенных видов соединений</a:t>
                      </a:r>
                    </a:p>
                    <a:p>
                      <a:pPr marL="230400" marR="0" lvl="0" indent="-2304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Может потребоваться очистка смесей</a:t>
                      </a:r>
                    </a:p>
                    <a:p>
                      <a:pPr marL="230400" marR="0" lvl="0" indent="-2304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Возможность тушения флуоресценции</a:t>
                      </a:r>
                      <a:endParaRPr lang="ru-RU" sz="14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B="72000"/>
                </a:tc>
              </a:tr>
            </a:tbl>
          </a:graphicData>
        </a:graphic>
      </p:graphicFrame>
      <p:grpSp>
        <p:nvGrpSpPr>
          <p:cNvPr id="17" name="Group 16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19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21" name="Action Button: Custom 20">
                <a:hlinkClick r:id="rId3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Chevron 21">
                <a:hlinkClick r:id="rId3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3" name="Chevron 22">
                <a:hlinkClick r:id="rId3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20" name="TextBox 19">
              <a:hlinkClick r:id="rId3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06737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>
            <a:normAutofit fontScale="90000"/>
          </a:bodyPr>
          <a:lstStyle/>
          <a:p>
            <a:r>
              <a:rPr dirty="0" smtClean="0"/>
              <a:t>Инфракрасная спектроскопия с Фурье-преобразованием</a:t>
            </a:r>
            <a:r>
              <a:rPr dirty="0"/>
              <a:t/>
            </a:r>
            <a:br>
              <a:rPr dirty="0"/>
            </a:br>
            <a:r>
              <a:rPr sz="3100" dirty="0" smtClean="0"/>
              <a:t>Общие положения</a:t>
            </a:r>
            <a:endParaRPr lang="ru-RU" sz="3100" dirty="0">
              <a:solidFill>
                <a:schemeClr val="tx2"/>
              </a:solidFill>
            </a:endParaRPr>
          </a:p>
        </p:txBody>
      </p:sp>
      <p:sp>
        <p:nvSpPr>
          <p:cNvPr id="19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440000"/>
            <a:ext cx="4487416" cy="5020862"/>
          </a:xfrm>
        </p:spPr>
        <p:txBody>
          <a:bodyPr wrap="square">
            <a:spAutoFit/>
          </a:bodyPr>
          <a:lstStyle/>
          <a:p>
            <a:r>
              <a:rPr lang="en-US" sz="1600" b="0" dirty="0"/>
              <a:t>ИК свет имеет большую длину волны и меньшую частоту, чем видимый свет. </a:t>
            </a:r>
            <a:endParaRPr lang="ru-RU" sz="1600" b="0" dirty="0">
              <a:solidFill>
                <a:srgbClr val="FF0000"/>
              </a:solidFill>
            </a:endParaRPr>
          </a:p>
          <a:p>
            <a:r>
              <a:rPr lang="en-US" sz="1600" b="0" dirty="0" smtClean="0"/>
              <a:t>Инфракрасный спектр подразделяется на ближнюю, среднюю и дальнюю ИК-области. Средняя ИК-область используется наиболее часто (частота: от 400 до 4000 см</a:t>
            </a:r>
            <a:r>
              <a:rPr lang="en-US" sz="1600" b="0" baseline="30000" dirty="0" smtClean="0"/>
              <a:t>–1</a:t>
            </a:r>
            <a:r>
              <a:rPr lang="en-US" sz="1600" b="0" dirty="0" smtClean="0"/>
              <a:t>).  </a:t>
            </a:r>
          </a:p>
          <a:p>
            <a:r>
              <a:rPr lang="en-US" sz="1600" b="0" dirty="0" smtClean="0"/>
              <a:t>Инфракрасная спектроскопия с Фурье-преобразованием представляет собой метод получения инфракрасного спектра поглощения, испускания, фотопроводимости или комбинационного рассеяния для твердых веществ, жидкостей или газов. </a:t>
            </a:r>
          </a:p>
          <a:p>
            <a:r>
              <a:rPr sz="1600" dirty="0" smtClean="0"/>
              <a:t>ИК-Фурье спектрометр собирает данные с высоким спектральным разрешением одновременно в широком спектральном диапазоне.</a:t>
            </a:r>
          </a:p>
          <a:p>
            <a:pPr>
              <a:lnSpc>
                <a:spcPct val="110000"/>
              </a:lnSpc>
            </a:pPr>
            <a:endParaRPr lang="ru-RU" sz="1600" dirty="0"/>
          </a:p>
        </p:txBody>
      </p:sp>
      <p:grpSp>
        <p:nvGrpSpPr>
          <p:cNvPr id="3" name="Gruppieren 2"/>
          <p:cNvGrpSpPr/>
          <p:nvPr/>
        </p:nvGrpSpPr>
        <p:grpSpPr>
          <a:xfrm>
            <a:off x="4788000" y="1696877"/>
            <a:ext cx="3700825" cy="3838822"/>
            <a:chOff x="4932040" y="1696877"/>
            <a:chExt cx="3700825" cy="3838822"/>
          </a:xfrm>
        </p:grpSpPr>
        <p:pic>
          <p:nvPicPr>
            <p:cNvPr id="2" name="Grafik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  </a:ext>
              </a:extLst>
            </a:blip>
            <a:srcRect l="11987" b="39889"/>
            <a:stretch/>
          </p:blipFill>
          <p:spPr>
            <a:xfrm>
              <a:off x="4932040" y="1696877"/>
              <a:ext cx="3700825" cy="3838822"/>
            </a:xfrm>
            <a:prstGeom prst="rect">
              <a:avLst/>
            </a:prstGeom>
          </p:spPr>
        </p:pic>
        <p:sp>
          <p:nvSpPr>
            <p:cNvPr id="22" name="Rectangle 4"/>
            <p:cNvSpPr/>
            <p:nvPr/>
          </p:nvSpPr>
          <p:spPr>
            <a:xfrm>
              <a:off x="5796136" y="4508827"/>
              <a:ext cx="1686558" cy="504056"/>
            </a:xfrm>
            <a:prstGeom prst="rect">
              <a:avLst/>
            </a:prstGeom>
            <a:solidFill>
              <a:schemeClr val="accent1">
                <a:alpha val="15000"/>
              </a:schemeClr>
            </a:solidFill>
            <a:ln w="6350">
              <a:solidFill>
                <a:schemeClr val="accent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4D4D4D"/>
                </a:solidFill>
              </a:endParaRP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4788000" y="6048000"/>
            <a:ext cx="1328249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200" dirty="0" smtClean="0">
                <a:solidFill>
                  <a:srgbClr val="7D7D7D"/>
                </a:solidFill>
              </a:rPr>
              <a:t>Источник: </a:t>
            </a:r>
            <a:r>
              <a:rPr lang="en-US" sz="1200" dirty="0">
                <a:solidFill>
                  <a:srgbClr val="7D7D7D"/>
                </a:solidFill>
                <a:hlinkClick r:id="rId4"/>
              </a:rPr>
              <a:t>Wikipedia</a:t>
            </a:r>
            <a:endParaRPr lang="ru-RU" sz="1200" dirty="0">
              <a:solidFill>
                <a:srgbClr val="7D7D7D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88000" y="5701678"/>
            <a:ext cx="4176488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sz="1200" i="1" dirty="0" smtClean="0"/>
              <a:t>"Электромагнитный </a:t>
            </a:r>
            <a:r>
              <a:rPr sz="1200" i="1" dirty="0" err="1" smtClean="0"/>
              <a:t>спектр</a:t>
            </a:r>
            <a:r>
              <a:rPr sz="1200" i="1" dirty="0" smtClean="0"/>
              <a:t>",</a:t>
            </a:r>
            <a:r>
              <a:rPr lang="en-US" sz="1200" i="1" dirty="0" smtClean="0"/>
              <a:t> </a:t>
            </a:r>
            <a:r>
              <a:rPr sz="1200" i="1" dirty="0" err="1" smtClean="0"/>
              <a:t>автор</a:t>
            </a:r>
            <a:r>
              <a:rPr sz="1200" i="1" dirty="0" smtClean="0"/>
              <a:t> Виктор Блэйкус</a:t>
            </a:r>
            <a:endParaRPr lang="ru-RU" sz="1200" i="1" dirty="0">
              <a:solidFill>
                <a:srgbClr val="616161"/>
              </a:solidFill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4788000" y="1548686"/>
            <a:ext cx="4129201" cy="4152991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5" name="Group 14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16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20" name="Action Button: Custom 19">
                <a:hlinkClick r:id="rId5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Chevron 20">
                <a:hlinkClick r:id="rId5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5" name="Chevron 24">
                <a:hlinkClick r:id="rId5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8" name="TextBox 17">
              <a:hlinkClick r:id="rId5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45401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Инфракрасная спектроскопия с Фурье-преобразованием</a:t>
            </a:r>
            <a:r>
              <a:rPr dirty="0"/>
              <a:t/>
            </a:r>
            <a:br>
              <a:rPr dirty="0"/>
            </a:br>
            <a:r>
              <a:rPr sz="3100" dirty="0" smtClean="0"/>
              <a:t>Общие положения</a:t>
            </a:r>
            <a:endParaRPr lang="ru-RU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400" y="1620000"/>
            <a:ext cx="8331640" cy="741417"/>
          </a:xfrm>
        </p:spPr>
        <p:txBody>
          <a:bodyPr>
            <a:noAutofit/>
          </a:bodyPr>
          <a:lstStyle/>
          <a:p>
            <a:r>
              <a:rPr lang="en-US" sz="2000" dirty="0"/>
              <a:t>Поглощенное инфракрасное излучение может вызывать молекулярные колебания. </a:t>
            </a:r>
            <a:r>
              <a:rPr dirty="0"/>
              <a:t/>
            </a:r>
            <a:br>
              <a:rPr dirty="0"/>
            </a:br>
            <a:r>
              <a:rPr lang="en-US" sz="2000" dirty="0"/>
              <a:t>Инфракрасная спектроскопия измеряет изменение амплитуды.</a:t>
            </a:r>
            <a:endParaRPr lang="ru-RU" sz="2000" dirty="0"/>
          </a:p>
          <a:p>
            <a:pPr>
              <a:spcBef>
                <a:spcPts val="600"/>
              </a:spcBef>
            </a:pPr>
            <a:endParaRPr lang="ru-RU" sz="2000" dirty="0"/>
          </a:p>
        </p:txBody>
      </p:sp>
      <p:graphicFrame>
        <p:nvGraphicFramePr>
          <p:cNvPr id="1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643144716"/>
              </p:ext>
            </p:extLst>
          </p:nvPr>
        </p:nvGraphicFramePr>
        <p:xfrm>
          <a:off x="4667105" y="4923947"/>
          <a:ext cx="1062432" cy="581746"/>
        </p:xfrm>
        <a:graphic>
          <a:graphicData uri="http://schemas.openxmlformats.org/presentationml/2006/ole">
            <p:oleObj spid="_x0000_s7220" name="Equation" r:id="rId4" imgW="787400" imgH="431800" progId="Equation.3">
              <p:embed/>
            </p:oleObj>
          </a:graphicData>
        </a:graphic>
      </p:graphicFrame>
      <p:grpSp>
        <p:nvGrpSpPr>
          <p:cNvPr id="4" name="Gruppieren 3"/>
          <p:cNvGrpSpPr/>
          <p:nvPr/>
        </p:nvGrpSpPr>
        <p:grpSpPr>
          <a:xfrm>
            <a:off x="468749" y="3367578"/>
            <a:ext cx="525462" cy="1276350"/>
            <a:chOff x="468749" y="3367578"/>
            <a:chExt cx="525462" cy="1276350"/>
          </a:xfrm>
        </p:grpSpPr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562411" y="3710478"/>
              <a:ext cx="360363" cy="611188"/>
            </a:xfrm>
            <a:custGeom>
              <a:avLst/>
              <a:gdLst>
                <a:gd name="T0" fmla="*/ 2147483647 w 127"/>
                <a:gd name="T1" fmla="*/ 0 h 210"/>
                <a:gd name="T2" fmla="*/ 2147483647 w 127"/>
                <a:gd name="T3" fmla="*/ 2147483647 h 210"/>
                <a:gd name="T4" fmla="*/ 2147483647 w 127"/>
                <a:gd name="T5" fmla="*/ 2147483647 h 210"/>
                <a:gd name="T6" fmla="*/ 2147483647 w 127"/>
                <a:gd name="T7" fmla="*/ 2147483647 h 210"/>
                <a:gd name="T8" fmla="*/ 2147483647 w 127"/>
                <a:gd name="T9" fmla="*/ 2147483647 h 210"/>
                <a:gd name="T10" fmla="*/ 2147483647 w 127"/>
                <a:gd name="T11" fmla="*/ 2147483647 h 210"/>
                <a:gd name="T12" fmla="*/ 2147483647 w 127"/>
                <a:gd name="T13" fmla="*/ 2147483647 h 210"/>
                <a:gd name="T14" fmla="*/ 2147483647 w 127"/>
                <a:gd name="T15" fmla="*/ 2147483647 h 210"/>
                <a:gd name="T16" fmla="*/ 0 w 127"/>
                <a:gd name="T17" fmla="*/ 2147483647 h 210"/>
                <a:gd name="T18" fmla="*/ 2147483647 w 127"/>
                <a:gd name="T19" fmla="*/ 2147483647 h 210"/>
                <a:gd name="T20" fmla="*/ 0 w 127"/>
                <a:gd name="T21" fmla="*/ 2147483647 h 210"/>
                <a:gd name="T22" fmla="*/ 2147483647 w 127"/>
                <a:gd name="T23" fmla="*/ 2147483647 h 210"/>
                <a:gd name="T24" fmla="*/ 2147483647 w 127"/>
                <a:gd name="T25" fmla="*/ 2147483647 h 210"/>
                <a:gd name="T26" fmla="*/ 2147483647 w 127"/>
                <a:gd name="T27" fmla="*/ 2147483647 h 21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7"/>
                <a:gd name="T43" fmla="*/ 0 h 210"/>
                <a:gd name="T44" fmla="*/ 127 w 127"/>
                <a:gd name="T45" fmla="*/ 210 h 21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7" h="210">
                  <a:moveTo>
                    <a:pt x="3" y="0"/>
                  </a:moveTo>
                  <a:cubicBezTo>
                    <a:pt x="23" y="1"/>
                    <a:pt x="126" y="4"/>
                    <a:pt x="126" y="9"/>
                  </a:cubicBezTo>
                  <a:cubicBezTo>
                    <a:pt x="126" y="14"/>
                    <a:pt x="3" y="23"/>
                    <a:pt x="3" y="30"/>
                  </a:cubicBezTo>
                  <a:cubicBezTo>
                    <a:pt x="3" y="37"/>
                    <a:pt x="126" y="45"/>
                    <a:pt x="126" y="51"/>
                  </a:cubicBezTo>
                  <a:cubicBezTo>
                    <a:pt x="126" y="57"/>
                    <a:pt x="3" y="61"/>
                    <a:pt x="3" y="66"/>
                  </a:cubicBezTo>
                  <a:cubicBezTo>
                    <a:pt x="3" y="71"/>
                    <a:pt x="126" y="76"/>
                    <a:pt x="126" y="81"/>
                  </a:cubicBezTo>
                  <a:cubicBezTo>
                    <a:pt x="126" y="86"/>
                    <a:pt x="3" y="94"/>
                    <a:pt x="3" y="99"/>
                  </a:cubicBezTo>
                  <a:cubicBezTo>
                    <a:pt x="3" y="104"/>
                    <a:pt x="127" y="109"/>
                    <a:pt x="126" y="114"/>
                  </a:cubicBezTo>
                  <a:cubicBezTo>
                    <a:pt x="125" y="119"/>
                    <a:pt x="0" y="124"/>
                    <a:pt x="0" y="129"/>
                  </a:cubicBezTo>
                  <a:cubicBezTo>
                    <a:pt x="0" y="134"/>
                    <a:pt x="123" y="142"/>
                    <a:pt x="123" y="147"/>
                  </a:cubicBezTo>
                  <a:cubicBezTo>
                    <a:pt x="123" y="152"/>
                    <a:pt x="0" y="157"/>
                    <a:pt x="0" y="162"/>
                  </a:cubicBezTo>
                  <a:cubicBezTo>
                    <a:pt x="0" y="167"/>
                    <a:pt x="122" y="172"/>
                    <a:pt x="123" y="177"/>
                  </a:cubicBezTo>
                  <a:cubicBezTo>
                    <a:pt x="124" y="182"/>
                    <a:pt x="7" y="187"/>
                    <a:pt x="6" y="192"/>
                  </a:cubicBezTo>
                  <a:cubicBezTo>
                    <a:pt x="5" y="197"/>
                    <a:pt x="94" y="206"/>
                    <a:pt x="117" y="210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4D4D4D"/>
                </a:solidFill>
              </a:endParaRPr>
            </a:p>
          </p:txBody>
        </p:sp>
        <p:sp>
          <p:nvSpPr>
            <p:cNvPr id="23" name="Oval 12"/>
            <p:cNvSpPr>
              <a:spLocks noChangeArrowheads="1"/>
            </p:cNvSpPr>
            <p:nvPr/>
          </p:nvSpPr>
          <p:spPr bwMode="auto">
            <a:xfrm>
              <a:off x="468749" y="3367578"/>
              <a:ext cx="496887" cy="47783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760000"/>
                </a:gs>
              </a:gsLst>
              <a:path path="rect">
                <a:fillToRect l="100000" b="100000"/>
              </a:path>
            </a:gradFill>
            <a:ln w="12700">
              <a:noFill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de-DE">
                <a:solidFill>
                  <a:srgbClr val="4D4D4D"/>
                </a:solidFill>
              </a:endParaRPr>
            </a:p>
          </p:txBody>
        </p:sp>
        <p:sp>
          <p:nvSpPr>
            <p:cNvPr id="25" name="Oval 13"/>
            <p:cNvSpPr>
              <a:spLocks noChangeArrowheads="1"/>
            </p:cNvSpPr>
            <p:nvPr/>
          </p:nvSpPr>
          <p:spPr bwMode="auto">
            <a:xfrm>
              <a:off x="497324" y="4166091"/>
              <a:ext cx="496887" cy="477837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rgbClr val="002060"/>
                </a:gs>
              </a:gsLst>
              <a:path path="rect">
                <a:fillToRect l="100000" b="100000"/>
              </a:path>
            </a:gradFill>
            <a:ln w="12700">
              <a:noFill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de-DE">
                <a:solidFill>
                  <a:srgbClr val="4D4D4D"/>
                </a:solidFill>
              </a:endParaRPr>
            </a:p>
          </p:txBody>
        </p:sp>
      </p:grpSp>
      <p:sp>
        <p:nvSpPr>
          <p:cNvPr id="27" name="Line 15"/>
          <p:cNvSpPr>
            <a:spLocks noChangeShapeType="1"/>
          </p:cNvSpPr>
          <p:nvPr/>
        </p:nvSpPr>
        <p:spPr bwMode="auto">
          <a:xfrm>
            <a:off x="1262261" y="3532070"/>
            <a:ext cx="0" cy="8667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lg" len="med"/>
            <a:tailEnd type="arrow" w="lg" len="med"/>
          </a:ln>
        </p:spPr>
        <p:txBody>
          <a:bodyPr wrap="none" anchor="ctr"/>
          <a:lstStyle/>
          <a:p>
            <a:endParaRPr lang="en-US">
              <a:solidFill>
                <a:srgbClr val="4D4D4D"/>
              </a:solidFill>
            </a:endParaRPr>
          </a:p>
        </p:txBody>
      </p:sp>
      <p:sp>
        <p:nvSpPr>
          <p:cNvPr id="28" name="Freeform 25"/>
          <p:cNvSpPr>
            <a:spLocks/>
          </p:cNvSpPr>
          <p:nvPr/>
        </p:nvSpPr>
        <p:spPr bwMode="auto">
          <a:xfrm rot="3059256">
            <a:off x="7010837" y="3462828"/>
            <a:ext cx="360362" cy="611187"/>
          </a:xfrm>
          <a:custGeom>
            <a:avLst/>
            <a:gdLst>
              <a:gd name="T0" fmla="*/ 2147483647 w 127"/>
              <a:gd name="T1" fmla="*/ 0 h 210"/>
              <a:gd name="T2" fmla="*/ 2147483647 w 127"/>
              <a:gd name="T3" fmla="*/ 2147483647 h 210"/>
              <a:gd name="T4" fmla="*/ 2147483647 w 127"/>
              <a:gd name="T5" fmla="*/ 2147483647 h 210"/>
              <a:gd name="T6" fmla="*/ 2147483647 w 127"/>
              <a:gd name="T7" fmla="*/ 2147483647 h 210"/>
              <a:gd name="T8" fmla="*/ 2147483647 w 127"/>
              <a:gd name="T9" fmla="*/ 2147483647 h 210"/>
              <a:gd name="T10" fmla="*/ 2147483647 w 127"/>
              <a:gd name="T11" fmla="*/ 2147483647 h 210"/>
              <a:gd name="T12" fmla="*/ 2147483647 w 127"/>
              <a:gd name="T13" fmla="*/ 2147483647 h 210"/>
              <a:gd name="T14" fmla="*/ 2147483647 w 127"/>
              <a:gd name="T15" fmla="*/ 2147483647 h 210"/>
              <a:gd name="T16" fmla="*/ 0 w 127"/>
              <a:gd name="T17" fmla="*/ 2147483647 h 210"/>
              <a:gd name="T18" fmla="*/ 2147483647 w 127"/>
              <a:gd name="T19" fmla="*/ 2147483647 h 210"/>
              <a:gd name="T20" fmla="*/ 0 w 127"/>
              <a:gd name="T21" fmla="*/ 2147483647 h 210"/>
              <a:gd name="T22" fmla="*/ 2147483647 w 127"/>
              <a:gd name="T23" fmla="*/ 2147483647 h 210"/>
              <a:gd name="T24" fmla="*/ 2147483647 w 127"/>
              <a:gd name="T25" fmla="*/ 2147483647 h 210"/>
              <a:gd name="T26" fmla="*/ 2147483647 w 127"/>
              <a:gd name="T27" fmla="*/ 2147483647 h 21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7"/>
              <a:gd name="T43" fmla="*/ 0 h 210"/>
              <a:gd name="T44" fmla="*/ 127 w 127"/>
              <a:gd name="T45" fmla="*/ 210 h 21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7" h="210">
                <a:moveTo>
                  <a:pt x="3" y="0"/>
                </a:moveTo>
                <a:cubicBezTo>
                  <a:pt x="23" y="1"/>
                  <a:pt x="126" y="4"/>
                  <a:pt x="126" y="9"/>
                </a:cubicBezTo>
                <a:cubicBezTo>
                  <a:pt x="126" y="14"/>
                  <a:pt x="3" y="23"/>
                  <a:pt x="3" y="30"/>
                </a:cubicBezTo>
                <a:cubicBezTo>
                  <a:pt x="3" y="37"/>
                  <a:pt x="126" y="45"/>
                  <a:pt x="126" y="51"/>
                </a:cubicBezTo>
                <a:cubicBezTo>
                  <a:pt x="126" y="57"/>
                  <a:pt x="3" y="61"/>
                  <a:pt x="3" y="66"/>
                </a:cubicBezTo>
                <a:cubicBezTo>
                  <a:pt x="3" y="71"/>
                  <a:pt x="126" y="76"/>
                  <a:pt x="126" y="81"/>
                </a:cubicBezTo>
                <a:cubicBezTo>
                  <a:pt x="126" y="86"/>
                  <a:pt x="3" y="94"/>
                  <a:pt x="3" y="99"/>
                </a:cubicBezTo>
                <a:cubicBezTo>
                  <a:pt x="3" y="104"/>
                  <a:pt x="127" y="109"/>
                  <a:pt x="126" y="114"/>
                </a:cubicBezTo>
                <a:cubicBezTo>
                  <a:pt x="125" y="119"/>
                  <a:pt x="0" y="124"/>
                  <a:pt x="0" y="129"/>
                </a:cubicBezTo>
                <a:cubicBezTo>
                  <a:pt x="0" y="134"/>
                  <a:pt x="123" y="142"/>
                  <a:pt x="123" y="147"/>
                </a:cubicBezTo>
                <a:cubicBezTo>
                  <a:pt x="123" y="152"/>
                  <a:pt x="0" y="157"/>
                  <a:pt x="0" y="162"/>
                </a:cubicBezTo>
                <a:cubicBezTo>
                  <a:pt x="0" y="167"/>
                  <a:pt x="122" y="172"/>
                  <a:pt x="123" y="177"/>
                </a:cubicBezTo>
                <a:cubicBezTo>
                  <a:pt x="124" y="182"/>
                  <a:pt x="7" y="187"/>
                  <a:pt x="6" y="192"/>
                </a:cubicBezTo>
                <a:cubicBezTo>
                  <a:pt x="5" y="197"/>
                  <a:pt x="94" y="206"/>
                  <a:pt x="117" y="210"/>
                </a:cubicBezTo>
              </a:path>
            </a:pathLst>
          </a:custGeom>
          <a:noFill/>
          <a:ln w="25400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rgbClr val="4D4D4D"/>
              </a:solidFill>
            </a:endParaRPr>
          </a:p>
        </p:txBody>
      </p:sp>
      <p:grpSp>
        <p:nvGrpSpPr>
          <p:cNvPr id="2" name="Gruppieren 1"/>
          <p:cNvGrpSpPr/>
          <p:nvPr/>
        </p:nvGrpSpPr>
        <p:grpSpPr>
          <a:xfrm>
            <a:off x="1495861" y="3296141"/>
            <a:ext cx="509588" cy="1422400"/>
            <a:chOff x="1495861" y="3296141"/>
            <a:chExt cx="509588" cy="1422400"/>
          </a:xfrm>
        </p:grpSpPr>
        <p:grpSp>
          <p:nvGrpSpPr>
            <p:cNvPr id="7" name="Group 6"/>
            <p:cNvGrpSpPr/>
            <p:nvPr/>
          </p:nvGrpSpPr>
          <p:grpSpPr>
            <a:xfrm>
              <a:off x="1508561" y="3681903"/>
              <a:ext cx="496888" cy="1036638"/>
              <a:chOff x="1908175" y="2777547"/>
              <a:chExt cx="496888" cy="1036638"/>
            </a:xfrm>
          </p:grpSpPr>
          <p:sp>
            <p:nvSpPr>
              <p:cNvPr id="30" name="Freeform 9"/>
              <p:cNvSpPr>
                <a:spLocks/>
              </p:cNvSpPr>
              <p:nvPr/>
            </p:nvSpPr>
            <p:spPr bwMode="auto">
              <a:xfrm>
                <a:off x="1984375" y="2777547"/>
                <a:ext cx="360363" cy="611188"/>
              </a:xfrm>
              <a:custGeom>
                <a:avLst/>
                <a:gdLst>
                  <a:gd name="T0" fmla="*/ 2147483647 w 127"/>
                  <a:gd name="T1" fmla="*/ 0 h 210"/>
                  <a:gd name="T2" fmla="*/ 2147483647 w 127"/>
                  <a:gd name="T3" fmla="*/ 2147483647 h 210"/>
                  <a:gd name="T4" fmla="*/ 2147483647 w 127"/>
                  <a:gd name="T5" fmla="*/ 2147483647 h 210"/>
                  <a:gd name="T6" fmla="*/ 2147483647 w 127"/>
                  <a:gd name="T7" fmla="*/ 2147483647 h 210"/>
                  <a:gd name="T8" fmla="*/ 2147483647 w 127"/>
                  <a:gd name="T9" fmla="*/ 2147483647 h 210"/>
                  <a:gd name="T10" fmla="*/ 2147483647 w 127"/>
                  <a:gd name="T11" fmla="*/ 2147483647 h 210"/>
                  <a:gd name="T12" fmla="*/ 2147483647 w 127"/>
                  <a:gd name="T13" fmla="*/ 2147483647 h 210"/>
                  <a:gd name="T14" fmla="*/ 2147483647 w 127"/>
                  <a:gd name="T15" fmla="*/ 2147483647 h 210"/>
                  <a:gd name="T16" fmla="*/ 0 w 127"/>
                  <a:gd name="T17" fmla="*/ 2147483647 h 210"/>
                  <a:gd name="T18" fmla="*/ 2147483647 w 127"/>
                  <a:gd name="T19" fmla="*/ 2147483647 h 210"/>
                  <a:gd name="T20" fmla="*/ 0 w 127"/>
                  <a:gd name="T21" fmla="*/ 2147483647 h 210"/>
                  <a:gd name="T22" fmla="*/ 2147483647 w 127"/>
                  <a:gd name="T23" fmla="*/ 2147483647 h 210"/>
                  <a:gd name="T24" fmla="*/ 2147483647 w 127"/>
                  <a:gd name="T25" fmla="*/ 2147483647 h 210"/>
                  <a:gd name="T26" fmla="*/ 2147483647 w 127"/>
                  <a:gd name="T27" fmla="*/ 2147483647 h 21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7"/>
                  <a:gd name="T43" fmla="*/ 0 h 210"/>
                  <a:gd name="T44" fmla="*/ 127 w 127"/>
                  <a:gd name="T45" fmla="*/ 210 h 21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7" h="210">
                    <a:moveTo>
                      <a:pt x="3" y="0"/>
                    </a:moveTo>
                    <a:cubicBezTo>
                      <a:pt x="23" y="1"/>
                      <a:pt x="126" y="4"/>
                      <a:pt x="126" y="9"/>
                    </a:cubicBezTo>
                    <a:cubicBezTo>
                      <a:pt x="126" y="14"/>
                      <a:pt x="3" y="23"/>
                      <a:pt x="3" y="30"/>
                    </a:cubicBezTo>
                    <a:cubicBezTo>
                      <a:pt x="3" y="37"/>
                      <a:pt x="126" y="45"/>
                      <a:pt x="126" y="51"/>
                    </a:cubicBezTo>
                    <a:cubicBezTo>
                      <a:pt x="126" y="57"/>
                      <a:pt x="3" y="61"/>
                      <a:pt x="3" y="66"/>
                    </a:cubicBezTo>
                    <a:cubicBezTo>
                      <a:pt x="3" y="71"/>
                      <a:pt x="126" y="76"/>
                      <a:pt x="126" y="81"/>
                    </a:cubicBezTo>
                    <a:cubicBezTo>
                      <a:pt x="126" y="86"/>
                      <a:pt x="3" y="94"/>
                      <a:pt x="3" y="99"/>
                    </a:cubicBezTo>
                    <a:cubicBezTo>
                      <a:pt x="3" y="104"/>
                      <a:pt x="127" y="109"/>
                      <a:pt x="126" y="114"/>
                    </a:cubicBezTo>
                    <a:cubicBezTo>
                      <a:pt x="125" y="119"/>
                      <a:pt x="0" y="124"/>
                      <a:pt x="0" y="129"/>
                    </a:cubicBezTo>
                    <a:cubicBezTo>
                      <a:pt x="0" y="134"/>
                      <a:pt x="123" y="142"/>
                      <a:pt x="123" y="147"/>
                    </a:cubicBezTo>
                    <a:cubicBezTo>
                      <a:pt x="123" y="152"/>
                      <a:pt x="0" y="157"/>
                      <a:pt x="0" y="162"/>
                    </a:cubicBezTo>
                    <a:cubicBezTo>
                      <a:pt x="0" y="167"/>
                      <a:pt x="122" y="172"/>
                      <a:pt x="123" y="177"/>
                    </a:cubicBezTo>
                    <a:cubicBezTo>
                      <a:pt x="124" y="182"/>
                      <a:pt x="7" y="187"/>
                      <a:pt x="6" y="192"/>
                    </a:cubicBezTo>
                    <a:cubicBezTo>
                      <a:pt x="5" y="197"/>
                      <a:pt x="94" y="206"/>
                      <a:pt x="117" y="210"/>
                    </a:cubicBezTo>
                  </a:path>
                </a:pathLst>
              </a:custGeom>
              <a:noFill/>
              <a:ln w="25400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4D4D4D"/>
                  </a:solidFill>
                </a:endParaRPr>
              </a:p>
            </p:txBody>
          </p:sp>
          <p:sp>
            <p:nvSpPr>
              <p:cNvPr id="26" name="Oval 14"/>
              <p:cNvSpPr>
                <a:spLocks noChangeArrowheads="1"/>
              </p:cNvSpPr>
              <p:nvPr/>
            </p:nvSpPr>
            <p:spPr bwMode="auto">
              <a:xfrm>
                <a:off x="1908175" y="3336347"/>
                <a:ext cx="496888" cy="47783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rgbClr val="002060"/>
                  </a:gs>
                </a:gsLst>
                <a:path path="rect">
                  <a:fillToRect l="100000" b="100000"/>
                </a:path>
              </a:gradFill>
              <a:ln w="12700">
                <a:noFill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de-DE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42" name="Oval 30"/>
            <p:cNvSpPr>
              <a:spLocks noChangeArrowheads="1"/>
            </p:cNvSpPr>
            <p:nvPr/>
          </p:nvSpPr>
          <p:spPr bwMode="auto">
            <a:xfrm>
              <a:off x="1495861" y="3296141"/>
              <a:ext cx="496888" cy="477837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760000"/>
                </a:gs>
              </a:gsLst>
              <a:path path="rect">
                <a:fillToRect l="100000" b="100000"/>
              </a:path>
            </a:gradFill>
            <a:ln w="12700">
              <a:noFill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de-DE">
                <a:solidFill>
                  <a:srgbClr val="4D4D4D"/>
                </a:solidFill>
              </a:endParaRPr>
            </a:p>
          </p:txBody>
        </p:sp>
      </p:grpSp>
      <p:graphicFrame>
        <p:nvGraphicFramePr>
          <p:cNvPr id="43" name="Object 6"/>
          <p:cNvGraphicFramePr>
            <a:graphicFrameLocks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02163602"/>
              </p:ext>
            </p:extLst>
          </p:nvPr>
        </p:nvGraphicFramePr>
        <p:xfrm>
          <a:off x="2584886" y="3558078"/>
          <a:ext cx="2460625" cy="960438"/>
        </p:xfrm>
        <a:graphic>
          <a:graphicData uri="http://schemas.openxmlformats.org/presentationml/2006/ole">
            <p:oleObj spid="_x0000_s7221" name="Equation" r:id="rId5" imgW="1155700" imgH="647700" progId="Equation.3">
              <p:embed/>
            </p:oleObj>
          </a:graphicData>
        </a:graphic>
      </p:graphicFrame>
      <p:grpSp>
        <p:nvGrpSpPr>
          <p:cNvPr id="45" name="Group 1"/>
          <p:cNvGrpSpPr/>
          <p:nvPr/>
        </p:nvGrpSpPr>
        <p:grpSpPr>
          <a:xfrm>
            <a:off x="5659656" y="3306645"/>
            <a:ext cx="1354138" cy="1092200"/>
            <a:chOff x="5975350" y="2360035"/>
            <a:chExt cx="1354138" cy="1092200"/>
          </a:xfrm>
        </p:grpSpPr>
        <p:sp>
          <p:nvSpPr>
            <p:cNvPr id="46" name="Freeform 10"/>
            <p:cNvSpPr>
              <a:spLocks/>
            </p:cNvSpPr>
            <p:nvPr/>
          </p:nvSpPr>
          <p:spPr bwMode="auto">
            <a:xfrm rot="2185142">
              <a:off x="6275388" y="2563235"/>
              <a:ext cx="360362" cy="611187"/>
            </a:xfrm>
            <a:custGeom>
              <a:avLst/>
              <a:gdLst>
                <a:gd name="T0" fmla="*/ 2147483647 w 127"/>
                <a:gd name="T1" fmla="*/ 0 h 210"/>
                <a:gd name="T2" fmla="*/ 2147483647 w 127"/>
                <a:gd name="T3" fmla="*/ 2147483647 h 210"/>
                <a:gd name="T4" fmla="*/ 2147483647 w 127"/>
                <a:gd name="T5" fmla="*/ 2147483647 h 210"/>
                <a:gd name="T6" fmla="*/ 2147483647 w 127"/>
                <a:gd name="T7" fmla="*/ 2147483647 h 210"/>
                <a:gd name="T8" fmla="*/ 2147483647 w 127"/>
                <a:gd name="T9" fmla="*/ 2147483647 h 210"/>
                <a:gd name="T10" fmla="*/ 2147483647 w 127"/>
                <a:gd name="T11" fmla="*/ 2147483647 h 210"/>
                <a:gd name="T12" fmla="*/ 2147483647 w 127"/>
                <a:gd name="T13" fmla="*/ 2147483647 h 210"/>
                <a:gd name="T14" fmla="*/ 2147483647 w 127"/>
                <a:gd name="T15" fmla="*/ 2147483647 h 210"/>
                <a:gd name="T16" fmla="*/ 0 w 127"/>
                <a:gd name="T17" fmla="*/ 2147483647 h 210"/>
                <a:gd name="T18" fmla="*/ 2147483647 w 127"/>
                <a:gd name="T19" fmla="*/ 2147483647 h 210"/>
                <a:gd name="T20" fmla="*/ 0 w 127"/>
                <a:gd name="T21" fmla="*/ 2147483647 h 210"/>
                <a:gd name="T22" fmla="*/ 2147483647 w 127"/>
                <a:gd name="T23" fmla="*/ 2147483647 h 210"/>
                <a:gd name="T24" fmla="*/ 2147483647 w 127"/>
                <a:gd name="T25" fmla="*/ 2147483647 h 210"/>
                <a:gd name="T26" fmla="*/ 2147483647 w 127"/>
                <a:gd name="T27" fmla="*/ 2147483647 h 21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7"/>
                <a:gd name="T43" fmla="*/ 0 h 210"/>
                <a:gd name="T44" fmla="*/ 127 w 127"/>
                <a:gd name="T45" fmla="*/ 210 h 21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7" h="210">
                  <a:moveTo>
                    <a:pt x="3" y="0"/>
                  </a:moveTo>
                  <a:cubicBezTo>
                    <a:pt x="23" y="1"/>
                    <a:pt x="126" y="4"/>
                    <a:pt x="126" y="9"/>
                  </a:cubicBezTo>
                  <a:cubicBezTo>
                    <a:pt x="126" y="14"/>
                    <a:pt x="3" y="23"/>
                    <a:pt x="3" y="30"/>
                  </a:cubicBezTo>
                  <a:cubicBezTo>
                    <a:pt x="3" y="37"/>
                    <a:pt x="126" y="45"/>
                    <a:pt x="126" y="51"/>
                  </a:cubicBezTo>
                  <a:cubicBezTo>
                    <a:pt x="126" y="57"/>
                    <a:pt x="3" y="61"/>
                    <a:pt x="3" y="66"/>
                  </a:cubicBezTo>
                  <a:cubicBezTo>
                    <a:pt x="3" y="71"/>
                    <a:pt x="126" y="76"/>
                    <a:pt x="126" y="81"/>
                  </a:cubicBezTo>
                  <a:cubicBezTo>
                    <a:pt x="126" y="86"/>
                    <a:pt x="3" y="94"/>
                    <a:pt x="3" y="99"/>
                  </a:cubicBezTo>
                  <a:cubicBezTo>
                    <a:pt x="3" y="104"/>
                    <a:pt x="127" y="109"/>
                    <a:pt x="126" y="114"/>
                  </a:cubicBezTo>
                  <a:cubicBezTo>
                    <a:pt x="125" y="119"/>
                    <a:pt x="0" y="124"/>
                    <a:pt x="0" y="129"/>
                  </a:cubicBezTo>
                  <a:cubicBezTo>
                    <a:pt x="0" y="134"/>
                    <a:pt x="123" y="142"/>
                    <a:pt x="123" y="147"/>
                  </a:cubicBezTo>
                  <a:cubicBezTo>
                    <a:pt x="123" y="152"/>
                    <a:pt x="0" y="157"/>
                    <a:pt x="0" y="162"/>
                  </a:cubicBezTo>
                  <a:cubicBezTo>
                    <a:pt x="0" y="167"/>
                    <a:pt x="122" y="172"/>
                    <a:pt x="123" y="177"/>
                  </a:cubicBezTo>
                  <a:cubicBezTo>
                    <a:pt x="124" y="182"/>
                    <a:pt x="7" y="187"/>
                    <a:pt x="6" y="192"/>
                  </a:cubicBezTo>
                  <a:cubicBezTo>
                    <a:pt x="5" y="197"/>
                    <a:pt x="94" y="206"/>
                    <a:pt x="117" y="210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4D4D4D"/>
                </a:solidFill>
              </a:endParaRPr>
            </a:p>
          </p:txBody>
        </p:sp>
        <p:sp>
          <p:nvSpPr>
            <p:cNvPr id="47" name="Freeform 11"/>
            <p:cNvSpPr>
              <a:spLocks/>
            </p:cNvSpPr>
            <p:nvPr/>
          </p:nvSpPr>
          <p:spPr bwMode="auto">
            <a:xfrm rot="19650286">
              <a:off x="6673850" y="2552122"/>
              <a:ext cx="360363" cy="611188"/>
            </a:xfrm>
            <a:custGeom>
              <a:avLst/>
              <a:gdLst>
                <a:gd name="T0" fmla="*/ 2147483647 w 127"/>
                <a:gd name="T1" fmla="*/ 0 h 210"/>
                <a:gd name="T2" fmla="*/ 2147483647 w 127"/>
                <a:gd name="T3" fmla="*/ 2147483647 h 210"/>
                <a:gd name="T4" fmla="*/ 2147483647 w 127"/>
                <a:gd name="T5" fmla="*/ 2147483647 h 210"/>
                <a:gd name="T6" fmla="*/ 2147483647 w 127"/>
                <a:gd name="T7" fmla="*/ 2147483647 h 210"/>
                <a:gd name="T8" fmla="*/ 2147483647 w 127"/>
                <a:gd name="T9" fmla="*/ 2147483647 h 210"/>
                <a:gd name="T10" fmla="*/ 2147483647 w 127"/>
                <a:gd name="T11" fmla="*/ 2147483647 h 210"/>
                <a:gd name="T12" fmla="*/ 2147483647 w 127"/>
                <a:gd name="T13" fmla="*/ 2147483647 h 210"/>
                <a:gd name="T14" fmla="*/ 2147483647 w 127"/>
                <a:gd name="T15" fmla="*/ 2147483647 h 210"/>
                <a:gd name="T16" fmla="*/ 0 w 127"/>
                <a:gd name="T17" fmla="*/ 2147483647 h 210"/>
                <a:gd name="T18" fmla="*/ 2147483647 w 127"/>
                <a:gd name="T19" fmla="*/ 2147483647 h 210"/>
                <a:gd name="T20" fmla="*/ 0 w 127"/>
                <a:gd name="T21" fmla="*/ 2147483647 h 210"/>
                <a:gd name="T22" fmla="*/ 2147483647 w 127"/>
                <a:gd name="T23" fmla="*/ 2147483647 h 210"/>
                <a:gd name="T24" fmla="*/ 2147483647 w 127"/>
                <a:gd name="T25" fmla="*/ 2147483647 h 210"/>
                <a:gd name="T26" fmla="*/ 2147483647 w 127"/>
                <a:gd name="T27" fmla="*/ 2147483647 h 21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7"/>
                <a:gd name="T43" fmla="*/ 0 h 210"/>
                <a:gd name="T44" fmla="*/ 127 w 127"/>
                <a:gd name="T45" fmla="*/ 210 h 21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7" h="210">
                  <a:moveTo>
                    <a:pt x="3" y="0"/>
                  </a:moveTo>
                  <a:cubicBezTo>
                    <a:pt x="23" y="1"/>
                    <a:pt x="126" y="4"/>
                    <a:pt x="126" y="9"/>
                  </a:cubicBezTo>
                  <a:cubicBezTo>
                    <a:pt x="126" y="14"/>
                    <a:pt x="3" y="23"/>
                    <a:pt x="3" y="30"/>
                  </a:cubicBezTo>
                  <a:cubicBezTo>
                    <a:pt x="3" y="37"/>
                    <a:pt x="126" y="45"/>
                    <a:pt x="126" y="51"/>
                  </a:cubicBezTo>
                  <a:cubicBezTo>
                    <a:pt x="126" y="57"/>
                    <a:pt x="3" y="61"/>
                    <a:pt x="3" y="66"/>
                  </a:cubicBezTo>
                  <a:cubicBezTo>
                    <a:pt x="3" y="71"/>
                    <a:pt x="126" y="76"/>
                    <a:pt x="126" y="81"/>
                  </a:cubicBezTo>
                  <a:cubicBezTo>
                    <a:pt x="126" y="86"/>
                    <a:pt x="3" y="94"/>
                    <a:pt x="3" y="99"/>
                  </a:cubicBezTo>
                  <a:cubicBezTo>
                    <a:pt x="3" y="104"/>
                    <a:pt x="127" y="109"/>
                    <a:pt x="126" y="114"/>
                  </a:cubicBezTo>
                  <a:cubicBezTo>
                    <a:pt x="125" y="119"/>
                    <a:pt x="0" y="124"/>
                    <a:pt x="0" y="129"/>
                  </a:cubicBezTo>
                  <a:cubicBezTo>
                    <a:pt x="0" y="134"/>
                    <a:pt x="123" y="142"/>
                    <a:pt x="123" y="147"/>
                  </a:cubicBezTo>
                  <a:cubicBezTo>
                    <a:pt x="123" y="152"/>
                    <a:pt x="0" y="157"/>
                    <a:pt x="0" y="162"/>
                  </a:cubicBezTo>
                  <a:cubicBezTo>
                    <a:pt x="0" y="167"/>
                    <a:pt x="122" y="172"/>
                    <a:pt x="123" y="177"/>
                  </a:cubicBezTo>
                  <a:cubicBezTo>
                    <a:pt x="124" y="182"/>
                    <a:pt x="7" y="187"/>
                    <a:pt x="6" y="192"/>
                  </a:cubicBezTo>
                  <a:cubicBezTo>
                    <a:pt x="5" y="197"/>
                    <a:pt x="94" y="206"/>
                    <a:pt x="117" y="210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4D4D4D"/>
                </a:solidFill>
              </a:endParaRPr>
            </a:p>
          </p:txBody>
        </p:sp>
        <p:sp>
          <p:nvSpPr>
            <p:cNvPr id="48" name="Oval 16"/>
            <p:cNvSpPr>
              <a:spLocks noChangeArrowheads="1"/>
            </p:cNvSpPr>
            <p:nvPr/>
          </p:nvSpPr>
          <p:spPr bwMode="auto">
            <a:xfrm>
              <a:off x="6438900" y="2360035"/>
              <a:ext cx="496888" cy="477837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760000"/>
                </a:gs>
              </a:gsLst>
              <a:path path="rect">
                <a:fillToRect l="100000" b="100000"/>
              </a:path>
            </a:gradFill>
            <a:ln w="12700">
              <a:noFill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de-DE">
                <a:solidFill>
                  <a:srgbClr val="4D4D4D"/>
                </a:solidFill>
              </a:endParaRPr>
            </a:p>
          </p:txBody>
        </p:sp>
        <p:sp>
          <p:nvSpPr>
            <p:cNvPr id="49" name="Oval 17"/>
            <p:cNvSpPr>
              <a:spLocks noChangeArrowheads="1"/>
            </p:cNvSpPr>
            <p:nvPr/>
          </p:nvSpPr>
          <p:spPr bwMode="auto">
            <a:xfrm>
              <a:off x="5975350" y="2945822"/>
              <a:ext cx="496888" cy="477838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rgbClr val="002060"/>
                </a:gs>
              </a:gsLst>
              <a:path path="rect">
                <a:fillToRect l="100000" b="100000"/>
              </a:path>
            </a:gradFill>
            <a:ln w="12700">
              <a:noFill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de-DE">
                <a:solidFill>
                  <a:srgbClr val="4D4D4D"/>
                </a:solidFill>
              </a:endParaRPr>
            </a:p>
          </p:txBody>
        </p:sp>
        <p:sp>
          <p:nvSpPr>
            <p:cNvPr id="50" name="Oval 18"/>
            <p:cNvSpPr>
              <a:spLocks noChangeArrowheads="1"/>
            </p:cNvSpPr>
            <p:nvPr/>
          </p:nvSpPr>
          <p:spPr bwMode="auto">
            <a:xfrm>
              <a:off x="6832600" y="2974397"/>
              <a:ext cx="496888" cy="477838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rgbClr val="002060"/>
                </a:gs>
              </a:gsLst>
              <a:path path="rect">
                <a:fillToRect l="100000" b="100000"/>
              </a:path>
            </a:gradFill>
            <a:ln w="12700">
              <a:noFill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de-DE">
                <a:solidFill>
                  <a:srgbClr val="4D4D4D"/>
                </a:solidFill>
              </a:endParaRPr>
            </a:p>
          </p:txBody>
        </p:sp>
      </p:grpSp>
      <p:sp>
        <p:nvSpPr>
          <p:cNvPr id="51" name="Freeform 19"/>
          <p:cNvSpPr>
            <a:spLocks/>
          </p:cNvSpPr>
          <p:nvPr/>
        </p:nvSpPr>
        <p:spPr bwMode="auto">
          <a:xfrm>
            <a:off x="5800944" y="4530607"/>
            <a:ext cx="1008062" cy="249238"/>
          </a:xfrm>
          <a:custGeom>
            <a:avLst/>
            <a:gdLst>
              <a:gd name="T0" fmla="*/ 0 w 987"/>
              <a:gd name="T1" fmla="*/ 0 h 252"/>
              <a:gd name="T2" fmla="*/ 2147483647 w 987"/>
              <a:gd name="T3" fmla="*/ 2147483647 h 252"/>
              <a:gd name="T4" fmla="*/ 2147483647 w 987"/>
              <a:gd name="T5" fmla="*/ 2147483647 h 252"/>
              <a:gd name="T6" fmla="*/ 0 60000 65536"/>
              <a:gd name="T7" fmla="*/ 0 60000 65536"/>
              <a:gd name="T8" fmla="*/ 0 60000 65536"/>
              <a:gd name="T9" fmla="*/ 0 w 987"/>
              <a:gd name="T10" fmla="*/ 0 h 252"/>
              <a:gd name="T11" fmla="*/ 987 w 987"/>
              <a:gd name="T12" fmla="*/ 252 h 2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87" h="252">
                <a:moveTo>
                  <a:pt x="0" y="0"/>
                </a:moveTo>
                <a:cubicBezTo>
                  <a:pt x="164" y="126"/>
                  <a:pt x="328" y="252"/>
                  <a:pt x="492" y="252"/>
                </a:cubicBezTo>
                <a:cubicBezTo>
                  <a:pt x="656" y="252"/>
                  <a:pt x="821" y="127"/>
                  <a:pt x="987" y="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arrow" w="lg" len="med"/>
            <a:tailEnd type="arrow" w="lg" len="med"/>
          </a:ln>
        </p:spPr>
        <p:txBody>
          <a:bodyPr wrap="none" anchor="ctr"/>
          <a:lstStyle/>
          <a:p>
            <a:endParaRPr lang="en-US">
              <a:solidFill>
                <a:srgbClr val="4D4D4D"/>
              </a:solidFill>
            </a:endParaRPr>
          </a:p>
        </p:txBody>
      </p:sp>
      <p:grpSp>
        <p:nvGrpSpPr>
          <p:cNvPr id="52" name="Group 3"/>
          <p:cNvGrpSpPr/>
          <p:nvPr/>
        </p:nvGrpSpPr>
        <p:grpSpPr>
          <a:xfrm>
            <a:off x="7417019" y="3306645"/>
            <a:ext cx="1130300" cy="1111250"/>
            <a:chOff x="7732713" y="2374322"/>
            <a:chExt cx="1130300" cy="1111250"/>
          </a:xfrm>
        </p:grpSpPr>
        <p:sp>
          <p:nvSpPr>
            <p:cNvPr id="53" name="Freeform 26"/>
            <p:cNvSpPr>
              <a:spLocks/>
            </p:cNvSpPr>
            <p:nvPr/>
          </p:nvSpPr>
          <p:spPr bwMode="auto">
            <a:xfrm rot="18954022">
              <a:off x="7961313" y="2533072"/>
              <a:ext cx="360362" cy="611188"/>
            </a:xfrm>
            <a:custGeom>
              <a:avLst/>
              <a:gdLst>
                <a:gd name="T0" fmla="*/ 2147483647 w 127"/>
                <a:gd name="T1" fmla="*/ 0 h 210"/>
                <a:gd name="T2" fmla="*/ 2147483647 w 127"/>
                <a:gd name="T3" fmla="*/ 2147483647 h 210"/>
                <a:gd name="T4" fmla="*/ 2147483647 w 127"/>
                <a:gd name="T5" fmla="*/ 2147483647 h 210"/>
                <a:gd name="T6" fmla="*/ 2147483647 w 127"/>
                <a:gd name="T7" fmla="*/ 2147483647 h 210"/>
                <a:gd name="T8" fmla="*/ 2147483647 w 127"/>
                <a:gd name="T9" fmla="*/ 2147483647 h 210"/>
                <a:gd name="T10" fmla="*/ 2147483647 w 127"/>
                <a:gd name="T11" fmla="*/ 2147483647 h 210"/>
                <a:gd name="T12" fmla="*/ 2147483647 w 127"/>
                <a:gd name="T13" fmla="*/ 2147483647 h 210"/>
                <a:gd name="T14" fmla="*/ 2147483647 w 127"/>
                <a:gd name="T15" fmla="*/ 2147483647 h 210"/>
                <a:gd name="T16" fmla="*/ 0 w 127"/>
                <a:gd name="T17" fmla="*/ 2147483647 h 210"/>
                <a:gd name="T18" fmla="*/ 2147483647 w 127"/>
                <a:gd name="T19" fmla="*/ 2147483647 h 210"/>
                <a:gd name="T20" fmla="*/ 0 w 127"/>
                <a:gd name="T21" fmla="*/ 2147483647 h 210"/>
                <a:gd name="T22" fmla="*/ 2147483647 w 127"/>
                <a:gd name="T23" fmla="*/ 2147483647 h 210"/>
                <a:gd name="T24" fmla="*/ 2147483647 w 127"/>
                <a:gd name="T25" fmla="*/ 2147483647 h 210"/>
                <a:gd name="T26" fmla="*/ 2147483647 w 127"/>
                <a:gd name="T27" fmla="*/ 2147483647 h 21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7"/>
                <a:gd name="T43" fmla="*/ 0 h 210"/>
                <a:gd name="T44" fmla="*/ 127 w 127"/>
                <a:gd name="T45" fmla="*/ 210 h 21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7" h="210">
                  <a:moveTo>
                    <a:pt x="3" y="0"/>
                  </a:moveTo>
                  <a:cubicBezTo>
                    <a:pt x="23" y="1"/>
                    <a:pt x="126" y="4"/>
                    <a:pt x="126" y="9"/>
                  </a:cubicBezTo>
                  <a:cubicBezTo>
                    <a:pt x="126" y="14"/>
                    <a:pt x="3" y="23"/>
                    <a:pt x="3" y="30"/>
                  </a:cubicBezTo>
                  <a:cubicBezTo>
                    <a:pt x="3" y="37"/>
                    <a:pt x="126" y="45"/>
                    <a:pt x="126" y="51"/>
                  </a:cubicBezTo>
                  <a:cubicBezTo>
                    <a:pt x="126" y="57"/>
                    <a:pt x="3" y="61"/>
                    <a:pt x="3" y="66"/>
                  </a:cubicBezTo>
                  <a:cubicBezTo>
                    <a:pt x="3" y="71"/>
                    <a:pt x="126" y="76"/>
                    <a:pt x="126" y="81"/>
                  </a:cubicBezTo>
                  <a:cubicBezTo>
                    <a:pt x="126" y="86"/>
                    <a:pt x="3" y="94"/>
                    <a:pt x="3" y="99"/>
                  </a:cubicBezTo>
                  <a:cubicBezTo>
                    <a:pt x="3" y="104"/>
                    <a:pt x="127" y="109"/>
                    <a:pt x="126" y="114"/>
                  </a:cubicBezTo>
                  <a:cubicBezTo>
                    <a:pt x="125" y="119"/>
                    <a:pt x="0" y="124"/>
                    <a:pt x="0" y="129"/>
                  </a:cubicBezTo>
                  <a:cubicBezTo>
                    <a:pt x="0" y="134"/>
                    <a:pt x="123" y="142"/>
                    <a:pt x="123" y="147"/>
                  </a:cubicBezTo>
                  <a:cubicBezTo>
                    <a:pt x="123" y="152"/>
                    <a:pt x="0" y="157"/>
                    <a:pt x="0" y="162"/>
                  </a:cubicBezTo>
                  <a:cubicBezTo>
                    <a:pt x="0" y="167"/>
                    <a:pt x="122" y="172"/>
                    <a:pt x="123" y="177"/>
                  </a:cubicBezTo>
                  <a:cubicBezTo>
                    <a:pt x="124" y="182"/>
                    <a:pt x="7" y="187"/>
                    <a:pt x="6" y="192"/>
                  </a:cubicBezTo>
                  <a:cubicBezTo>
                    <a:pt x="5" y="197"/>
                    <a:pt x="94" y="206"/>
                    <a:pt x="117" y="210"/>
                  </a:cubicBezTo>
                </a:path>
              </a:pathLst>
            </a:custGeom>
            <a:noFill/>
            <a:ln w="25400" cap="flat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4D4D4D"/>
                </a:solidFill>
              </a:endParaRPr>
            </a:p>
          </p:txBody>
        </p:sp>
        <p:sp>
          <p:nvSpPr>
            <p:cNvPr id="54" name="Freeform 20"/>
            <p:cNvSpPr>
              <a:spLocks/>
            </p:cNvSpPr>
            <p:nvPr/>
          </p:nvSpPr>
          <p:spPr bwMode="auto">
            <a:xfrm rot="1510711">
              <a:off x="7989888" y="2606097"/>
              <a:ext cx="360362" cy="611188"/>
            </a:xfrm>
            <a:custGeom>
              <a:avLst/>
              <a:gdLst>
                <a:gd name="T0" fmla="*/ 2147483647 w 127"/>
                <a:gd name="T1" fmla="*/ 0 h 210"/>
                <a:gd name="T2" fmla="*/ 2147483647 w 127"/>
                <a:gd name="T3" fmla="*/ 2147483647 h 210"/>
                <a:gd name="T4" fmla="*/ 2147483647 w 127"/>
                <a:gd name="T5" fmla="*/ 2147483647 h 210"/>
                <a:gd name="T6" fmla="*/ 2147483647 w 127"/>
                <a:gd name="T7" fmla="*/ 2147483647 h 210"/>
                <a:gd name="T8" fmla="*/ 2147483647 w 127"/>
                <a:gd name="T9" fmla="*/ 2147483647 h 210"/>
                <a:gd name="T10" fmla="*/ 2147483647 w 127"/>
                <a:gd name="T11" fmla="*/ 2147483647 h 210"/>
                <a:gd name="T12" fmla="*/ 2147483647 w 127"/>
                <a:gd name="T13" fmla="*/ 2147483647 h 210"/>
                <a:gd name="T14" fmla="*/ 2147483647 w 127"/>
                <a:gd name="T15" fmla="*/ 2147483647 h 210"/>
                <a:gd name="T16" fmla="*/ 0 w 127"/>
                <a:gd name="T17" fmla="*/ 2147483647 h 210"/>
                <a:gd name="T18" fmla="*/ 2147483647 w 127"/>
                <a:gd name="T19" fmla="*/ 2147483647 h 210"/>
                <a:gd name="T20" fmla="*/ 0 w 127"/>
                <a:gd name="T21" fmla="*/ 2147483647 h 210"/>
                <a:gd name="T22" fmla="*/ 2147483647 w 127"/>
                <a:gd name="T23" fmla="*/ 2147483647 h 210"/>
                <a:gd name="T24" fmla="*/ 2147483647 w 127"/>
                <a:gd name="T25" fmla="*/ 2147483647 h 210"/>
                <a:gd name="T26" fmla="*/ 2147483647 w 127"/>
                <a:gd name="T27" fmla="*/ 2147483647 h 21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7"/>
                <a:gd name="T43" fmla="*/ 0 h 210"/>
                <a:gd name="T44" fmla="*/ 127 w 127"/>
                <a:gd name="T45" fmla="*/ 210 h 21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7" h="210">
                  <a:moveTo>
                    <a:pt x="3" y="0"/>
                  </a:moveTo>
                  <a:cubicBezTo>
                    <a:pt x="23" y="1"/>
                    <a:pt x="126" y="4"/>
                    <a:pt x="126" y="9"/>
                  </a:cubicBezTo>
                  <a:cubicBezTo>
                    <a:pt x="126" y="14"/>
                    <a:pt x="3" y="23"/>
                    <a:pt x="3" y="30"/>
                  </a:cubicBezTo>
                  <a:cubicBezTo>
                    <a:pt x="3" y="37"/>
                    <a:pt x="126" y="45"/>
                    <a:pt x="126" y="51"/>
                  </a:cubicBezTo>
                  <a:cubicBezTo>
                    <a:pt x="126" y="57"/>
                    <a:pt x="3" y="61"/>
                    <a:pt x="3" y="66"/>
                  </a:cubicBezTo>
                  <a:cubicBezTo>
                    <a:pt x="3" y="71"/>
                    <a:pt x="126" y="76"/>
                    <a:pt x="126" y="81"/>
                  </a:cubicBezTo>
                  <a:cubicBezTo>
                    <a:pt x="126" y="86"/>
                    <a:pt x="3" y="94"/>
                    <a:pt x="3" y="99"/>
                  </a:cubicBezTo>
                  <a:cubicBezTo>
                    <a:pt x="3" y="104"/>
                    <a:pt x="127" y="109"/>
                    <a:pt x="126" y="114"/>
                  </a:cubicBezTo>
                  <a:cubicBezTo>
                    <a:pt x="125" y="119"/>
                    <a:pt x="0" y="124"/>
                    <a:pt x="0" y="129"/>
                  </a:cubicBezTo>
                  <a:cubicBezTo>
                    <a:pt x="0" y="134"/>
                    <a:pt x="123" y="142"/>
                    <a:pt x="123" y="147"/>
                  </a:cubicBezTo>
                  <a:cubicBezTo>
                    <a:pt x="123" y="152"/>
                    <a:pt x="0" y="157"/>
                    <a:pt x="0" y="162"/>
                  </a:cubicBezTo>
                  <a:cubicBezTo>
                    <a:pt x="0" y="167"/>
                    <a:pt x="122" y="172"/>
                    <a:pt x="123" y="177"/>
                  </a:cubicBezTo>
                  <a:cubicBezTo>
                    <a:pt x="124" y="182"/>
                    <a:pt x="7" y="187"/>
                    <a:pt x="6" y="192"/>
                  </a:cubicBezTo>
                  <a:cubicBezTo>
                    <a:pt x="5" y="197"/>
                    <a:pt x="94" y="206"/>
                    <a:pt x="117" y="210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4D4D4D"/>
                </a:solidFill>
              </a:endParaRPr>
            </a:p>
          </p:txBody>
        </p:sp>
        <p:sp>
          <p:nvSpPr>
            <p:cNvPr id="55" name="Freeform 21"/>
            <p:cNvSpPr>
              <a:spLocks/>
            </p:cNvSpPr>
            <p:nvPr/>
          </p:nvSpPr>
          <p:spPr bwMode="auto">
            <a:xfrm rot="20093192">
              <a:off x="8278813" y="2599747"/>
              <a:ext cx="360362" cy="611188"/>
            </a:xfrm>
            <a:custGeom>
              <a:avLst/>
              <a:gdLst>
                <a:gd name="T0" fmla="*/ 2147483647 w 127"/>
                <a:gd name="T1" fmla="*/ 0 h 210"/>
                <a:gd name="T2" fmla="*/ 2147483647 w 127"/>
                <a:gd name="T3" fmla="*/ 2147483647 h 210"/>
                <a:gd name="T4" fmla="*/ 2147483647 w 127"/>
                <a:gd name="T5" fmla="*/ 2147483647 h 210"/>
                <a:gd name="T6" fmla="*/ 2147483647 w 127"/>
                <a:gd name="T7" fmla="*/ 2147483647 h 210"/>
                <a:gd name="T8" fmla="*/ 2147483647 w 127"/>
                <a:gd name="T9" fmla="*/ 2147483647 h 210"/>
                <a:gd name="T10" fmla="*/ 2147483647 w 127"/>
                <a:gd name="T11" fmla="*/ 2147483647 h 210"/>
                <a:gd name="T12" fmla="*/ 2147483647 w 127"/>
                <a:gd name="T13" fmla="*/ 2147483647 h 210"/>
                <a:gd name="T14" fmla="*/ 2147483647 w 127"/>
                <a:gd name="T15" fmla="*/ 2147483647 h 210"/>
                <a:gd name="T16" fmla="*/ 0 w 127"/>
                <a:gd name="T17" fmla="*/ 2147483647 h 210"/>
                <a:gd name="T18" fmla="*/ 2147483647 w 127"/>
                <a:gd name="T19" fmla="*/ 2147483647 h 210"/>
                <a:gd name="T20" fmla="*/ 0 w 127"/>
                <a:gd name="T21" fmla="*/ 2147483647 h 210"/>
                <a:gd name="T22" fmla="*/ 2147483647 w 127"/>
                <a:gd name="T23" fmla="*/ 2147483647 h 210"/>
                <a:gd name="T24" fmla="*/ 2147483647 w 127"/>
                <a:gd name="T25" fmla="*/ 2147483647 h 210"/>
                <a:gd name="T26" fmla="*/ 2147483647 w 127"/>
                <a:gd name="T27" fmla="*/ 2147483647 h 21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7"/>
                <a:gd name="T43" fmla="*/ 0 h 210"/>
                <a:gd name="T44" fmla="*/ 127 w 127"/>
                <a:gd name="T45" fmla="*/ 210 h 21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7" h="210">
                  <a:moveTo>
                    <a:pt x="3" y="0"/>
                  </a:moveTo>
                  <a:cubicBezTo>
                    <a:pt x="23" y="1"/>
                    <a:pt x="126" y="4"/>
                    <a:pt x="126" y="9"/>
                  </a:cubicBezTo>
                  <a:cubicBezTo>
                    <a:pt x="126" y="14"/>
                    <a:pt x="3" y="23"/>
                    <a:pt x="3" y="30"/>
                  </a:cubicBezTo>
                  <a:cubicBezTo>
                    <a:pt x="3" y="37"/>
                    <a:pt x="126" y="45"/>
                    <a:pt x="126" y="51"/>
                  </a:cubicBezTo>
                  <a:cubicBezTo>
                    <a:pt x="126" y="57"/>
                    <a:pt x="3" y="61"/>
                    <a:pt x="3" y="66"/>
                  </a:cubicBezTo>
                  <a:cubicBezTo>
                    <a:pt x="3" y="71"/>
                    <a:pt x="126" y="76"/>
                    <a:pt x="126" y="81"/>
                  </a:cubicBezTo>
                  <a:cubicBezTo>
                    <a:pt x="126" y="86"/>
                    <a:pt x="3" y="94"/>
                    <a:pt x="3" y="99"/>
                  </a:cubicBezTo>
                  <a:cubicBezTo>
                    <a:pt x="3" y="104"/>
                    <a:pt x="127" y="109"/>
                    <a:pt x="126" y="114"/>
                  </a:cubicBezTo>
                  <a:cubicBezTo>
                    <a:pt x="125" y="119"/>
                    <a:pt x="0" y="124"/>
                    <a:pt x="0" y="129"/>
                  </a:cubicBezTo>
                  <a:cubicBezTo>
                    <a:pt x="0" y="134"/>
                    <a:pt x="123" y="142"/>
                    <a:pt x="123" y="147"/>
                  </a:cubicBezTo>
                  <a:cubicBezTo>
                    <a:pt x="123" y="152"/>
                    <a:pt x="0" y="157"/>
                    <a:pt x="0" y="162"/>
                  </a:cubicBezTo>
                  <a:cubicBezTo>
                    <a:pt x="0" y="167"/>
                    <a:pt x="122" y="172"/>
                    <a:pt x="123" y="177"/>
                  </a:cubicBezTo>
                  <a:cubicBezTo>
                    <a:pt x="124" y="182"/>
                    <a:pt x="7" y="187"/>
                    <a:pt x="6" y="192"/>
                  </a:cubicBezTo>
                  <a:cubicBezTo>
                    <a:pt x="5" y="197"/>
                    <a:pt x="94" y="206"/>
                    <a:pt x="117" y="210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4D4D4D"/>
                </a:solidFill>
              </a:endParaRPr>
            </a:p>
          </p:txBody>
        </p:sp>
        <p:sp>
          <p:nvSpPr>
            <p:cNvPr id="56" name="Oval 22"/>
            <p:cNvSpPr>
              <a:spLocks noChangeArrowheads="1"/>
            </p:cNvSpPr>
            <p:nvPr/>
          </p:nvSpPr>
          <p:spPr bwMode="auto">
            <a:xfrm>
              <a:off x="8096250" y="2374322"/>
              <a:ext cx="496888" cy="47783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760000"/>
                </a:gs>
              </a:gsLst>
              <a:path path="rect">
                <a:fillToRect l="100000" b="100000"/>
              </a:path>
            </a:gradFill>
            <a:ln w="12700">
              <a:noFill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de-DE">
                <a:solidFill>
                  <a:srgbClr val="4D4D4D"/>
                </a:solidFill>
              </a:endParaRPr>
            </a:p>
          </p:txBody>
        </p:sp>
        <p:sp>
          <p:nvSpPr>
            <p:cNvPr id="57" name="Oval 23"/>
            <p:cNvSpPr>
              <a:spLocks noChangeArrowheads="1"/>
            </p:cNvSpPr>
            <p:nvPr/>
          </p:nvSpPr>
          <p:spPr bwMode="auto">
            <a:xfrm>
              <a:off x="7732713" y="2993447"/>
              <a:ext cx="496887" cy="477838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rgbClr val="002060"/>
                </a:gs>
              </a:gsLst>
              <a:path path="rect">
                <a:fillToRect l="100000" b="100000"/>
              </a:path>
            </a:gradFill>
            <a:ln w="12700">
              <a:noFill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de-DE">
                <a:solidFill>
                  <a:srgbClr val="4D4D4D"/>
                </a:solidFill>
              </a:endParaRPr>
            </a:p>
          </p:txBody>
        </p:sp>
        <p:sp>
          <p:nvSpPr>
            <p:cNvPr id="58" name="Oval 24"/>
            <p:cNvSpPr>
              <a:spLocks noChangeArrowheads="1"/>
            </p:cNvSpPr>
            <p:nvPr/>
          </p:nvSpPr>
          <p:spPr bwMode="auto">
            <a:xfrm>
              <a:off x="8366125" y="3007735"/>
              <a:ext cx="496888" cy="477837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rgbClr val="002060"/>
                </a:gs>
              </a:gsLst>
              <a:path path="rect">
                <a:fillToRect l="100000" b="100000"/>
              </a:path>
            </a:gradFill>
            <a:ln w="12700">
              <a:noFill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de-DE">
                <a:solidFill>
                  <a:srgbClr val="4D4D4D"/>
                </a:solidFill>
              </a:endParaRPr>
            </a:p>
          </p:txBody>
        </p:sp>
      </p:grpSp>
      <p:sp>
        <p:nvSpPr>
          <p:cNvPr id="59" name="Freeform 19"/>
          <p:cNvSpPr>
            <a:spLocks/>
          </p:cNvSpPr>
          <p:nvPr/>
        </p:nvSpPr>
        <p:spPr bwMode="auto">
          <a:xfrm>
            <a:off x="7548324" y="4546483"/>
            <a:ext cx="889000" cy="233362"/>
          </a:xfrm>
          <a:custGeom>
            <a:avLst/>
            <a:gdLst>
              <a:gd name="T0" fmla="*/ 0 w 987"/>
              <a:gd name="T1" fmla="*/ 0 h 252"/>
              <a:gd name="T2" fmla="*/ 2147483647 w 987"/>
              <a:gd name="T3" fmla="*/ 2147483647 h 252"/>
              <a:gd name="T4" fmla="*/ 2147483647 w 987"/>
              <a:gd name="T5" fmla="*/ 2147483647 h 252"/>
              <a:gd name="T6" fmla="*/ 0 60000 65536"/>
              <a:gd name="T7" fmla="*/ 0 60000 65536"/>
              <a:gd name="T8" fmla="*/ 0 60000 65536"/>
              <a:gd name="T9" fmla="*/ 0 w 987"/>
              <a:gd name="T10" fmla="*/ 0 h 252"/>
              <a:gd name="T11" fmla="*/ 987 w 987"/>
              <a:gd name="T12" fmla="*/ 252 h 2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87" h="252">
                <a:moveTo>
                  <a:pt x="0" y="0"/>
                </a:moveTo>
                <a:cubicBezTo>
                  <a:pt x="164" y="126"/>
                  <a:pt x="328" y="252"/>
                  <a:pt x="492" y="252"/>
                </a:cubicBezTo>
                <a:cubicBezTo>
                  <a:pt x="656" y="252"/>
                  <a:pt x="821" y="127"/>
                  <a:pt x="987" y="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arrow" w="lg" len="med"/>
            <a:tailEnd type="arrow" w="lg" len="med"/>
          </a:ln>
        </p:spPr>
        <p:txBody>
          <a:bodyPr wrap="none" anchor="ctr"/>
          <a:lstStyle/>
          <a:p>
            <a:endParaRPr lang="en-US">
              <a:solidFill>
                <a:srgbClr val="4D4D4D"/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38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40" name="Action Button: Custom 39">
                <a:hlinkClick r:id="rId6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Chevron 40">
                <a:hlinkClick r:id="rId6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44" name="Chevron 43">
                <a:hlinkClick r:id="rId6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39" name="TextBox 38">
              <a:hlinkClick r:id="rId6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157744162"/>
      </p:ext>
    </p:extLst>
  </p:cSld>
  <p:clrMapOvr>
    <a:masterClrMapping/>
  </p:clrMapOvr>
  <mc:AlternateContent xmlns:mc="http://schemas.openxmlformats.org/markup-compatibility/2006">
    <mc:Choic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xit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4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4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3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xit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4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4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3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51" grpId="0" animBg="1"/>
      <p:bldP spid="5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elle 10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842128546"/>
              </p:ext>
            </p:extLst>
          </p:nvPr>
        </p:nvGraphicFramePr>
        <p:xfrm>
          <a:off x="228599" y="1612800"/>
          <a:ext cx="8591874" cy="3808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3958"/>
                <a:gridCol w="2863958"/>
                <a:gridCol w="2863958"/>
              </a:tblGrid>
              <a:tr h="367241">
                <a:tc>
                  <a:txBody>
                    <a:bodyPr/>
                    <a:lstStyle/>
                    <a:p>
                      <a:r>
                        <a:rPr dirty="0" err="1"/>
                        <a:t>Симметричное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валентное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колебание</a:t>
                      </a:r>
                      <a:endParaRPr lang="ru-RU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t>Антисимметричное валентное колебание</a:t>
                      </a:r>
                      <a:endParaRPr lang="ru-RU" b="1" dirty="0" smtClean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b="1" dirty="0" smtClean="0">
                          <a:solidFill>
                            <a:schemeClr val="bg2"/>
                          </a:solidFill>
                        </a:rPr>
                        <a:t>Ножничное колебание</a:t>
                      </a:r>
                      <a:endParaRPr lang="ru-RU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468963"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rgbClr val="4D4D4D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rgbClr val="4D4D4D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rgbClr val="4D4D4D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7241">
                <a:tc>
                  <a:txBody>
                    <a:bodyPr/>
                    <a:lstStyle/>
                    <a:p>
                      <a:r>
                        <a:rPr lang="de-DE" b="1" dirty="0" smtClean="0">
                          <a:solidFill>
                            <a:schemeClr val="bg2"/>
                          </a:solidFill>
                        </a:rPr>
                        <a:t>Маятниковое колебание</a:t>
                      </a:r>
                      <a:endParaRPr lang="ru-RU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b="1" dirty="0" smtClean="0">
                          <a:solidFill>
                            <a:schemeClr val="bg2"/>
                          </a:solidFill>
                        </a:rPr>
                        <a:t>Веерное колебание</a:t>
                      </a:r>
                      <a:endParaRPr lang="ru-RU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b="1" dirty="0" smtClean="0">
                          <a:solidFill>
                            <a:schemeClr val="bg2"/>
                          </a:solidFill>
                        </a:rPr>
                        <a:t>Крутильное колебание</a:t>
                      </a:r>
                      <a:endParaRPr lang="ru-RU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468963"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rgbClr val="4D4D4D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rgbClr val="4D4D4D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rgbClr val="4D4D4D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err="1" smtClean="0"/>
              <a:t>Инфракрасная</a:t>
            </a:r>
            <a:r>
              <a:rPr dirty="0" smtClean="0"/>
              <a:t> </a:t>
            </a:r>
            <a:r>
              <a:rPr dirty="0" err="1" smtClean="0"/>
              <a:t>спектроскопия</a:t>
            </a:r>
            <a:r>
              <a:rPr dirty="0" smtClean="0"/>
              <a:t> с </a:t>
            </a:r>
            <a:r>
              <a:rPr dirty="0" err="1" smtClean="0"/>
              <a:t>Фурье-преобразованием</a:t>
            </a:r>
            <a:r>
              <a:rPr dirty="0"/>
              <a:t/>
            </a:r>
            <a:br>
              <a:rPr dirty="0"/>
            </a:br>
            <a:r>
              <a:rPr sz="3100" dirty="0" smtClean="0"/>
              <a:t>Общие положения</a:t>
            </a:r>
            <a:endParaRPr lang="ru-RU" sz="3100" dirty="0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715546" y="1952497"/>
            <a:ext cx="1840230" cy="1314450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3491882" y="1952497"/>
            <a:ext cx="1840230" cy="131445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372200" y="1952497"/>
            <a:ext cx="1840230" cy="1314450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715546" y="3794987"/>
            <a:ext cx="1840230" cy="1314450"/>
          </a:xfrm>
          <a:prstGeom prst="rect">
            <a:avLst/>
          </a:prstGeom>
        </p:spPr>
      </p:pic>
      <p:pic>
        <p:nvPicPr>
          <p:cNvPr id="23" name="Grafik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3491882" y="3752697"/>
            <a:ext cx="1840230" cy="1314450"/>
          </a:xfrm>
          <a:prstGeom prst="rect">
            <a:avLst/>
          </a:prstGeom>
        </p:spPr>
      </p:pic>
      <p:pic>
        <p:nvPicPr>
          <p:cNvPr id="24" name="Grafik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372200" y="3752697"/>
            <a:ext cx="1840230" cy="1314450"/>
          </a:xfrm>
          <a:prstGeom prst="rect">
            <a:avLst/>
          </a:prstGeom>
        </p:spPr>
      </p:pic>
      <p:sp>
        <p:nvSpPr>
          <p:cNvPr id="25" name="Rechteck 24"/>
          <p:cNvSpPr/>
          <p:nvPr/>
        </p:nvSpPr>
        <p:spPr>
          <a:xfrm>
            <a:off x="4788000" y="6048000"/>
            <a:ext cx="4356000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1200" dirty="0" smtClean="0">
                <a:solidFill>
                  <a:srgbClr val="7D7D7D"/>
                </a:solidFill>
              </a:rPr>
              <a:t>Источник: </a:t>
            </a:r>
            <a:r>
              <a:rPr lang="en-US" sz="1200" dirty="0">
                <a:solidFill>
                  <a:srgbClr val="7D7D7D"/>
                </a:solidFill>
                <a:hlinkClick r:id="rId9"/>
              </a:rPr>
              <a:t>https://en.wikipedia.org/wiki/Infrared_spectroscopy</a:t>
            </a:r>
            <a:endParaRPr lang="ru-RU" sz="1200" dirty="0">
              <a:solidFill>
                <a:srgbClr val="7D7D7D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26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28" name="Action Button: Custom 27">
                <a:hlinkClick r:id="rId10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Chevron 28">
                <a:hlinkClick r:id="rId10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30" name="Chevron 29">
                <a:hlinkClick r:id="rId10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27" name="TextBox 26">
              <a:hlinkClick r:id="rId10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6236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Инфракрасная спектроскопия с Фурье-преобразованием</a:t>
            </a:r>
            <a:r>
              <a:rPr dirty="0"/>
              <a:t/>
            </a:r>
            <a:br>
              <a:rPr dirty="0"/>
            </a:br>
            <a:r>
              <a:rPr sz="3100" dirty="0" smtClean="0"/>
              <a:t>Общие положения</a:t>
            </a:r>
            <a:endParaRPr lang="ru-RU" sz="31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512000"/>
            <a:ext cx="8686800" cy="4562856"/>
          </a:xfrm>
        </p:spPr>
        <p:txBody>
          <a:bodyPr>
            <a:normAutofit/>
          </a:bodyPr>
          <a:lstStyle/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Пики отвечают колебаниям активных в ИК-спектре связей.</a:t>
            </a: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Эти связи колеблются с определенными частотами  </a:t>
            </a: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Небольшие изменения в положении пика и его интенсивности позволяют различать соединения, к которым относятся пики</a:t>
            </a: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ИК спектр может служить в качестве «отпечатка пальца» соединения</a:t>
            </a:r>
            <a:endParaRPr lang="ru-RU" sz="1800" dirty="0"/>
          </a:p>
        </p:txBody>
      </p:sp>
      <mc:AlternateContent xmlns:mc="http://schemas.openxmlformats.org/markup-compatibility/2006">
        <mc:Choic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4709302" y="4265297"/>
                <a:ext cx="101482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xmlns:a="http://schemas.openxmlformats.org/drawingml/2006/main"/>
                <a14:m xmlns:a14="http://schemas.microsoft.com/office/drawing/2010/main"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xmlns:a="http://schemas.openxmlformats.org/drawingml/2006/main" lang="en-US" sz="400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≅</m:t>
                      </m:r>
                    </m:oMath>
                  </m:oMathPara>
                </a14:m>
                <a:endParaRPr xmlns:a="http://schemas.openxmlformats.org/drawingml/2006/main" lang="ru-RU" sz="4000" dirty="0" smtClean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9302" y="4265297"/>
                <a:ext cx="1014826" cy="707886"/>
              </a:xfrm>
              <a:prstGeom prst="rect">
                <a:avLst/>
              </a:prstGeom>
              <a:blipFill rotWithShape="0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 rot="1087300">
            <a:off x="6126328" y="3790193"/>
            <a:ext cx="1283233" cy="1868644"/>
          </a:xfrm>
          <a:prstGeom prst="rect">
            <a:avLst/>
          </a:prstGeom>
        </p:spPr>
      </p:pic>
      <p:grpSp>
        <p:nvGrpSpPr>
          <p:cNvPr id="4" name="Gruppieren 3"/>
          <p:cNvGrpSpPr>
            <a:grpSpLocks noChangeAspect="1"/>
          </p:cNvGrpSpPr>
          <p:nvPr/>
        </p:nvGrpSpPr>
        <p:grpSpPr>
          <a:xfrm>
            <a:off x="395536" y="3323617"/>
            <a:ext cx="3743896" cy="2662654"/>
            <a:chOff x="155436" y="3356992"/>
            <a:chExt cx="3827954" cy="2722436"/>
          </a:xfrm>
        </p:grpSpPr>
        <p:pic>
          <p:nvPicPr>
            <p:cNvPr id="2" name="Grafik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  </a:ext>
              </a:extLst>
            </a:blip>
            <a:stretch>
              <a:fillRect/>
            </a:stretch>
          </p:blipFill>
          <p:spPr>
            <a:xfrm>
              <a:off x="558896" y="3356992"/>
              <a:ext cx="3424494" cy="2448535"/>
            </a:xfrm>
            <a:prstGeom prst="rect">
              <a:avLst/>
            </a:prstGeom>
          </p:spPr>
        </p:pic>
        <p:sp>
          <p:nvSpPr>
            <p:cNvPr id="21" name="TextBox 7"/>
            <p:cNvSpPr txBox="1"/>
            <p:nvPr/>
          </p:nvSpPr>
          <p:spPr>
            <a:xfrm rot="16200000">
              <a:off x="-408594" y="4133016"/>
              <a:ext cx="1519675" cy="2360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Оптическая плотность</a:t>
              </a:r>
            </a:p>
          </p:txBody>
        </p:sp>
        <p:sp>
          <p:nvSpPr>
            <p:cNvPr id="22" name="TextBox 9"/>
            <p:cNvSpPr txBox="1"/>
            <p:nvPr/>
          </p:nvSpPr>
          <p:spPr>
            <a:xfrm>
              <a:off x="155436" y="4924884"/>
              <a:ext cx="441217" cy="251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chemeClr val="tx2"/>
                  </a:solidFill>
                </a:rPr>
                <a:t>0,10</a:t>
              </a:r>
            </a:p>
          </p:txBody>
        </p:sp>
        <p:sp>
          <p:nvSpPr>
            <p:cNvPr id="23" name="TextBox 18"/>
            <p:cNvSpPr txBox="1"/>
            <p:nvPr/>
          </p:nvSpPr>
          <p:spPr>
            <a:xfrm>
              <a:off x="155436" y="3359725"/>
              <a:ext cx="441217" cy="251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chemeClr val="tx2"/>
                  </a:solidFill>
                </a:rPr>
                <a:t>0,30</a:t>
              </a:r>
            </a:p>
          </p:txBody>
        </p:sp>
        <p:sp>
          <p:nvSpPr>
            <p:cNvPr id="24" name="TextBox 19"/>
            <p:cNvSpPr txBox="1"/>
            <p:nvPr/>
          </p:nvSpPr>
          <p:spPr>
            <a:xfrm>
              <a:off x="1714682" y="5827679"/>
              <a:ext cx="1401667" cy="251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Волновое число, см</a:t>
              </a:r>
              <a:r>
                <a:rPr lang="en-US" sz="1000" b="1" baseline="30000" dirty="0" smtClean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–1</a:t>
              </a:r>
            </a:p>
          </p:txBody>
        </p:sp>
      </p:grpSp>
      <p:sp>
        <p:nvSpPr>
          <p:cNvPr id="27" name="Rechteck 26"/>
          <p:cNvSpPr/>
          <p:nvPr/>
        </p:nvSpPr>
        <p:spPr>
          <a:xfrm>
            <a:off x="228600" y="3212975"/>
            <a:ext cx="4278105" cy="2772000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9" name="Group 18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20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26" name="Action Button: Custom 25">
                <a:hlinkClick r:id="rId6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Chevron 27">
                <a:hlinkClick r:id="rId6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9" name="Chevron 28">
                <a:hlinkClick r:id="rId6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25" name="TextBox 24">
              <a:hlinkClick r:id="rId6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79898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Инфракрасная спектроскопия с Фурье-преобразованием</a:t>
            </a:r>
            <a:r>
              <a:rPr dirty="0"/>
              <a:t/>
            </a:r>
            <a:br>
              <a:rPr dirty="0"/>
            </a:br>
            <a:r>
              <a:rPr sz="3100" dirty="0" smtClean="0"/>
              <a:t>Общие положения</a:t>
            </a:r>
            <a:endParaRPr lang="ru-RU" sz="3100" dirty="0">
              <a:solidFill>
                <a:schemeClr val="tx2"/>
              </a:solidFill>
            </a:endParaRPr>
          </a:p>
        </p:txBody>
      </p:sp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228600" y="1512000"/>
            <a:ext cx="4270248" cy="4562856"/>
          </a:xfrm>
        </p:spPr>
        <p:txBody>
          <a:bodyPr>
            <a:noAutofit/>
          </a:bodyPr>
          <a:lstStyle/>
          <a:p>
            <a:pPr indent="-230400"/>
            <a:r>
              <a:rPr lang="en-US" sz="1900" b="0" dirty="0" smtClean="0"/>
              <a:t>Волновое число, при котором поглощают различные связи (связи одного типа обычно объединяют понятием «функциональная </a:t>
            </a:r>
            <a:r>
              <a:rPr lang="en-US" sz="1900" b="0" spc="-20" dirty="0"/>
              <a:t>группа»), характеризует силу </a:t>
            </a:r>
            <a:r>
              <a:rPr lang="en-US" sz="1900" b="0" dirty="0" smtClean="0"/>
              <a:t>связи. Более сильные связи поглощают при более высоких волновых числах.</a:t>
            </a:r>
          </a:p>
          <a:p>
            <a:pPr indent="-230400"/>
            <a:r>
              <a:rPr lang="en-US" sz="1900" b="0" dirty="0"/>
              <a:t>Каждая функциональная группа поглощает на ее собственной характеристической частоте, давая возможность уточнить химическое строение материала, исходя из его инфракрасного спектра.	</a:t>
            </a:r>
            <a:endParaRPr lang="ru-RU" sz="1900" b="0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4710510" y="2937839"/>
            <a:ext cx="4150325" cy="3018968"/>
            <a:chOff x="4499992" y="2808318"/>
            <a:chExt cx="4363753" cy="3174217"/>
          </a:xfrm>
        </p:grpSpPr>
        <p:grpSp>
          <p:nvGrpSpPr>
            <p:cNvPr id="22" name="Group 60"/>
            <p:cNvGrpSpPr>
              <a:grpSpLocks noChangeAspect="1"/>
            </p:cNvGrpSpPr>
            <p:nvPr/>
          </p:nvGrpSpPr>
          <p:grpSpPr>
            <a:xfrm>
              <a:off x="4499992" y="2808318"/>
              <a:ext cx="4363753" cy="3174217"/>
              <a:chOff x="491323" y="1510560"/>
              <a:chExt cx="8588318" cy="4879669"/>
            </a:xfrm>
          </p:grpSpPr>
          <p:sp>
            <p:nvSpPr>
              <p:cNvPr id="25" name="Freeform 5"/>
              <p:cNvSpPr>
                <a:spLocks/>
              </p:cNvSpPr>
              <p:nvPr/>
            </p:nvSpPr>
            <p:spPr bwMode="auto">
              <a:xfrm>
                <a:off x="1279458" y="2470246"/>
                <a:ext cx="7439025" cy="3040584"/>
              </a:xfrm>
              <a:custGeom>
                <a:avLst/>
                <a:gdLst/>
                <a:ahLst/>
                <a:cxnLst>
                  <a:cxn ang="0">
                    <a:pos x="73" y="2007"/>
                  </a:cxn>
                  <a:cxn ang="0">
                    <a:pos x="150" y="2036"/>
                  </a:cxn>
                  <a:cxn ang="0">
                    <a:pos x="222" y="2059"/>
                  </a:cxn>
                  <a:cxn ang="0">
                    <a:pos x="300" y="2064"/>
                  </a:cxn>
                  <a:cxn ang="0">
                    <a:pos x="377" y="2082"/>
                  </a:cxn>
                  <a:cxn ang="0">
                    <a:pos x="455" y="2076"/>
                  </a:cxn>
                  <a:cxn ang="0">
                    <a:pos x="532" y="2047"/>
                  </a:cxn>
                  <a:cxn ang="0">
                    <a:pos x="610" y="2041"/>
                  </a:cxn>
                  <a:cxn ang="0">
                    <a:pos x="682" y="1996"/>
                  </a:cxn>
                  <a:cxn ang="0">
                    <a:pos x="760" y="1967"/>
                  </a:cxn>
                  <a:cxn ang="0">
                    <a:pos x="837" y="1927"/>
                  </a:cxn>
                  <a:cxn ang="0">
                    <a:pos x="915" y="1829"/>
                  </a:cxn>
                  <a:cxn ang="0">
                    <a:pos x="992" y="1520"/>
                  </a:cxn>
                  <a:cxn ang="0">
                    <a:pos x="1070" y="1755"/>
                  </a:cxn>
                  <a:cxn ang="0">
                    <a:pos x="1142" y="1875"/>
                  </a:cxn>
                  <a:cxn ang="0">
                    <a:pos x="1219" y="1932"/>
                  </a:cxn>
                  <a:cxn ang="0">
                    <a:pos x="1297" y="1887"/>
                  </a:cxn>
                  <a:cxn ang="0">
                    <a:pos x="1374" y="1961"/>
                  </a:cxn>
                  <a:cxn ang="0">
                    <a:pos x="1452" y="1904"/>
                  </a:cxn>
                  <a:cxn ang="0">
                    <a:pos x="1529" y="1514"/>
                  </a:cxn>
                  <a:cxn ang="0">
                    <a:pos x="1602" y="1686"/>
                  </a:cxn>
                  <a:cxn ang="0">
                    <a:pos x="1679" y="1984"/>
                  </a:cxn>
                  <a:cxn ang="0">
                    <a:pos x="1757" y="1996"/>
                  </a:cxn>
                  <a:cxn ang="0">
                    <a:pos x="1834" y="2007"/>
                  </a:cxn>
                  <a:cxn ang="0">
                    <a:pos x="1912" y="2007"/>
                  </a:cxn>
                  <a:cxn ang="0">
                    <a:pos x="1989" y="1996"/>
                  </a:cxn>
                  <a:cxn ang="0">
                    <a:pos x="2061" y="1996"/>
                  </a:cxn>
                  <a:cxn ang="0">
                    <a:pos x="2139" y="2007"/>
                  </a:cxn>
                  <a:cxn ang="0">
                    <a:pos x="2216" y="2013"/>
                  </a:cxn>
                  <a:cxn ang="0">
                    <a:pos x="2294" y="2018"/>
                  </a:cxn>
                  <a:cxn ang="0">
                    <a:pos x="2371" y="2036"/>
                  </a:cxn>
                  <a:cxn ang="0">
                    <a:pos x="2449" y="2024"/>
                  </a:cxn>
                  <a:cxn ang="0">
                    <a:pos x="2521" y="2024"/>
                  </a:cxn>
                  <a:cxn ang="0">
                    <a:pos x="2599" y="2013"/>
                  </a:cxn>
                  <a:cxn ang="0">
                    <a:pos x="2676" y="2024"/>
                  </a:cxn>
                  <a:cxn ang="0">
                    <a:pos x="2754" y="2024"/>
                  </a:cxn>
                  <a:cxn ang="0">
                    <a:pos x="2831" y="1996"/>
                  </a:cxn>
                  <a:cxn ang="0">
                    <a:pos x="2909" y="1984"/>
                  </a:cxn>
                  <a:cxn ang="0">
                    <a:pos x="2981" y="1978"/>
                  </a:cxn>
                  <a:cxn ang="0">
                    <a:pos x="3058" y="1978"/>
                  </a:cxn>
                  <a:cxn ang="0">
                    <a:pos x="3136" y="1973"/>
                  </a:cxn>
                  <a:cxn ang="0">
                    <a:pos x="3213" y="1904"/>
                  </a:cxn>
                  <a:cxn ang="0">
                    <a:pos x="3291" y="1657"/>
                  </a:cxn>
                  <a:cxn ang="0">
                    <a:pos x="3368" y="407"/>
                  </a:cxn>
                  <a:cxn ang="0">
                    <a:pos x="3441" y="1525"/>
                  </a:cxn>
                  <a:cxn ang="0">
                    <a:pos x="3518" y="1164"/>
                  </a:cxn>
                  <a:cxn ang="0">
                    <a:pos x="3596" y="1462"/>
                  </a:cxn>
                  <a:cxn ang="0">
                    <a:pos x="3673" y="1703"/>
                  </a:cxn>
                  <a:cxn ang="0">
                    <a:pos x="3751" y="1715"/>
                  </a:cxn>
                  <a:cxn ang="0">
                    <a:pos x="3828" y="1726"/>
                  </a:cxn>
                  <a:cxn ang="0">
                    <a:pos x="3901" y="1611"/>
                  </a:cxn>
                  <a:cxn ang="0">
                    <a:pos x="3978" y="1726"/>
                  </a:cxn>
                  <a:cxn ang="0">
                    <a:pos x="4056" y="1973"/>
                  </a:cxn>
                  <a:cxn ang="0">
                    <a:pos x="4133" y="1938"/>
                  </a:cxn>
                  <a:cxn ang="0">
                    <a:pos x="4210" y="1978"/>
                  </a:cxn>
                  <a:cxn ang="0">
                    <a:pos x="4288" y="1967"/>
                  </a:cxn>
                  <a:cxn ang="0">
                    <a:pos x="4360" y="1990"/>
                  </a:cxn>
                  <a:cxn ang="0">
                    <a:pos x="4438" y="2007"/>
                  </a:cxn>
                  <a:cxn ang="0">
                    <a:pos x="4515" y="1996"/>
                  </a:cxn>
                  <a:cxn ang="0">
                    <a:pos x="4593" y="1858"/>
                  </a:cxn>
                  <a:cxn ang="0">
                    <a:pos x="4670" y="1520"/>
                  </a:cxn>
                </a:cxnLst>
                <a:rect l="0" t="0" r="r" b="b"/>
                <a:pathLst>
                  <a:path w="4686" h="2082">
                    <a:moveTo>
                      <a:pt x="0" y="2013"/>
                    </a:moveTo>
                    <a:lnTo>
                      <a:pt x="5" y="2013"/>
                    </a:lnTo>
                    <a:lnTo>
                      <a:pt x="11" y="2018"/>
                    </a:lnTo>
                    <a:lnTo>
                      <a:pt x="16" y="2018"/>
                    </a:lnTo>
                    <a:lnTo>
                      <a:pt x="21" y="2024"/>
                    </a:lnTo>
                    <a:lnTo>
                      <a:pt x="26" y="2018"/>
                    </a:lnTo>
                    <a:lnTo>
                      <a:pt x="31" y="2007"/>
                    </a:lnTo>
                    <a:lnTo>
                      <a:pt x="36" y="2007"/>
                    </a:lnTo>
                    <a:lnTo>
                      <a:pt x="42" y="2007"/>
                    </a:lnTo>
                    <a:lnTo>
                      <a:pt x="52" y="2007"/>
                    </a:lnTo>
                    <a:lnTo>
                      <a:pt x="57" y="2001"/>
                    </a:lnTo>
                    <a:lnTo>
                      <a:pt x="62" y="2013"/>
                    </a:lnTo>
                    <a:lnTo>
                      <a:pt x="67" y="2013"/>
                    </a:lnTo>
                    <a:lnTo>
                      <a:pt x="73" y="2007"/>
                    </a:lnTo>
                    <a:lnTo>
                      <a:pt x="78" y="2007"/>
                    </a:lnTo>
                    <a:lnTo>
                      <a:pt x="83" y="2018"/>
                    </a:lnTo>
                    <a:lnTo>
                      <a:pt x="88" y="2013"/>
                    </a:lnTo>
                    <a:lnTo>
                      <a:pt x="93" y="2013"/>
                    </a:lnTo>
                    <a:lnTo>
                      <a:pt x="98" y="2018"/>
                    </a:lnTo>
                    <a:lnTo>
                      <a:pt x="104" y="2013"/>
                    </a:lnTo>
                    <a:lnTo>
                      <a:pt x="109" y="2018"/>
                    </a:lnTo>
                    <a:lnTo>
                      <a:pt x="114" y="2024"/>
                    </a:lnTo>
                    <a:lnTo>
                      <a:pt x="119" y="2030"/>
                    </a:lnTo>
                    <a:lnTo>
                      <a:pt x="124" y="2036"/>
                    </a:lnTo>
                    <a:lnTo>
                      <a:pt x="129" y="2036"/>
                    </a:lnTo>
                    <a:lnTo>
                      <a:pt x="135" y="2036"/>
                    </a:lnTo>
                    <a:lnTo>
                      <a:pt x="145" y="2030"/>
                    </a:lnTo>
                    <a:lnTo>
                      <a:pt x="150" y="2036"/>
                    </a:lnTo>
                    <a:lnTo>
                      <a:pt x="155" y="2041"/>
                    </a:lnTo>
                    <a:lnTo>
                      <a:pt x="160" y="2036"/>
                    </a:lnTo>
                    <a:lnTo>
                      <a:pt x="166" y="2024"/>
                    </a:lnTo>
                    <a:lnTo>
                      <a:pt x="171" y="2030"/>
                    </a:lnTo>
                    <a:lnTo>
                      <a:pt x="176" y="2030"/>
                    </a:lnTo>
                    <a:lnTo>
                      <a:pt x="181" y="2036"/>
                    </a:lnTo>
                    <a:lnTo>
                      <a:pt x="186" y="2047"/>
                    </a:lnTo>
                    <a:lnTo>
                      <a:pt x="191" y="2047"/>
                    </a:lnTo>
                    <a:lnTo>
                      <a:pt x="197" y="2041"/>
                    </a:lnTo>
                    <a:lnTo>
                      <a:pt x="202" y="2047"/>
                    </a:lnTo>
                    <a:lnTo>
                      <a:pt x="207" y="2059"/>
                    </a:lnTo>
                    <a:lnTo>
                      <a:pt x="212" y="2053"/>
                    </a:lnTo>
                    <a:lnTo>
                      <a:pt x="217" y="2053"/>
                    </a:lnTo>
                    <a:lnTo>
                      <a:pt x="222" y="2059"/>
                    </a:lnTo>
                    <a:lnTo>
                      <a:pt x="233" y="2053"/>
                    </a:lnTo>
                    <a:lnTo>
                      <a:pt x="238" y="2047"/>
                    </a:lnTo>
                    <a:lnTo>
                      <a:pt x="243" y="2047"/>
                    </a:lnTo>
                    <a:lnTo>
                      <a:pt x="248" y="2059"/>
                    </a:lnTo>
                    <a:lnTo>
                      <a:pt x="253" y="2064"/>
                    </a:lnTo>
                    <a:lnTo>
                      <a:pt x="259" y="2059"/>
                    </a:lnTo>
                    <a:lnTo>
                      <a:pt x="264" y="2047"/>
                    </a:lnTo>
                    <a:lnTo>
                      <a:pt x="269" y="2047"/>
                    </a:lnTo>
                    <a:lnTo>
                      <a:pt x="274" y="2053"/>
                    </a:lnTo>
                    <a:lnTo>
                      <a:pt x="279" y="2053"/>
                    </a:lnTo>
                    <a:lnTo>
                      <a:pt x="284" y="2059"/>
                    </a:lnTo>
                    <a:lnTo>
                      <a:pt x="290" y="2053"/>
                    </a:lnTo>
                    <a:lnTo>
                      <a:pt x="295" y="2053"/>
                    </a:lnTo>
                    <a:lnTo>
                      <a:pt x="300" y="2064"/>
                    </a:lnTo>
                    <a:lnTo>
                      <a:pt x="305" y="2070"/>
                    </a:lnTo>
                    <a:lnTo>
                      <a:pt x="310" y="2070"/>
                    </a:lnTo>
                    <a:lnTo>
                      <a:pt x="315" y="2064"/>
                    </a:lnTo>
                    <a:lnTo>
                      <a:pt x="326" y="2064"/>
                    </a:lnTo>
                    <a:lnTo>
                      <a:pt x="331" y="2064"/>
                    </a:lnTo>
                    <a:lnTo>
                      <a:pt x="336" y="2059"/>
                    </a:lnTo>
                    <a:lnTo>
                      <a:pt x="341" y="2064"/>
                    </a:lnTo>
                    <a:lnTo>
                      <a:pt x="346" y="2076"/>
                    </a:lnTo>
                    <a:lnTo>
                      <a:pt x="352" y="2082"/>
                    </a:lnTo>
                    <a:lnTo>
                      <a:pt x="357" y="2076"/>
                    </a:lnTo>
                    <a:lnTo>
                      <a:pt x="362" y="2082"/>
                    </a:lnTo>
                    <a:lnTo>
                      <a:pt x="367" y="2076"/>
                    </a:lnTo>
                    <a:lnTo>
                      <a:pt x="372" y="2082"/>
                    </a:lnTo>
                    <a:lnTo>
                      <a:pt x="377" y="2082"/>
                    </a:lnTo>
                    <a:lnTo>
                      <a:pt x="383" y="2076"/>
                    </a:lnTo>
                    <a:lnTo>
                      <a:pt x="388" y="2070"/>
                    </a:lnTo>
                    <a:lnTo>
                      <a:pt x="393" y="2076"/>
                    </a:lnTo>
                    <a:lnTo>
                      <a:pt x="398" y="2076"/>
                    </a:lnTo>
                    <a:lnTo>
                      <a:pt x="403" y="2076"/>
                    </a:lnTo>
                    <a:lnTo>
                      <a:pt x="408" y="2082"/>
                    </a:lnTo>
                    <a:lnTo>
                      <a:pt x="419" y="2082"/>
                    </a:lnTo>
                    <a:lnTo>
                      <a:pt x="424" y="2070"/>
                    </a:lnTo>
                    <a:lnTo>
                      <a:pt x="429" y="2059"/>
                    </a:lnTo>
                    <a:lnTo>
                      <a:pt x="434" y="2053"/>
                    </a:lnTo>
                    <a:lnTo>
                      <a:pt x="439" y="2059"/>
                    </a:lnTo>
                    <a:lnTo>
                      <a:pt x="445" y="2059"/>
                    </a:lnTo>
                    <a:lnTo>
                      <a:pt x="450" y="2064"/>
                    </a:lnTo>
                    <a:lnTo>
                      <a:pt x="455" y="2076"/>
                    </a:lnTo>
                    <a:lnTo>
                      <a:pt x="460" y="2082"/>
                    </a:lnTo>
                    <a:lnTo>
                      <a:pt x="465" y="2076"/>
                    </a:lnTo>
                    <a:lnTo>
                      <a:pt x="470" y="2059"/>
                    </a:lnTo>
                    <a:lnTo>
                      <a:pt x="476" y="2053"/>
                    </a:lnTo>
                    <a:lnTo>
                      <a:pt x="481" y="2059"/>
                    </a:lnTo>
                    <a:lnTo>
                      <a:pt x="486" y="2064"/>
                    </a:lnTo>
                    <a:lnTo>
                      <a:pt x="491" y="2070"/>
                    </a:lnTo>
                    <a:lnTo>
                      <a:pt x="496" y="2064"/>
                    </a:lnTo>
                    <a:lnTo>
                      <a:pt x="501" y="2059"/>
                    </a:lnTo>
                    <a:lnTo>
                      <a:pt x="512" y="2059"/>
                    </a:lnTo>
                    <a:lnTo>
                      <a:pt x="517" y="2059"/>
                    </a:lnTo>
                    <a:lnTo>
                      <a:pt x="522" y="2059"/>
                    </a:lnTo>
                    <a:lnTo>
                      <a:pt x="527" y="2064"/>
                    </a:lnTo>
                    <a:lnTo>
                      <a:pt x="532" y="2047"/>
                    </a:lnTo>
                    <a:lnTo>
                      <a:pt x="538" y="2047"/>
                    </a:lnTo>
                    <a:lnTo>
                      <a:pt x="543" y="2053"/>
                    </a:lnTo>
                    <a:lnTo>
                      <a:pt x="548" y="2041"/>
                    </a:lnTo>
                    <a:lnTo>
                      <a:pt x="553" y="2036"/>
                    </a:lnTo>
                    <a:lnTo>
                      <a:pt x="558" y="2041"/>
                    </a:lnTo>
                    <a:lnTo>
                      <a:pt x="563" y="2041"/>
                    </a:lnTo>
                    <a:lnTo>
                      <a:pt x="569" y="2024"/>
                    </a:lnTo>
                    <a:lnTo>
                      <a:pt x="574" y="2030"/>
                    </a:lnTo>
                    <a:lnTo>
                      <a:pt x="579" y="2036"/>
                    </a:lnTo>
                    <a:lnTo>
                      <a:pt x="584" y="2036"/>
                    </a:lnTo>
                    <a:lnTo>
                      <a:pt x="589" y="2030"/>
                    </a:lnTo>
                    <a:lnTo>
                      <a:pt x="594" y="2030"/>
                    </a:lnTo>
                    <a:lnTo>
                      <a:pt x="605" y="2036"/>
                    </a:lnTo>
                    <a:lnTo>
                      <a:pt x="610" y="2041"/>
                    </a:lnTo>
                    <a:lnTo>
                      <a:pt x="615" y="2041"/>
                    </a:lnTo>
                    <a:lnTo>
                      <a:pt x="620" y="2030"/>
                    </a:lnTo>
                    <a:lnTo>
                      <a:pt x="625" y="2018"/>
                    </a:lnTo>
                    <a:lnTo>
                      <a:pt x="630" y="2007"/>
                    </a:lnTo>
                    <a:lnTo>
                      <a:pt x="636" y="2001"/>
                    </a:lnTo>
                    <a:lnTo>
                      <a:pt x="641" y="2001"/>
                    </a:lnTo>
                    <a:lnTo>
                      <a:pt x="646" y="2001"/>
                    </a:lnTo>
                    <a:lnTo>
                      <a:pt x="651" y="2013"/>
                    </a:lnTo>
                    <a:lnTo>
                      <a:pt x="656" y="2013"/>
                    </a:lnTo>
                    <a:lnTo>
                      <a:pt x="661" y="2001"/>
                    </a:lnTo>
                    <a:lnTo>
                      <a:pt x="667" y="1996"/>
                    </a:lnTo>
                    <a:lnTo>
                      <a:pt x="672" y="2001"/>
                    </a:lnTo>
                    <a:lnTo>
                      <a:pt x="677" y="2001"/>
                    </a:lnTo>
                    <a:lnTo>
                      <a:pt x="682" y="1996"/>
                    </a:lnTo>
                    <a:lnTo>
                      <a:pt x="692" y="1996"/>
                    </a:lnTo>
                    <a:lnTo>
                      <a:pt x="698" y="1996"/>
                    </a:lnTo>
                    <a:lnTo>
                      <a:pt x="703" y="1984"/>
                    </a:lnTo>
                    <a:lnTo>
                      <a:pt x="708" y="1984"/>
                    </a:lnTo>
                    <a:lnTo>
                      <a:pt x="713" y="1990"/>
                    </a:lnTo>
                    <a:lnTo>
                      <a:pt x="718" y="1990"/>
                    </a:lnTo>
                    <a:lnTo>
                      <a:pt x="723" y="1984"/>
                    </a:lnTo>
                    <a:lnTo>
                      <a:pt x="729" y="1978"/>
                    </a:lnTo>
                    <a:lnTo>
                      <a:pt x="734" y="1978"/>
                    </a:lnTo>
                    <a:lnTo>
                      <a:pt x="739" y="1978"/>
                    </a:lnTo>
                    <a:lnTo>
                      <a:pt x="744" y="1984"/>
                    </a:lnTo>
                    <a:lnTo>
                      <a:pt x="749" y="1967"/>
                    </a:lnTo>
                    <a:lnTo>
                      <a:pt x="754" y="1955"/>
                    </a:lnTo>
                    <a:lnTo>
                      <a:pt x="760" y="1967"/>
                    </a:lnTo>
                    <a:lnTo>
                      <a:pt x="765" y="1973"/>
                    </a:lnTo>
                    <a:lnTo>
                      <a:pt x="770" y="1961"/>
                    </a:lnTo>
                    <a:lnTo>
                      <a:pt x="775" y="1944"/>
                    </a:lnTo>
                    <a:lnTo>
                      <a:pt x="785" y="1938"/>
                    </a:lnTo>
                    <a:lnTo>
                      <a:pt x="791" y="1944"/>
                    </a:lnTo>
                    <a:lnTo>
                      <a:pt x="796" y="1967"/>
                    </a:lnTo>
                    <a:lnTo>
                      <a:pt x="801" y="1967"/>
                    </a:lnTo>
                    <a:lnTo>
                      <a:pt x="806" y="1955"/>
                    </a:lnTo>
                    <a:lnTo>
                      <a:pt x="811" y="1944"/>
                    </a:lnTo>
                    <a:lnTo>
                      <a:pt x="816" y="1938"/>
                    </a:lnTo>
                    <a:lnTo>
                      <a:pt x="822" y="1938"/>
                    </a:lnTo>
                    <a:lnTo>
                      <a:pt x="827" y="1938"/>
                    </a:lnTo>
                    <a:lnTo>
                      <a:pt x="832" y="1932"/>
                    </a:lnTo>
                    <a:lnTo>
                      <a:pt x="837" y="1927"/>
                    </a:lnTo>
                    <a:lnTo>
                      <a:pt x="842" y="1927"/>
                    </a:lnTo>
                    <a:lnTo>
                      <a:pt x="847" y="1927"/>
                    </a:lnTo>
                    <a:lnTo>
                      <a:pt x="853" y="1927"/>
                    </a:lnTo>
                    <a:lnTo>
                      <a:pt x="858" y="1921"/>
                    </a:lnTo>
                    <a:lnTo>
                      <a:pt x="863" y="1910"/>
                    </a:lnTo>
                    <a:lnTo>
                      <a:pt x="868" y="1904"/>
                    </a:lnTo>
                    <a:lnTo>
                      <a:pt x="878" y="1910"/>
                    </a:lnTo>
                    <a:lnTo>
                      <a:pt x="884" y="1915"/>
                    </a:lnTo>
                    <a:lnTo>
                      <a:pt x="889" y="1904"/>
                    </a:lnTo>
                    <a:lnTo>
                      <a:pt x="894" y="1887"/>
                    </a:lnTo>
                    <a:lnTo>
                      <a:pt x="899" y="1869"/>
                    </a:lnTo>
                    <a:lnTo>
                      <a:pt x="904" y="1858"/>
                    </a:lnTo>
                    <a:lnTo>
                      <a:pt x="909" y="1846"/>
                    </a:lnTo>
                    <a:lnTo>
                      <a:pt x="915" y="1829"/>
                    </a:lnTo>
                    <a:lnTo>
                      <a:pt x="920" y="1812"/>
                    </a:lnTo>
                    <a:lnTo>
                      <a:pt x="925" y="1789"/>
                    </a:lnTo>
                    <a:lnTo>
                      <a:pt x="930" y="1778"/>
                    </a:lnTo>
                    <a:lnTo>
                      <a:pt x="935" y="1760"/>
                    </a:lnTo>
                    <a:lnTo>
                      <a:pt x="940" y="1743"/>
                    </a:lnTo>
                    <a:lnTo>
                      <a:pt x="946" y="1726"/>
                    </a:lnTo>
                    <a:lnTo>
                      <a:pt x="951" y="1703"/>
                    </a:lnTo>
                    <a:lnTo>
                      <a:pt x="956" y="1674"/>
                    </a:lnTo>
                    <a:lnTo>
                      <a:pt x="961" y="1651"/>
                    </a:lnTo>
                    <a:lnTo>
                      <a:pt x="971" y="1634"/>
                    </a:lnTo>
                    <a:lnTo>
                      <a:pt x="977" y="1606"/>
                    </a:lnTo>
                    <a:lnTo>
                      <a:pt x="982" y="1565"/>
                    </a:lnTo>
                    <a:lnTo>
                      <a:pt x="987" y="1537"/>
                    </a:lnTo>
                    <a:lnTo>
                      <a:pt x="992" y="1520"/>
                    </a:lnTo>
                    <a:lnTo>
                      <a:pt x="997" y="1525"/>
                    </a:lnTo>
                    <a:lnTo>
                      <a:pt x="1002" y="1525"/>
                    </a:lnTo>
                    <a:lnTo>
                      <a:pt x="1008" y="1537"/>
                    </a:lnTo>
                    <a:lnTo>
                      <a:pt x="1013" y="1565"/>
                    </a:lnTo>
                    <a:lnTo>
                      <a:pt x="1018" y="1588"/>
                    </a:lnTo>
                    <a:lnTo>
                      <a:pt x="1023" y="1611"/>
                    </a:lnTo>
                    <a:lnTo>
                      <a:pt x="1028" y="1629"/>
                    </a:lnTo>
                    <a:lnTo>
                      <a:pt x="1033" y="1640"/>
                    </a:lnTo>
                    <a:lnTo>
                      <a:pt x="1039" y="1663"/>
                    </a:lnTo>
                    <a:lnTo>
                      <a:pt x="1044" y="1692"/>
                    </a:lnTo>
                    <a:lnTo>
                      <a:pt x="1049" y="1709"/>
                    </a:lnTo>
                    <a:lnTo>
                      <a:pt x="1054" y="1720"/>
                    </a:lnTo>
                    <a:lnTo>
                      <a:pt x="1064" y="1732"/>
                    </a:lnTo>
                    <a:lnTo>
                      <a:pt x="1070" y="1755"/>
                    </a:lnTo>
                    <a:lnTo>
                      <a:pt x="1075" y="1783"/>
                    </a:lnTo>
                    <a:lnTo>
                      <a:pt x="1080" y="1801"/>
                    </a:lnTo>
                    <a:lnTo>
                      <a:pt x="1085" y="1818"/>
                    </a:lnTo>
                    <a:lnTo>
                      <a:pt x="1090" y="1829"/>
                    </a:lnTo>
                    <a:lnTo>
                      <a:pt x="1095" y="1835"/>
                    </a:lnTo>
                    <a:lnTo>
                      <a:pt x="1101" y="1841"/>
                    </a:lnTo>
                    <a:lnTo>
                      <a:pt x="1106" y="1846"/>
                    </a:lnTo>
                    <a:lnTo>
                      <a:pt x="1111" y="1852"/>
                    </a:lnTo>
                    <a:lnTo>
                      <a:pt x="1116" y="1864"/>
                    </a:lnTo>
                    <a:lnTo>
                      <a:pt x="1121" y="1869"/>
                    </a:lnTo>
                    <a:lnTo>
                      <a:pt x="1126" y="1881"/>
                    </a:lnTo>
                    <a:lnTo>
                      <a:pt x="1132" y="1881"/>
                    </a:lnTo>
                    <a:lnTo>
                      <a:pt x="1137" y="1864"/>
                    </a:lnTo>
                    <a:lnTo>
                      <a:pt x="1142" y="1875"/>
                    </a:lnTo>
                    <a:lnTo>
                      <a:pt x="1152" y="1904"/>
                    </a:lnTo>
                    <a:lnTo>
                      <a:pt x="1157" y="1910"/>
                    </a:lnTo>
                    <a:lnTo>
                      <a:pt x="1163" y="1910"/>
                    </a:lnTo>
                    <a:lnTo>
                      <a:pt x="1168" y="1915"/>
                    </a:lnTo>
                    <a:lnTo>
                      <a:pt x="1173" y="1915"/>
                    </a:lnTo>
                    <a:lnTo>
                      <a:pt x="1178" y="1921"/>
                    </a:lnTo>
                    <a:lnTo>
                      <a:pt x="1183" y="1921"/>
                    </a:lnTo>
                    <a:lnTo>
                      <a:pt x="1188" y="1921"/>
                    </a:lnTo>
                    <a:lnTo>
                      <a:pt x="1194" y="1927"/>
                    </a:lnTo>
                    <a:lnTo>
                      <a:pt x="1199" y="1938"/>
                    </a:lnTo>
                    <a:lnTo>
                      <a:pt x="1204" y="1932"/>
                    </a:lnTo>
                    <a:lnTo>
                      <a:pt x="1209" y="1932"/>
                    </a:lnTo>
                    <a:lnTo>
                      <a:pt x="1214" y="1932"/>
                    </a:lnTo>
                    <a:lnTo>
                      <a:pt x="1219" y="1932"/>
                    </a:lnTo>
                    <a:lnTo>
                      <a:pt x="1225" y="1944"/>
                    </a:lnTo>
                    <a:lnTo>
                      <a:pt x="1230" y="1950"/>
                    </a:lnTo>
                    <a:lnTo>
                      <a:pt x="1235" y="1950"/>
                    </a:lnTo>
                    <a:lnTo>
                      <a:pt x="1245" y="1944"/>
                    </a:lnTo>
                    <a:lnTo>
                      <a:pt x="1250" y="1932"/>
                    </a:lnTo>
                    <a:lnTo>
                      <a:pt x="1256" y="1932"/>
                    </a:lnTo>
                    <a:lnTo>
                      <a:pt x="1261" y="1932"/>
                    </a:lnTo>
                    <a:lnTo>
                      <a:pt x="1266" y="1927"/>
                    </a:lnTo>
                    <a:lnTo>
                      <a:pt x="1271" y="1921"/>
                    </a:lnTo>
                    <a:lnTo>
                      <a:pt x="1276" y="1915"/>
                    </a:lnTo>
                    <a:lnTo>
                      <a:pt x="1281" y="1904"/>
                    </a:lnTo>
                    <a:lnTo>
                      <a:pt x="1287" y="1898"/>
                    </a:lnTo>
                    <a:lnTo>
                      <a:pt x="1292" y="1892"/>
                    </a:lnTo>
                    <a:lnTo>
                      <a:pt x="1297" y="1887"/>
                    </a:lnTo>
                    <a:lnTo>
                      <a:pt x="1302" y="1887"/>
                    </a:lnTo>
                    <a:lnTo>
                      <a:pt x="1307" y="1887"/>
                    </a:lnTo>
                    <a:lnTo>
                      <a:pt x="1312" y="1887"/>
                    </a:lnTo>
                    <a:lnTo>
                      <a:pt x="1318" y="1898"/>
                    </a:lnTo>
                    <a:lnTo>
                      <a:pt x="1323" y="1898"/>
                    </a:lnTo>
                    <a:lnTo>
                      <a:pt x="1328" y="1898"/>
                    </a:lnTo>
                    <a:lnTo>
                      <a:pt x="1338" y="1910"/>
                    </a:lnTo>
                    <a:lnTo>
                      <a:pt x="1343" y="1921"/>
                    </a:lnTo>
                    <a:lnTo>
                      <a:pt x="1349" y="1927"/>
                    </a:lnTo>
                    <a:lnTo>
                      <a:pt x="1354" y="1927"/>
                    </a:lnTo>
                    <a:lnTo>
                      <a:pt x="1359" y="1944"/>
                    </a:lnTo>
                    <a:lnTo>
                      <a:pt x="1364" y="1961"/>
                    </a:lnTo>
                    <a:lnTo>
                      <a:pt x="1369" y="1961"/>
                    </a:lnTo>
                    <a:lnTo>
                      <a:pt x="1374" y="1961"/>
                    </a:lnTo>
                    <a:lnTo>
                      <a:pt x="1380" y="1967"/>
                    </a:lnTo>
                    <a:lnTo>
                      <a:pt x="1385" y="1973"/>
                    </a:lnTo>
                    <a:lnTo>
                      <a:pt x="1390" y="1984"/>
                    </a:lnTo>
                    <a:lnTo>
                      <a:pt x="1395" y="1984"/>
                    </a:lnTo>
                    <a:lnTo>
                      <a:pt x="1400" y="1978"/>
                    </a:lnTo>
                    <a:lnTo>
                      <a:pt x="1405" y="1973"/>
                    </a:lnTo>
                    <a:lnTo>
                      <a:pt x="1411" y="1967"/>
                    </a:lnTo>
                    <a:lnTo>
                      <a:pt x="1416" y="1961"/>
                    </a:lnTo>
                    <a:lnTo>
                      <a:pt x="1421" y="1961"/>
                    </a:lnTo>
                    <a:lnTo>
                      <a:pt x="1431" y="1961"/>
                    </a:lnTo>
                    <a:lnTo>
                      <a:pt x="1436" y="1955"/>
                    </a:lnTo>
                    <a:lnTo>
                      <a:pt x="1442" y="1938"/>
                    </a:lnTo>
                    <a:lnTo>
                      <a:pt x="1447" y="1927"/>
                    </a:lnTo>
                    <a:lnTo>
                      <a:pt x="1452" y="1904"/>
                    </a:lnTo>
                    <a:lnTo>
                      <a:pt x="1457" y="1881"/>
                    </a:lnTo>
                    <a:lnTo>
                      <a:pt x="1462" y="1846"/>
                    </a:lnTo>
                    <a:lnTo>
                      <a:pt x="1467" y="1818"/>
                    </a:lnTo>
                    <a:lnTo>
                      <a:pt x="1473" y="1783"/>
                    </a:lnTo>
                    <a:lnTo>
                      <a:pt x="1478" y="1737"/>
                    </a:lnTo>
                    <a:lnTo>
                      <a:pt x="1483" y="1674"/>
                    </a:lnTo>
                    <a:lnTo>
                      <a:pt x="1488" y="1617"/>
                    </a:lnTo>
                    <a:lnTo>
                      <a:pt x="1493" y="1560"/>
                    </a:lnTo>
                    <a:lnTo>
                      <a:pt x="1498" y="1508"/>
                    </a:lnTo>
                    <a:lnTo>
                      <a:pt x="1504" y="1462"/>
                    </a:lnTo>
                    <a:lnTo>
                      <a:pt x="1509" y="1439"/>
                    </a:lnTo>
                    <a:lnTo>
                      <a:pt x="1519" y="1445"/>
                    </a:lnTo>
                    <a:lnTo>
                      <a:pt x="1524" y="1479"/>
                    </a:lnTo>
                    <a:lnTo>
                      <a:pt x="1529" y="1514"/>
                    </a:lnTo>
                    <a:lnTo>
                      <a:pt x="1535" y="1554"/>
                    </a:lnTo>
                    <a:lnTo>
                      <a:pt x="1540" y="1606"/>
                    </a:lnTo>
                    <a:lnTo>
                      <a:pt x="1545" y="1646"/>
                    </a:lnTo>
                    <a:lnTo>
                      <a:pt x="1550" y="1686"/>
                    </a:lnTo>
                    <a:lnTo>
                      <a:pt x="1555" y="1720"/>
                    </a:lnTo>
                    <a:lnTo>
                      <a:pt x="1560" y="1743"/>
                    </a:lnTo>
                    <a:lnTo>
                      <a:pt x="1566" y="1766"/>
                    </a:lnTo>
                    <a:lnTo>
                      <a:pt x="1571" y="1795"/>
                    </a:lnTo>
                    <a:lnTo>
                      <a:pt x="1576" y="1806"/>
                    </a:lnTo>
                    <a:lnTo>
                      <a:pt x="1581" y="1801"/>
                    </a:lnTo>
                    <a:lnTo>
                      <a:pt x="1586" y="1783"/>
                    </a:lnTo>
                    <a:lnTo>
                      <a:pt x="1591" y="1749"/>
                    </a:lnTo>
                    <a:lnTo>
                      <a:pt x="1597" y="1715"/>
                    </a:lnTo>
                    <a:lnTo>
                      <a:pt x="1602" y="1686"/>
                    </a:lnTo>
                    <a:lnTo>
                      <a:pt x="1612" y="1674"/>
                    </a:lnTo>
                    <a:lnTo>
                      <a:pt x="1617" y="1669"/>
                    </a:lnTo>
                    <a:lnTo>
                      <a:pt x="1622" y="1674"/>
                    </a:lnTo>
                    <a:lnTo>
                      <a:pt x="1628" y="1715"/>
                    </a:lnTo>
                    <a:lnTo>
                      <a:pt x="1633" y="1772"/>
                    </a:lnTo>
                    <a:lnTo>
                      <a:pt x="1638" y="1841"/>
                    </a:lnTo>
                    <a:lnTo>
                      <a:pt x="1643" y="1898"/>
                    </a:lnTo>
                    <a:lnTo>
                      <a:pt x="1648" y="1932"/>
                    </a:lnTo>
                    <a:lnTo>
                      <a:pt x="1653" y="1950"/>
                    </a:lnTo>
                    <a:lnTo>
                      <a:pt x="1659" y="1961"/>
                    </a:lnTo>
                    <a:lnTo>
                      <a:pt x="1664" y="1967"/>
                    </a:lnTo>
                    <a:lnTo>
                      <a:pt x="1669" y="1978"/>
                    </a:lnTo>
                    <a:lnTo>
                      <a:pt x="1674" y="1984"/>
                    </a:lnTo>
                    <a:lnTo>
                      <a:pt x="1679" y="1984"/>
                    </a:lnTo>
                    <a:lnTo>
                      <a:pt x="1684" y="1984"/>
                    </a:lnTo>
                    <a:lnTo>
                      <a:pt x="1690" y="1984"/>
                    </a:lnTo>
                    <a:lnTo>
                      <a:pt x="1695" y="1973"/>
                    </a:lnTo>
                    <a:lnTo>
                      <a:pt x="1705" y="1978"/>
                    </a:lnTo>
                    <a:lnTo>
                      <a:pt x="1710" y="1984"/>
                    </a:lnTo>
                    <a:lnTo>
                      <a:pt x="1715" y="1996"/>
                    </a:lnTo>
                    <a:lnTo>
                      <a:pt x="1721" y="2001"/>
                    </a:lnTo>
                    <a:lnTo>
                      <a:pt x="1726" y="2001"/>
                    </a:lnTo>
                    <a:lnTo>
                      <a:pt x="1731" y="2001"/>
                    </a:lnTo>
                    <a:lnTo>
                      <a:pt x="1736" y="1996"/>
                    </a:lnTo>
                    <a:lnTo>
                      <a:pt x="1741" y="1990"/>
                    </a:lnTo>
                    <a:lnTo>
                      <a:pt x="1746" y="1990"/>
                    </a:lnTo>
                    <a:lnTo>
                      <a:pt x="1752" y="1990"/>
                    </a:lnTo>
                    <a:lnTo>
                      <a:pt x="1757" y="1996"/>
                    </a:lnTo>
                    <a:lnTo>
                      <a:pt x="1762" y="2001"/>
                    </a:lnTo>
                    <a:lnTo>
                      <a:pt x="1767" y="2007"/>
                    </a:lnTo>
                    <a:lnTo>
                      <a:pt x="1772" y="2001"/>
                    </a:lnTo>
                    <a:lnTo>
                      <a:pt x="1777" y="2001"/>
                    </a:lnTo>
                    <a:lnTo>
                      <a:pt x="1783" y="1996"/>
                    </a:lnTo>
                    <a:lnTo>
                      <a:pt x="1788" y="1996"/>
                    </a:lnTo>
                    <a:lnTo>
                      <a:pt x="1798" y="2001"/>
                    </a:lnTo>
                    <a:lnTo>
                      <a:pt x="1803" y="2007"/>
                    </a:lnTo>
                    <a:lnTo>
                      <a:pt x="1808" y="2001"/>
                    </a:lnTo>
                    <a:lnTo>
                      <a:pt x="1813" y="2007"/>
                    </a:lnTo>
                    <a:lnTo>
                      <a:pt x="1819" y="2007"/>
                    </a:lnTo>
                    <a:lnTo>
                      <a:pt x="1824" y="2007"/>
                    </a:lnTo>
                    <a:lnTo>
                      <a:pt x="1829" y="2007"/>
                    </a:lnTo>
                    <a:lnTo>
                      <a:pt x="1834" y="2007"/>
                    </a:lnTo>
                    <a:lnTo>
                      <a:pt x="1839" y="2007"/>
                    </a:lnTo>
                    <a:lnTo>
                      <a:pt x="1844" y="2013"/>
                    </a:lnTo>
                    <a:lnTo>
                      <a:pt x="1850" y="2007"/>
                    </a:lnTo>
                    <a:lnTo>
                      <a:pt x="1855" y="2001"/>
                    </a:lnTo>
                    <a:lnTo>
                      <a:pt x="1860" y="2001"/>
                    </a:lnTo>
                    <a:lnTo>
                      <a:pt x="1865" y="2001"/>
                    </a:lnTo>
                    <a:lnTo>
                      <a:pt x="1870" y="2007"/>
                    </a:lnTo>
                    <a:lnTo>
                      <a:pt x="1875" y="2001"/>
                    </a:lnTo>
                    <a:lnTo>
                      <a:pt x="1881" y="2001"/>
                    </a:lnTo>
                    <a:lnTo>
                      <a:pt x="1891" y="2001"/>
                    </a:lnTo>
                    <a:lnTo>
                      <a:pt x="1896" y="2001"/>
                    </a:lnTo>
                    <a:lnTo>
                      <a:pt x="1901" y="2007"/>
                    </a:lnTo>
                    <a:lnTo>
                      <a:pt x="1906" y="2007"/>
                    </a:lnTo>
                    <a:lnTo>
                      <a:pt x="1912" y="2007"/>
                    </a:lnTo>
                    <a:lnTo>
                      <a:pt x="1917" y="2007"/>
                    </a:lnTo>
                    <a:lnTo>
                      <a:pt x="1922" y="2007"/>
                    </a:lnTo>
                    <a:lnTo>
                      <a:pt x="1927" y="2001"/>
                    </a:lnTo>
                    <a:lnTo>
                      <a:pt x="1932" y="1996"/>
                    </a:lnTo>
                    <a:lnTo>
                      <a:pt x="1937" y="2001"/>
                    </a:lnTo>
                    <a:lnTo>
                      <a:pt x="1943" y="2007"/>
                    </a:lnTo>
                    <a:lnTo>
                      <a:pt x="1948" y="2007"/>
                    </a:lnTo>
                    <a:lnTo>
                      <a:pt x="1953" y="2007"/>
                    </a:lnTo>
                    <a:lnTo>
                      <a:pt x="1958" y="2001"/>
                    </a:lnTo>
                    <a:lnTo>
                      <a:pt x="1963" y="1996"/>
                    </a:lnTo>
                    <a:lnTo>
                      <a:pt x="1968" y="1996"/>
                    </a:lnTo>
                    <a:lnTo>
                      <a:pt x="1979" y="1996"/>
                    </a:lnTo>
                    <a:lnTo>
                      <a:pt x="1984" y="2001"/>
                    </a:lnTo>
                    <a:lnTo>
                      <a:pt x="1989" y="1996"/>
                    </a:lnTo>
                    <a:lnTo>
                      <a:pt x="1994" y="1996"/>
                    </a:lnTo>
                    <a:lnTo>
                      <a:pt x="1999" y="1996"/>
                    </a:lnTo>
                    <a:lnTo>
                      <a:pt x="2005" y="1996"/>
                    </a:lnTo>
                    <a:lnTo>
                      <a:pt x="2010" y="1990"/>
                    </a:lnTo>
                    <a:lnTo>
                      <a:pt x="2015" y="1996"/>
                    </a:lnTo>
                    <a:lnTo>
                      <a:pt x="2020" y="2001"/>
                    </a:lnTo>
                    <a:lnTo>
                      <a:pt x="2025" y="2001"/>
                    </a:lnTo>
                    <a:lnTo>
                      <a:pt x="2030" y="1990"/>
                    </a:lnTo>
                    <a:lnTo>
                      <a:pt x="2036" y="1984"/>
                    </a:lnTo>
                    <a:lnTo>
                      <a:pt x="2041" y="1990"/>
                    </a:lnTo>
                    <a:lnTo>
                      <a:pt x="2046" y="1990"/>
                    </a:lnTo>
                    <a:lnTo>
                      <a:pt x="2051" y="1990"/>
                    </a:lnTo>
                    <a:lnTo>
                      <a:pt x="2056" y="1990"/>
                    </a:lnTo>
                    <a:lnTo>
                      <a:pt x="2061" y="1996"/>
                    </a:lnTo>
                    <a:lnTo>
                      <a:pt x="2072" y="1996"/>
                    </a:lnTo>
                    <a:lnTo>
                      <a:pt x="2077" y="1996"/>
                    </a:lnTo>
                    <a:lnTo>
                      <a:pt x="2082" y="1996"/>
                    </a:lnTo>
                    <a:lnTo>
                      <a:pt x="2087" y="2001"/>
                    </a:lnTo>
                    <a:lnTo>
                      <a:pt x="2092" y="2007"/>
                    </a:lnTo>
                    <a:lnTo>
                      <a:pt x="2098" y="2001"/>
                    </a:lnTo>
                    <a:lnTo>
                      <a:pt x="2103" y="2001"/>
                    </a:lnTo>
                    <a:lnTo>
                      <a:pt x="2108" y="2001"/>
                    </a:lnTo>
                    <a:lnTo>
                      <a:pt x="2113" y="1990"/>
                    </a:lnTo>
                    <a:lnTo>
                      <a:pt x="2118" y="1990"/>
                    </a:lnTo>
                    <a:lnTo>
                      <a:pt x="2123" y="1996"/>
                    </a:lnTo>
                    <a:lnTo>
                      <a:pt x="2129" y="1996"/>
                    </a:lnTo>
                    <a:lnTo>
                      <a:pt x="2134" y="2001"/>
                    </a:lnTo>
                    <a:lnTo>
                      <a:pt x="2139" y="2007"/>
                    </a:lnTo>
                    <a:lnTo>
                      <a:pt x="2144" y="2007"/>
                    </a:lnTo>
                    <a:lnTo>
                      <a:pt x="2149" y="2007"/>
                    </a:lnTo>
                    <a:lnTo>
                      <a:pt x="2154" y="1996"/>
                    </a:lnTo>
                    <a:lnTo>
                      <a:pt x="2165" y="1990"/>
                    </a:lnTo>
                    <a:lnTo>
                      <a:pt x="2170" y="1990"/>
                    </a:lnTo>
                    <a:lnTo>
                      <a:pt x="2175" y="1996"/>
                    </a:lnTo>
                    <a:lnTo>
                      <a:pt x="2180" y="1996"/>
                    </a:lnTo>
                    <a:lnTo>
                      <a:pt x="2185" y="2001"/>
                    </a:lnTo>
                    <a:lnTo>
                      <a:pt x="2191" y="2007"/>
                    </a:lnTo>
                    <a:lnTo>
                      <a:pt x="2196" y="2001"/>
                    </a:lnTo>
                    <a:lnTo>
                      <a:pt x="2201" y="2001"/>
                    </a:lnTo>
                    <a:lnTo>
                      <a:pt x="2206" y="2001"/>
                    </a:lnTo>
                    <a:lnTo>
                      <a:pt x="2211" y="2007"/>
                    </a:lnTo>
                    <a:lnTo>
                      <a:pt x="2216" y="2013"/>
                    </a:lnTo>
                    <a:lnTo>
                      <a:pt x="2222" y="2013"/>
                    </a:lnTo>
                    <a:lnTo>
                      <a:pt x="2227" y="2007"/>
                    </a:lnTo>
                    <a:lnTo>
                      <a:pt x="2232" y="2001"/>
                    </a:lnTo>
                    <a:lnTo>
                      <a:pt x="2237" y="1996"/>
                    </a:lnTo>
                    <a:lnTo>
                      <a:pt x="2242" y="2001"/>
                    </a:lnTo>
                    <a:lnTo>
                      <a:pt x="2247" y="2007"/>
                    </a:lnTo>
                    <a:lnTo>
                      <a:pt x="2258" y="2007"/>
                    </a:lnTo>
                    <a:lnTo>
                      <a:pt x="2263" y="2007"/>
                    </a:lnTo>
                    <a:lnTo>
                      <a:pt x="2268" y="2013"/>
                    </a:lnTo>
                    <a:lnTo>
                      <a:pt x="2273" y="2007"/>
                    </a:lnTo>
                    <a:lnTo>
                      <a:pt x="2278" y="2001"/>
                    </a:lnTo>
                    <a:lnTo>
                      <a:pt x="2284" y="2007"/>
                    </a:lnTo>
                    <a:lnTo>
                      <a:pt x="2289" y="2013"/>
                    </a:lnTo>
                    <a:lnTo>
                      <a:pt x="2294" y="2018"/>
                    </a:lnTo>
                    <a:lnTo>
                      <a:pt x="2299" y="2018"/>
                    </a:lnTo>
                    <a:lnTo>
                      <a:pt x="2304" y="2024"/>
                    </a:lnTo>
                    <a:lnTo>
                      <a:pt x="2309" y="2030"/>
                    </a:lnTo>
                    <a:lnTo>
                      <a:pt x="2315" y="2041"/>
                    </a:lnTo>
                    <a:lnTo>
                      <a:pt x="2320" y="2047"/>
                    </a:lnTo>
                    <a:lnTo>
                      <a:pt x="2325" y="2047"/>
                    </a:lnTo>
                    <a:lnTo>
                      <a:pt x="2330" y="2041"/>
                    </a:lnTo>
                    <a:lnTo>
                      <a:pt x="2335" y="2024"/>
                    </a:lnTo>
                    <a:lnTo>
                      <a:pt x="2340" y="2030"/>
                    </a:lnTo>
                    <a:lnTo>
                      <a:pt x="2351" y="2036"/>
                    </a:lnTo>
                    <a:lnTo>
                      <a:pt x="2356" y="2036"/>
                    </a:lnTo>
                    <a:lnTo>
                      <a:pt x="2361" y="2041"/>
                    </a:lnTo>
                    <a:lnTo>
                      <a:pt x="2366" y="2041"/>
                    </a:lnTo>
                    <a:lnTo>
                      <a:pt x="2371" y="2036"/>
                    </a:lnTo>
                    <a:lnTo>
                      <a:pt x="2377" y="2036"/>
                    </a:lnTo>
                    <a:lnTo>
                      <a:pt x="2382" y="2036"/>
                    </a:lnTo>
                    <a:lnTo>
                      <a:pt x="2387" y="2036"/>
                    </a:lnTo>
                    <a:lnTo>
                      <a:pt x="2392" y="2030"/>
                    </a:lnTo>
                    <a:lnTo>
                      <a:pt x="2397" y="2018"/>
                    </a:lnTo>
                    <a:lnTo>
                      <a:pt x="2402" y="2024"/>
                    </a:lnTo>
                    <a:lnTo>
                      <a:pt x="2408" y="2024"/>
                    </a:lnTo>
                    <a:lnTo>
                      <a:pt x="2413" y="2030"/>
                    </a:lnTo>
                    <a:lnTo>
                      <a:pt x="2418" y="2036"/>
                    </a:lnTo>
                    <a:lnTo>
                      <a:pt x="2423" y="2036"/>
                    </a:lnTo>
                    <a:lnTo>
                      <a:pt x="2428" y="2030"/>
                    </a:lnTo>
                    <a:lnTo>
                      <a:pt x="2439" y="2024"/>
                    </a:lnTo>
                    <a:lnTo>
                      <a:pt x="2444" y="2018"/>
                    </a:lnTo>
                    <a:lnTo>
                      <a:pt x="2449" y="2024"/>
                    </a:lnTo>
                    <a:lnTo>
                      <a:pt x="2454" y="2030"/>
                    </a:lnTo>
                    <a:lnTo>
                      <a:pt x="2459" y="2030"/>
                    </a:lnTo>
                    <a:lnTo>
                      <a:pt x="2464" y="2036"/>
                    </a:lnTo>
                    <a:lnTo>
                      <a:pt x="2470" y="2036"/>
                    </a:lnTo>
                    <a:lnTo>
                      <a:pt x="2475" y="2024"/>
                    </a:lnTo>
                    <a:lnTo>
                      <a:pt x="2480" y="2024"/>
                    </a:lnTo>
                    <a:lnTo>
                      <a:pt x="2485" y="2024"/>
                    </a:lnTo>
                    <a:lnTo>
                      <a:pt x="2490" y="2030"/>
                    </a:lnTo>
                    <a:lnTo>
                      <a:pt x="2495" y="2024"/>
                    </a:lnTo>
                    <a:lnTo>
                      <a:pt x="2501" y="2024"/>
                    </a:lnTo>
                    <a:lnTo>
                      <a:pt x="2506" y="2024"/>
                    </a:lnTo>
                    <a:lnTo>
                      <a:pt x="2511" y="2018"/>
                    </a:lnTo>
                    <a:lnTo>
                      <a:pt x="2516" y="2024"/>
                    </a:lnTo>
                    <a:lnTo>
                      <a:pt x="2521" y="2024"/>
                    </a:lnTo>
                    <a:lnTo>
                      <a:pt x="2532" y="2024"/>
                    </a:lnTo>
                    <a:lnTo>
                      <a:pt x="2537" y="2024"/>
                    </a:lnTo>
                    <a:lnTo>
                      <a:pt x="2542" y="2030"/>
                    </a:lnTo>
                    <a:lnTo>
                      <a:pt x="2547" y="2030"/>
                    </a:lnTo>
                    <a:lnTo>
                      <a:pt x="2552" y="2030"/>
                    </a:lnTo>
                    <a:lnTo>
                      <a:pt x="2557" y="2024"/>
                    </a:lnTo>
                    <a:lnTo>
                      <a:pt x="2563" y="2024"/>
                    </a:lnTo>
                    <a:lnTo>
                      <a:pt x="2568" y="2030"/>
                    </a:lnTo>
                    <a:lnTo>
                      <a:pt x="2573" y="2030"/>
                    </a:lnTo>
                    <a:lnTo>
                      <a:pt x="2578" y="2024"/>
                    </a:lnTo>
                    <a:lnTo>
                      <a:pt x="2583" y="2024"/>
                    </a:lnTo>
                    <a:lnTo>
                      <a:pt x="2588" y="2024"/>
                    </a:lnTo>
                    <a:lnTo>
                      <a:pt x="2594" y="2018"/>
                    </a:lnTo>
                    <a:lnTo>
                      <a:pt x="2599" y="2013"/>
                    </a:lnTo>
                    <a:lnTo>
                      <a:pt x="2604" y="2018"/>
                    </a:lnTo>
                    <a:lnTo>
                      <a:pt x="2609" y="2030"/>
                    </a:lnTo>
                    <a:lnTo>
                      <a:pt x="2614" y="2030"/>
                    </a:lnTo>
                    <a:lnTo>
                      <a:pt x="2625" y="2030"/>
                    </a:lnTo>
                    <a:lnTo>
                      <a:pt x="2630" y="2030"/>
                    </a:lnTo>
                    <a:lnTo>
                      <a:pt x="2635" y="2030"/>
                    </a:lnTo>
                    <a:lnTo>
                      <a:pt x="2640" y="2036"/>
                    </a:lnTo>
                    <a:lnTo>
                      <a:pt x="2645" y="2030"/>
                    </a:lnTo>
                    <a:lnTo>
                      <a:pt x="2650" y="2024"/>
                    </a:lnTo>
                    <a:lnTo>
                      <a:pt x="2656" y="2018"/>
                    </a:lnTo>
                    <a:lnTo>
                      <a:pt x="2661" y="2018"/>
                    </a:lnTo>
                    <a:lnTo>
                      <a:pt x="2666" y="2024"/>
                    </a:lnTo>
                    <a:lnTo>
                      <a:pt x="2671" y="2024"/>
                    </a:lnTo>
                    <a:lnTo>
                      <a:pt x="2676" y="2024"/>
                    </a:lnTo>
                    <a:lnTo>
                      <a:pt x="2681" y="2024"/>
                    </a:lnTo>
                    <a:lnTo>
                      <a:pt x="2687" y="2018"/>
                    </a:lnTo>
                    <a:lnTo>
                      <a:pt x="2692" y="2013"/>
                    </a:lnTo>
                    <a:lnTo>
                      <a:pt x="2697" y="2018"/>
                    </a:lnTo>
                    <a:lnTo>
                      <a:pt x="2702" y="2018"/>
                    </a:lnTo>
                    <a:lnTo>
                      <a:pt x="2707" y="2018"/>
                    </a:lnTo>
                    <a:lnTo>
                      <a:pt x="2718" y="2018"/>
                    </a:lnTo>
                    <a:lnTo>
                      <a:pt x="2723" y="2013"/>
                    </a:lnTo>
                    <a:lnTo>
                      <a:pt x="2728" y="2007"/>
                    </a:lnTo>
                    <a:lnTo>
                      <a:pt x="2733" y="2018"/>
                    </a:lnTo>
                    <a:lnTo>
                      <a:pt x="2738" y="2024"/>
                    </a:lnTo>
                    <a:lnTo>
                      <a:pt x="2743" y="2018"/>
                    </a:lnTo>
                    <a:lnTo>
                      <a:pt x="2749" y="2018"/>
                    </a:lnTo>
                    <a:lnTo>
                      <a:pt x="2754" y="2024"/>
                    </a:lnTo>
                    <a:lnTo>
                      <a:pt x="2759" y="2018"/>
                    </a:lnTo>
                    <a:lnTo>
                      <a:pt x="2764" y="2007"/>
                    </a:lnTo>
                    <a:lnTo>
                      <a:pt x="2769" y="2007"/>
                    </a:lnTo>
                    <a:lnTo>
                      <a:pt x="2774" y="2007"/>
                    </a:lnTo>
                    <a:lnTo>
                      <a:pt x="2780" y="2007"/>
                    </a:lnTo>
                    <a:lnTo>
                      <a:pt x="2785" y="2007"/>
                    </a:lnTo>
                    <a:lnTo>
                      <a:pt x="2790" y="2013"/>
                    </a:lnTo>
                    <a:lnTo>
                      <a:pt x="2795" y="2013"/>
                    </a:lnTo>
                    <a:lnTo>
                      <a:pt x="2805" y="2007"/>
                    </a:lnTo>
                    <a:lnTo>
                      <a:pt x="2811" y="2007"/>
                    </a:lnTo>
                    <a:lnTo>
                      <a:pt x="2816" y="2007"/>
                    </a:lnTo>
                    <a:lnTo>
                      <a:pt x="2821" y="2001"/>
                    </a:lnTo>
                    <a:lnTo>
                      <a:pt x="2826" y="1996"/>
                    </a:lnTo>
                    <a:lnTo>
                      <a:pt x="2831" y="1996"/>
                    </a:lnTo>
                    <a:lnTo>
                      <a:pt x="2836" y="1996"/>
                    </a:lnTo>
                    <a:lnTo>
                      <a:pt x="2842" y="1996"/>
                    </a:lnTo>
                    <a:lnTo>
                      <a:pt x="2847" y="1996"/>
                    </a:lnTo>
                    <a:lnTo>
                      <a:pt x="2852" y="1996"/>
                    </a:lnTo>
                    <a:lnTo>
                      <a:pt x="2857" y="1990"/>
                    </a:lnTo>
                    <a:lnTo>
                      <a:pt x="2862" y="1984"/>
                    </a:lnTo>
                    <a:lnTo>
                      <a:pt x="2867" y="1984"/>
                    </a:lnTo>
                    <a:lnTo>
                      <a:pt x="2873" y="1990"/>
                    </a:lnTo>
                    <a:lnTo>
                      <a:pt x="2878" y="1990"/>
                    </a:lnTo>
                    <a:lnTo>
                      <a:pt x="2883" y="1984"/>
                    </a:lnTo>
                    <a:lnTo>
                      <a:pt x="2888" y="1984"/>
                    </a:lnTo>
                    <a:lnTo>
                      <a:pt x="2898" y="1984"/>
                    </a:lnTo>
                    <a:lnTo>
                      <a:pt x="2904" y="1984"/>
                    </a:lnTo>
                    <a:lnTo>
                      <a:pt x="2909" y="1984"/>
                    </a:lnTo>
                    <a:lnTo>
                      <a:pt x="2914" y="1990"/>
                    </a:lnTo>
                    <a:lnTo>
                      <a:pt x="2919" y="1990"/>
                    </a:lnTo>
                    <a:lnTo>
                      <a:pt x="2924" y="1990"/>
                    </a:lnTo>
                    <a:lnTo>
                      <a:pt x="2929" y="1990"/>
                    </a:lnTo>
                    <a:lnTo>
                      <a:pt x="2935" y="1984"/>
                    </a:lnTo>
                    <a:lnTo>
                      <a:pt x="2940" y="1984"/>
                    </a:lnTo>
                    <a:lnTo>
                      <a:pt x="2945" y="1984"/>
                    </a:lnTo>
                    <a:lnTo>
                      <a:pt x="2950" y="1984"/>
                    </a:lnTo>
                    <a:lnTo>
                      <a:pt x="2955" y="1984"/>
                    </a:lnTo>
                    <a:lnTo>
                      <a:pt x="2960" y="1978"/>
                    </a:lnTo>
                    <a:lnTo>
                      <a:pt x="2966" y="1984"/>
                    </a:lnTo>
                    <a:lnTo>
                      <a:pt x="2971" y="1984"/>
                    </a:lnTo>
                    <a:lnTo>
                      <a:pt x="2976" y="1978"/>
                    </a:lnTo>
                    <a:lnTo>
                      <a:pt x="2981" y="1978"/>
                    </a:lnTo>
                    <a:lnTo>
                      <a:pt x="2991" y="1984"/>
                    </a:lnTo>
                    <a:lnTo>
                      <a:pt x="2996" y="1990"/>
                    </a:lnTo>
                    <a:lnTo>
                      <a:pt x="3002" y="1990"/>
                    </a:lnTo>
                    <a:lnTo>
                      <a:pt x="3007" y="1984"/>
                    </a:lnTo>
                    <a:lnTo>
                      <a:pt x="3012" y="1978"/>
                    </a:lnTo>
                    <a:lnTo>
                      <a:pt x="3017" y="1978"/>
                    </a:lnTo>
                    <a:lnTo>
                      <a:pt x="3022" y="1978"/>
                    </a:lnTo>
                    <a:lnTo>
                      <a:pt x="3027" y="1984"/>
                    </a:lnTo>
                    <a:lnTo>
                      <a:pt x="3033" y="1984"/>
                    </a:lnTo>
                    <a:lnTo>
                      <a:pt x="3038" y="1978"/>
                    </a:lnTo>
                    <a:lnTo>
                      <a:pt x="3043" y="1973"/>
                    </a:lnTo>
                    <a:lnTo>
                      <a:pt x="3048" y="1978"/>
                    </a:lnTo>
                    <a:lnTo>
                      <a:pt x="3053" y="1984"/>
                    </a:lnTo>
                    <a:lnTo>
                      <a:pt x="3058" y="1978"/>
                    </a:lnTo>
                    <a:lnTo>
                      <a:pt x="3064" y="1978"/>
                    </a:lnTo>
                    <a:lnTo>
                      <a:pt x="3069" y="1978"/>
                    </a:lnTo>
                    <a:lnTo>
                      <a:pt x="3074" y="1984"/>
                    </a:lnTo>
                    <a:lnTo>
                      <a:pt x="3084" y="1978"/>
                    </a:lnTo>
                    <a:lnTo>
                      <a:pt x="3089" y="1978"/>
                    </a:lnTo>
                    <a:lnTo>
                      <a:pt x="3095" y="1973"/>
                    </a:lnTo>
                    <a:lnTo>
                      <a:pt x="3100" y="1973"/>
                    </a:lnTo>
                    <a:lnTo>
                      <a:pt x="3105" y="1978"/>
                    </a:lnTo>
                    <a:lnTo>
                      <a:pt x="3110" y="1978"/>
                    </a:lnTo>
                    <a:lnTo>
                      <a:pt x="3115" y="1973"/>
                    </a:lnTo>
                    <a:lnTo>
                      <a:pt x="3120" y="1973"/>
                    </a:lnTo>
                    <a:lnTo>
                      <a:pt x="3126" y="1978"/>
                    </a:lnTo>
                    <a:lnTo>
                      <a:pt x="3131" y="1973"/>
                    </a:lnTo>
                    <a:lnTo>
                      <a:pt x="3136" y="1973"/>
                    </a:lnTo>
                    <a:lnTo>
                      <a:pt x="3141" y="1973"/>
                    </a:lnTo>
                    <a:lnTo>
                      <a:pt x="3146" y="1967"/>
                    </a:lnTo>
                    <a:lnTo>
                      <a:pt x="3151" y="1967"/>
                    </a:lnTo>
                    <a:lnTo>
                      <a:pt x="3157" y="1967"/>
                    </a:lnTo>
                    <a:lnTo>
                      <a:pt x="3162" y="1967"/>
                    </a:lnTo>
                    <a:lnTo>
                      <a:pt x="3167" y="1967"/>
                    </a:lnTo>
                    <a:lnTo>
                      <a:pt x="3177" y="1961"/>
                    </a:lnTo>
                    <a:lnTo>
                      <a:pt x="3182" y="1955"/>
                    </a:lnTo>
                    <a:lnTo>
                      <a:pt x="3188" y="1950"/>
                    </a:lnTo>
                    <a:lnTo>
                      <a:pt x="3193" y="1938"/>
                    </a:lnTo>
                    <a:lnTo>
                      <a:pt x="3198" y="1927"/>
                    </a:lnTo>
                    <a:lnTo>
                      <a:pt x="3203" y="1910"/>
                    </a:lnTo>
                    <a:lnTo>
                      <a:pt x="3208" y="1904"/>
                    </a:lnTo>
                    <a:lnTo>
                      <a:pt x="3213" y="1904"/>
                    </a:lnTo>
                    <a:lnTo>
                      <a:pt x="3219" y="1910"/>
                    </a:lnTo>
                    <a:lnTo>
                      <a:pt x="3224" y="1898"/>
                    </a:lnTo>
                    <a:lnTo>
                      <a:pt x="3229" y="1892"/>
                    </a:lnTo>
                    <a:lnTo>
                      <a:pt x="3234" y="1898"/>
                    </a:lnTo>
                    <a:lnTo>
                      <a:pt x="3239" y="1898"/>
                    </a:lnTo>
                    <a:lnTo>
                      <a:pt x="3244" y="1892"/>
                    </a:lnTo>
                    <a:lnTo>
                      <a:pt x="3250" y="1887"/>
                    </a:lnTo>
                    <a:lnTo>
                      <a:pt x="3255" y="1887"/>
                    </a:lnTo>
                    <a:lnTo>
                      <a:pt x="3265" y="1887"/>
                    </a:lnTo>
                    <a:lnTo>
                      <a:pt x="3270" y="1875"/>
                    </a:lnTo>
                    <a:lnTo>
                      <a:pt x="3275" y="1841"/>
                    </a:lnTo>
                    <a:lnTo>
                      <a:pt x="3281" y="1795"/>
                    </a:lnTo>
                    <a:lnTo>
                      <a:pt x="3286" y="1737"/>
                    </a:lnTo>
                    <a:lnTo>
                      <a:pt x="3291" y="1657"/>
                    </a:lnTo>
                    <a:lnTo>
                      <a:pt x="3296" y="1560"/>
                    </a:lnTo>
                    <a:lnTo>
                      <a:pt x="3301" y="1468"/>
                    </a:lnTo>
                    <a:lnTo>
                      <a:pt x="3306" y="1370"/>
                    </a:lnTo>
                    <a:lnTo>
                      <a:pt x="3312" y="1267"/>
                    </a:lnTo>
                    <a:lnTo>
                      <a:pt x="3317" y="1147"/>
                    </a:lnTo>
                    <a:lnTo>
                      <a:pt x="3322" y="1026"/>
                    </a:lnTo>
                    <a:lnTo>
                      <a:pt x="3327" y="889"/>
                    </a:lnTo>
                    <a:lnTo>
                      <a:pt x="3332" y="699"/>
                    </a:lnTo>
                    <a:lnTo>
                      <a:pt x="3337" y="459"/>
                    </a:lnTo>
                    <a:lnTo>
                      <a:pt x="3343" y="189"/>
                    </a:lnTo>
                    <a:lnTo>
                      <a:pt x="3348" y="0"/>
                    </a:lnTo>
                    <a:lnTo>
                      <a:pt x="3358" y="0"/>
                    </a:lnTo>
                    <a:lnTo>
                      <a:pt x="3363" y="166"/>
                    </a:lnTo>
                    <a:lnTo>
                      <a:pt x="3368" y="407"/>
                    </a:lnTo>
                    <a:lnTo>
                      <a:pt x="3374" y="659"/>
                    </a:lnTo>
                    <a:lnTo>
                      <a:pt x="3379" y="935"/>
                    </a:lnTo>
                    <a:lnTo>
                      <a:pt x="3384" y="1193"/>
                    </a:lnTo>
                    <a:lnTo>
                      <a:pt x="3389" y="1382"/>
                    </a:lnTo>
                    <a:lnTo>
                      <a:pt x="3394" y="1520"/>
                    </a:lnTo>
                    <a:lnTo>
                      <a:pt x="3399" y="1617"/>
                    </a:lnTo>
                    <a:lnTo>
                      <a:pt x="3405" y="1680"/>
                    </a:lnTo>
                    <a:lnTo>
                      <a:pt x="3410" y="1720"/>
                    </a:lnTo>
                    <a:lnTo>
                      <a:pt x="3415" y="1732"/>
                    </a:lnTo>
                    <a:lnTo>
                      <a:pt x="3420" y="1726"/>
                    </a:lnTo>
                    <a:lnTo>
                      <a:pt x="3425" y="1703"/>
                    </a:lnTo>
                    <a:lnTo>
                      <a:pt x="3430" y="1663"/>
                    </a:lnTo>
                    <a:lnTo>
                      <a:pt x="3436" y="1606"/>
                    </a:lnTo>
                    <a:lnTo>
                      <a:pt x="3441" y="1525"/>
                    </a:lnTo>
                    <a:lnTo>
                      <a:pt x="3451" y="1422"/>
                    </a:lnTo>
                    <a:lnTo>
                      <a:pt x="3456" y="1307"/>
                    </a:lnTo>
                    <a:lnTo>
                      <a:pt x="3461" y="1193"/>
                    </a:lnTo>
                    <a:lnTo>
                      <a:pt x="3467" y="1078"/>
                    </a:lnTo>
                    <a:lnTo>
                      <a:pt x="3472" y="935"/>
                    </a:lnTo>
                    <a:lnTo>
                      <a:pt x="3477" y="780"/>
                    </a:lnTo>
                    <a:lnTo>
                      <a:pt x="3482" y="654"/>
                    </a:lnTo>
                    <a:lnTo>
                      <a:pt x="3487" y="590"/>
                    </a:lnTo>
                    <a:lnTo>
                      <a:pt x="3492" y="573"/>
                    </a:lnTo>
                    <a:lnTo>
                      <a:pt x="3498" y="625"/>
                    </a:lnTo>
                    <a:lnTo>
                      <a:pt x="3503" y="734"/>
                    </a:lnTo>
                    <a:lnTo>
                      <a:pt x="3508" y="877"/>
                    </a:lnTo>
                    <a:lnTo>
                      <a:pt x="3513" y="1026"/>
                    </a:lnTo>
                    <a:lnTo>
                      <a:pt x="3518" y="1164"/>
                    </a:lnTo>
                    <a:lnTo>
                      <a:pt x="3523" y="1296"/>
                    </a:lnTo>
                    <a:lnTo>
                      <a:pt x="3529" y="1416"/>
                    </a:lnTo>
                    <a:lnTo>
                      <a:pt x="3534" y="1520"/>
                    </a:lnTo>
                    <a:lnTo>
                      <a:pt x="3544" y="1600"/>
                    </a:lnTo>
                    <a:lnTo>
                      <a:pt x="3549" y="1669"/>
                    </a:lnTo>
                    <a:lnTo>
                      <a:pt x="3554" y="1726"/>
                    </a:lnTo>
                    <a:lnTo>
                      <a:pt x="3560" y="1760"/>
                    </a:lnTo>
                    <a:lnTo>
                      <a:pt x="3565" y="1760"/>
                    </a:lnTo>
                    <a:lnTo>
                      <a:pt x="3570" y="1732"/>
                    </a:lnTo>
                    <a:lnTo>
                      <a:pt x="3575" y="1674"/>
                    </a:lnTo>
                    <a:lnTo>
                      <a:pt x="3580" y="1623"/>
                    </a:lnTo>
                    <a:lnTo>
                      <a:pt x="3585" y="1588"/>
                    </a:lnTo>
                    <a:lnTo>
                      <a:pt x="3591" y="1531"/>
                    </a:lnTo>
                    <a:lnTo>
                      <a:pt x="3596" y="1462"/>
                    </a:lnTo>
                    <a:lnTo>
                      <a:pt x="3601" y="1451"/>
                    </a:lnTo>
                    <a:lnTo>
                      <a:pt x="3606" y="1497"/>
                    </a:lnTo>
                    <a:lnTo>
                      <a:pt x="3611" y="1542"/>
                    </a:lnTo>
                    <a:lnTo>
                      <a:pt x="3616" y="1560"/>
                    </a:lnTo>
                    <a:lnTo>
                      <a:pt x="3622" y="1571"/>
                    </a:lnTo>
                    <a:lnTo>
                      <a:pt x="3632" y="1560"/>
                    </a:lnTo>
                    <a:lnTo>
                      <a:pt x="3637" y="1548"/>
                    </a:lnTo>
                    <a:lnTo>
                      <a:pt x="3642" y="1554"/>
                    </a:lnTo>
                    <a:lnTo>
                      <a:pt x="3647" y="1571"/>
                    </a:lnTo>
                    <a:lnTo>
                      <a:pt x="3653" y="1594"/>
                    </a:lnTo>
                    <a:lnTo>
                      <a:pt x="3658" y="1594"/>
                    </a:lnTo>
                    <a:lnTo>
                      <a:pt x="3663" y="1594"/>
                    </a:lnTo>
                    <a:lnTo>
                      <a:pt x="3668" y="1629"/>
                    </a:lnTo>
                    <a:lnTo>
                      <a:pt x="3673" y="1703"/>
                    </a:lnTo>
                    <a:lnTo>
                      <a:pt x="3678" y="1772"/>
                    </a:lnTo>
                    <a:lnTo>
                      <a:pt x="3684" y="1812"/>
                    </a:lnTo>
                    <a:lnTo>
                      <a:pt x="3689" y="1829"/>
                    </a:lnTo>
                    <a:lnTo>
                      <a:pt x="3694" y="1829"/>
                    </a:lnTo>
                    <a:lnTo>
                      <a:pt x="3699" y="1812"/>
                    </a:lnTo>
                    <a:lnTo>
                      <a:pt x="3704" y="1778"/>
                    </a:lnTo>
                    <a:lnTo>
                      <a:pt x="3709" y="1732"/>
                    </a:lnTo>
                    <a:lnTo>
                      <a:pt x="3715" y="1686"/>
                    </a:lnTo>
                    <a:lnTo>
                      <a:pt x="3725" y="1646"/>
                    </a:lnTo>
                    <a:lnTo>
                      <a:pt x="3730" y="1634"/>
                    </a:lnTo>
                    <a:lnTo>
                      <a:pt x="3735" y="1640"/>
                    </a:lnTo>
                    <a:lnTo>
                      <a:pt x="3740" y="1663"/>
                    </a:lnTo>
                    <a:lnTo>
                      <a:pt x="3746" y="1692"/>
                    </a:lnTo>
                    <a:lnTo>
                      <a:pt x="3751" y="1715"/>
                    </a:lnTo>
                    <a:lnTo>
                      <a:pt x="3756" y="1737"/>
                    </a:lnTo>
                    <a:lnTo>
                      <a:pt x="3761" y="1755"/>
                    </a:lnTo>
                    <a:lnTo>
                      <a:pt x="3766" y="1772"/>
                    </a:lnTo>
                    <a:lnTo>
                      <a:pt x="3771" y="1778"/>
                    </a:lnTo>
                    <a:lnTo>
                      <a:pt x="3777" y="1783"/>
                    </a:lnTo>
                    <a:lnTo>
                      <a:pt x="3782" y="1783"/>
                    </a:lnTo>
                    <a:lnTo>
                      <a:pt x="3787" y="1783"/>
                    </a:lnTo>
                    <a:lnTo>
                      <a:pt x="3792" y="1772"/>
                    </a:lnTo>
                    <a:lnTo>
                      <a:pt x="3797" y="1766"/>
                    </a:lnTo>
                    <a:lnTo>
                      <a:pt x="3802" y="1755"/>
                    </a:lnTo>
                    <a:lnTo>
                      <a:pt x="3808" y="1743"/>
                    </a:lnTo>
                    <a:lnTo>
                      <a:pt x="3818" y="1737"/>
                    </a:lnTo>
                    <a:lnTo>
                      <a:pt x="3823" y="1732"/>
                    </a:lnTo>
                    <a:lnTo>
                      <a:pt x="3828" y="1726"/>
                    </a:lnTo>
                    <a:lnTo>
                      <a:pt x="3833" y="1726"/>
                    </a:lnTo>
                    <a:lnTo>
                      <a:pt x="3839" y="1720"/>
                    </a:lnTo>
                    <a:lnTo>
                      <a:pt x="3844" y="1715"/>
                    </a:lnTo>
                    <a:lnTo>
                      <a:pt x="3849" y="1697"/>
                    </a:lnTo>
                    <a:lnTo>
                      <a:pt x="3854" y="1674"/>
                    </a:lnTo>
                    <a:lnTo>
                      <a:pt x="3859" y="1663"/>
                    </a:lnTo>
                    <a:lnTo>
                      <a:pt x="3864" y="1657"/>
                    </a:lnTo>
                    <a:lnTo>
                      <a:pt x="3870" y="1646"/>
                    </a:lnTo>
                    <a:lnTo>
                      <a:pt x="3875" y="1606"/>
                    </a:lnTo>
                    <a:lnTo>
                      <a:pt x="3880" y="1560"/>
                    </a:lnTo>
                    <a:lnTo>
                      <a:pt x="3885" y="1537"/>
                    </a:lnTo>
                    <a:lnTo>
                      <a:pt x="3890" y="1554"/>
                    </a:lnTo>
                    <a:lnTo>
                      <a:pt x="3895" y="1583"/>
                    </a:lnTo>
                    <a:lnTo>
                      <a:pt x="3901" y="1611"/>
                    </a:lnTo>
                    <a:lnTo>
                      <a:pt x="3911" y="1629"/>
                    </a:lnTo>
                    <a:lnTo>
                      <a:pt x="3916" y="1629"/>
                    </a:lnTo>
                    <a:lnTo>
                      <a:pt x="3921" y="1640"/>
                    </a:lnTo>
                    <a:lnTo>
                      <a:pt x="3926" y="1663"/>
                    </a:lnTo>
                    <a:lnTo>
                      <a:pt x="3932" y="1703"/>
                    </a:lnTo>
                    <a:lnTo>
                      <a:pt x="3937" y="1749"/>
                    </a:lnTo>
                    <a:lnTo>
                      <a:pt x="3942" y="1766"/>
                    </a:lnTo>
                    <a:lnTo>
                      <a:pt x="3947" y="1760"/>
                    </a:lnTo>
                    <a:lnTo>
                      <a:pt x="3952" y="1732"/>
                    </a:lnTo>
                    <a:lnTo>
                      <a:pt x="3957" y="1709"/>
                    </a:lnTo>
                    <a:lnTo>
                      <a:pt x="3963" y="1692"/>
                    </a:lnTo>
                    <a:lnTo>
                      <a:pt x="3968" y="1680"/>
                    </a:lnTo>
                    <a:lnTo>
                      <a:pt x="3973" y="1680"/>
                    </a:lnTo>
                    <a:lnTo>
                      <a:pt x="3978" y="1726"/>
                    </a:lnTo>
                    <a:lnTo>
                      <a:pt x="3983" y="1778"/>
                    </a:lnTo>
                    <a:lnTo>
                      <a:pt x="3988" y="1812"/>
                    </a:lnTo>
                    <a:lnTo>
                      <a:pt x="3994" y="1823"/>
                    </a:lnTo>
                    <a:lnTo>
                      <a:pt x="4004" y="1801"/>
                    </a:lnTo>
                    <a:lnTo>
                      <a:pt x="4009" y="1743"/>
                    </a:lnTo>
                    <a:lnTo>
                      <a:pt x="4014" y="1697"/>
                    </a:lnTo>
                    <a:lnTo>
                      <a:pt x="4019" y="1697"/>
                    </a:lnTo>
                    <a:lnTo>
                      <a:pt x="4025" y="1749"/>
                    </a:lnTo>
                    <a:lnTo>
                      <a:pt x="4030" y="1818"/>
                    </a:lnTo>
                    <a:lnTo>
                      <a:pt x="4035" y="1869"/>
                    </a:lnTo>
                    <a:lnTo>
                      <a:pt x="4040" y="1910"/>
                    </a:lnTo>
                    <a:lnTo>
                      <a:pt x="4045" y="1938"/>
                    </a:lnTo>
                    <a:lnTo>
                      <a:pt x="4050" y="1961"/>
                    </a:lnTo>
                    <a:lnTo>
                      <a:pt x="4056" y="1973"/>
                    </a:lnTo>
                    <a:lnTo>
                      <a:pt x="4061" y="1978"/>
                    </a:lnTo>
                    <a:lnTo>
                      <a:pt x="4066" y="1978"/>
                    </a:lnTo>
                    <a:lnTo>
                      <a:pt x="4071" y="1950"/>
                    </a:lnTo>
                    <a:lnTo>
                      <a:pt x="4076" y="1915"/>
                    </a:lnTo>
                    <a:lnTo>
                      <a:pt x="4081" y="1892"/>
                    </a:lnTo>
                    <a:lnTo>
                      <a:pt x="4092" y="1875"/>
                    </a:lnTo>
                    <a:lnTo>
                      <a:pt x="4097" y="1875"/>
                    </a:lnTo>
                    <a:lnTo>
                      <a:pt x="4102" y="1887"/>
                    </a:lnTo>
                    <a:lnTo>
                      <a:pt x="4107" y="1904"/>
                    </a:lnTo>
                    <a:lnTo>
                      <a:pt x="4112" y="1921"/>
                    </a:lnTo>
                    <a:lnTo>
                      <a:pt x="4118" y="1938"/>
                    </a:lnTo>
                    <a:lnTo>
                      <a:pt x="4123" y="1944"/>
                    </a:lnTo>
                    <a:lnTo>
                      <a:pt x="4128" y="1944"/>
                    </a:lnTo>
                    <a:lnTo>
                      <a:pt x="4133" y="1938"/>
                    </a:lnTo>
                    <a:lnTo>
                      <a:pt x="4138" y="1938"/>
                    </a:lnTo>
                    <a:lnTo>
                      <a:pt x="4143" y="1932"/>
                    </a:lnTo>
                    <a:lnTo>
                      <a:pt x="4149" y="1927"/>
                    </a:lnTo>
                    <a:lnTo>
                      <a:pt x="4154" y="1921"/>
                    </a:lnTo>
                    <a:lnTo>
                      <a:pt x="4159" y="1927"/>
                    </a:lnTo>
                    <a:lnTo>
                      <a:pt x="4164" y="1932"/>
                    </a:lnTo>
                    <a:lnTo>
                      <a:pt x="4169" y="1950"/>
                    </a:lnTo>
                    <a:lnTo>
                      <a:pt x="4174" y="1961"/>
                    </a:lnTo>
                    <a:lnTo>
                      <a:pt x="4185" y="1967"/>
                    </a:lnTo>
                    <a:lnTo>
                      <a:pt x="4190" y="1973"/>
                    </a:lnTo>
                    <a:lnTo>
                      <a:pt x="4195" y="1978"/>
                    </a:lnTo>
                    <a:lnTo>
                      <a:pt x="4200" y="1984"/>
                    </a:lnTo>
                    <a:lnTo>
                      <a:pt x="4205" y="1978"/>
                    </a:lnTo>
                    <a:lnTo>
                      <a:pt x="4210" y="1978"/>
                    </a:lnTo>
                    <a:lnTo>
                      <a:pt x="4216" y="1973"/>
                    </a:lnTo>
                    <a:lnTo>
                      <a:pt x="4221" y="1978"/>
                    </a:lnTo>
                    <a:lnTo>
                      <a:pt x="4226" y="1984"/>
                    </a:lnTo>
                    <a:lnTo>
                      <a:pt x="4231" y="1990"/>
                    </a:lnTo>
                    <a:lnTo>
                      <a:pt x="4236" y="2001"/>
                    </a:lnTo>
                    <a:lnTo>
                      <a:pt x="4241" y="2001"/>
                    </a:lnTo>
                    <a:lnTo>
                      <a:pt x="4247" y="1996"/>
                    </a:lnTo>
                    <a:lnTo>
                      <a:pt x="4252" y="1990"/>
                    </a:lnTo>
                    <a:lnTo>
                      <a:pt x="4257" y="1990"/>
                    </a:lnTo>
                    <a:lnTo>
                      <a:pt x="4262" y="1984"/>
                    </a:lnTo>
                    <a:lnTo>
                      <a:pt x="4267" y="1984"/>
                    </a:lnTo>
                    <a:lnTo>
                      <a:pt x="4278" y="1978"/>
                    </a:lnTo>
                    <a:lnTo>
                      <a:pt x="4283" y="1973"/>
                    </a:lnTo>
                    <a:lnTo>
                      <a:pt x="4288" y="1967"/>
                    </a:lnTo>
                    <a:lnTo>
                      <a:pt x="4293" y="1967"/>
                    </a:lnTo>
                    <a:lnTo>
                      <a:pt x="4298" y="1961"/>
                    </a:lnTo>
                    <a:lnTo>
                      <a:pt x="4303" y="1955"/>
                    </a:lnTo>
                    <a:lnTo>
                      <a:pt x="4309" y="1955"/>
                    </a:lnTo>
                    <a:lnTo>
                      <a:pt x="4314" y="1961"/>
                    </a:lnTo>
                    <a:lnTo>
                      <a:pt x="4319" y="1961"/>
                    </a:lnTo>
                    <a:lnTo>
                      <a:pt x="4324" y="1973"/>
                    </a:lnTo>
                    <a:lnTo>
                      <a:pt x="4329" y="1984"/>
                    </a:lnTo>
                    <a:lnTo>
                      <a:pt x="4334" y="1990"/>
                    </a:lnTo>
                    <a:lnTo>
                      <a:pt x="4340" y="1996"/>
                    </a:lnTo>
                    <a:lnTo>
                      <a:pt x="4345" y="1996"/>
                    </a:lnTo>
                    <a:lnTo>
                      <a:pt x="4350" y="1990"/>
                    </a:lnTo>
                    <a:lnTo>
                      <a:pt x="4355" y="1984"/>
                    </a:lnTo>
                    <a:lnTo>
                      <a:pt x="4360" y="1990"/>
                    </a:lnTo>
                    <a:lnTo>
                      <a:pt x="4371" y="2001"/>
                    </a:lnTo>
                    <a:lnTo>
                      <a:pt x="4376" y="2001"/>
                    </a:lnTo>
                    <a:lnTo>
                      <a:pt x="4381" y="1996"/>
                    </a:lnTo>
                    <a:lnTo>
                      <a:pt x="4386" y="1996"/>
                    </a:lnTo>
                    <a:lnTo>
                      <a:pt x="4391" y="1996"/>
                    </a:lnTo>
                    <a:lnTo>
                      <a:pt x="4396" y="2007"/>
                    </a:lnTo>
                    <a:lnTo>
                      <a:pt x="4402" y="2013"/>
                    </a:lnTo>
                    <a:lnTo>
                      <a:pt x="4407" y="2007"/>
                    </a:lnTo>
                    <a:lnTo>
                      <a:pt x="4412" y="2007"/>
                    </a:lnTo>
                    <a:lnTo>
                      <a:pt x="4417" y="2007"/>
                    </a:lnTo>
                    <a:lnTo>
                      <a:pt x="4422" y="2018"/>
                    </a:lnTo>
                    <a:lnTo>
                      <a:pt x="4427" y="2024"/>
                    </a:lnTo>
                    <a:lnTo>
                      <a:pt x="4433" y="2018"/>
                    </a:lnTo>
                    <a:lnTo>
                      <a:pt x="4438" y="2007"/>
                    </a:lnTo>
                    <a:lnTo>
                      <a:pt x="4443" y="2007"/>
                    </a:lnTo>
                    <a:lnTo>
                      <a:pt x="4448" y="2007"/>
                    </a:lnTo>
                    <a:lnTo>
                      <a:pt x="4453" y="2007"/>
                    </a:lnTo>
                    <a:lnTo>
                      <a:pt x="4464" y="2007"/>
                    </a:lnTo>
                    <a:lnTo>
                      <a:pt x="4469" y="2007"/>
                    </a:lnTo>
                    <a:lnTo>
                      <a:pt x="4474" y="2001"/>
                    </a:lnTo>
                    <a:lnTo>
                      <a:pt x="4479" y="2001"/>
                    </a:lnTo>
                    <a:lnTo>
                      <a:pt x="4484" y="2001"/>
                    </a:lnTo>
                    <a:lnTo>
                      <a:pt x="4489" y="1996"/>
                    </a:lnTo>
                    <a:lnTo>
                      <a:pt x="4495" y="1984"/>
                    </a:lnTo>
                    <a:lnTo>
                      <a:pt x="4500" y="1984"/>
                    </a:lnTo>
                    <a:lnTo>
                      <a:pt x="4505" y="1990"/>
                    </a:lnTo>
                    <a:lnTo>
                      <a:pt x="4510" y="1996"/>
                    </a:lnTo>
                    <a:lnTo>
                      <a:pt x="4515" y="1996"/>
                    </a:lnTo>
                    <a:lnTo>
                      <a:pt x="4520" y="1990"/>
                    </a:lnTo>
                    <a:lnTo>
                      <a:pt x="4526" y="1978"/>
                    </a:lnTo>
                    <a:lnTo>
                      <a:pt x="4531" y="1973"/>
                    </a:lnTo>
                    <a:lnTo>
                      <a:pt x="4536" y="1961"/>
                    </a:lnTo>
                    <a:lnTo>
                      <a:pt x="4541" y="1950"/>
                    </a:lnTo>
                    <a:lnTo>
                      <a:pt x="4551" y="1944"/>
                    </a:lnTo>
                    <a:lnTo>
                      <a:pt x="4557" y="1938"/>
                    </a:lnTo>
                    <a:lnTo>
                      <a:pt x="4562" y="1932"/>
                    </a:lnTo>
                    <a:lnTo>
                      <a:pt x="4567" y="1921"/>
                    </a:lnTo>
                    <a:lnTo>
                      <a:pt x="4572" y="1904"/>
                    </a:lnTo>
                    <a:lnTo>
                      <a:pt x="4577" y="1881"/>
                    </a:lnTo>
                    <a:lnTo>
                      <a:pt x="4582" y="1875"/>
                    </a:lnTo>
                    <a:lnTo>
                      <a:pt x="4588" y="1875"/>
                    </a:lnTo>
                    <a:lnTo>
                      <a:pt x="4593" y="1858"/>
                    </a:lnTo>
                    <a:lnTo>
                      <a:pt x="4598" y="1852"/>
                    </a:lnTo>
                    <a:lnTo>
                      <a:pt x="4603" y="1835"/>
                    </a:lnTo>
                    <a:lnTo>
                      <a:pt x="4608" y="1806"/>
                    </a:lnTo>
                    <a:lnTo>
                      <a:pt x="4613" y="1772"/>
                    </a:lnTo>
                    <a:lnTo>
                      <a:pt x="4619" y="1743"/>
                    </a:lnTo>
                    <a:lnTo>
                      <a:pt x="4624" y="1703"/>
                    </a:lnTo>
                    <a:lnTo>
                      <a:pt x="4629" y="1646"/>
                    </a:lnTo>
                    <a:lnTo>
                      <a:pt x="4634" y="1588"/>
                    </a:lnTo>
                    <a:lnTo>
                      <a:pt x="4644" y="1542"/>
                    </a:lnTo>
                    <a:lnTo>
                      <a:pt x="4650" y="1537"/>
                    </a:lnTo>
                    <a:lnTo>
                      <a:pt x="4655" y="1548"/>
                    </a:lnTo>
                    <a:lnTo>
                      <a:pt x="4660" y="1548"/>
                    </a:lnTo>
                    <a:lnTo>
                      <a:pt x="4665" y="1537"/>
                    </a:lnTo>
                    <a:lnTo>
                      <a:pt x="4670" y="1520"/>
                    </a:lnTo>
                    <a:lnTo>
                      <a:pt x="4675" y="1508"/>
                    </a:lnTo>
                    <a:lnTo>
                      <a:pt x="4681" y="1502"/>
                    </a:lnTo>
                    <a:lnTo>
                      <a:pt x="4686" y="1497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00"/>
              </a:p>
            </p:txBody>
          </p:sp>
          <p:sp>
            <p:nvSpPr>
              <p:cNvPr id="26" name="Rectangle 149"/>
              <p:cNvSpPr/>
              <p:nvPr/>
            </p:nvSpPr>
            <p:spPr>
              <a:xfrm>
                <a:off x="8543502" y="4339989"/>
                <a:ext cx="272955" cy="180150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27" name="Rectangle 11"/>
              <p:cNvSpPr>
                <a:spLocks noChangeArrowheads="1"/>
              </p:cNvSpPr>
              <p:nvPr/>
            </p:nvSpPr>
            <p:spPr bwMode="auto">
              <a:xfrm>
                <a:off x="1087221" y="5801343"/>
                <a:ext cx="656789" cy="2487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sz="1000" dirty="0" smtClean="0"/>
                  <a:t> </a:t>
                </a:r>
                <a:r>
                  <a:rPr kumimoji="0" lang="en-US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4000</a:t>
                </a:r>
                <a:endPara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28" name="Rectangle 15"/>
              <p:cNvSpPr>
                <a:spLocks noChangeArrowheads="1"/>
              </p:cNvSpPr>
              <p:nvPr/>
            </p:nvSpPr>
            <p:spPr bwMode="auto">
              <a:xfrm>
                <a:off x="3333987" y="5801343"/>
                <a:ext cx="656789" cy="2487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sz="1000" dirty="0" smtClean="0"/>
                  <a:t> </a:t>
                </a:r>
                <a:r>
                  <a:rPr kumimoji="0" lang="en-US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3000</a:t>
                </a:r>
                <a:endPara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29" name="Rectangle 20"/>
              <p:cNvSpPr>
                <a:spLocks noChangeArrowheads="1"/>
              </p:cNvSpPr>
              <p:nvPr/>
            </p:nvSpPr>
            <p:spPr bwMode="auto">
              <a:xfrm>
                <a:off x="5602551" y="5801343"/>
                <a:ext cx="656789" cy="2487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sz="1000" dirty="0" smtClean="0"/>
                  <a:t> </a:t>
                </a:r>
                <a:r>
                  <a:rPr kumimoji="0" lang="en-US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2000</a:t>
                </a:r>
                <a:endPara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0" name="Rectangle 25"/>
              <p:cNvSpPr>
                <a:spLocks noChangeArrowheads="1"/>
              </p:cNvSpPr>
              <p:nvPr/>
            </p:nvSpPr>
            <p:spPr bwMode="auto">
              <a:xfrm>
                <a:off x="7856802" y="5801343"/>
                <a:ext cx="656789" cy="2487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1000</a:t>
                </a:r>
                <a:endPara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1" name="Rectangle 133"/>
              <p:cNvSpPr>
                <a:spLocks noChangeArrowheads="1"/>
              </p:cNvSpPr>
              <p:nvPr/>
            </p:nvSpPr>
            <p:spPr bwMode="auto">
              <a:xfrm>
                <a:off x="3750864" y="6141494"/>
                <a:ext cx="1877487" cy="2487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/>
                <a:r>
                  <a:rPr kumimoji="0" lang="en-US" sz="1000" b="1" i="0" u="none" strike="noStrike" cap="none" normalizeH="0" baseline="0" dirty="0" smtClean="0">
                    <a:ln>
                      <a:noFill/>
                    </a:ln>
                    <a:effectLst/>
                    <a:latin typeface="Arial" pitchFamily="34" charset="0"/>
                  </a:rPr>
                  <a:t>Диапазон, </a:t>
                </a:r>
                <a:r>
                  <a:rPr sz="1000" dirty="0" smtClean="0"/>
                  <a:t>см</a:t>
                </a:r>
                <a:r>
                  <a:rPr sz="1000" baseline="30000" dirty="0" smtClean="0"/>
                  <a:t>-1</a:t>
                </a:r>
              </a:p>
            </p:txBody>
          </p:sp>
          <p:sp>
            <p:nvSpPr>
              <p:cNvPr id="32" name="Rectangle 135"/>
              <p:cNvSpPr>
                <a:spLocks noChangeArrowheads="1"/>
              </p:cNvSpPr>
              <p:nvPr/>
            </p:nvSpPr>
            <p:spPr bwMode="auto">
              <a:xfrm rot="16200000">
                <a:off x="-269380" y="4156912"/>
                <a:ext cx="2494408" cy="318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dirty="0" smtClean="0">
                    <a:ln>
                      <a:noFill/>
                    </a:ln>
                    <a:effectLst/>
                    <a:latin typeface="Arial" pitchFamily="34" charset="0"/>
                  </a:rPr>
                  <a:t>Оптическая плотность</a:t>
                </a:r>
              </a:p>
            </p:txBody>
          </p:sp>
          <p:sp>
            <p:nvSpPr>
              <p:cNvPr id="33" name="TextBox 48"/>
              <p:cNvSpPr txBox="1"/>
              <p:nvPr/>
            </p:nvSpPr>
            <p:spPr>
              <a:xfrm>
                <a:off x="1484843" y="3271221"/>
                <a:ext cx="2193237" cy="8954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 smtClean="0">
                    <a:solidFill>
                      <a:srgbClr val="616161"/>
                    </a:solidFill>
                  </a:rPr>
                  <a:t>3300 см</a:t>
                </a:r>
                <a:r>
                  <a:rPr lang="en-US" sz="1000" baseline="30000" dirty="0" smtClean="0">
                    <a:solidFill>
                      <a:srgbClr val="616161"/>
                    </a:solidFill>
                  </a:rPr>
                  <a:t>–1</a:t>
                </a:r>
              </a:p>
              <a:p>
                <a:r>
                  <a:rPr lang="en-US" sz="1000" dirty="0" smtClean="0">
                    <a:solidFill>
                      <a:srgbClr val="616161"/>
                    </a:solidFill>
                  </a:rPr>
                  <a:t>N–H валентные</a:t>
                </a:r>
                <a:endParaRPr lang="ru-RU" sz="1000" dirty="0">
                  <a:solidFill>
                    <a:srgbClr val="616161"/>
                  </a:solidFill>
                </a:endParaRPr>
              </a:p>
            </p:txBody>
          </p:sp>
          <p:cxnSp>
            <p:nvCxnSpPr>
              <p:cNvPr id="34" name="Straight Arrow Connector 50"/>
              <p:cNvCxnSpPr/>
              <p:nvPr/>
            </p:nvCxnSpPr>
            <p:spPr>
              <a:xfrm>
                <a:off x="2475392" y="4056348"/>
                <a:ext cx="352788" cy="608271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51"/>
              <p:cNvSpPr txBox="1"/>
              <p:nvPr/>
            </p:nvSpPr>
            <p:spPr>
              <a:xfrm>
                <a:off x="3906983" y="3271221"/>
                <a:ext cx="2258000" cy="8954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 smtClean="0">
                    <a:solidFill>
                      <a:srgbClr val="616161"/>
                    </a:solidFill>
                  </a:rPr>
                  <a:t>2900 см</a:t>
                </a:r>
                <a:r>
                  <a:rPr lang="en-US" sz="1000" baseline="30000" dirty="0" smtClean="0">
                    <a:solidFill>
                      <a:srgbClr val="616161"/>
                    </a:solidFill>
                  </a:rPr>
                  <a:t>–1</a:t>
                </a:r>
              </a:p>
              <a:p>
                <a:r>
                  <a:rPr lang="en-US" sz="1000" dirty="0" smtClean="0">
                    <a:solidFill>
                      <a:srgbClr val="616161"/>
                    </a:solidFill>
                  </a:rPr>
                  <a:t>C–H валентные</a:t>
                </a:r>
                <a:endParaRPr lang="ru-RU" sz="1000" dirty="0">
                  <a:solidFill>
                    <a:srgbClr val="616161"/>
                  </a:solidFill>
                </a:endParaRPr>
              </a:p>
            </p:txBody>
          </p:sp>
          <p:cxnSp>
            <p:nvCxnSpPr>
              <p:cNvPr id="36" name="Straight Arrow Connector 53"/>
              <p:cNvCxnSpPr/>
              <p:nvPr/>
            </p:nvCxnSpPr>
            <p:spPr>
              <a:xfrm flipH="1">
                <a:off x="3722103" y="4056349"/>
                <a:ext cx="324121" cy="456235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54"/>
              <p:cNvSpPr txBox="1"/>
              <p:nvPr/>
            </p:nvSpPr>
            <p:spPr>
              <a:xfrm>
                <a:off x="3780871" y="1774118"/>
                <a:ext cx="2370567" cy="6467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 smtClean="0">
                    <a:solidFill>
                      <a:srgbClr val="616161"/>
                    </a:solidFill>
                  </a:rPr>
                  <a:t>1650 см</a:t>
                </a:r>
                <a:r>
                  <a:rPr lang="en-US" sz="1000" baseline="30000" dirty="0" smtClean="0">
                    <a:solidFill>
                      <a:srgbClr val="616161"/>
                    </a:solidFill>
                  </a:rPr>
                  <a:t>–1</a:t>
                </a:r>
              </a:p>
              <a:p>
                <a:r>
                  <a:rPr lang="en-US" sz="1000" dirty="0" smtClean="0">
                    <a:solidFill>
                      <a:srgbClr val="616161"/>
                    </a:solidFill>
                  </a:rPr>
                  <a:t>C=O валентные</a:t>
                </a:r>
                <a:endParaRPr lang="ru-RU" sz="1000" dirty="0">
                  <a:solidFill>
                    <a:srgbClr val="616161"/>
                  </a:solidFill>
                </a:endParaRPr>
              </a:p>
            </p:txBody>
          </p:sp>
          <p:cxnSp>
            <p:nvCxnSpPr>
              <p:cNvPr id="38" name="Straight Arrow Connector 56"/>
              <p:cNvCxnSpPr/>
              <p:nvPr/>
            </p:nvCxnSpPr>
            <p:spPr>
              <a:xfrm>
                <a:off x="5446928" y="2321363"/>
                <a:ext cx="987261" cy="128219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57"/>
              <p:cNvSpPr txBox="1"/>
              <p:nvPr/>
            </p:nvSpPr>
            <p:spPr>
              <a:xfrm>
                <a:off x="6313993" y="1510560"/>
                <a:ext cx="2765648" cy="8954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 smtClean="0">
                    <a:solidFill>
                      <a:srgbClr val="616161"/>
                    </a:solidFill>
                  </a:rPr>
                  <a:t>1540 см</a:t>
                </a:r>
                <a:r>
                  <a:rPr lang="en-US" sz="1000" baseline="30000" dirty="0" smtClean="0">
                    <a:solidFill>
                      <a:srgbClr val="616161"/>
                    </a:solidFill>
                  </a:rPr>
                  <a:t>–1</a:t>
                </a:r>
              </a:p>
              <a:p>
                <a:r>
                  <a:rPr lang="en-US" sz="1000" dirty="0" smtClean="0">
                    <a:solidFill>
                      <a:srgbClr val="616161"/>
                    </a:solidFill>
                  </a:rPr>
                  <a:t>N–H деформационные</a:t>
                </a:r>
                <a:endParaRPr lang="ru-RU" sz="1000" dirty="0">
                  <a:solidFill>
                    <a:srgbClr val="616161"/>
                  </a:solidFill>
                </a:endParaRPr>
              </a:p>
            </p:txBody>
          </p:sp>
          <p:cxnSp>
            <p:nvCxnSpPr>
              <p:cNvPr id="40" name="Straight Arrow Connector 61"/>
              <p:cNvCxnSpPr/>
              <p:nvPr/>
            </p:nvCxnSpPr>
            <p:spPr>
              <a:xfrm flipH="1">
                <a:off x="6902464" y="2333159"/>
                <a:ext cx="802465" cy="1066399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AutoShape 2"/>
              <p:cNvSpPr>
                <a:spLocks noChangeAspect="1" noChangeArrowheads="1" noTextEdit="1"/>
              </p:cNvSpPr>
              <p:nvPr/>
            </p:nvSpPr>
            <p:spPr bwMode="auto">
              <a:xfrm>
                <a:off x="491323" y="2333767"/>
                <a:ext cx="8138260" cy="3841231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00" dirty="0"/>
              </a:p>
            </p:txBody>
          </p:sp>
        </p:grpSp>
        <p:grpSp>
          <p:nvGrpSpPr>
            <p:cNvPr id="12" name="Gruppieren 11"/>
            <p:cNvGrpSpPr/>
            <p:nvPr/>
          </p:nvGrpSpPr>
          <p:grpSpPr>
            <a:xfrm>
              <a:off x="4880837" y="3511654"/>
              <a:ext cx="3795619" cy="2052828"/>
              <a:chOff x="4751240" y="3511654"/>
              <a:chExt cx="3795619" cy="2052828"/>
            </a:xfrm>
          </p:grpSpPr>
          <p:cxnSp>
            <p:nvCxnSpPr>
              <p:cNvPr id="23" name="Straight Connector 13"/>
              <p:cNvCxnSpPr/>
              <p:nvPr/>
            </p:nvCxnSpPr>
            <p:spPr>
              <a:xfrm>
                <a:off x="4751240" y="3511654"/>
                <a:ext cx="0" cy="2052828"/>
              </a:xfrm>
              <a:prstGeom prst="line">
                <a:avLst/>
              </a:prstGeom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15"/>
              <p:cNvCxnSpPr/>
              <p:nvPr/>
            </p:nvCxnSpPr>
            <p:spPr>
              <a:xfrm>
                <a:off x="4751240" y="5564482"/>
                <a:ext cx="3795619" cy="0"/>
              </a:xfrm>
              <a:prstGeom prst="line">
                <a:avLst/>
              </a:prstGeom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l="11110" t="40458" r="41127" b="43854"/>
          <a:stretch/>
        </p:blipFill>
        <p:spPr bwMode="auto">
          <a:xfrm>
            <a:off x="6300192" y="1612800"/>
            <a:ext cx="2592288" cy="986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Rechteck 42"/>
          <p:cNvSpPr/>
          <p:nvPr/>
        </p:nvSpPr>
        <p:spPr>
          <a:xfrm>
            <a:off x="4788001" y="2852936"/>
            <a:ext cx="4069774" cy="3168352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/>
          </a:p>
        </p:txBody>
      </p:sp>
      <p:grpSp>
        <p:nvGrpSpPr>
          <p:cNvPr id="44" name="Group 43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45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47" name="Action Button: Custom 46">
                <a:hlinkClick r:id="rId4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8" name="Chevron 47">
                <a:hlinkClick r:id="rId4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49" name="Chevron 48">
                <a:hlinkClick r:id="rId4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46" name="TextBox 45">
              <a:hlinkClick r:id="rId4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80715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tabLst>
                <a:tab pos="2514600" algn="l"/>
              </a:tabLst>
            </a:pPr>
            <a:r>
              <a:rPr dirty="0" smtClean="0"/>
              <a:t>Инфракрасная спектроскопия с Фурье-преобразованием</a:t>
            </a:r>
            <a:r>
              <a:rPr dirty="0"/>
              <a:t/>
            </a:r>
            <a:br>
              <a:rPr dirty="0"/>
            </a:br>
            <a:r>
              <a:rPr sz="3100" dirty="0" err="1" smtClean="0"/>
              <a:t>Общие</a:t>
            </a:r>
            <a:r>
              <a:rPr sz="3100" dirty="0" smtClean="0"/>
              <a:t> </a:t>
            </a:r>
            <a:r>
              <a:rPr sz="3100" dirty="0" err="1" smtClean="0"/>
              <a:t>положения</a:t>
            </a:r>
            <a:r>
              <a:rPr lang="en-US" sz="3100" dirty="0" smtClean="0"/>
              <a:t> </a:t>
            </a:r>
            <a:endParaRPr lang="ru-RU" sz="3100" dirty="0"/>
          </a:p>
        </p:txBody>
      </p:sp>
      <p:graphicFrame>
        <p:nvGraphicFramePr>
          <p:cNvPr id="96" name="Table 95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688596992"/>
              </p:ext>
            </p:extLst>
          </p:nvPr>
        </p:nvGraphicFramePr>
        <p:xfrm>
          <a:off x="230400" y="1916832"/>
          <a:ext cx="4408275" cy="41158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607874"/>
                <a:gridCol w="1069430"/>
                <a:gridCol w="1549871"/>
                <a:gridCol w="1181100"/>
              </a:tblGrid>
              <a:tr h="43200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Связь</a:t>
                      </a:r>
                      <a:endParaRPr lang="ru-RU" sz="900" b="1" dirty="0" smtClean="0"/>
                    </a:p>
                  </a:txBody>
                  <a:tcPr anchor="ctr"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Тип колебания</a:t>
                      </a:r>
                      <a:endParaRPr lang="ru-RU" sz="900" b="1" dirty="0" smtClean="0"/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2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defTabSz="6858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900" kern="1200" dirty="0" smtClean="0"/>
                        <a:t>Диапазон</a:t>
                      </a:r>
                    </a:p>
                    <a:p>
                      <a:pPr marL="0" indent="0" algn="ctr" defTabSz="6858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900" kern="1200" dirty="0" smtClean="0"/>
                        <a:t>волновых чисел, см</a:t>
                      </a:r>
                      <a:r>
                        <a:rPr lang="en-US" sz="900" kern="1200" baseline="30000" dirty="0" smtClean="0"/>
                        <a:t>–1</a:t>
                      </a:r>
                      <a:endParaRPr lang="ru-RU" sz="9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871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C−H</a:t>
                      </a:r>
                    </a:p>
                  </a:txBody>
                  <a:tcPr marB="72000"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Алканы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–CH</a:t>
                      </a:r>
                      <a:r>
                        <a:rPr lang="en-US" sz="900" baseline="-25000" dirty="0" smtClean="0"/>
                        <a:t>3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–CH</a:t>
                      </a:r>
                      <a:r>
                        <a:rPr lang="en-US" sz="900" baseline="-25000" dirty="0" smtClean="0"/>
                        <a:t>2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Алкены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endParaRPr lang="ru-RU" sz="900" dirty="0" smtClean="0"/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Ароматические соединения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endParaRPr lang="ru-RU" sz="900" dirty="0" smtClean="0"/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Алкины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Альдегиды</a:t>
                      </a:r>
                    </a:p>
                  </a:txBody>
                  <a:tcPr marB="72000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(валентные)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(деформационные)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(деформационные)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Валентные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(внеплоскостные деформационные)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(валентные)</a:t>
                      </a:r>
                    </a:p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dirty="0" smtClean="0"/>
                        <a:t>(внеплоскостные деформационные)</a:t>
                      </a:r>
                    </a:p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dirty="0" smtClean="0"/>
                        <a:t>(валентные)</a:t>
                      </a:r>
                    </a:p>
                  </a:txBody>
                  <a:tcPr marB="72000">
                    <a:lnL>
                      <a:noFill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3000–2850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baseline="0" dirty="0" smtClean="0"/>
                        <a:t>1450 и 1375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baseline="0" dirty="0" smtClean="0"/>
                        <a:t>1465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baseline="0" dirty="0" smtClean="0"/>
                        <a:t>3100–3000</a:t>
                      </a:r>
                      <a:r>
                        <a:rPr sz="900" dirty="0"/>
                        <a:t/>
                      </a:r>
                      <a:br>
                        <a:rPr sz="900" dirty="0"/>
                      </a:br>
                      <a:r>
                        <a:rPr lang="en-US" sz="900" baseline="0" dirty="0" smtClean="0"/>
                        <a:t>1000–650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baseline="0" dirty="0" smtClean="0"/>
                        <a:t>3150–3050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baseline="0" dirty="0" smtClean="0"/>
                        <a:t>900–600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baseline="0" dirty="0" smtClean="0"/>
                        <a:t>~3300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2900–2700</a:t>
                      </a:r>
                    </a:p>
                  </a:txBody>
                  <a:tcPr marR="216000" marB="72000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C=C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Алкены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Ароматические соединения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900" dirty="0" smtClean="0"/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1680–1600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1600 и 1475</a:t>
                      </a:r>
                    </a:p>
                  </a:txBody>
                  <a:tcPr marR="2160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C≡C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Алкины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900" dirty="0" smtClean="0"/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2250–2100</a:t>
                      </a:r>
                    </a:p>
                  </a:txBody>
                  <a:tcPr marR="2160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0967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dirty="0" smtClean="0"/>
                        <a:t>C=O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defTabSz="6858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900" kern="1200" dirty="0" smtClean="0"/>
                        <a:t>Альдегиды</a:t>
                      </a:r>
                    </a:p>
                    <a:p>
                      <a:pPr marL="0" indent="0" algn="r" defTabSz="6858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900" kern="1200" dirty="0" smtClean="0"/>
                        <a:t>Кетоны</a:t>
                      </a:r>
                    </a:p>
                    <a:p>
                      <a:pPr marL="0" indent="0" algn="r" defTabSz="6858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900" kern="1200" dirty="0" smtClean="0"/>
                        <a:t>Карбоновые кислоты</a:t>
                      </a:r>
                    </a:p>
                    <a:p>
                      <a:pPr marL="0" indent="0" algn="r" defTabSz="6858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900" kern="1200" dirty="0" smtClean="0"/>
                        <a:t>Сложные эфиры</a:t>
                      </a:r>
                    </a:p>
                    <a:p>
                      <a:pPr marL="0" indent="0" algn="r" defTabSz="6858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900" kern="1200" dirty="0" smtClean="0"/>
                        <a:t>Амиды</a:t>
                      </a:r>
                    </a:p>
                    <a:p>
                      <a:pPr marL="0" indent="0" algn="r" defTabSz="6858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900" kern="1200" dirty="0" smtClean="0"/>
                        <a:t>Ангидриды</a:t>
                      </a:r>
                      <a:endParaRPr lang="ru-RU" sz="9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900" dirty="0" smtClean="0"/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1740–1720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1725–1705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1725–1700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1750–1730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1680–1630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1810–1760</a:t>
                      </a:r>
                    </a:p>
                  </a:txBody>
                  <a:tcPr marR="2160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9" name="Table 98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508433375"/>
              </p:ext>
            </p:extLst>
          </p:nvPr>
        </p:nvGraphicFramePr>
        <p:xfrm>
          <a:off x="4811925" y="1916832"/>
          <a:ext cx="4170150" cy="29923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607874"/>
                <a:gridCol w="1381051"/>
                <a:gridCol w="1004454"/>
                <a:gridCol w="1176771"/>
              </a:tblGrid>
              <a:tr h="455859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Связь</a:t>
                      </a:r>
                      <a:endParaRPr lang="ru-RU" sz="900" b="1" dirty="0" smtClean="0"/>
                    </a:p>
                  </a:txBody>
                  <a:tcPr anchor="ctr"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Тип колебания</a:t>
                      </a:r>
                      <a:endParaRPr lang="ru-RU" sz="900" b="1" dirty="0" smtClean="0"/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2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defTabSz="6858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900" kern="1200" dirty="0" smtClean="0"/>
                        <a:t>Диапазон</a:t>
                      </a:r>
                    </a:p>
                    <a:p>
                      <a:pPr marL="0" indent="0" algn="ctr" defTabSz="6858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900" kern="1200" dirty="0" smtClean="0"/>
                        <a:t>волновых чисел, см</a:t>
                      </a:r>
                      <a:r>
                        <a:rPr lang="en-US" sz="900" kern="1200" baseline="30000" dirty="0" smtClean="0"/>
                        <a:t>–1</a:t>
                      </a:r>
                      <a:endParaRPr lang="ru-RU" sz="9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871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C–O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Спирты, простые и сложные эфиры, карбоновые кислоты, ангидриды</a:t>
                      </a:r>
                    </a:p>
                  </a:txBody>
                  <a:tcPr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900" dirty="0" smtClean="0"/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1300–1000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0967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O–H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Спирты, фенолы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в свободной форме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с водородными связями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Карбоновые кислоты</a:t>
                      </a:r>
                      <a:endParaRPr lang="ru-RU" sz="900" dirty="0" smtClean="0"/>
                    </a:p>
                  </a:txBody>
                  <a:tcPr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900" dirty="0" smtClean="0"/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ru-RU" sz="900" dirty="0" smtClean="0"/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3650–3600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3400–3200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3400–2400</a:t>
                      </a:r>
                    </a:p>
                  </a:txBody>
                  <a:tcPr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0967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N−H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Первичные и вторичные 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амины и амиды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(валентные)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(деформационные)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5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ru-RU" sz="900" dirty="0" smtClean="0"/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3500–3100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1640–1550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C−N</a:t>
                      </a:r>
                    </a:p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dirty="0" smtClean="0"/>
                        <a:t>C=N</a:t>
                      </a:r>
                    </a:p>
                  </a:txBody>
                  <a:tcPr marB="0"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defTabSz="6858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900" kern="1200" dirty="0" smtClean="0"/>
                        <a:t>Амины</a:t>
                      </a:r>
                    </a:p>
                    <a:p>
                      <a:pPr marL="0" indent="0" algn="r" defTabSz="6858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900" kern="1200" dirty="0" smtClean="0"/>
                        <a:t>Имины и оксимы</a:t>
                      </a:r>
                      <a:r>
                        <a:rPr sz="900"/>
                        <a:t> </a:t>
                      </a:r>
                      <a:endParaRPr lang="ru-RU" sz="9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B="0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900" dirty="0" smtClean="0"/>
                    </a:p>
                  </a:txBody>
                  <a:tcPr marB="0">
                    <a:lnL>
                      <a:noFill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1350–1000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900" dirty="0" smtClean="0"/>
                        <a:t>1690–1640</a:t>
                      </a:r>
                    </a:p>
                  </a:txBody>
                  <a:tcPr marB="0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179512" y="1484784"/>
            <a:ext cx="3997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Молекулярные связи и длина волны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12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19" name="Action Button: Custom 18">
                <a:hlinkClick r:id="rId3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0" name="Chevron 19">
                <a:hlinkClick r:id="rId3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1" name="Chevron 20">
                <a:hlinkClick r:id="rId3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3" name="TextBox 12">
              <a:hlinkClick r:id="rId3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820480492"/>
      </p:ext>
    </p:extLst>
  </p:cSld>
  <p:clrMapOvr>
    <a:masterClrMapping/>
  </p:clrMapOvr>
  <mc:AlternateContent xmlns:mc="http://schemas.openxmlformats.org/markup-compatibility/2006">
    <mc:Choic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Инфракрасная спектроскопия с Фурье-преобразованием</a:t>
            </a:r>
            <a:r>
              <a:rPr dirty="0"/>
              <a:t/>
            </a:r>
            <a:br>
              <a:rPr dirty="0"/>
            </a:br>
            <a:r>
              <a:rPr sz="3100" dirty="0" smtClean="0"/>
              <a:t>Принцип работы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230400" y="3600000"/>
            <a:ext cx="8355331" cy="2171700"/>
          </a:xfrm>
        </p:spPr>
        <p:txBody>
          <a:bodyPr>
            <a:normAutofit fontScale="85000" lnSpcReduction="10000"/>
          </a:bodyPr>
          <a:lstStyle/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Источник ИК-излучения генерирует пучок ИК-излучения (широкополосный источник излучения)</a:t>
            </a:r>
            <a:endParaRPr lang="ru-RU" sz="2000" dirty="0"/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Интерферометр (система зеркал) создает интерференционную картину</a:t>
            </a: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В области пробы находится проба; пучок ИК-излучения проходит через пробу</a:t>
            </a:r>
            <a:endParaRPr lang="ru-RU" sz="2000" dirty="0"/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Детектор генерирует интерферограмму</a:t>
            </a: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Компьютер преобразует интерферограмму в спектр</a:t>
            </a:r>
          </a:p>
          <a:p>
            <a:endParaRPr lang="ru-RU" sz="1600" dirty="0"/>
          </a:p>
        </p:txBody>
      </p:sp>
      <p:grpSp>
        <p:nvGrpSpPr>
          <p:cNvPr id="21" name="Gruppieren 20"/>
          <p:cNvGrpSpPr/>
          <p:nvPr/>
        </p:nvGrpSpPr>
        <p:grpSpPr>
          <a:xfrm>
            <a:off x="228600" y="1764898"/>
            <a:ext cx="8686800" cy="1205344"/>
            <a:chOff x="228600" y="1944986"/>
            <a:chExt cx="8686800" cy="1205344"/>
          </a:xfrm>
        </p:grpSpPr>
        <p:grpSp>
          <p:nvGrpSpPr>
            <p:cNvPr id="22" name="Group 18"/>
            <p:cNvGrpSpPr/>
            <p:nvPr/>
          </p:nvGrpSpPr>
          <p:grpSpPr>
            <a:xfrm>
              <a:off x="228600" y="1944986"/>
              <a:ext cx="8686800" cy="1205344"/>
              <a:chOff x="1161819" y="2128926"/>
              <a:chExt cx="6090642" cy="702766"/>
            </a:xfrm>
          </p:grpSpPr>
          <p:sp>
            <p:nvSpPr>
              <p:cNvPr id="26" name="Freeform 20"/>
              <p:cNvSpPr/>
              <p:nvPr/>
            </p:nvSpPr>
            <p:spPr>
              <a:xfrm>
                <a:off x="1161819" y="2128926"/>
                <a:ext cx="1171277" cy="702766"/>
              </a:xfrm>
              <a:custGeom>
                <a:avLst/>
                <a:gdLst>
                  <a:gd name="connsiteX0" fmla="*/ 0 w 1171277"/>
                  <a:gd name="connsiteY0" fmla="*/ 70277 h 702766"/>
                  <a:gd name="connsiteX1" fmla="*/ 70277 w 1171277"/>
                  <a:gd name="connsiteY1" fmla="*/ 0 h 702766"/>
                  <a:gd name="connsiteX2" fmla="*/ 1101000 w 1171277"/>
                  <a:gd name="connsiteY2" fmla="*/ 0 h 702766"/>
                  <a:gd name="connsiteX3" fmla="*/ 1171277 w 1171277"/>
                  <a:gd name="connsiteY3" fmla="*/ 70277 h 702766"/>
                  <a:gd name="connsiteX4" fmla="*/ 1171277 w 1171277"/>
                  <a:gd name="connsiteY4" fmla="*/ 632489 h 702766"/>
                  <a:gd name="connsiteX5" fmla="*/ 1101000 w 1171277"/>
                  <a:gd name="connsiteY5" fmla="*/ 702766 h 702766"/>
                  <a:gd name="connsiteX6" fmla="*/ 70277 w 1171277"/>
                  <a:gd name="connsiteY6" fmla="*/ 702766 h 702766"/>
                  <a:gd name="connsiteX7" fmla="*/ 0 w 1171277"/>
                  <a:gd name="connsiteY7" fmla="*/ 632489 h 702766"/>
                  <a:gd name="connsiteX8" fmla="*/ 0 w 1171277"/>
                  <a:gd name="connsiteY8" fmla="*/ 70277 h 702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1277" h="702766">
                    <a:moveTo>
                      <a:pt x="0" y="70277"/>
                    </a:moveTo>
                    <a:cubicBezTo>
                      <a:pt x="0" y="31464"/>
                      <a:pt x="31464" y="0"/>
                      <a:pt x="70277" y="0"/>
                    </a:cubicBezTo>
                    <a:lnTo>
                      <a:pt x="1101000" y="0"/>
                    </a:lnTo>
                    <a:cubicBezTo>
                      <a:pt x="1139813" y="0"/>
                      <a:pt x="1171277" y="31464"/>
                      <a:pt x="1171277" y="70277"/>
                    </a:cubicBezTo>
                    <a:lnTo>
                      <a:pt x="1171277" y="632489"/>
                    </a:lnTo>
                    <a:cubicBezTo>
                      <a:pt x="1171277" y="671302"/>
                      <a:pt x="1139813" y="702766"/>
                      <a:pt x="1101000" y="702766"/>
                    </a:cubicBezTo>
                    <a:lnTo>
                      <a:pt x="70277" y="702766"/>
                    </a:lnTo>
                    <a:cubicBezTo>
                      <a:pt x="31464" y="702766"/>
                      <a:pt x="0" y="671302"/>
                      <a:pt x="0" y="632489"/>
                    </a:cubicBezTo>
                    <a:lnTo>
                      <a:pt x="0" y="70277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81543" tIns="81543" rIns="81543" bIns="504000" numCol="1" spcCol="1270" anchor="b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b="1" kern="1200" dirty="0" smtClean="0"/>
                  <a:t>Источник ИК-излучения</a:t>
                </a:r>
                <a:endParaRPr lang="ru-RU" sz="1600" b="1" kern="1200" dirty="0"/>
              </a:p>
            </p:txBody>
          </p:sp>
          <p:sp>
            <p:nvSpPr>
              <p:cNvPr id="27" name="Freeform 22"/>
              <p:cNvSpPr/>
              <p:nvPr/>
            </p:nvSpPr>
            <p:spPr>
              <a:xfrm>
                <a:off x="2801608" y="2128926"/>
                <a:ext cx="1171277" cy="702766"/>
              </a:xfrm>
              <a:custGeom>
                <a:avLst/>
                <a:gdLst>
                  <a:gd name="connsiteX0" fmla="*/ 0 w 1171277"/>
                  <a:gd name="connsiteY0" fmla="*/ 70277 h 702766"/>
                  <a:gd name="connsiteX1" fmla="*/ 70277 w 1171277"/>
                  <a:gd name="connsiteY1" fmla="*/ 0 h 702766"/>
                  <a:gd name="connsiteX2" fmla="*/ 1101000 w 1171277"/>
                  <a:gd name="connsiteY2" fmla="*/ 0 h 702766"/>
                  <a:gd name="connsiteX3" fmla="*/ 1171277 w 1171277"/>
                  <a:gd name="connsiteY3" fmla="*/ 70277 h 702766"/>
                  <a:gd name="connsiteX4" fmla="*/ 1171277 w 1171277"/>
                  <a:gd name="connsiteY4" fmla="*/ 632489 h 702766"/>
                  <a:gd name="connsiteX5" fmla="*/ 1101000 w 1171277"/>
                  <a:gd name="connsiteY5" fmla="*/ 702766 h 702766"/>
                  <a:gd name="connsiteX6" fmla="*/ 70277 w 1171277"/>
                  <a:gd name="connsiteY6" fmla="*/ 702766 h 702766"/>
                  <a:gd name="connsiteX7" fmla="*/ 0 w 1171277"/>
                  <a:gd name="connsiteY7" fmla="*/ 632489 h 702766"/>
                  <a:gd name="connsiteX8" fmla="*/ 0 w 1171277"/>
                  <a:gd name="connsiteY8" fmla="*/ 70277 h 702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1277" h="702766">
                    <a:moveTo>
                      <a:pt x="0" y="70277"/>
                    </a:moveTo>
                    <a:cubicBezTo>
                      <a:pt x="0" y="31464"/>
                      <a:pt x="31464" y="0"/>
                      <a:pt x="70277" y="0"/>
                    </a:cubicBezTo>
                    <a:lnTo>
                      <a:pt x="1101000" y="0"/>
                    </a:lnTo>
                    <a:cubicBezTo>
                      <a:pt x="1139813" y="0"/>
                      <a:pt x="1171277" y="31464"/>
                      <a:pt x="1171277" y="70277"/>
                    </a:cubicBezTo>
                    <a:lnTo>
                      <a:pt x="1171277" y="632489"/>
                    </a:lnTo>
                    <a:cubicBezTo>
                      <a:pt x="1171277" y="671302"/>
                      <a:pt x="1139813" y="702766"/>
                      <a:pt x="1101000" y="702766"/>
                    </a:cubicBezTo>
                    <a:lnTo>
                      <a:pt x="70277" y="702766"/>
                    </a:lnTo>
                    <a:cubicBezTo>
                      <a:pt x="31464" y="702766"/>
                      <a:pt x="0" y="671302"/>
                      <a:pt x="0" y="632489"/>
                    </a:cubicBezTo>
                    <a:lnTo>
                      <a:pt x="0" y="70277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81543" tIns="81543" rIns="81543" bIns="504000" numCol="1" spcCol="1270" anchor="b" anchorCtr="0">
                <a:noAutofit/>
              </a:bodyPr>
              <a:lstStyle/>
              <a:p>
                <a:pPr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b="1" dirty="0" smtClean="0"/>
                  <a:t>Интер-</a:t>
                </a:r>
                <a:r>
                  <a:rPr sz="1600"/>
                  <a:t/>
                </a:r>
                <a:br>
                  <a:rPr sz="1600"/>
                </a:br>
                <a:r>
                  <a:rPr lang="en-US" sz="1600" b="1" dirty="0" smtClean="0"/>
                  <a:t>ферометр</a:t>
                </a:r>
                <a:endParaRPr lang="ru-RU" sz="1600" b="1" dirty="0"/>
              </a:p>
            </p:txBody>
          </p:sp>
          <p:sp>
            <p:nvSpPr>
              <p:cNvPr id="28" name="Freeform 24"/>
              <p:cNvSpPr/>
              <p:nvPr/>
            </p:nvSpPr>
            <p:spPr>
              <a:xfrm>
                <a:off x="4441396" y="2128926"/>
                <a:ext cx="1171277" cy="702766"/>
              </a:xfrm>
              <a:custGeom>
                <a:avLst/>
                <a:gdLst>
                  <a:gd name="connsiteX0" fmla="*/ 0 w 1171277"/>
                  <a:gd name="connsiteY0" fmla="*/ 70277 h 702766"/>
                  <a:gd name="connsiteX1" fmla="*/ 70277 w 1171277"/>
                  <a:gd name="connsiteY1" fmla="*/ 0 h 702766"/>
                  <a:gd name="connsiteX2" fmla="*/ 1101000 w 1171277"/>
                  <a:gd name="connsiteY2" fmla="*/ 0 h 702766"/>
                  <a:gd name="connsiteX3" fmla="*/ 1171277 w 1171277"/>
                  <a:gd name="connsiteY3" fmla="*/ 70277 h 702766"/>
                  <a:gd name="connsiteX4" fmla="*/ 1171277 w 1171277"/>
                  <a:gd name="connsiteY4" fmla="*/ 632489 h 702766"/>
                  <a:gd name="connsiteX5" fmla="*/ 1101000 w 1171277"/>
                  <a:gd name="connsiteY5" fmla="*/ 702766 h 702766"/>
                  <a:gd name="connsiteX6" fmla="*/ 70277 w 1171277"/>
                  <a:gd name="connsiteY6" fmla="*/ 702766 h 702766"/>
                  <a:gd name="connsiteX7" fmla="*/ 0 w 1171277"/>
                  <a:gd name="connsiteY7" fmla="*/ 632489 h 702766"/>
                  <a:gd name="connsiteX8" fmla="*/ 0 w 1171277"/>
                  <a:gd name="connsiteY8" fmla="*/ 70277 h 702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1277" h="702766">
                    <a:moveTo>
                      <a:pt x="0" y="70277"/>
                    </a:moveTo>
                    <a:cubicBezTo>
                      <a:pt x="0" y="31464"/>
                      <a:pt x="31464" y="0"/>
                      <a:pt x="70277" y="0"/>
                    </a:cubicBezTo>
                    <a:lnTo>
                      <a:pt x="1101000" y="0"/>
                    </a:lnTo>
                    <a:cubicBezTo>
                      <a:pt x="1139813" y="0"/>
                      <a:pt x="1171277" y="31464"/>
                      <a:pt x="1171277" y="70277"/>
                    </a:cubicBezTo>
                    <a:lnTo>
                      <a:pt x="1171277" y="632489"/>
                    </a:lnTo>
                    <a:cubicBezTo>
                      <a:pt x="1171277" y="671302"/>
                      <a:pt x="1139813" y="702766"/>
                      <a:pt x="1101000" y="702766"/>
                    </a:cubicBezTo>
                    <a:lnTo>
                      <a:pt x="70277" y="702766"/>
                    </a:lnTo>
                    <a:cubicBezTo>
                      <a:pt x="31464" y="702766"/>
                      <a:pt x="0" y="671302"/>
                      <a:pt x="0" y="632489"/>
                    </a:cubicBezTo>
                    <a:lnTo>
                      <a:pt x="0" y="70277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82800" tIns="81543" rIns="81543" bIns="504000" numCol="1" spcCol="1270" anchor="b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b="1" dirty="0" smtClean="0"/>
                  <a:t>Область пробы</a:t>
                </a:r>
                <a:endParaRPr lang="ru-RU" sz="1600" b="1" kern="1200" dirty="0"/>
              </a:p>
            </p:txBody>
          </p:sp>
          <p:sp>
            <p:nvSpPr>
              <p:cNvPr id="29" name="Freeform 26"/>
              <p:cNvSpPr/>
              <p:nvPr/>
            </p:nvSpPr>
            <p:spPr>
              <a:xfrm>
                <a:off x="6081184" y="2128926"/>
                <a:ext cx="1171277" cy="702766"/>
              </a:xfrm>
              <a:custGeom>
                <a:avLst/>
                <a:gdLst>
                  <a:gd name="connsiteX0" fmla="*/ 0 w 1171277"/>
                  <a:gd name="connsiteY0" fmla="*/ 70277 h 702766"/>
                  <a:gd name="connsiteX1" fmla="*/ 70277 w 1171277"/>
                  <a:gd name="connsiteY1" fmla="*/ 0 h 702766"/>
                  <a:gd name="connsiteX2" fmla="*/ 1101000 w 1171277"/>
                  <a:gd name="connsiteY2" fmla="*/ 0 h 702766"/>
                  <a:gd name="connsiteX3" fmla="*/ 1171277 w 1171277"/>
                  <a:gd name="connsiteY3" fmla="*/ 70277 h 702766"/>
                  <a:gd name="connsiteX4" fmla="*/ 1171277 w 1171277"/>
                  <a:gd name="connsiteY4" fmla="*/ 632489 h 702766"/>
                  <a:gd name="connsiteX5" fmla="*/ 1101000 w 1171277"/>
                  <a:gd name="connsiteY5" fmla="*/ 702766 h 702766"/>
                  <a:gd name="connsiteX6" fmla="*/ 70277 w 1171277"/>
                  <a:gd name="connsiteY6" fmla="*/ 702766 h 702766"/>
                  <a:gd name="connsiteX7" fmla="*/ 0 w 1171277"/>
                  <a:gd name="connsiteY7" fmla="*/ 632489 h 702766"/>
                  <a:gd name="connsiteX8" fmla="*/ 0 w 1171277"/>
                  <a:gd name="connsiteY8" fmla="*/ 70277 h 702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1277" h="702766">
                    <a:moveTo>
                      <a:pt x="0" y="70277"/>
                    </a:moveTo>
                    <a:cubicBezTo>
                      <a:pt x="0" y="31464"/>
                      <a:pt x="31464" y="0"/>
                      <a:pt x="70277" y="0"/>
                    </a:cubicBezTo>
                    <a:lnTo>
                      <a:pt x="1101000" y="0"/>
                    </a:lnTo>
                    <a:cubicBezTo>
                      <a:pt x="1139813" y="0"/>
                      <a:pt x="1171277" y="31464"/>
                      <a:pt x="1171277" y="70277"/>
                    </a:cubicBezTo>
                    <a:lnTo>
                      <a:pt x="1171277" y="632489"/>
                    </a:lnTo>
                    <a:cubicBezTo>
                      <a:pt x="1171277" y="671302"/>
                      <a:pt x="1139813" y="702766"/>
                      <a:pt x="1101000" y="702766"/>
                    </a:cubicBezTo>
                    <a:lnTo>
                      <a:pt x="70277" y="702766"/>
                    </a:lnTo>
                    <a:cubicBezTo>
                      <a:pt x="31464" y="702766"/>
                      <a:pt x="0" y="671302"/>
                      <a:pt x="0" y="632489"/>
                    </a:cubicBezTo>
                    <a:lnTo>
                      <a:pt x="0" y="70277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81543" tIns="81543" rIns="81543" bIns="504000" numCol="1" spcCol="1270" anchor="b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b="1" kern="1200" dirty="0" smtClean="0"/>
                  <a:t>Детектор</a:t>
                </a:r>
                <a:endParaRPr lang="ru-RU" sz="1600" b="1" kern="1200" dirty="0"/>
              </a:p>
            </p:txBody>
          </p:sp>
        </p:grpSp>
        <p:sp>
          <p:nvSpPr>
            <p:cNvPr id="23" name="Eingekerbter Richtungspfeil 22"/>
            <p:cNvSpPr/>
            <p:nvPr/>
          </p:nvSpPr>
          <p:spPr>
            <a:xfrm>
              <a:off x="1994190" y="2393702"/>
              <a:ext cx="478110" cy="326002"/>
            </a:xfrm>
            <a:prstGeom prst="chevron">
              <a:avLst>
                <a:gd name="adj" fmla="val 34615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4" name="Eingekerbter Richtungspfeil 23"/>
            <p:cNvSpPr/>
            <p:nvPr/>
          </p:nvSpPr>
          <p:spPr>
            <a:xfrm>
              <a:off x="4335517" y="2393702"/>
              <a:ext cx="478110" cy="326002"/>
            </a:xfrm>
            <a:prstGeom prst="chevron">
              <a:avLst>
                <a:gd name="adj" fmla="val 34615"/>
              </a:avLst>
            </a:prstGeom>
            <a:solidFill>
              <a:srgbClr val="7EAC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5" name="Eingekerbter Richtungspfeil 24"/>
            <p:cNvSpPr/>
            <p:nvPr/>
          </p:nvSpPr>
          <p:spPr>
            <a:xfrm>
              <a:off x="6676575" y="2393702"/>
              <a:ext cx="478110" cy="326002"/>
            </a:xfrm>
            <a:prstGeom prst="chevron">
              <a:avLst>
                <a:gd name="adj" fmla="val 3461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30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32" name="Action Button: Custom 31">
                <a:hlinkClick r:id="rId3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Chevron 32">
                <a:hlinkClick r:id="rId3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34" name="Chevron 33">
                <a:hlinkClick r:id="rId3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31" name="TextBox 30">
              <a:hlinkClick r:id="rId3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87634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tabLst>
                <a:tab pos="2514600" algn="l"/>
              </a:tabLst>
            </a:pPr>
            <a:r>
              <a:rPr lang="en-US" dirty="0" smtClean="0">
                <a:solidFill>
                  <a:schemeClr val="tx2"/>
                </a:solidFill>
              </a:rPr>
              <a:t>Инфракрасная спектроскопия с Фурье-преобразованием</a:t>
            </a:r>
            <a:r>
              <a:rPr dirty="0"/>
              <a:t/>
            </a:r>
            <a:br>
              <a:rPr dirty="0"/>
            </a:br>
            <a:r>
              <a:rPr lang="en-US" sz="3100" dirty="0" smtClean="0">
                <a:solidFill>
                  <a:schemeClr val="tx2"/>
                </a:solidFill>
              </a:rPr>
              <a:t>Интерферограмма</a:t>
            </a:r>
            <a:endParaRPr lang="ru-RU" sz="3100" dirty="0">
              <a:solidFill>
                <a:schemeClr val="tx2"/>
              </a:solidFill>
            </a:endParaRPr>
          </a:p>
        </p:txBody>
      </p:sp>
      <p:sp>
        <p:nvSpPr>
          <p:cNvPr id="31" name="Content Placeholder 2"/>
          <p:cNvSpPr>
            <a:spLocks noGrp="1"/>
          </p:cNvSpPr>
          <p:nvPr>
            <p:ph idx="1"/>
          </p:nvPr>
        </p:nvSpPr>
        <p:spPr>
          <a:xfrm>
            <a:off x="228600" y="1512000"/>
            <a:ext cx="4487416" cy="2844096"/>
          </a:xfrm>
        </p:spPr>
        <p:txBody>
          <a:bodyPr>
            <a:normAutofit/>
          </a:bodyPr>
          <a:lstStyle/>
          <a:p>
            <a:r>
              <a:rPr lang="en-US" sz="1600" b="0" dirty="0"/>
              <a:t>Интерферограмма представляет собой график зависимости интенсивности ИК-излучения от положения подвижного зеркала.</a:t>
            </a:r>
          </a:p>
          <a:p>
            <a:r>
              <a:rPr lang="en-US" sz="1600" b="0" dirty="0"/>
              <a:t>Алгоритм преобразования Фурье переводит интерферограмму в спектр, разделяя данные по поглощению для каждой отдельной частоты и создавая график зависимости интенсивности от волнового числа.</a:t>
            </a:r>
          </a:p>
          <a:p>
            <a:endParaRPr lang="ru-RU" sz="1600" dirty="0"/>
          </a:p>
        </p:txBody>
      </p:sp>
      <p:grpSp>
        <p:nvGrpSpPr>
          <p:cNvPr id="83" name="Gruppieren 82"/>
          <p:cNvGrpSpPr/>
          <p:nvPr/>
        </p:nvGrpSpPr>
        <p:grpSpPr>
          <a:xfrm>
            <a:off x="332238" y="4581128"/>
            <a:ext cx="2722395" cy="1167301"/>
            <a:chOff x="324864" y="4046777"/>
            <a:chExt cx="2722395" cy="1167301"/>
          </a:xfrm>
        </p:grpSpPr>
        <p:grpSp>
          <p:nvGrpSpPr>
            <p:cNvPr id="79" name="Gruppieren 78"/>
            <p:cNvGrpSpPr/>
            <p:nvPr/>
          </p:nvGrpSpPr>
          <p:grpSpPr>
            <a:xfrm>
              <a:off x="324864" y="4046777"/>
              <a:ext cx="2699394" cy="1167301"/>
              <a:chOff x="324864" y="4675635"/>
              <a:chExt cx="2699394" cy="1167301"/>
            </a:xfrm>
          </p:grpSpPr>
          <p:sp>
            <p:nvSpPr>
              <p:cNvPr id="33" name="Freeform 232"/>
              <p:cNvSpPr>
                <a:spLocks/>
              </p:cNvSpPr>
              <p:nvPr/>
            </p:nvSpPr>
            <p:spPr bwMode="auto">
              <a:xfrm>
                <a:off x="381208" y="4675635"/>
                <a:ext cx="2643050" cy="822872"/>
              </a:xfrm>
              <a:custGeom>
                <a:avLst/>
                <a:gdLst>
                  <a:gd name="T0" fmla="*/ 78 w 6312"/>
                  <a:gd name="T1" fmla="*/ 942 h 3078"/>
                  <a:gd name="T2" fmla="*/ 174 w 6312"/>
                  <a:gd name="T3" fmla="*/ 930 h 3078"/>
                  <a:gd name="T4" fmla="*/ 276 w 6312"/>
                  <a:gd name="T5" fmla="*/ 936 h 3078"/>
                  <a:gd name="T6" fmla="*/ 378 w 6312"/>
                  <a:gd name="T7" fmla="*/ 936 h 3078"/>
                  <a:gd name="T8" fmla="*/ 480 w 6312"/>
                  <a:gd name="T9" fmla="*/ 930 h 3078"/>
                  <a:gd name="T10" fmla="*/ 576 w 6312"/>
                  <a:gd name="T11" fmla="*/ 960 h 3078"/>
                  <a:gd name="T12" fmla="*/ 678 w 6312"/>
                  <a:gd name="T13" fmla="*/ 900 h 3078"/>
                  <a:gd name="T14" fmla="*/ 780 w 6312"/>
                  <a:gd name="T15" fmla="*/ 960 h 3078"/>
                  <a:gd name="T16" fmla="*/ 876 w 6312"/>
                  <a:gd name="T17" fmla="*/ 924 h 3078"/>
                  <a:gd name="T18" fmla="*/ 978 w 6312"/>
                  <a:gd name="T19" fmla="*/ 948 h 3078"/>
                  <a:gd name="T20" fmla="*/ 1074 w 6312"/>
                  <a:gd name="T21" fmla="*/ 924 h 3078"/>
                  <a:gd name="T22" fmla="*/ 1176 w 6312"/>
                  <a:gd name="T23" fmla="*/ 948 h 3078"/>
                  <a:gd name="T24" fmla="*/ 1278 w 6312"/>
                  <a:gd name="T25" fmla="*/ 936 h 3078"/>
                  <a:gd name="T26" fmla="*/ 1380 w 6312"/>
                  <a:gd name="T27" fmla="*/ 912 h 3078"/>
                  <a:gd name="T28" fmla="*/ 1476 w 6312"/>
                  <a:gd name="T29" fmla="*/ 966 h 3078"/>
                  <a:gd name="T30" fmla="*/ 1578 w 6312"/>
                  <a:gd name="T31" fmla="*/ 912 h 3078"/>
                  <a:gd name="T32" fmla="*/ 1674 w 6312"/>
                  <a:gd name="T33" fmla="*/ 960 h 3078"/>
                  <a:gd name="T34" fmla="*/ 1776 w 6312"/>
                  <a:gd name="T35" fmla="*/ 906 h 3078"/>
                  <a:gd name="T36" fmla="*/ 1878 w 6312"/>
                  <a:gd name="T37" fmla="*/ 948 h 3078"/>
                  <a:gd name="T38" fmla="*/ 1974 w 6312"/>
                  <a:gd name="T39" fmla="*/ 936 h 3078"/>
                  <a:gd name="T40" fmla="*/ 2076 w 6312"/>
                  <a:gd name="T41" fmla="*/ 948 h 3078"/>
                  <a:gd name="T42" fmla="*/ 2172 w 6312"/>
                  <a:gd name="T43" fmla="*/ 918 h 3078"/>
                  <a:gd name="T44" fmla="*/ 2280 w 6312"/>
                  <a:gd name="T45" fmla="*/ 924 h 3078"/>
                  <a:gd name="T46" fmla="*/ 2376 w 6312"/>
                  <a:gd name="T47" fmla="*/ 996 h 3078"/>
                  <a:gd name="T48" fmla="*/ 2478 w 6312"/>
                  <a:gd name="T49" fmla="*/ 870 h 3078"/>
                  <a:gd name="T50" fmla="*/ 2574 w 6312"/>
                  <a:gd name="T51" fmla="*/ 930 h 3078"/>
                  <a:gd name="T52" fmla="*/ 2676 w 6312"/>
                  <a:gd name="T53" fmla="*/ 954 h 3078"/>
                  <a:gd name="T54" fmla="*/ 2778 w 6312"/>
                  <a:gd name="T55" fmla="*/ 990 h 3078"/>
                  <a:gd name="T56" fmla="*/ 2874 w 6312"/>
                  <a:gd name="T57" fmla="*/ 1014 h 3078"/>
                  <a:gd name="T58" fmla="*/ 2976 w 6312"/>
                  <a:gd name="T59" fmla="*/ 732 h 3078"/>
                  <a:gd name="T60" fmla="*/ 3072 w 6312"/>
                  <a:gd name="T61" fmla="*/ 216 h 3078"/>
                  <a:gd name="T62" fmla="*/ 3180 w 6312"/>
                  <a:gd name="T63" fmla="*/ 1830 h 3078"/>
                  <a:gd name="T64" fmla="*/ 3276 w 6312"/>
                  <a:gd name="T65" fmla="*/ 780 h 3078"/>
                  <a:gd name="T66" fmla="*/ 3378 w 6312"/>
                  <a:gd name="T67" fmla="*/ 960 h 3078"/>
                  <a:gd name="T68" fmla="*/ 3474 w 6312"/>
                  <a:gd name="T69" fmla="*/ 918 h 3078"/>
                  <a:gd name="T70" fmla="*/ 3570 w 6312"/>
                  <a:gd name="T71" fmla="*/ 912 h 3078"/>
                  <a:gd name="T72" fmla="*/ 3678 w 6312"/>
                  <a:gd name="T73" fmla="*/ 996 h 3078"/>
                  <a:gd name="T74" fmla="*/ 3774 w 6312"/>
                  <a:gd name="T75" fmla="*/ 918 h 3078"/>
                  <a:gd name="T76" fmla="*/ 3876 w 6312"/>
                  <a:gd name="T77" fmla="*/ 930 h 3078"/>
                  <a:gd name="T78" fmla="*/ 3972 w 6312"/>
                  <a:gd name="T79" fmla="*/ 954 h 3078"/>
                  <a:gd name="T80" fmla="*/ 4080 w 6312"/>
                  <a:gd name="T81" fmla="*/ 924 h 3078"/>
                  <a:gd name="T82" fmla="*/ 4176 w 6312"/>
                  <a:gd name="T83" fmla="*/ 960 h 3078"/>
                  <a:gd name="T84" fmla="*/ 4278 w 6312"/>
                  <a:gd name="T85" fmla="*/ 906 h 3078"/>
                  <a:gd name="T86" fmla="*/ 4374 w 6312"/>
                  <a:gd name="T87" fmla="*/ 966 h 3078"/>
                  <a:gd name="T88" fmla="*/ 4470 w 6312"/>
                  <a:gd name="T89" fmla="*/ 912 h 3078"/>
                  <a:gd name="T90" fmla="*/ 4578 w 6312"/>
                  <a:gd name="T91" fmla="*/ 948 h 3078"/>
                  <a:gd name="T92" fmla="*/ 4674 w 6312"/>
                  <a:gd name="T93" fmla="*/ 918 h 3078"/>
                  <a:gd name="T94" fmla="*/ 4776 w 6312"/>
                  <a:gd name="T95" fmla="*/ 948 h 3078"/>
                  <a:gd name="T96" fmla="*/ 4872 w 6312"/>
                  <a:gd name="T97" fmla="*/ 948 h 3078"/>
                  <a:gd name="T98" fmla="*/ 4974 w 6312"/>
                  <a:gd name="T99" fmla="*/ 918 h 3078"/>
                  <a:gd name="T100" fmla="*/ 5076 w 6312"/>
                  <a:gd name="T101" fmla="*/ 954 h 3078"/>
                  <a:gd name="T102" fmla="*/ 5178 w 6312"/>
                  <a:gd name="T103" fmla="*/ 906 h 3078"/>
                  <a:gd name="T104" fmla="*/ 5274 w 6312"/>
                  <a:gd name="T105" fmla="*/ 960 h 3078"/>
                  <a:gd name="T106" fmla="*/ 5370 w 6312"/>
                  <a:gd name="T107" fmla="*/ 924 h 3078"/>
                  <a:gd name="T108" fmla="*/ 5472 w 6312"/>
                  <a:gd name="T109" fmla="*/ 960 h 3078"/>
                  <a:gd name="T110" fmla="*/ 5574 w 6312"/>
                  <a:gd name="T111" fmla="*/ 912 h 3078"/>
                  <a:gd name="T112" fmla="*/ 5676 w 6312"/>
                  <a:gd name="T113" fmla="*/ 936 h 3078"/>
                  <a:gd name="T114" fmla="*/ 5772 w 6312"/>
                  <a:gd name="T115" fmla="*/ 948 h 3078"/>
                  <a:gd name="T116" fmla="*/ 5874 w 6312"/>
                  <a:gd name="T117" fmla="*/ 918 h 3078"/>
                  <a:gd name="T118" fmla="*/ 5976 w 6312"/>
                  <a:gd name="T119" fmla="*/ 948 h 3078"/>
                  <a:gd name="T120" fmla="*/ 6078 w 6312"/>
                  <a:gd name="T121" fmla="*/ 924 h 3078"/>
                  <a:gd name="T122" fmla="*/ 6174 w 6312"/>
                  <a:gd name="T123" fmla="*/ 954 h 3078"/>
                  <a:gd name="T124" fmla="*/ 6270 w 6312"/>
                  <a:gd name="T125" fmla="*/ 906 h 3078"/>
                  <a:gd name="connsiteX0" fmla="*/ 0 w 19240"/>
                  <a:gd name="connsiteY0" fmla="*/ 2963 h 10000"/>
                  <a:gd name="connsiteX1" fmla="*/ 19 w 19240"/>
                  <a:gd name="connsiteY1" fmla="*/ 2963 h 10000"/>
                  <a:gd name="connsiteX2" fmla="*/ 48 w 19240"/>
                  <a:gd name="connsiteY2" fmla="*/ 2963 h 10000"/>
                  <a:gd name="connsiteX3" fmla="*/ 76 w 19240"/>
                  <a:gd name="connsiteY3" fmla="*/ 2982 h 10000"/>
                  <a:gd name="connsiteX4" fmla="*/ 95 w 19240"/>
                  <a:gd name="connsiteY4" fmla="*/ 3021 h 10000"/>
                  <a:gd name="connsiteX5" fmla="*/ 124 w 19240"/>
                  <a:gd name="connsiteY5" fmla="*/ 3060 h 10000"/>
                  <a:gd name="connsiteX6" fmla="*/ 152 w 19240"/>
                  <a:gd name="connsiteY6" fmla="*/ 3099 h 10000"/>
                  <a:gd name="connsiteX7" fmla="*/ 171 w 19240"/>
                  <a:gd name="connsiteY7" fmla="*/ 3099 h 10000"/>
                  <a:gd name="connsiteX8" fmla="*/ 200 w 19240"/>
                  <a:gd name="connsiteY8" fmla="*/ 3099 h 10000"/>
                  <a:gd name="connsiteX9" fmla="*/ 228 w 19240"/>
                  <a:gd name="connsiteY9" fmla="*/ 3080 h 10000"/>
                  <a:gd name="connsiteX10" fmla="*/ 257 w 19240"/>
                  <a:gd name="connsiteY10" fmla="*/ 3060 h 10000"/>
                  <a:gd name="connsiteX11" fmla="*/ 276 w 19240"/>
                  <a:gd name="connsiteY11" fmla="*/ 3021 h 10000"/>
                  <a:gd name="connsiteX12" fmla="*/ 304 w 19240"/>
                  <a:gd name="connsiteY12" fmla="*/ 3002 h 10000"/>
                  <a:gd name="connsiteX13" fmla="*/ 342 w 19240"/>
                  <a:gd name="connsiteY13" fmla="*/ 3002 h 10000"/>
                  <a:gd name="connsiteX14" fmla="*/ 361 w 19240"/>
                  <a:gd name="connsiteY14" fmla="*/ 3002 h 10000"/>
                  <a:gd name="connsiteX15" fmla="*/ 390 w 19240"/>
                  <a:gd name="connsiteY15" fmla="*/ 3002 h 10000"/>
                  <a:gd name="connsiteX16" fmla="*/ 418 w 19240"/>
                  <a:gd name="connsiteY16" fmla="*/ 3021 h 10000"/>
                  <a:gd name="connsiteX17" fmla="*/ 437 w 19240"/>
                  <a:gd name="connsiteY17" fmla="*/ 3041 h 10000"/>
                  <a:gd name="connsiteX18" fmla="*/ 466 w 19240"/>
                  <a:gd name="connsiteY18" fmla="*/ 3060 h 10000"/>
                  <a:gd name="connsiteX19" fmla="*/ 494 w 19240"/>
                  <a:gd name="connsiteY19" fmla="*/ 3080 h 10000"/>
                  <a:gd name="connsiteX20" fmla="*/ 523 w 19240"/>
                  <a:gd name="connsiteY20" fmla="*/ 3099 h 10000"/>
                  <a:gd name="connsiteX21" fmla="*/ 542 w 19240"/>
                  <a:gd name="connsiteY21" fmla="*/ 3099 h 10000"/>
                  <a:gd name="connsiteX22" fmla="*/ 570 w 19240"/>
                  <a:gd name="connsiteY22" fmla="*/ 3080 h 10000"/>
                  <a:gd name="connsiteX23" fmla="*/ 599 w 19240"/>
                  <a:gd name="connsiteY23" fmla="*/ 3041 h 10000"/>
                  <a:gd name="connsiteX24" fmla="*/ 618 w 19240"/>
                  <a:gd name="connsiteY24" fmla="*/ 3002 h 10000"/>
                  <a:gd name="connsiteX25" fmla="*/ 646 w 19240"/>
                  <a:gd name="connsiteY25" fmla="*/ 2963 h 10000"/>
                  <a:gd name="connsiteX26" fmla="*/ 675 w 19240"/>
                  <a:gd name="connsiteY26" fmla="*/ 2943 h 10000"/>
                  <a:gd name="connsiteX27" fmla="*/ 703 w 19240"/>
                  <a:gd name="connsiteY27" fmla="*/ 2963 h 10000"/>
                  <a:gd name="connsiteX28" fmla="*/ 732 w 19240"/>
                  <a:gd name="connsiteY28" fmla="*/ 2982 h 10000"/>
                  <a:gd name="connsiteX29" fmla="*/ 760 w 19240"/>
                  <a:gd name="connsiteY29" fmla="*/ 3021 h 10000"/>
                  <a:gd name="connsiteX30" fmla="*/ 789 w 19240"/>
                  <a:gd name="connsiteY30" fmla="*/ 3060 h 10000"/>
                  <a:gd name="connsiteX31" fmla="*/ 808 w 19240"/>
                  <a:gd name="connsiteY31" fmla="*/ 3099 h 10000"/>
                  <a:gd name="connsiteX32" fmla="*/ 837 w 19240"/>
                  <a:gd name="connsiteY32" fmla="*/ 3119 h 10000"/>
                  <a:gd name="connsiteX33" fmla="*/ 865 w 19240"/>
                  <a:gd name="connsiteY33" fmla="*/ 3138 h 10000"/>
                  <a:gd name="connsiteX34" fmla="*/ 884 w 19240"/>
                  <a:gd name="connsiteY34" fmla="*/ 3138 h 10000"/>
                  <a:gd name="connsiteX35" fmla="*/ 913 w 19240"/>
                  <a:gd name="connsiteY35" fmla="*/ 3119 h 10000"/>
                  <a:gd name="connsiteX36" fmla="*/ 941 w 19240"/>
                  <a:gd name="connsiteY36" fmla="*/ 3099 h 10000"/>
                  <a:gd name="connsiteX37" fmla="*/ 970 w 19240"/>
                  <a:gd name="connsiteY37" fmla="*/ 3060 h 10000"/>
                  <a:gd name="connsiteX38" fmla="*/ 989 w 19240"/>
                  <a:gd name="connsiteY38" fmla="*/ 3021 h 10000"/>
                  <a:gd name="connsiteX39" fmla="*/ 1017 w 19240"/>
                  <a:gd name="connsiteY39" fmla="*/ 2963 h 10000"/>
                  <a:gd name="connsiteX40" fmla="*/ 1055 w 19240"/>
                  <a:gd name="connsiteY40" fmla="*/ 2943 h 10000"/>
                  <a:gd name="connsiteX41" fmla="*/ 1074 w 19240"/>
                  <a:gd name="connsiteY41" fmla="*/ 2924 h 10000"/>
                  <a:gd name="connsiteX42" fmla="*/ 1103 w 19240"/>
                  <a:gd name="connsiteY42" fmla="*/ 2924 h 10000"/>
                  <a:gd name="connsiteX43" fmla="*/ 1131 w 19240"/>
                  <a:gd name="connsiteY43" fmla="*/ 2963 h 10000"/>
                  <a:gd name="connsiteX44" fmla="*/ 1150 w 19240"/>
                  <a:gd name="connsiteY44" fmla="*/ 3002 h 10000"/>
                  <a:gd name="connsiteX45" fmla="*/ 1179 w 19240"/>
                  <a:gd name="connsiteY45" fmla="*/ 3060 h 10000"/>
                  <a:gd name="connsiteX46" fmla="*/ 1207 w 19240"/>
                  <a:gd name="connsiteY46" fmla="*/ 3099 h 10000"/>
                  <a:gd name="connsiteX47" fmla="*/ 1236 w 19240"/>
                  <a:gd name="connsiteY47" fmla="*/ 3119 h 10000"/>
                  <a:gd name="connsiteX48" fmla="*/ 1255 w 19240"/>
                  <a:gd name="connsiteY48" fmla="*/ 3119 h 10000"/>
                  <a:gd name="connsiteX49" fmla="*/ 1283 w 19240"/>
                  <a:gd name="connsiteY49" fmla="*/ 3099 h 10000"/>
                  <a:gd name="connsiteX50" fmla="*/ 1312 w 19240"/>
                  <a:gd name="connsiteY50" fmla="*/ 3060 h 10000"/>
                  <a:gd name="connsiteX51" fmla="*/ 1331 w 19240"/>
                  <a:gd name="connsiteY51" fmla="*/ 3041 h 10000"/>
                  <a:gd name="connsiteX52" fmla="*/ 1359 w 19240"/>
                  <a:gd name="connsiteY52" fmla="*/ 3021 h 10000"/>
                  <a:gd name="connsiteX53" fmla="*/ 1388 w 19240"/>
                  <a:gd name="connsiteY53" fmla="*/ 3002 h 10000"/>
                  <a:gd name="connsiteX54" fmla="*/ 1416 w 19240"/>
                  <a:gd name="connsiteY54" fmla="*/ 3002 h 10000"/>
                  <a:gd name="connsiteX55" fmla="*/ 1445 w 19240"/>
                  <a:gd name="connsiteY55" fmla="*/ 3002 h 10000"/>
                  <a:gd name="connsiteX56" fmla="*/ 1473 w 19240"/>
                  <a:gd name="connsiteY56" fmla="*/ 3021 h 10000"/>
                  <a:gd name="connsiteX57" fmla="*/ 1502 w 19240"/>
                  <a:gd name="connsiteY57" fmla="*/ 3021 h 10000"/>
                  <a:gd name="connsiteX58" fmla="*/ 1521 w 19240"/>
                  <a:gd name="connsiteY58" fmla="*/ 3060 h 10000"/>
                  <a:gd name="connsiteX59" fmla="*/ 1549 w 19240"/>
                  <a:gd name="connsiteY59" fmla="*/ 3080 h 10000"/>
                  <a:gd name="connsiteX60" fmla="*/ 1578 w 19240"/>
                  <a:gd name="connsiteY60" fmla="*/ 3099 h 10000"/>
                  <a:gd name="connsiteX61" fmla="*/ 1597 w 19240"/>
                  <a:gd name="connsiteY61" fmla="*/ 3119 h 10000"/>
                  <a:gd name="connsiteX62" fmla="*/ 1625 w 19240"/>
                  <a:gd name="connsiteY62" fmla="*/ 3119 h 10000"/>
                  <a:gd name="connsiteX63" fmla="*/ 1654 w 19240"/>
                  <a:gd name="connsiteY63" fmla="*/ 3080 h 10000"/>
                  <a:gd name="connsiteX64" fmla="*/ 1673 w 19240"/>
                  <a:gd name="connsiteY64" fmla="*/ 3060 h 10000"/>
                  <a:gd name="connsiteX65" fmla="*/ 1702 w 19240"/>
                  <a:gd name="connsiteY65" fmla="*/ 3002 h 10000"/>
                  <a:gd name="connsiteX66" fmla="*/ 1730 w 19240"/>
                  <a:gd name="connsiteY66" fmla="*/ 2963 h 10000"/>
                  <a:gd name="connsiteX67" fmla="*/ 1768 w 19240"/>
                  <a:gd name="connsiteY67" fmla="*/ 2943 h 10000"/>
                  <a:gd name="connsiteX68" fmla="*/ 1787 w 19240"/>
                  <a:gd name="connsiteY68" fmla="*/ 2963 h 10000"/>
                  <a:gd name="connsiteX69" fmla="*/ 1816 w 19240"/>
                  <a:gd name="connsiteY69" fmla="*/ 2982 h 10000"/>
                  <a:gd name="connsiteX70" fmla="*/ 1844 w 19240"/>
                  <a:gd name="connsiteY70" fmla="*/ 3041 h 10000"/>
                  <a:gd name="connsiteX71" fmla="*/ 1863 w 19240"/>
                  <a:gd name="connsiteY71" fmla="*/ 3080 h 10000"/>
                  <a:gd name="connsiteX72" fmla="*/ 1892 w 19240"/>
                  <a:gd name="connsiteY72" fmla="*/ 3119 h 10000"/>
                  <a:gd name="connsiteX73" fmla="*/ 1920 w 19240"/>
                  <a:gd name="connsiteY73" fmla="*/ 3119 h 10000"/>
                  <a:gd name="connsiteX74" fmla="*/ 1939 w 19240"/>
                  <a:gd name="connsiteY74" fmla="*/ 3119 h 10000"/>
                  <a:gd name="connsiteX75" fmla="*/ 1968 w 19240"/>
                  <a:gd name="connsiteY75" fmla="*/ 3119 h 10000"/>
                  <a:gd name="connsiteX76" fmla="*/ 1996 w 19240"/>
                  <a:gd name="connsiteY76" fmla="*/ 3080 h 10000"/>
                  <a:gd name="connsiteX77" fmla="*/ 2025 w 19240"/>
                  <a:gd name="connsiteY77" fmla="*/ 3041 h 10000"/>
                  <a:gd name="connsiteX78" fmla="*/ 2044 w 19240"/>
                  <a:gd name="connsiteY78" fmla="*/ 3002 h 10000"/>
                  <a:gd name="connsiteX79" fmla="*/ 2072 w 19240"/>
                  <a:gd name="connsiteY79" fmla="*/ 2963 h 10000"/>
                  <a:gd name="connsiteX80" fmla="*/ 2101 w 19240"/>
                  <a:gd name="connsiteY80" fmla="*/ 2943 h 10000"/>
                  <a:gd name="connsiteX81" fmla="*/ 2129 w 19240"/>
                  <a:gd name="connsiteY81" fmla="*/ 2924 h 10000"/>
                  <a:gd name="connsiteX82" fmla="*/ 2158 w 19240"/>
                  <a:gd name="connsiteY82" fmla="*/ 2924 h 10000"/>
                  <a:gd name="connsiteX83" fmla="*/ 2186 w 19240"/>
                  <a:gd name="connsiteY83" fmla="*/ 2963 h 10000"/>
                  <a:gd name="connsiteX84" fmla="*/ 2215 w 19240"/>
                  <a:gd name="connsiteY84" fmla="*/ 3002 h 10000"/>
                  <a:gd name="connsiteX85" fmla="*/ 2234 w 19240"/>
                  <a:gd name="connsiteY85" fmla="*/ 3060 h 10000"/>
                  <a:gd name="connsiteX86" fmla="*/ 2262 w 19240"/>
                  <a:gd name="connsiteY86" fmla="*/ 3119 h 10000"/>
                  <a:gd name="connsiteX87" fmla="*/ 2291 w 19240"/>
                  <a:gd name="connsiteY87" fmla="*/ 3138 h 10000"/>
                  <a:gd name="connsiteX88" fmla="*/ 2310 w 19240"/>
                  <a:gd name="connsiteY88" fmla="*/ 3158 h 10000"/>
                  <a:gd name="connsiteX89" fmla="*/ 2338 w 19240"/>
                  <a:gd name="connsiteY89" fmla="*/ 3138 h 10000"/>
                  <a:gd name="connsiteX90" fmla="*/ 2367 w 19240"/>
                  <a:gd name="connsiteY90" fmla="*/ 3099 h 10000"/>
                  <a:gd name="connsiteX91" fmla="*/ 2386 w 19240"/>
                  <a:gd name="connsiteY91" fmla="*/ 3060 h 10000"/>
                  <a:gd name="connsiteX92" fmla="*/ 2414 w 19240"/>
                  <a:gd name="connsiteY92" fmla="*/ 3021 h 10000"/>
                  <a:gd name="connsiteX93" fmla="*/ 2443 w 19240"/>
                  <a:gd name="connsiteY93" fmla="*/ 2982 h 10000"/>
                  <a:gd name="connsiteX94" fmla="*/ 2481 w 19240"/>
                  <a:gd name="connsiteY94" fmla="*/ 2982 h 10000"/>
                  <a:gd name="connsiteX95" fmla="*/ 2500 w 19240"/>
                  <a:gd name="connsiteY95" fmla="*/ 2963 h 10000"/>
                  <a:gd name="connsiteX96" fmla="*/ 2529 w 19240"/>
                  <a:gd name="connsiteY96" fmla="*/ 2982 h 10000"/>
                  <a:gd name="connsiteX97" fmla="*/ 2557 w 19240"/>
                  <a:gd name="connsiteY97" fmla="*/ 3021 h 10000"/>
                  <a:gd name="connsiteX98" fmla="*/ 2576 w 19240"/>
                  <a:gd name="connsiteY98" fmla="*/ 3041 h 10000"/>
                  <a:gd name="connsiteX99" fmla="*/ 2605 w 19240"/>
                  <a:gd name="connsiteY99" fmla="*/ 3080 h 10000"/>
                  <a:gd name="connsiteX100" fmla="*/ 2633 w 19240"/>
                  <a:gd name="connsiteY100" fmla="*/ 3099 h 10000"/>
                  <a:gd name="connsiteX101" fmla="*/ 2652 w 19240"/>
                  <a:gd name="connsiteY101" fmla="*/ 3119 h 10000"/>
                  <a:gd name="connsiteX102" fmla="*/ 2681 w 19240"/>
                  <a:gd name="connsiteY102" fmla="*/ 3119 h 10000"/>
                  <a:gd name="connsiteX103" fmla="*/ 2709 w 19240"/>
                  <a:gd name="connsiteY103" fmla="*/ 3080 h 10000"/>
                  <a:gd name="connsiteX104" fmla="*/ 2738 w 19240"/>
                  <a:gd name="connsiteY104" fmla="*/ 3041 h 10000"/>
                  <a:gd name="connsiteX105" fmla="*/ 2757 w 19240"/>
                  <a:gd name="connsiteY105" fmla="*/ 3002 h 10000"/>
                  <a:gd name="connsiteX106" fmla="*/ 2785 w 19240"/>
                  <a:gd name="connsiteY106" fmla="*/ 2963 h 10000"/>
                  <a:gd name="connsiteX107" fmla="*/ 2814 w 19240"/>
                  <a:gd name="connsiteY107" fmla="*/ 2943 h 10000"/>
                  <a:gd name="connsiteX108" fmla="*/ 2842 w 19240"/>
                  <a:gd name="connsiteY108" fmla="*/ 2943 h 10000"/>
                  <a:gd name="connsiteX109" fmla="*/ 2871 w 19240"/>
                  <a:gd name="connsiteY109" fmla="*/ 2963 h 10000"/>
                  <a:gd name="connsiteX110" fmla="*/ 2899 w 19240"/>
                  <a:gd name="connsiteY110" fmla="*/ 2982 h 10000"/>
                  <a:gd name="connsiteX111" fmla="*/ 2918 w 19240"/>
                  <a:gd name="connsiteY111" fmla="*/ 3021 h 10000"/>
                  <a:gd name="connsiteX112" fmla="*/ 2947 w 19240"/>
                  <a:gd name="connsiteY112" fmla="*/ 3041 h 10000"/>
                  <a:gd name="connsiteX113" fmla="*/ 2975 w 19240"/>
                  <a:gd name="connsiteY113" fmla="*/ 3080 h 10000"/>
                  <a:gd name="connsiteX114" fmla="*/ 3004 w 19240"/>
                  <a:gd name="connsiteY114" fmla="*/ 3099 h 10000"/>
                  <a:gd name="connsiteX115" fmla="*/ 3023 w 19240"/>
                  <a:gd name="connsiteY115" fmla="*/ 3119 h 10000"/>
                  <a:gd name="connsiteX116" fmla="*/ 3051 w 19240"/>
                  <a:gd name="connsiteY116" fmla="*/ 3138 h 10000"/>
                  <a:gd name="connsiteX117" fmla="*/ 3080 w 19240"/>
                  <a:gd name="connsiteY117" fmla="*/ 3119 h 10000"/>
                  <a:gd name="connsiteX118" fmla="*/ 3099 w 19240"/>
                  <a:gd name="connsiteY118" fmla="*/ 3099 h 10000"/>
                  <a:gd name="connsiteX119" fmla="*/ 3127 w 19240"/>
                  <a:gd name="connsiteY119" fmla="*/ 3041 h 10000"/>
                  <a:gd name="connsiteX120" fmla="*/ 3156 w 19240"/>
                  <a:gd name="connsiteY120" fmla="*/ 3002 h 10000"/>
                  <a:gd name="connsiteX121" fmla="*/ 3175 w 19240"/>
                  <a:gd name="connsiteY121" fmla="*/ 2963 h 10000"/>
                  <a:gd name="connsiteX122" fmla="*/ 3213 w 19240"/>
                  <a:gd name="connsiteY122" fmla="*/ 2963 h 10000"/>
                  <a:gd name="connsiteX123" fmla="*/ 3241 w 19240"/>
                  <a:gd name="connsiteY123" fmla="*/ 2982 h 10000"/>
                  <a:gd name="connsiteX124" fmla="*/ 3270 w 19240"/>
                  <a:gd name="connsiteY124" fmla="*/ 3021 h 10000"/>
                  <a:gd name="connsiteX125" fmla="*/ 3289 w 19240"/>
                  <a:gd name="connsiteY125" fmla="*/ 3080 h 10000"/>
                  <a:gd name="connsiteX126" fmla="*/ 3317 w 19240"/>
                  <a:gd name="connsiteY126" fmla="*/ 3138 h 10000"/>
                  <a:gd name="connsiteX127" fmla="*/ 3346 w 19240"/>
                  <a:gd name="connsiteY127" fmla="*/ 3138 h 10000"/>
                  <a:gd name="connsiteX128" fmla="*/ 3365 w 19240"/>
                  <a:gd name="connsiteY128" fmla="*/ 3119 h 10000"/>
                  <a:gd name="connsiteX129" fmla="*/ 3394 w 19240"/>
                  <a:gd name="connsiteY129" fmla="*/ 3080 h 10000"/>
                  <a:gd name="connsiteX130" fmla="*/ 3422 w 19240"/>
                  <a:gd name="connsiteY130" fmla="*/ 3021 h 10000"/>
                  <a:gd name="connsiteX131" fmla="*/ 3441 w 19240"/>
                  <a:gd name="connsiteY131" fmla="*/ 2982 h 10000"/>
                  <a:gd name="connsiteX132" fmla="*/ 3470 w 19240"/>
                  <a:gd name="connsiteY132" fmla="*/ 2963 h 10000"/>
                  <a:gd name="connsiteX133" fmla="*/ 3498 w 19240"/>
                  <a:gd name="connsiteY133" fmla="*/ 2963 h 10000"/>
                  <a:gd name="connsiteX134" fmla="*/ 3527 w 19240"/>
                  <a:gd name="connsiteY134" fmla="*/ 2963 h 10000"/>
                  <a:gd name="connsiteX135" fmla="*/ 3555 w 19240"/>
                  <a:gd name="connsiteY135" fmla="*/ 2963 h 10000"/>
                  <a:gd name="connsiteX136" fmla="*/ 3584 w 19240"/>
                  <a:gd name="connsiteY136" fmla="*/ 2982 h 10000"/>
                  <a:gd name="connsiteX137" fmla="*/ 3612 w 19240"/>
                  <a:gd name="connsiteY137" fmla="*/ 3002 h 10000"/>
                  <a:gd name="connsiteX138" fmla="*/ 3631 w 19240"/>
                  <a:gd name="connsiteY138" fmla="*/ 3041 h 10000"/>
                  <a:gd name="connsiteX139" fmla="*/ 3660 w 19240"/>
                  <a:gd name="connsiteY139" fmla="*/ 3099 h 10000"/>
                  <a:gd name="connsiteX140" fmla="*/ 3688 w 19240"/>
                  <a:gd name="connsiteY140" fmla="*/ 3177 h 10000"/>
                  <a:gd name="connsiteX141" fmla="*/ 3717 w 19240"/>
                  <a:gd name="connsiteY141" fmla="*/ 3236 h 10000"/>
                  <a:gd name="connsiteX142" fmla="*/ 3736 w 19240"/>
                  <a:gd name="connsiteY142" fmla="*/ 3255 h 10000"/>
                  <a:gd name="connsiteX143" fmla="*/ 3764 w 19240"/>
                  <a:gd name="connsiteY143" fmla="*/ 3236 h 10000"/>
                  <a:gd name="connsiteX144" fmla="*/ 3793 w 19240"/>
                  <a:gd name="connsiteY144" fmla="*/ 3177 h 10000"/>
                  <a:gd name="connsiteX145" fmla="*/ 3812 w 19240"/>
                  <a:gd name="connsiteY145" fmla="*/ 3060 h 10000"/>
                  <a:gd name="connsiteX146" fmla="*/ 3840 w 19240"/>
                  <a:gd name="connsiteY146" fmla="*/ 2924 h 10000"/>
                  <a:gd name="connsiteX147" fmla="*/ 3869 w 19240"/>
                  <a:gd name="connsiteY147" fmla="*/ 2827 h 10000"/>
                  <a:gd name="connsiteX148" fmla="*/ 3888 w 19240"/>
                  <a:gd name="connsiteY148" fmla="*/ 2807 h 10000"/>
                  <a:gd name="connsiteX149" fmla="*/ 3926 w 19240"/>
                  <a:gd name="connsiteY149" fmla="*/ 2827 h 10000"/>
                  <a:gd name="connsiteX150" fmla="*/ 3954 w 19240"/>
                  <a:gd name="connsiteY150" fmla="*/ 2904 h 10000"/>
                  <a:gd name="connsiteX151" fmla="*/ 3983 w 19240"/>
                  <a:gd name="connsiteY151" fmla="*/ 2963 h 10000"/>
                  <a:gd name="connsiteX152" fmla="*/ 4002 w 19240"/>
                  <a:gd name="connsiteY152" fmla="*/ 3002 h 10000"/>
                  <a:gd name="connsiteX153" fmla="*/ 4030 w 19240"/>
                  <a:gd name="connsiteY153" fmla="*/ 3002 h 10000"/>
                  <a:gd name="connsiteX154" fmla="*/ 4059 w 19240"/>
                  <a:gd name="connsiteY154" fmla="*/ 3002 h 10000"/>
                  <a:gd name="connsiteX155" fmla="*/ 4078 w 19240"/>
                  <a:gd name="connsiteY155" fmla="*/ 3021 h 10000"/>
                  <a:gd name="connsiteX156" fmla="*/ 4106 w 19240"/>
                  <a:gd name="connsiteY156" fmla="*/ 3080 h 10000"/>
                  <a:gd name="connsiteX157" fmla="*/ 4135 w 19240"/>
                  <a:gd name="connsiteY157" fmla="*/ 3138 h 10000"/>
                  <a:gd name="connsiteX158" fmla="*/ 4154 w 19240"/>
                  <a:gd name="connsiteY158" fmla="*/ 3197 h 10000"/>
                  <a:gd name="connsiteX159" fmla="*/ 4183 w 19240"/>
                  <a:gd name="connsiteY159" fmla="*/ 3216 h 10000"/>
                  <a:gd name="connsiteX160" fmla="*/ 4211 w 19240"/>
                  <a:gd name="connsiteY160" fmla="*/ 3158 h 10000"/>
                  <a:gd name="connsiteX161" fmla="*/ 4240 w 19240"/>
                  <a:gd name="connsiteY161" fmla="*/ 3099 h 10000"/>
                  <a:gd name="connsiteX162" fmla="*/ 4268 w 19240"/>
                  <a:gd name="connsiteY162" fmla="*/ 3041 h 10000"/>
                  <a:gd name="connsiteX163" fmla="*/ 4297 w 19240"/>
                  <a:gd name="connsiteY163" fmla="*/ 3002 h 10000"/>
                  <a:gd name="connsiteX164" fmla="*/ 4325 w 19240"/>
                  <a:gd name="connsiteY164" fmla="*/ 2982 h 10000"/>
                  <a:gd name="connsiteX165" fmla="*/ 4344 w 19240"/>
                  <a:gd name="connsiteY165" fmla="*/ 3041 h 10000"/>
                  <a:gd name="connsiteX166" fmla="*/ 4373 w 19240"/>
                  <a:gd name="connsiteY166" fmla="*/ 3138 h 10000"/>
                  <a:gd name="connsiteX167" fmla="*/ 4401 w 19240"/>
                  <a:gd name="connsiteY167" fmla="*/ 3216 h 10000"/>
                  <a:gd name="connsiteX168" fmla="*/ 4420 w 19240"/>
                  <a:gd name="connsiteY168" fmla="*/ 3236 h 10000"/>
                  <a:gd name="connsiteX169" fmla="*/ 4449 w 19240"/>
                  <a:gd name="connsiteY169" fmla="*/ 3236 h 10000"/>
                  <a:gd name="connsiteX170" fmla="*/ 4477 w 19240"/>
                  <a:gd name="connsiteY170" fmla="*/ 3216 h 10000"/>
                  <a:gd name="connsiteX171" fmla="*/ 4506 w 19240"/>
                  <a:gd name="connsiteY171" fmla="*/ 3138 h 10000"/>
                  <a:gd name="connsiteX172" fmla="*/ 4525 w 19240"/>
                  <a:gd name="connsiteY172" fmla="*/ 3177 h 10000"/>
                  <a:gd name="connsiteX173" fmla="*/ 4553 w 19240"/>
                  <a:gd name="connsiteY173" fmla="*/ 3294 h 10000"/>
                  <a:gd name="connsiteX174" fmla="*/ 4582 w 19240"/>
                  <a:gd name="connsiteY174" fmla="*/ 3353 h 10000"/>
                  <a:gd name="connsiteX175" fmla="*/ 4601 w 19240"/>
                  <a:gd name="connsiteY175" fmla="*/ 3275 h 10000"/>
                  <a:gd name="connsiteX176" fmla="*/ 4639 w 19240"/>
                  <a:gd name="connsiteY176" fmla="*/ 3197 h 10000"/>
                  <a:gd name="connsiteX177" fmla="*/ 4667 w 19240"/>
                  <a:gd name="connsiteY177" fmla="*/ 3099 h 10000"/>
                  <a:gd name="connsiteX178" fmla="*/ 4686 w 19240"/>
                  <a:gd name="connsiteY178" fmla="*/ 2846 h 10000"/>
                  <a:gd name="connsiteX179" fmla="*/ 4715 w 19240"/>
                  <a:gd name="connsiteY179" fmla="*/ 2378 h 10000"/>
                  <a:gd name="connsiteX180" fmla="*/ 4743 w 19240"/>
                  <a:gd name="connsiteY180" fmla="*/ 1910 h 10000"/>
                  <a:gd name="connsiteX181" fmla="*/ 4772 w 19240"/>
                  <a:gd name="connsiteY181" fmla="*/ 1637 h 10000"/>
                  <a:gd name="connsiteX182" fmla="*/ 4791 w 19240"/>
                  <a:gd name="connsiteY182" fmla="*/ 1442 h 10000"/>
                  <a:gd name="connsiteX183" fmla="*/ 4819 w 19240"/>
                  <a:gd name="connsiteY183" fmla="*/ 1170 h 10000"/>
                  <a:gd name="connsiteX184" fmla="*/ 4848 w 19240"/>
                  <a:gd name="connsiteY184" fmla="*/ 799 h 10000"/>
                  <a:gd name="connsiteX185" fmla="*/ 4867 w 19240"/>
                  <a:gd name="connsiteY185" fmla="*/ 702 h 10000"/>
                  <a:gd name="connsiteX186" fmla="*/ 4895 w 19240"/>
                  <a:gd name="connsiteY186" fmla="*/ 1442 h 10000"/>
                  <a:gd name="connsiteX187" fmla="*/ 4924 w 19240"/>
                  <a:gd name="connsiteY187" fmla="*/ 3704 h 10000"/>
                  <a:gd name="connsiteX188" fmla="*/ 4943 w 19240"/>
                  <a:gd name="connsiteY188" fmla="*/ 7212 h 10000"/>
                  <a:gd name="connsiteX189" fmla="*/ 4981 w 19240"/>
                  <a:gd name="connsiteY189" fmla="*/ 10000 h 10000"/>
                  <a:gd name="connsiteX190" fmla="*/ 5010 w 19240"/>
                  <a:gd name="connsiteY190" fmla="*/ 9571 h 10000"/>
                  <a:gd name="connsiteX191" fmla="*/ 5038 w 19240"/>
                  <a:gd name="connsiteY191" fmla="*/ 5945 h 10000"/>
                  <a:gd name="connsiteX192" fmla="*/ 5057 w 19240"/>
                  <a:gd name="connsiteY192" fmla="*/ 1891 h 10000"/>
                  <a:gd name="connsiteX193" fmla="*/ 5086 w 19240"/>
                  <a:gd name="connsiteY193" fmla="*/ 0 h 10000"/>
                  <a:gd name="connsiteX194" fmla="*/ 5114 w 19240"/>
                  <a:gd name="connsiteY194" fmla="*/ 390 h 10000"/>
                  <a:gd name="connsiteX195" fmla="*/ 5133 w 19240"/>
                  <a:gd name="connsiteY195" fmla="*/ 1501 h 10000"/>
                  <a:gd name="connsiteX196" fmla="*/ 5162 w 19240"/>
                  <a:gd name="connsiteY196" fmla="*/ 2203 h 10000"/>
                  <a:gd name="connsiteX197" fmla="*/ 5190 w 19240"/>
                  <a:gd name="connsiteY197" fmla="*/ 2534 h 10000"/>
                  <a:gd name="connsiteX198" fmla="*/ 5219 w 19240"/>
                  <a:gd name="connsiteY198" fmla="*/ 2807 h 10000"/>
                  <a:gd name="connsiteX199" fmla="*/ 5238 w 19240"/>
                  <a:gd name="connsiteY199" fmla="*/ 3021 h 10000"/>
                  <a:gd name="connsiteX200" fmla="*/ 5266 w 19240"/>
                  <a:gd name="connsiteY200" fmla="*/ 3041 h 10000"/>
                  <a:gd name="connsiteX201" fmla="*/ 5295 w 19240"/>
                  <a:gd name="connsiteY201" fmla="*/ 3021 h 10000"/>
                  <a:gd name="connsiteX202" fmla="*/ 5314 w 19240"/>
                  <a:gd name="connsiteY202" fmla="*/ 3080 h 10000"/>
                  <a:gd name="connsiteX203" fmla="*/ 5352 w 19240"/>
                  <a:gd name="connsiteY203" fmla="*/ 3119 h 10000"/>
                  <a:gd name="connsiteX204" fmla="*/ 5380 w 19240"/>
                  <a:gd name="connsiteY204" fmla="*/ 3041 h 10000"/>
                  <a:gd name="connsiteX205" fmla="*/ 5399 w 19240"/>
                  <a:gd name="connsiteY205" fmla="*/ 2827 h 10000"/>
                  <a:gd name="connsiteX206" fmla="*/ 5428 w 19240"/>
                  <a:gd name="connsiteY206" fmla="*/ 2671 h 10000"/>
                  <a:gd name="connsiteX207" fmla="*/ 5456 w 19240"/>
                  <a:gd name="connsiteY207" fmla="*/ 2671 h 10000"/>
                  <a:gd name="connsiteX208" fmla="*/ 5485 w 19240"/>
                  <a:gd name="connsiteY208" fmla="*/ 2807 h 10000"/>
                  <a:gd name="connsiteX209" fmla="*/ 5504 w 19240"/>
                  <a:gd name="connsiteY209" fmla="*/ 2982 h 10000"/>
                  <a:gd name="connsiteX210" fmla="*/ 5532 w 19240"/>
                  <a:gd name="connsiteY210" fmla="*/ 3099 h 10000"/>
                  <a:gd name="connsiteX211" fmla="*/ 5561 w 19240"/>
                  <a:gd name="connsiteY211" fmla="*/ 3158 h 10000"/>
                  <a:gd name="connsiteX212" fmla="*/ 5580 w 19240"/>
                  <a:gd name="connsiteY212" fmla="*/ 3138 h 10000"/>
                  <a:gd name="connsiteX213" fmla="*/ 5608 w 19240"/>
                  <a:gd name="connsiteY213" fmla="*/ 3080 h 10000"/>
                  <a:gd name="connsiteX214" fmla="*/ 5637 w 19240"/>
                  <a:gd name="connsiteY214" fmla="*/ 3002 h 10000"/>
                  <a:gd name="connsiteX215" fmla="*/ 5656 w 19240"/>
                  <a:gd name="connsiteY215" fmla="*/ 2963 h 10000"/>
                  <a:gd name="connsiteX216" fmla="*/ 5694 w 19240"/>
                  <a:gd name="connsiteY216" fmla="*/ 3002 h 10000"/>
                  <a:gd name="connsiteX217" fmla="*/ 5722 w 19240"/>
                  <a:gd name="connsiteY217" fmla="*/ 3080 h 10000"/>
                  <a:gd name="connsiteX218" fmla="*/ 5751 w 19240"/>
                  <a:gd name="connsiteY218" fmla="*/ 3158 h 10000"/>
                  <a:gd name="connsiteX219" fmla="*/ 5770 w 19240"/>
                  <a:gd name="connsiteY219" fmla="*/ 3216 h 10000"/>
                  <a:gd name="connsiteX220" fmla="*/ 5798 w 19240"/>
                  <a:gd name="connsiteY220" fmla="*/ 3255 h 10000"/>
                  <a:gd name="connsiteX221" fmla="*/ 5827 w 19240"/>
                  <a:gd name="connsiteY221" fmla="*/ 3236 h 10000"/>
                  <a:gd name="connsiteX222" fmla="*/ 5846 w 19240"/>
                  <a:gd name="connsiteY222" fmla="*/ 3177 h 10000"/>
                  <a:gd name="connsiteX223" fmla="*/ 5875 w 19240"/>
                  <a:gd name="connsiteY223" fmla="*/ 3119 h 10000"/>
                  <a:gd name="connsiteX224" fmla="*/ 5903 w 19240"/>
                  <a:gd name="connsiteY224" fmla="*/ 3060 h 10000"/>
                  <a:gd name="connsiteX225" fmla="*/ 5922 w 19240"/>
                  <a:gd name="connsiteY225" fmla="*/ 3021 h 10000"/>
                  <a:gd name="connsiteX226" fmla="*/ 5951 w 19240"/>
                  <a:gd name="connsiteY226" fmla="*/ 3002 h 10000"/>
                  <a:gd name="connsiteX227" fmla="*/ 5979 w 19240"/>
                  <a:gd name="connsiteY227" fmla="*/ 2982 h 10000"/>
                  <a:gd name="connsiteX228" fmla="*/ 6008 w 19240"/>
                  <a:gd name="connsiteY228" fmla="*/ 2943 h 10000"/>
                  <a:gd name="connsiteX229" fmla="*/ 6027 w 19240"/>
                  <a:gd name="connsiteY229" fmla="*/ 2865 h 10000"/>
                  <a:gd name="connsiteX230" fmla="*/ 6065 w 19240"/>
                  <a:gd name="connsiteY230" fmla="*/ 2827 h 10000"/>
                  <a:gd name="connsiteX231" fmla="*/ 6093 w 19240"/>
                  <a:gd name="connsiteY231" fmla="*/ 2846 h 10000"/>
                  <a:gd name="connsiteX232" fmla="*/ 6112 w 19240"/>
                  <a:gd name="connsiteY232" fmla="*/ 2904 h 10000"/>
                  <a:gd name="connsiteX233" fmla="*/ 6141 w 19240"/>
                  <a:gd name="connsiteY233" fmla="*/ 3021 h 10000"/>
                  <a:gd name="connsiteX234" fmla="*/ 6169 w 19240"/>
                  <a:gd name="connsiteY234" fmla="*/ 3138 h 10000"/>
                  <a:gd name="connsiteX235" fmla="*/ 6188 w 19240"/>
                  <a:gd name="connsiteY235" fmla="*/ 3216 h 10000"/>
                  <a:gd name="connsiteX236" fmla="*/ 6217 w 19240"/>
                  <a:gd name="connsiteY236" fmla="*/ 3255 h 10000"/>
                  <a:gd name="connsiteX237" fmla="*/ 6245 w 19240"/>
                  <a:gd name="connsiteY237" fmla="*/ 3236 h 10000"/>
                  <a:gd name="connsiteX238" fmla="*/ 6274 w 19240"/>
                  <a:gd name="connsiteY238" fmla="*/ 3177 h 10000"/>
                  <a:gd name="connsiteX239" fmla="*/ 6293 w 19240"/>
                  <a:gd name="connsiteY239" fmla="*/ 3099 h 10000"/>
                  <a:gd name="connsiteX240" fmla="*/ 6321 w 19240"/>
                  <a:gd name="connsiteY240" fmla="*/ 3041 h 10000"/>
                  <a:gd name="connsiteX241" fmla="*/ 6350 w 19240"/>
                  <a:gd name="connsiteY241" fmla="*/ 3002 h 10000"/>
                  <a:gd name="connsiteX242" fmla="*/ 6369 w 19240"/>
                  <a:gd name="connsiteY242" fmla="*/ 2982 h 10000"/>
                  <a:gd name="connsiteX243" fmla="*/ 6407 w 19240"/>
                  <a:gd name="connsiteY243" fmla="*/ 2982 h 10000"/>
                  <a:gd name="connsiteX244" fmla="*/ 6435 w 19240"/>
                  <a:gd name="connsiteY244" fmla="*/ 2982 h 10000"/>
                  <a:gd name="connsiteX245" fmla="*/ 6464 w 19240"/>
                  <a:gd name="connsiteY245" fmla="*/ 3002 h 10000"/>
                  <a:gd name="connsiteX246" fmla="*/ 6483 w 19240"/>
                  <a:gd name="connsiteY246" fmla="*/ 3002 h 10000"/>
                  <a:gd name="connsiteX247" fmla="*/ 6511 w 19240"/>
                  <a:gd name="connsiteY247" fmla="*/ 3021 h 10000"/>
                  <a:gd name="connsiteX248" fmla="*/ 6540 w 19240"/>
                  <a:gd name="connsiteY248" fmla="*/ 3041 h 10000"/>
                  <a:gd name="connsiteX249" fmla="*/ 6559 w 19240"/>
                  <a:gd name="connsiteY249" fmla="*/ 3060 h 10000"/>
                  <a:gd name="connsiteX250" fmla="*/ 6587 w 19240"/>
                  <a:gd name="connsiteY250" fmla="*/ 3099 h 10000"/>
                  <a:gd name="connsiteX251" fmla="*/ 6616 w 19240"/>
                  <a:gd name="connsiteY251" fmla="*/ 3119 h 10000"/>
                  <a:gd name="connsiteX252" fmla="*/ 6635 w 19240"/>
                  <a:gd name="connsiteY252" fmla="*/ 3099 h 10000"/>
                  <a:gd name="connsiteX253" fmla="*/ 6663 w 19240"/>
                  <a:gd name="connsiteY253" fmla="*/ 3060 h 10000"/>
                  <a:gd name="connsiteX254" fmla="*/ 6692 w 19240"/>
                  <a:gd name="connsiteY254" fmla="*/ 3002 h 10000"/>
                  <a:gd name="connsiteX255" fmla="*/ 6721 w 19240"/>
                  <a:gd name="connsiteY255" fmla="*/ 2943 h 10000"/>
                  <a:gd name="connsiteX256" fmla="*/ 6740 w 19240"/>
                  <a:gd name="connsiteY256" fmla="*/ 2943 h 10000"/>
                  <a:gd name="connsiteX257" fmla="*/ 6778 w 19240"/>
                  <a:gd name="connsiteY257" fmla="*/ 2943 h 10000"/>
                  <a:gd name="connsiteX258" fmla="*/ 6806 w 19240"/>
                  <a:gd name="connsiteY258" fmla="*/ 3002 h 10000"/>
                  <a:gd name="connsiteX259" fmla="*/ 6825 w 19240"/>
                  <a:gd name="connsiteY259" fmla="*/ 3060 h 10000"/>
                  <a:gd name="connsiteX260" fmla="*/ 6854 w 19240"/>
                  <a:gd name="connsiteY260" fmla="*/ 3099 h 10000"/>
                  <a:gd name="connsiteX261" fmla="*/ 6882 w 19240"/>
                  <a:gd name="connsiteY261" fmla="*/ 3138 h 10000"/>
                  <a:gd name="connsiteX262" fmla="*/ 6901 w 19240"/>
                  <a:gd name="connsiteY262" fmla="*/ 3158 h 10000"/>
                  <a:gd name="connsiteX263" fmla="*/ 6930 w 19240"/>
                  <a:gd name="connsiteY263" fmla="*/ 3138 h 10000"/>
                  <a:gd name="connsiteX264" fmla="*/ 6958 w 19240"/>
                  <a:gd name="connsiteY264" fmla="*/ 3119 h 10000"/>
                  <a:gd name="connsiteX265" fmla="*/ 6987 w 19240"/>
                  <a:gd name="connsiteY265" fmla="*/ 3080 h 10000"/>
                  <a:gd name="connsiteX266" fmla="*/ 7006 w 19240"/>
                  <a:gd name="connsiteY266" fmla="*/ 3041 h 10000"/>
                  <a:gd name="connsiteX267" fmla="*/ 7034 w 19240"/>
                  <a:gd name="connsiteY267" fmla="*/ 3021 h 10000"/>
                  <a:gd name="connsiteX268" fmla="*/ 7063 w 19240"/>
                  <a:gd name="connsiteY268" fmla="*/ 3002 h 10000"/>
                  <a:gd name="connsiteX269" fmla="*/ 7082 w 19240"/>
                  <a:gd name="connsiteY269" fmla="*/ 2963 h 10000"/>
                  <a:gd name="connsiteX270" fmla="*/ 7120 w 19240"/>
                  <a:gd name="connsiteY270" fmla="*/ 2963 h 10000"/>
                  <a:gd name="connsiteX271" fmla="*/ 7148 w 19240"/>
                  <a:gd name="connsiteY271" fmla="*/ 2943 h 10000"/>
                  <a:gd name="connsiteX272" fmla="*/ 7167 w 19240"/>
                  <a:gd name="connsiteY272" fmla="*/ 2963 h 10000"/>
                  <a:gd name="connsiteX273" fmla="*/ 7196 w 19240"/>
                  <a:gd name="connsiteY273" fmla="*/ 3002 h 10000"/>
                  <a:gd name="connsiteX274" fmla="*/ 7224 w 19240"/>
                  <a:gd name="connsiteY274" fmla="*/ 3041 h 10000"/>
                  <a:gd name="connsiteX275" fmla="*/ 7253 w 19240"/>
                  <a:gd name="connsiteY275" fmla="*/ 3080 h 10000"/>
                  <a:gd name="connsiteX276" fmla="*/ 7272 w 19240"/>
                  <a:gd name="connsiteY276" fmla="*/ 3099 h 10000"/>
                  <a:gd name="connsiteX277" fmla="*/ 7300 w 19240"/>
                  <a:gd name="connsiteY277" fmla="*/ 3099 h 10000"/>
                  <a:gd name="connsiteX278" fmla="*/ 7329 w 19240"/>
                  <a:gd name="connsiteY278" fmla="*/ 3080 h 10000"/>
                  <a:gd name="connsiteX279" fmla="*/ 7348 w 19240"/>
                  <a:gd name="connsiteY279" fmla="*/ 3041 h 10000"/>
                  <a:gd name="connsiteX280" fmla="*/ 7376 w 19240"/>
                  <a:gd name="connsiteY280" fmla="*/ 3021 h 10000"/>
                  <a:gd name="connsiteX281" fmla="*/ 7405 w 19240"/>
                  <a:gd name="connsiteY281" fmla="*/ 2982 h 10000"/>
                  <a:gd name="connsiteX282" fmla="*/ 7424 w 19240"/>
                  <a:gd name="connsiteY282" fmla="*/ 2963 h 10000"/>
                  <a:gd name="connsiteX283" fmla="*/ 7452 w 19240"/>
                  <a:gd name="connsiteY283" fmla="*/ 2963 h 10000"/>
                  <a:gd name="connsiteX284" fmla="*/ 7490 w 19240"/>
                  <a:gd name="connsiteY284" fmla="*/ 2963 h 10000"/>
                  <a:gd name="connsiteX285" fmla="*/ 7519 w 19240"/>
                  <a:gd name="connsiteY285" fmla="*/ 2982 h 10000"/>
                  <a:gd name="connsiteX286" fmla="*/ 7538 w 19240"/>
                  <a:gd name="connsiteY286" fmla="*/ 3021 h 10000"/>
                  <a:gd name="connsiteX287" fmla="*/ 7567 w 19240"/>
                  <a:gd name="connsiteY287" fmla="*/ 3080 h 10000"/>
                  <a:gd name="connsiteX288" fmla="*/ 7595 w 19240"/>
                  <a:gd name="connsiteY288" fmla="*/ 3119 h 10000"/>
                  <a:gd name="connsiteX289" fmla="*/ 7614 w 19240"/>
                  <a:gd name="connsiteY289" fmla="*/ 3158 h 10000"/>
                  <a:gd name="connsiteX290" fmla="*/ 7643 w 19240"/>
                  <a:gd name="connsiteY290" fmla="*/ 3177 h 10000"/>
                  <a:gd name="connsiteX291" fmla="*/ 7671 w 19240"/>
                  <a:gd name="connsiteY291" fmla="*/ 3158 h 10000"/>
                  <a:gd name="connsiteX292" fmla="*/ 7690 w 19240"/>
                  <a:gd name="connsiteY292" fmla="*/ 3138 h 10000"/>
                  <a:gd name="connsiteX293" fmla="*/ 7719 w 19240"/>
                  <a:gd name="connsiteY293" fmla="*/ 3080 h 10000"/>
                  <a:gd name="connsiteX294" fmla="*/ 7747 w 19240"/>
                  <a:gd name="connsiteY294" fmla="*/ 3021 h 10000"/>
                  <a:gd name="connsiteX295" fmla="*/ 7776 w 19240"/>
                  <a:gd name="connsiteY295" fmla="*/ 2963 h 10000"/>
                  <a:gd name="connsiteX296" fmla="*/ 7795 w 19240"/>
                  <a:gd name="connsiteY296" fmla="*/ 2943 h 10000"/>
                  <a:gd name="connsiteX297" fmla="*/ 7833 w 19240"/>
                  <a:gd name="connsiteY297" fmla="*/ 2924 h 10000"/>
                  <a:gd name="connsiteX298" fmla="*/ 7861 w 19240"/>
                  <a:gd name="connsiteY298" fmla="*/ 2943 h 10000"/>
                  <a:gd name="connsiteX299" fmla="*/ 7880 w 19240"/>
                  <a:gd name="connsiteY299" fmla="*/ 2982 h 10000"/>
                  <a:gd name="connsiteX300" fmla="*/ 7909 w 19240"/>
                  <a:gd name="connsiteY300" fmla="*/ 3021 h 10000"/>
                  <a:gd name="connsiteX301" fmla="*/ 7937 w 19240"/>
                  <a:gd name="connsiteY301" fmla="*/ 3060 h 10000"/>
                  <a:gd name="connsiteX302" fmla="*/ 7966 w 19240"/>
                  <a:gd name="connsiteY302" fmla="*/ 3099 h 10000"/>
                  <a:gd name="connsiteX303" fmla="*/ 7985 w 19240"/>
                  <a:gd name="connsiteY303" fmla="*/ 3119 h 10000"/>
                  <a:gd name="connsiteX304" fmla="*/ 8013 w 19240"/>
                  <a:gd name="connsiteY304" fmla="*/ 3119 h 10000"/>
                  <a:gd name="connsiteX305" fmla="*/ 8042 w 19240"/>
                  <a:gd name="connsiteY305" fmla="*/ 3099 h 10000"/>
                  <a:gd name="connsiteX306" fmla="*/ 8061 w 19240"/>
                  <a:gd name="connsiteY306" fmla="*/ 3080 h 10000"/>
                  <a:gd name="connsiteX307" fmla="*/ 8089 w 19240"/>
                  <a:gd name="connsiteY307" fmla="*/ 3060 h 10000"/>
                  <a:gd name="connsiteX308" fmla="*/ 8118 w 19240"/>
                  <a:gd name="connsiteY308" fmla="*/ 3021 h 10000"/>
                  <a:gd name="connsiteX309" fmla="*/ 8137 w 19240"/>
                  <a:gd name="connsiteY309" fmla="*/ 2982 h 10000"/>
                  <a:gd name="connsiteX310" fmla="*/ 8165 w 19240"/>
                  <a:gd name="connsiteY310" fmla="*/ 2963 h 10000"/>
                  <a:gd name="connsiteX311" fmla="*/ 8203 w 19240"/>
                  <a:gd name="connsiteY311" fmla="*/ 2943 h 10000"/>
                  <a:gd name="connsiteX312" fmla="*/ 8232 w 19240"/>
                  <a:gd name="connsiteY312" fmla="*/ 2963 h 10000"/>
                  <a:gd name="connsiteX313" fmla="*/ 8251 w 19240"/>
                  <a:gd name="connsiteY313" fmla="*/ 3002 h 10000"/>
                  <a:gd name="connsiteX314" fmla="*/ 8279 w 19240"/>
                  <a:gd name="connsiteY314" fmla="*/ 3060 h 10000"/>
                  <a:gd name="connsiteX315" fmla="*/ 8308 w 19240"/>
                  <a:gd name="connsiteY315" fmla="*/ 3099 h 10000"/>
                  <a:gd name="connsiteX316" fmla="*/ 8327 w 19240"/>
                  <a:gd name="connsiteY316" fmla="*/ 3119 h 10000"/>
                  <a:gd name="connsiteX317" fmla="*/ 8356 w 19240"/>
                  <a:gd name="connsiteY317" fmla="*/ 3119 h 10000"/>
                  <a:gd name="connsiteX318" fmla="*/ 8384 w 19240"/>
                  <a:gd name="connsiteY318" fmla="*/ 3099 h 10000"/>
                  <a:gd name="connsiteX319" fmla="*/ 8403 w 19240"/>
                  <a:gd name="connsiteY319" fmla="*/ 3060 h 10000"/>
                  <a:gd name="connsiteX320" fmla="*/ 8432 w 19240"/>
                  <a:gd name="connsiteY320" fmla="*/ 3041 h 10000"/>
                  <a:gd name="connsiteX321" fmla="*/ 8460 w 19240"/>
                  <a:gd name="connsiteY321" fmla="*/ 3021 h 10000"/>
                  <a:gd name="connsiteX322" fmla="*/ 8489 w 19240"/>
                  <a:gd name="connsiteY322" fmla="*/ 3002 h 10000"/>
                  <a:gd name="connsiteX323" fmla="*/ 8508 w 19240"/>
                  <a:gd name="connsiteY323" fmla="*/ 3002 h 10000"/>
                  <a:gd name="connsiteX324" fmla="*/ 8546 w 19240"/>
                  <a:gd name="connsiteY324" fmla="*/ 3002 h 10000"/>
                  <a:gd name="connsiteX325" fmla="*/ 8574 w 19240"/>
                  <a:gd name="connsiteY325" fmla="*/ 3021 h 10000"/>
                  <a:gd name="connsiteX326" fmla="*/ 8593 w 19240"/>
                  <a:gd name="connsiteY326" fmla="*/ 3041 h 10000"/>
                  <a:gd name="connsiteX327" fmla="*/ 8622 w 19240"/>
                  <a:gd name="connsiteY327" fmla="*/ 3060 h 10000"/>
                  <a:gd name="connsiteX328" fmla="*/ 8650 w 19240"/>
                  <a:gd name="connsiteY328" fmla="*/ 3080 h 10000"/>
                  <a:gd name="connsiteX329" fmla="*/ 8669 w 19240"/>
                  <a:gd name="connsiteY329" fmla="*/ 3119 h 10000"/>
                  <a:gd name="connsiteX330" fmla="*/ 8698 w 19240"/>
                  <a:gd name="connsiteY330" fmla="*/ 3138 h 10000"/>
                  <a:gd name="connsiteX331" fmla="*/ 8726 w 19240"/>
                  <a:gd name="connsiteY331" fmla="*/ 3138 h 10000"/>
                  <a:gd name="connsiteX332" fmla="*/ 8755 w 19240"/>
                  <a:gd name="connsiteY332" fmla="*/ 3119 h 10000"/>
                  <a:gd name="connsiteX333" fmla="*/ 8774 w 19240"/>
                  <a:gd name="connsiteY333" fmla="*/ 3080 h 10000"/>
                  <a:gd name="connsiteX334" fmla="*/ 8802 w 19240"/>
                  <a:gd name="connsiteY334" fmla="*/ 3021 h 10000"/>
                  <a:gd name="connsiteX335" fmla="*/ 8831 w 19240"/>
                  <a:gd name="connsiteY335" fmla="*/ 2963 h 10000"/>
                  <a:gd name="connsiteX336" fmla="*/ 8850 w 19240"/>
                  <a:gd name="connsiteY336" fmla="*/ 2924 h 10000"/>
                  <a:gd name="connsiteX337" fmla="*/ 8878 w 19240"/>
                  <a:gd name="connsiteY337" fmla="*/ 2904 h 10000"/>
                  <a:gd name="connsiteX338" fmla="*/ 8916 w 19240"/>
                  <a:gd name="connsiteY338" fmla="*/ 2924 h 10000"/>
                  <a:gd name="connsiteX339" fmla="*/ 8935 w 19240"/>
                  <a:gd name="connsiteY339" fmla="*/ 2963 h 10000"/>
                  <a:gd name="connsiteX340" fmla="*/ 8964 w 19240"/>
                  <a:gd name="connsiteY340" fmla="*/ 3002 h 10000"/>
                  <a:gd name="connsiteX341" fmla="*/ 8992 w 19240"/>
                  <a:gd name="connsiteY341" fmla="*/ 3041 h 10000"/>
                  <a:gd name="connsiteX342" fmla="*/ 9021 w 19240"/>
                  <a:gd name="connsiteY342" fmla="*/ 3080 h 10000"/>
                  <a:gd name="connsiteX343" fmla="*/ 9040 w 19240"/>
                  <a:gd name="connsiteY343" fmla="*/ 3119 h 10000"/>
                  <a:gd name="connsiteX344" fmla="*/ 9068 w 19240"/>
                  <a:gd name="connsiteY344" fmla="*/ 3119 h 10000"/>
                  <a:gd name="connsiteX345" fmla="*/ 9097 w 19240"/>
                  <a:gd name="connsiteY345" fmla="*/ 3119 h 10000"/>
                  <a:gd name="connsiteX346" fmla="*/ 9116 w 19240"/>
                  <a:gd name="connsiteY346" fmla="*/ 3099 h 10000"/>
                  <a:gd name="connsiteX347" fmla="*/ 9144 w 19240"/>
                  <a:gd name="connsiteY347" fmla="*/ 3080 h 10000"/>
                  <a:gd name="connsiteX348" fmla="*/ 9173 w 19240"/>
                  <a:gd name="connsiteY348" fmla="*/ 3060 h 10000"/>
                  <a:gd name="connsiteX349" fmla="*/ 9192 w 19240"/>
                  <a:gd name="connsiteY349" fmla="*/ 3021 h 10000"/>
                  <a:gd name="connsiteX350" fmla="*/ 9221 w 19240"/>
                  <a:gd name="connsiteY350" fmla="*/ 2982 h 10000"/>
                  <a:gd name="connsiteX351" fmla="*/ 9259 w 19240"/>
                  <a:gd name="connsiteY351" fmla="*/ 2963 h 10000"/>
                  <a:gd name="connsiteX352" fmla="*/ 9287 w 19240"/>
                  <a:gd name="connsiteY352" fmla="*/ 2963 h 10000"/>
                  <a:gd name="connsiteX353" fmla="*/ 9306 w 19240"/>
                  <a:gd name="connsiteY353" fmla="*/ 2982 h 10000"/>
                  <a:gd name="connsiteX354" fmla="*/ 9335 w 19240"/>
                  <a:gd name="connsiteY354" fmla="*/ 3021 h 10000"/>
                  <a:gd name="connsiteX355" fmla="*/ 9363 w 19240"/>
                  <a:gd name="connsiteY355" fmla="*/ 3060 h 10000"/>
                  <a:gd name="connsiteX356" fmla="*/ 9382 w 19240"/>
                  <a:gd name="connsiteY356" fmla="*/ 3080 h 10000"/>
                  <a:gd name="connsiteX357" fmla="*/ 9411 w 19240"/>
                  <a:gd name="connsiteY357" fmla="*/ 3099 h 10000"/>
                  <a:gd name="connsiteX358" fmla="*/ 9439 w 19240"/>
                  <a:gd name="connsiteY358" fmla="*/ 3099 h 10000"/>
                  <a:gd name="connsiteX359" fmla="*/ 9468 w 19240"/>
                  <a:gd name="connsiteY359" fmla="*/ 3080 h 10000"/>
                  <a:gd name="connsiteX360" fmla="*/ 9487 w 19240"/>
                  <a:gd name="connsiteY360" fmla="*/ 3060 h 10000"/>
                  <a:gd name="connsiteX361" fmla="*/ 9515 w 19240"/>
                  <a:gd name="connsiteY361" fmla="*/ 3021 h 10000"/>
                  <a:gd name="connsiteX362" fmla="*/ 9544 w 19240"/>
                  <a:gd name="connsiteY362" fmla="*/ 3002 h 10000"/>
                  <a:gd name="connsiteX363" fmla="*/ 9563 w 19240"/>
                  <a:gd name="connsiteY363" fmla="*/ 3002 h 10000"/>
                  <a:gd name="connsiteX364" fmla="*/ 9591 w 19240"/>
                  <a:gd name="connsiteY364" fmla="*/ 3002 h 10000"/>
                  <a:gd name="connsiteX365" fmla="*/ 9629 w 19240"/>
                  <a:gd name="connsiteY365" fmla="*/ 3002 h 10000"/>
                  <a:gd name="connsiteX366" fmla="*/ 9648 w 19240"/>
                  <a:gd name="connsiteY366" fmla="*/ 3021 h 10000"/>
                  <a:gd name="connsiteX367" fmla="*/ 9677 w 19240"/>
                  <a:gd name="connsiteY367" fmla="*/ 3041 h 10000"/>
                  <a:gd name="connsiteX368" fmla="*/ 9705 w 19240"/>
                  <a:gd name="connsiteY368" fmla="*/ 3080 h 10000"/>
                  <a:gd name="connsiteX369" fmla="*/ 9734 w 19240"/>
                  <a:gd name="connsiteY369" fmla="*/ 3099 h 10000"/>
                  <a:gd name="connsiteX370" fmla="*/ 9753 w 19240"/>
                  <a:gd name="connsiteY370" fmla="*/ 3099 h 10000"/>
                  <a:gd name="connsiteX371" fmla="*/ 9781 w 19240"/>
                  <a:gd name="connsiteY371" fmla="*/ 3099 h 10000"/>
                  <a:gd name="connsiteX372" fmla="*/ 9810 w 19240"/>
                  <a:gd name="connsiteY372" fmla="*/ 3099 h 10000"/>
                  <a:gd name="connsiteX373" fmla="*/ 9829 w 19240"/>
                  <a:gd name="connsiteY373" fmla="*/ 3060 h 10000"/>
                  <a:gd name="connsiteX374" fmla="*/ 9857 w 19240"/>
                  <a:gd name="connsiteY374" fmla="*/ 3021 h 10000"/>
                  <a:gd name="connsiteX375" fmla="*/ 9886 w 19240"/>
                  <a:gd name="connsiteY375" fmla="*/ 2982 h 10000"/>
                  <a:gd name="connsiteX376" fmla="*/ 9905 w 19240"/>
                  <a:gd name="connsiteY376" fmla="*/ 2963 h 10000"/>
                  <a:gd name="connsiteX377" fmla="*/ 9933 w 19240"/>
                  <a:gd name="connsiteY377" fmla="*/ 2943 h 10000"/>
                  <a:gd name="connsiteX378" fmla="*/ 9971 w 19240"/>
                  <a:gd name="connsiteY378" fmla="*/ 2943 h 10000"/>
                  <a:gd name="connsiteX379" fmla="*/ 19240 w 19240"/>
                  <a:gd name="connsiteY379" fmla="*/ 2901 h 10000"/>
                  <a:gd name="connsiteX0" fmla="*/ 0 w 20117"/>
                  <a:gd name="connsiteY0" fmla="*/ 2963 h 10000"/>
                  <a:gd name="connsiteX1" fmla="*/ 19 w 20117"/>
                  <a:gd name="connsiteY1" fmla="*/ 2963 h 10000"/>
                  <a:gd name="connsiteX2" fmla="*/ 48 w 20117"/>
                  <a:gd name="connsiteY2" fmla="*/ 2963 h 10000"/>
                  <a:gd name="connsiteX3" fmla="*/ 76 w 20117"/>
                  <a:gd name="connsiteY3" fmla="*/ 2982 h 10000"/>
                  <a:gd name="connsiteX4" fmla="*/ 95 w 20117"/>
                  <a:gd name="connsiteY4" fmla="*/ 3021 h 10000"/>
                  <a:gd name="connsiteX5" fmla="*/ 124 w 20117"/>
                  <a:gd name="connsiteY5" fmla="*/ 3060 h 10000"/>
                  <a:gd name="connsiteX6" fmla="*/ 152 w 20117"/>
                  <a:gd name="connsiteY6" fmla="*/ 3099 h 10000"/>
                  <a:gd name="connsiteX7" fmla="*/ 171 w 20117"/>
                  <a:gd name="connsiteY7" fmla="*/ 3099 h 10000"/>
                  <a:gd name="connsiteX8" fmla="*/ 200 w 20117"/>
                  <a:gd name="connsiteY8" fmla="*/ 3099 h 10000"/>
                  <a:gd name="connsiteX9" fmla="*/ 228 w 20117"/>
                  <a:gd name="connsiteY9" fmla="*/ 3080 h 10000"/>
                  <a:gd name="connsiteX10" fmla="*/ 257 w 20117"/>
                  <a:gd name="connsiteY10" fmla="*/ 3060 h 10000"/>
                  <a:gd name="connsiteX11" fmla="*/ 276 w 20117"/>
                  <a:gd name="connsiteY11" fmla="*/ 3021 h 10000"/>
                  <a:gd name="connsiteX12" fmla="*/ 304 w 20117"/>
                  <a:gd name="connsiteY12" fmla="*/ 3002 h 10000"/>
                  <a:gd name="connsiteX13" fmla="*/ 342 w 20117"/>
                  <a:gd name="connsiteY13" fmla="*/ 3002 h 10000"/>
                  <a:gd name="connsiteX14" fmla="*/ 361 w 20117"/>
                  <a:gd name="connsiteY14" fmla="*/ 3002 h 10000"/>
                  <a:gd name="connsiteX15" fmla="*/ 390 w 20117"/>
                  <a:gd name="connsiteY15" fmla="*/ 3002 h 10000"/>
                  <a:gd name="connsiteX16" fmla="*/ 418 w 20117"/>
                  <a:gd name="connsiteY16" fmla="*/ 3021 h 10000"/>
                  <a:gd name="connsiteX17" fmla="*/ 437 w 20117"/>
                  <a:gd name="connsiteY17" fmla="*/ 3041 h 10000"/>
                  <a:gd name="connsiteX18" fmla="*/ 466 w 20117"/>
                  <a:gd name="connsiteY18" fmla="*/ 3060 h 10000"/>
                  <a:gd name="connsiteX19" fmla="*/ 494 w 20117"/>
                  <a:gd name="connsiteY19" fmla="*/ 3080 h 10000"/>
                  <a:gd name="connsiteX20" fmla="*/ 523 w 20117"/>
                  <a:gd name="connsiteY20" fmla="*/ 3099 h 10000"/>
                  <a:gd name="connsiteX21" fmla="*/ 542 w 20117"/>
                  <a:gd name="connsiteY21" fmla="*/ 3099 h 10000"/>
                  <a:gd name="connsiteX22" fmla="*/ 570 w 20117"/>
                  <a:gd name="connsiteY22" fmla="*/ 3080 h 10000"/>
                  <a:gd name="connsiteX23" fmla="*/ 599 w 20117"/>
                  <a:gd name="connsiteY23" fmla="*/ 3041 h 10000"/>
                  <a:gd name="connsiteX24" fmla="*/ 618 w 20117"/>
                  <a:gd name="connsiteY24" fmla="*/ 3002 h 10000"/>
                  <a:gd name="connsiteX25" fmla="*/ 646 w 20117"/>
                  <a:gd name="connsiteY25" fmla="*/ 2963 h 10000"/>
                  <a:gd name="connsiteX26" fmla="*/ 675 w 20117"/>
                  <a:gd name="connsiteY26" fmla="*/ 2943 h 10000"/>
                  <a:gd name="connsiteX27" fmla="*/ 703 w 20117"/>
                  <a:gd name="connsiteY27" fmla="*/ 2963 h 10000"/>
                  <a:gd name="connsiteX28" fmla="*/ 732 w 20117"/>
                  <a:gd name="connsiteY28" fmla="*/ 2982 h 10000"/>
                  <a:gd name="connsiteX29" fmla="*/ 760 w 20117"/>
                  <a:gd name="connsiteY29" fmla="*/ 3021 h 10000"/>
                  <a:gd name="connsiteX30" fmla="*/ 789 w 20117"/>
                  <a:gd name="connsiteY30" fmla="*/ 3060 h 10000"/>
                  <a:gd name="connsiteX31" fmla="*/ 808 w 20117"/>
                  <a:gd name="connsiteY31" fmla="*/ 3099 h 10000"/>
                  <a:gd name="connsiteX32" fmla="*/ 837 w 20117"/>
                  <a:gd name="connsiteY32" fmla="*/ 3119 h 10000"/>
                  <a:gd name="connsiteX33" fmla="*/ 865 w 20117"/>
                  <a:gd name="connsiteY33" fmla="*/ 3138 h 10000"/>
                  <a:gd name="connsiteX34" fmla="*/ 884 w 20117"/>
                  <a:gd name="connsiteY34" fmla="*/ 3138 h 10000"/>
                  <a:gd name="connsiteX35" fmla="*/ 913 w 20117"/>
                  <a:gd name="connsiteY35" fmla="*/ 3119 h 10000"/>
                  <a:gd name="connsiteX36" fmla="*/ 941 w 20117"/>
                  <a:gd name="connsiteY36" fmla="*/ 3099 h 10000"/>
                  <a:gd name="connsiteX37" fmla="*/ 970 w 20117"/>
                  <a:gd name="connsiteY37" fmla="*/ 3060 h 10000"/>
                  <a:gd name="connsiteX38" fmla="*/ 989 w 20117"/>
                  <a:gd name="connsiteY38" fmla="*/ 3021 h 10000"/>
                  <a:gd name="connsiteX39" fmla="*/ 1017 w 20117"/>
                  <a:gd name="connsiteY39" fmla="*/ 2963 h 10000"/>
                  <a:gd name="connsiteX40" fmla="*/ 1055 w 20117"/>
                  <a:gd name="connsiteY40" fmla="*/ 2943 h 10000"/>
                  <a:gd name="connsiteX41" fmla="*/ 1074 w 20117"/>
                  <a:gd name="connsiteY41" fmla="*/ 2924 h 10000"/>
                  <a:gd name="connsiteX42" fmla="*/ 1103 w 20117"/>
                  <a:gd name="connsiteY42" fmla="*/ 2924 h 10000"/>
                  <a:gd name="connsiteX43" fmla="*/ 1131 w 20117"/>
                  <a:gd name="connsiteY43" fmla="*/ 2963 h 10000"/>
                  <a:gd name="connsiteX44" fmla="*/ 1150 w 20117"/>
                  <a:gd name="connsiteY44" fmla="*/ 3002 h 10000"/>
                  <a:gd name="connsiteX45" fmla="*/ 1179 w 20117"/>
                  <a:gd name="connsiteY45" fmla="*/ 3060 h 10000"/>
                  <a:gd name="connsiteX46" fmla="*/ 1207 w 20117"/>
                  <a:gd name="connsiteY46" fmla="*/ 3099 h 10000"/>
                  <a:gd name="connsiteX47" fmla="*/ 1236 w 20117"/>
                  <a:gd name="connsiteY47" fmla="*/ 3119 h 10000"/>
                  <a:gd name="connsiteX48" fmla="*/ 1255 w 20117"/>
                  <a:gd name="connsiteY48" fmla="*/ 3119 h 10000"/>
                  <a:gd name="connsiteX49" fmla="*/ 1283 w 20117"/>
                  <a:gd name="connsiteY49" fmla="*/ 3099 h 10000"/>
                  <a:gd name="connsiteX50" fmla="*/ 1312 w 20117"/>
                  <a:gd name="connsiteY50" fmla="*/ 3060 h 10000"/>
                  <a:gd name="connsiteX51" fmla="*/ 1331 w 20117"/>
                  <a:gd name="connsiteY51" fmla="*/ 3041 h 10000"/>
                  <a:gd name="connsiteX52" fmla="*/ 1359 w 20117"/>
                  <a:gd name="connsiteY52" fmla="*/ 3021 h 10000"/>
                  <a:gd name="connsiteX53" fmla="*/ 1388 w 20117"/>
                  <a:gd name="connsiteY53" fmla="*/ 3002 h 10000"/>
                  <a:gd name="connsiteX54" fmla="*/ 1416 w 20117"/>
                  <a:gd name="connsiteY54" fmla="*/ 3002 h 10000"/>
                  <a:gd name="connsiteX55" fmla="*/ 1445 w 20117"/>
                  <a:gd name="connsiteY55" fmla="*/ 3002 h 10000"/>
                  <a:gd name="connsiteX56" fmla="*/ 1473 w 20117"/>
                  <a:gd name="connsiteY56" fmla="*/ 3021 h 10000"/>
                  <a:gd name="connsiteX57" fmla="*/ 1502 w 20117"/>
                  <a:gd name="connsiteY57" fmla="*/ 3021 h 10000"/>
                  <a:gd name="connsiteX58" fmla="*/ 1521 w 20117"/>
                  <a:gd name="connsiteY58" fmla="*/ 3060 h 10000"/>
                  <a:gd name="connsiteX59" fmla="*/ 1549 w 20117"/>
                  <a:gd name="connsiteY59" fmla="*/ 3080 h 10000"/>
                  <a:gd name="connsiteX60" fmla="*/ 1578 w 20117"/>
                  <a:gd name="connsiteY60" fmla="*/ 3099 h 10000"/>
                  <a:gd name="connsiteX61" fmla="*/ 1597 w 20117"/>
                  <a:gd name="connsiteY61" fmla="*/ 3119 h 10000"/>
                  <a:gd name="connsiteX62" fmla="*/ 1625 w 20117"/>
                  <a:gd name="connsiteY62" fmla="*/ 3119 h 10000"/>
                  <a:gd name="connsiteX63" fmla="*/ 1654 w 20117"/>
                  <a:gd name="connsiteY63" fmla="*/ 3080 h 10000"/>
                  <a:gd name="connsiteX64" fmla="*/ 1673 w 20117"/>
                  <a:gd name="connsiteY64" fmla="*/ 3060 h 10000"/>
                  <a:gd name="connsiteX65" fmla="*/ 1702 w 20117"/>
                  <a:gd name="connsiteY65" fmla="*/ 3002 h 10000"/>
                  <a:gd name="connsiteX66" fmla="*/ 1730 w 20117"/>
                  <a:gd name="connsiteY66" fmla="*/ 2963 h 10000"/>
                  <a:gd name="connsiteX67" fmla="*/ 1768 w 20117"/>
                  <a:gd name="connsiteY67" fmla="*/ 2943 h 10000"/>
                  <a:gd name="connsiteX68" fmla="*/ 1787 w 20117"/>
                  <a:gd name="connsiteY68" fmla="*/ 2963 h 10000"/>
                  <a:gd name="connsiteX69" fmla="*/ 1816 w 20117"/>
                  <a:gd name="connsiteY69" fmla="*/ 2982 h 10000"/>
                  <a:gd name="connsiteX70" fmla="*/ 1844 w 20117"/>
                  <a:gd name="connsiteY70" fmla="*/ 3041 h 10000"/>
                  <a:gd name="connsiteX71" fmla="*/ 1863 w 20117"/>
                  <a:gd name="connsiteY71" fmla="*/ 3080 h 10000"/>
                  <a:gd name="connsiteX72" fmla="*/ 1892 w 20117"/>
                  <a:gd name="connsiteY72" fmla="*/ 3119 h 10000"/>
                  <a:gd name="connsiteX73" fmla="*/ 1920 w 20117"/>
                  <a:gd name="connsiteY73" fmla="*/ 3119 h 10000"/>
                  <a:gd name="connsiteX74" fmla="*/ 1939 w 20117"/>
                  <a:gd name="connsiteY74" fmla="*/ 3119 h 10000"/>
                  <a:gd name="connsiteX75" fmla="*/ 1968 w 20117"/>
                  <a:gd name="connsiteY75" fmla="*/ 3119 h 10000"/>
                  <a:gd name="connsiteX76" fmla="*/ 1996 w 20117"/>
                  <a:gd name="connsiteY76" fmla="*/ 3080 h 10000"/>
                  <a:gd name="connsiteX77" fmla="*/ 2025 w 20117"/>
                  <a:gd name="connsiteY77" fmla="*/ 3041 h 10000"/>
                  <a:gd name="connsiteX78" fmla="*/ 2044 w 20117"/>
                  <a:gd name="connsiteY78" fmla="*/ 3002 h 10000"/>
                  <a:gd name="connsiteX79" fmla="*/ 2072 w 20117"/>
                  <a:gd name="connsiteY79" fmla="*/ 2963 h 10000"/>
                  <a:gd name="connsiteX80" fmla="*/ 2101 w 20117"/>
                  <a:gd name="connsiteY80" fmla="*/ 2943 h 10000"/>
                  <a:gd name="connsiteX81" fmla="*/ 2129 w 20117"/>
                  <a:gd name="connsiteY81" fmla="*/ 2924 h 10000"/>
                  <a:gd name="connsiteX82" fmla="*/ 2158 w 20117"/>
                  <a:gd name="connsiteY82" fmla="*/ 2924 h 10000"/>
                  <a:gd name="connsiteX83" fmla="*/ 2186 w 20117"/>
                  <a:gd name="connsiteY83" fmla="*/ 2963 h 10000"/>
                  <a:gd name="connsiteX84" fmla="*/ 2215 w 20117"/>
                  <a:gd name="connsiteY84" fmla="*/ 3002 h 10000"/>
                  <a:gd name="connsiteX85" fmla="*/ 2234 w 20117"/>
                  <a:gd name="connsiteY85" fmla="*/ 3060 h 10000"/>
                  <a:gd name="connsiteX86" fmla="*/ 2262 w 20117"/>
                  <a:gd name="connsiteY86" fmla="*/ 3119 h 10000"/>
                  <a:gd name="connsiteX87" fmla="*/ 2291 w 20117"/>
                  <a:gd name="connsiteY87" fmla="*/ 3138 h 10000"/>
                  <a:gd name="connsiteX88" fmla="*/ 2310 w 20117"/>
                  <a:gd name="connsiteY88" fmla="*/ 3158 h 10000"/>
                  <a:gd name="connsiteX89" fmla="*/ 2338 w 20117"/>
                  <a:gd name="connsiteY89" fmla="*/ 3138 h 10000"/>
                  <a:gd name="connsiteX90" fmla="*/ 2367 w 20117"/>
                  <a:gd name="connsiteY90" fmla="*/ 3099 h 10000"/>
                  <a:gd name="connsiteX91" fmla="*/ 2386 w 20117"/>
                  <a:gd name="connsiteY91" fmla="*/ 3060 h 10000"/>
                  <a:gd name="connsiteX92" fmla="*/ 2414 w 20117"/>
                  <a:gd name="connsiteY92" fmla="*/ 3021 h 10000"/>
                  <a:gd name="connsiteX93" fmla="*/ 2443 w 20117"/>
                  <a:gd name="connsiteY93" fmla="*/ 2982 h 10000"/>
                  <a:gd name="connsiteX94" fmla="*/ 2481 w 20117"/>
                  <a:gd name="connsiteY94" fmla="*/ 2982 h 10000"/>
                  <a:gd name="connsiteX95" fmla="*/ 2500 w 20117"/>
                  <a:gd name="connsiteY95" fmla="*/ 2963 h 10000"/>
                  <a:gd name="connsiteX96" fmla="*/ 2529 w 20117"/>
                  <a:gd name="connsiteY96" fmla="*/ 2982 h 10000"/>
                  <a:gd name="connsiteX97" fmla="*/ 2557 w 20117"/>
                  <a:gd name="connsiteY97" fmla="*/ 3021 h 10000"/>
                  <a:gd name="connsiteX98" fmla="*/ 2576 w 20117"/>
                  <a:gd name="connsiteY98" fmla="*/ 3041 h 10000"/>
                  <a:gd name="connsiteX99" fmla="*/ 2605 w 20117"/>
                  <a:gd name="connsiteY99" fmla="*/ 3080 h 10000"/>
                  <a:gd name="connsiteX100" fmla="*/ 2633 w 20117"/>
                  <a:gd name="connsiteY100" fmla="*/ 3099 h 10000"/>
                  <a:gd name="connsiteX101" fmla="*/ 2652 w 20117"/>
                  <a:gd name="connsiteY101" fmla="*/ 3119 h 10000"/>
                  <a:gd name="connsiteX102" fmla="*/ 2681 w 20117"/>
                  <a:gd name="connsiteY102" fmla="*/ 3119 h 10000"/>
                  <a:gd name="connsiteX103" fmla="*/ 2709 w 20117"/>
                  <a:gd name="connsiteY103" fmla="*/ 3080 h 10000"/>
                  <a:gd name="connsiteX104" fmla="*/ 2738 w 20117"/>
                  <a:gd name="connsiteY104" fmla="*/ 3041 h 10000"/>
                  <a:gd name="connsiteX105" fmla="*/ 2757 w 20117"/>
                  <a:gd name="connsiteY105" fmla="*/ 3002 h 10000"/>
                  <a:gd name="connsiteX106" fmla="*/ 2785 w 20117"/>
                  <a:gd name="connsiteY106" fmla="*/ 2963 h 10000"/>
                  <a:gd name="connsiteX107" fmla="*/ 2814 w 20117"/>
                  <a:gd name="connsiteY107" fmla="*/ 2943 h 10000"/>
                  <a:gd name="connsiteX108" fmla="*/ 2842 w 20117"/>
                  <a:gd name="connsiteY108" fmla="*/ 2943 h 10000"/>
                  <a:gd name="connsiteX109" fmla="*/ 2871 w 20117"/>
                  <a:gd name="connsiteY109" fmla="*/ 2963 h 10000"/>
                  <a:gd name="connsiteX110" fmla="*/ 2899 w 20117"/>
                  <a:gd name="connsiteY110" fmla="*/ 2982 h 10000"/>
                  <a:gd name="connsiteX111" fmla="*/ 2918 w 20117"/>
                  <a:gd name="connsiteY111" fmla="*/ 3021 h 10000"/>
                  <a:gd name="connsiteX112" fmla="*/ 2947 w 20117"/>
                  <a:gd name="connsiteY112" fmla="*/ 3041 h 10000"/>
                  <a:gd name="connsiteX113" fmla="*/ 2975 w 20117"/>
                  <a:gd name="connsiteY113" fmla="*/ 3080 h 10000"/>
                  <a:gd name="connsiteX114" fmla="*/ 3004 w 20117"/>
                  <a:gd name="connsiteY114" fmla="*/ 3099 h 10000"/>
                  <a:gd name="connsiteX115" fmla="*/ 3023 w 20117"/>
                  <a:gd name="connsiteY115" fmla="*/ 3119 h 10000"/>
                  <a:gd name="connsiteX116" fmla="*/ 3051 w 20117"/>
                  <a:gd name="connsiteY116" fmla="*/ 3138 h 10000"/>
                  <a:gd name="connsiteX117" fmla="*/ 3080 w 20117"/>
                  <a:gd name="connsiteY117" fmla="*/ 3119 h 10000"/>
                  <a:gd name="connsiteX118" fmla="*/ 3099 w 20117"/>
                  <a:gd name="connsiteY118" fmla="*/ 3099 h 10000"/>
                  <a:gd name="connsiteX119" fmla="*/ 3127 w 20117"/>
                  <a:gd name="connsiteY119" fmla="*/ 3041 h 10000"/>
                  <a:gd name="connsiteX120" fmla="*/ 3156 w 20117"/>
                  <a:gd name="connsiteY120" fmla="*/ 3002 h 10000"/>
                  <a:gd name="connsiteX121" fmla="*/ 3175 w 20117"/>
                  <a:gd name="connsiteY121" fmla="*/ 2963 h 10000"/>
                  <a:gd name="connsiteX122" fmla="*/ 3213 w 20117"/>
                  <a:gd name="connsiteY122" fmla="*/ 2963 h 10000"/>
                  <a:gd name="connsiteX123" fmla="*/ 3241 w 20117"/>
                  <a:gd name="connsiteY123" fmla="*/ 2982 h 10000"/>
                  <a:gd name="connsiteX124" fmla="*/ 3270 w 20117"/>
                  <a:gd name="connsiteY124" fmla="*/ 3021 h 10000"/>
                  <a:gd name="connsiteX125" fmla="*/ 3289 w 20117"/>
                  <a:gd name="connsiteY125" fmla="*/ 3080 h 10000"/>
                  <a:gd name="connsiteX126" fmla="*/ 3317 w 20117"/>
                  <a:gd name="connsiteY126" fmla="*/ 3138 h 10000"/>
                  <a:gd name="connsiteX127" fmla="*/ 3346 w 20117"/>
                  <a:gd name="connsiteY127" fmla="*/ 3138 h 10000"/>
                  <a:gd name="connsiteX128" fmla="*/ 3365 w 20117"/>
                  <a:gd name="connsiteY128" fmla="*/ 3119 h 10000"/>
                  <a:gd name="connsiteX129" fmla="*/ 3394 w 20117"/>
                  <a:gd name="connsiteY129" fmla="*/ 3080 h 10000"/>
                  <a:gd name="connsiteX130" fmla="*/ 3422 w 20117"/>
                  <a:gd name="connsiteY130" fmla="*/ 3021 h 10000"/>
                  <a:gd name="connsiteX131" fmla="*/ 3441 w 20117"/>
                  <a:gd name="connsiteY131" fmla="*/ 2982 h 10000"/>
                  <a:gd name="connsiteX132" fmla="*/ 3470 w 20117"/>
                  <a:gd name="connsiteY132" fmla="*/ 2963 h 10000"/>
                  <a:gd name="connsiteX133" fmla="*/ 3498 w 20117"/>
                  <a:gd name="connsiteY133" fmla="*/ 2963 h 10000"/>
                  <a:gd name="connsiteX134" fmla="*/ 3527 w 20117"/>
                  <a:gd name="connsiteY134" fmla="*/ 2963 h 10000"/>
                  <a:gd name="connsiteX135" fmla="*/ 3555 w 20117"/>
                  <a:gd name="connsiteY135" fmla="*/ 2963 h 10000"/>
                  <a:gd name="connsiteX136" fmla="*/ 3584 w 20117"/>
                  <a:gd name="connsiteY136" fmla="*/ 2982 h 10000"/>
                  <a:gd name="connsiteX137" fmla="*/ 3612 w 20117"/>
                  <a:gd name="connsiteY137" fmla="*/ 3002 h 10000"/>
                  <a:gd name="connsiteX138" fmla="*/ 3631 w 20117"/>
                  <a:gd name="connsiteY138" fmla="*/ 3041 h 10000"/>
                  <a:gd name="connsiteX139" fmla="*/ 3660 w 20117"/>
                  <a:gd name="connsiteY139" fmla="*/ 3099 h 10000"/>
                  <a:gd name="connsiteX140" fmla="*/ 3688 w 20117"/>
                  <a:gd name="connsiteY140" fmla="*/ 3177 h 10000"/>
                  <a:gd name="connsiteX141" fmla="*/ 3717 w 20117"/>
                  <a:gd name="connsiteY141" fmla="*/ 3236 h 10000"/>
                  <a:gd name="connsiteX142" fmla="*/ 3736 w 20117"/>
                  <a:gd name="connsiteY142" fmla="*/ 3255 h 10000"/>
                  <a:gd name="connsiteX143" fmla="*/ 3764 w 20117"/>
                  <a:gd name="connsiteY143" fmla="*/ 3236 h 10000"/>
                  <a:gd name="connsiteX144" fmla="*/ 3793 w 20117"/>
                  <a:gd name="connsiteY144" fmla="*/ 3177 h 10000"/>
                  <a:gd name="connsiteX145" fmla="*/ 3812 w 20117"/>
                  <a:gd name="connsiteY145" fmla="*/ 3060 h 10000"/>
                  <a:gd name="connsiteX146" fmla="*/ 3840 w 20117"/>
                  <a:gd name="connsiteY146" fmla="*/ 2924 h 10000"/>
                  <a:gd name="connsiteX147" fmla="*/ 3869 w 20117"/>
                  <a:gd name="connsiteY147" fmla="*/ 2827 h 10000"/>
                  <a:gd name="connsiteX148" fmla="*/ 3888 w 20117"/>
                  <a:gd name="connsiteY148" fmla="*/ 2807 h 10000"/>
                  <a:gd name="connsiteX149" fmla="*/ 3926 w 20117"/>
                  <a:gd name="connsiteY149" fmla="*/ 2827 h 10000"/>
                  <a:gd name="connsiteX150" fmla="*/ 3954 w 20117"/>
                  <a:gd name="connsiteY150" fmla="*/ 2904 h 10000"/>
                  <a:gd name="connsiteX151" fmla="*/ 3983 w 20117"/>
                  <a:gd name="connsiteY151" fmla="*/ 2963 h 10000"/>
                  <a:gd name="connsiteX152" fmla="*/ 4002 w 20117"/>
                  <a:gd name="connsiteY152" fmla="*/ 3002 h 10000"/>
                  <a:gd name="connsiteX153" fmla="*/ 4030 w 20117"/>
                  <a:gd name="connsiteY153" fmla="*/ 3002 h 10000"/>
                  <a:gd name="connsiteX154" fmla="*/ 4059 w 20117"/>
                  <a:gd name="connsiteY154" fmla="*/ 3002 h 10000"/>
                  <a:gd name="connsiteX155" fmla="*/ 4078 w 20117"/>
                  <a:gd name="connsiteY155" fmla="*/ 3021 h 10000"/>
                  <a:gd name="connsiteX156" fmla="*/ 4106 w 20117"/>
                  <a:gd name="connsiteY156" fmla="*/ 3080 h 10000"/>
                  <a:gd name="connsiteX157" fmla="*/ 4135 w 20117"/>
                  <a:gd name="connsiteY157" fmla="*/ 3138 h 10000"/>
                  <a:gd name="connsiteX158" fmla="*/ 4154 w 20117"/>
                  <a:gd name="connsiteY158" fmla="*/ 3197 h 10000"/>
                  <a:gd name="connsiteX159" fmla="*/ 4183 w 20117"/>
                  <a:gd name="connsiteY159" fmla="*/ 3216 h 10000"/>
                  <a:gd name="connsiteX160" fmla="*/ 4211 w 20117"/>
                  <a:gd name="connsiteY160" fmla="*/ 3158 h 10000"/>
                  <a:gd name="connsiteX161" fmla="*/ 4240 w 20117"/>
                  <a:gd name="connsiteY161" fmla="*/ 3099 h 10000"/>
                  <a:gd name="connsiteX162" fmla="*/ 4268 w 20117"/>
                  <a:gd name="connsiteY162" fmla="*/ 3041 h 10000"/>
                  <a:gd name="connsiteX163" fmla="*/ 4297 w 20117"/>
                  <a:gd name="connsiteY163" fmla="*/ 3002 h 10000"/>
                  <a:gd name="connsiteX164" fmla="*/ 4325 w 20117"/>
                  <a:gd name="connsiteY164" fmla="*/ 2982 h 10000"/>
                  <a:gd name="connsiteX165" fmla="*/ 4344 w 20117"/>
                  <a:gd name="connsiteY165" fmla="*/ 3041 h 10000"/>
                  <a:gd name="connsiteX166" fmla="*/ 4373 w 20117"/>
                  <a:gd name="connsiteY166" fmla="*/ 3138 h 10000"/>
                  <a:gd name="connsiteX167" fmla="*/ 4401 w 20117"/>
                  <a:gd name="connsiteY167" fmla="*/ 3216 h 10000"/>
                  <a:gd name="connsiteX168" fmla="*/ 4420 w 20117"/>
                  <a:gd name="connsiteY168" fmla="*/ 3236 h 10000"/>
                  <a:gd name="connsiteX169" fmla="*/ 4449 w 20117"/>
                  <a:gd name="connsiteY169" fmla="*/ 3236 h 10000"/>
                  <a:gd name="connsiteX170" fmla="*/ 4477 w 20117"/>
                  <a:gd name="connsiteY170" fmla="*/ 3216 h 10000"/>
                  <a:gd name="connsiteX171" fmla="*/ 4506 w 20117"/>
                  <a:gd name="connsiteY171" fmla="*/ 3138 h 10000"/>
                  <a:gd name="connsiteX172" fmla="*/ 4525 w 20117"/>
                  <a:gd name="connsiteY172" fmla="*/ 3177 h 10000"/>
                  <a:gd name="connsiteX173" fmla="*/ 4553 w 20117"/>
                  <a:gd name="connsiteY173" fmla="*/ 3294 h 10000"/>
                  <a:gd name="connsiteX174" fmla="*/ 4582 w 20117"/>
                  <a:gd name="connsiteY174" fmla="*/ 3353 h 10000"/>
                  <a:gd name="connsiteX175" fmla="*/ 4601 w 20117"/>
                  <a:gd name="connsiteY175" fmla="*/ 3275 h 10000"/>
                  <a:gd name="connsiteX176" fmla="*/ 4639 w 20117"/>
                  <a:gd name="connsiteY176" fmla="*/ 3197 h 10000"/>
                  <a:gd name="connsiteX177" fmla="*/ 4667 w 20117"/>
                  <a:gd name="connsiteY177" fmla="*/ 3099 h 10000"/>
                  <a:gd name="connsiteX178" fmla="*/ 4686 w 20117"/>
                  <a:gd name="connsiteY178" fmla="*/ 2846 h 10000"/>
                  <a:gd name="connsiteX179" fmla="*/ 4715 w 20117"/>
                  <a:gd name="connsiteY179" fmla="*/ 2378 h 10000"/>
                  <a:gd name="connsiteX180" fmla="*/ 4743 w 20117"/>
                  <a:gd name="connsiteY180" fmla="*/ 1910 h 10000"/>
                  <a:gd name="connsiteX181" fmla="*/ 4772 w 20117"/>
                  <a:gd name="connsiteY181" fmla="*/ 1637 h 10000"/>
                  <a:gd name="connsiteX182" fmla="*/ 4791 w 20117"/>
                  <a:gd name="connsiteY182" fmla="*/ 1442 h 10000"/>
                  <a:gd name="connsiteX183" fmla="*/ 4819 w 20117"/>
                  <a:gd name="connsiteY183" fmla="*/ 1170 h 10000"/>
                  <a:gd name="connsiteX184" fmla="*/ 4848 w 20117"/>
                  <a:gd name="connsiteY184" fmla="*/ 799 h 10000"/>
                  <a:gd name="connsiteX185" fmla="*/ 4867 w 20117"/>
                  <a:gd name="connsiteY185" fmla="*/ 702 h 10000"/>
                  <a:gd name="connsiteX186" fmla="*/ 4895 w 20117"/>
                  <a:gd name="connsiteY186" fmla="*/ 1442 h 10000"/>
                  <a:gd name="connsiteX187" fmla="*/ 4924 w 20117"/>
                  <a:gd name="connsiteY187" fmla="*/ 3704 h 10000"/>
                  <a:gd name="connsiteX188" fmla="*/ 4943 w 20117"/>
                  <a:gd name="connsiteY188" fmla="*/ 7212 h 10000"/>
                  <a:gd name="connsiteX189" fmla="*/ 4981 w 20117"/>
                  <a:gd name="connsiteY189" fmla="*/ 10000 h 10000"/>
                  <a:gd name="connsiteX190" fmla="*/ 5010 w 20117"/>
                  <a:gd name="connsiteY190" fmla="*/ 9571 h 10000"/>
                  <a:gd name="connsiteX191" fmla="*/ 5038 w 20117"/>
                  <a:gd name="connsiteY191" fmla="*/ 5945 h 10000"/>
                  <a:gd name="connsiteX192" fmla="*/ 5057 w 20117"/>
                  <a:gd name="connsiteY192" fmla="*/ 1891 h 10000"/>
                  <a:gd name="connsiteX193" fmla="*/ 5086 w 20117"/>
                  <a:gd name="connsiteY193" fmla="*/ 0 h 10000"/>
                  <a:gd name="connsiteX194" fmla="*/ 5114 w 20117"/>
                  <a:gd name="connsiteY194" fmla="*/ 390 h 10000"/>
                  <a:gd name="connsiteX195" fmla="*/ 5133 w 20117"/>
                  <a:gd name="connsiteY195" fmla="*/ 1501 h 10000"/>
                  <a:gd name="connsiteX196" fmla="*/ 5162 w 20117"/>
                  <a:gd name="connsiteY196" fmla="*/ 2203 h 10000"/>
                  <a:gd name="connsiteX197" fmla="*/ 5190 w 20117"/>
                  <a:gd name="connsiteY197" fmla="*/ 2534 h 10000"/>
                  <a:gd name="connsiteX198" fmla="*/ 5219 w 20117"/>
                  <a:gd name="connsiteY198" fmla="*/ 2807 h 10000"/>
                  <a:gd name="connsiteX199" fmla="*/ 5238 w 20117"/>
                  <a:gd name="connsiteY199" fmla="*/ 3021 h 10000"/>
                  <a:gd name="connsiteX200" fmla="*/ 5266 w 20117"/>
                  <a:gd name="connsiteY200" fmla="*/ 3041 h 10000"/>
                  <a:gd name="connsiteX201" fmla="*/ 5295 w 20117"/>
                  <a:gd name="connsiteY201" fmla="*/ 3021 h 10000"/>
                  <a:gd name="connsiteX202" fmla="*/ 5314 w 20117"/>
                  <a:gd name="connsiteY202" fmla="*/ 3080 h 10000"/>
                  <a:gd name="connsiteX203" fmla="*/ 5352 w 20117"/>
                  <a:gd name="connsiteY203" fmla="*/ 3119 h 10000"/>
                  <a:gd name="connsiteX204" fmla="*/ 5380 w 20117"/>
                  <a:gd name="connsiteY204" fmla="*/ 3041 h 10000"/>
                  <a:gd name="connsiteX205" fmla="*/ 5399 w 20117"/>
                  <a:gd name="connsiteY205" fmla="*/ 2827 h 10000"/>
                  <a:gd name="connsiteX206" fmla="*/ 5428 w 20117"/>
                  <a:gd name="connsiteY206" fmla="*/ 2671 h 10000"/>
                  <a:gd name="connsiteX207" fmla="*/ 5456 w 20117"/>
                  <a:gd name="connsiteY207" fmla="*/ 2671 h 10000"/>
                  <a:gd name="connsiteX208" fmla="*/ 5485 w 20117"/>
                  <a:gd name="connsiteY208" fmla="*/ 2807 h 10000"/>
                  <a:gd name="connsiteX209" fmla="*/ 5504 w 20117"/>
                  <a:gd name="connsiteY209" fmla="*/ 2982 h 10000"/>
                  <a:gd name="connsiteX210" fmla="*/ 5532 w 20117"/>
                  <a:gd name="connsiteY210" fmla="*/ 3099 h 10000"/>
                  <a:gd name="connsiteX211" fmla="*/ 5561 w 20117"/>
                  <a:gd name="connsiteY211" fmla="*/ 3158 h 10000"/>
                  <a:gd name="connsiteX212" fmla="*/ 5580 w 20117"/>
                  <a:gd name="connsiteY212" fmla="*/ 3138 h 10000"/>
                  <a:gd name="connsiteX213" fmla="*/ 5608 w 20117"/>
                  <a:gd name="connsiteY213" fmla="*/ 3080 h 10000"/>
                  <a:gd name="connsiteX214" fmla="*/ 5637 w 20117"/>
                  <a:gd name="connsiteY214" fmla="*/ 3002 h 10000"/>
                  <a:gd name="connsiteX215" fmla="*/ 5656 w 20117"/>
                  <a:gd name="connsiteY215" fmla="*/ 2963 h 10000"/>
                  <a:gd name="connsiteX216" fmla="*/ 5694 w 20117"/>
                  <a:gd name="connsiteY216" fmla="*/ 3002 h 10000"/>
                  <a:gd name="connsiteX217" fmla="*/ 5722 w 20117"/>
                  <a:gd name="connsiteY217" fmla="*/ 3080 h 10000"/>
                  <a:gd name="connsiteX218" fmla="*/ 5751 w 20117"/>
                  <a:gd name="connsiteY218" fmla="*/ 3158 h 10000"/>
                  <a:gd name="connsiteX219" fmla="*/ 5770 w 20117"/>
                  <a:gd name="connsiteY219" fmla="*/ 3216 h 10000"/>
                  <a:gd name="connsiteX220" fmla="*/ 5798 w 20117"/>
                  <a:gd name="connsiteY220" fmla="*/ 3255 h 10000"/>
                  <a:gd name="connsiteX221" fmla="*/ 5827 w 20117"/>
                  <a:gd name="connsiteY221" fmla="*/ 3236 h 10000"/>
                  <a:gd name="connsiteX222" fmla="*/ 5846 w 20117"/>
                  <a:gd name="connsiteY222" fmla="*/ 3177 h 10000"/>
                  <a:gd name="connsiteX223" fmla="*/ 5875 w 20117"/>
                  <a:gd name="connsiteY223" fmla="*/ 3119 h 10000"/>
                  <a:gd name="connsiteX224" fmla="*/ 5903 w 20117"/>
                  <a:gd name="connsiteY224" fmla="*/ 3060 h 10000"/>
                  <a:gd name="connsiteX225" fmla="*/ 5922 w 20117"/>
                  <a:gd name="connsiteY225" fmla="*/ 3021 h 10000"/>
                  <a:gd name="connsiteX226" fmla="*/ 5951 w 20117"/>
                  <a:gd name="connsiteY226" fmla="*/ 3002 h 10000"/>
                  <a:gd name="connsiteX227" fmla="*/ 5979 w 20117"/>
                  <a:gd name="connsiteY227" fmla="*/ 2982 h 10000"/>
                  <a:gd name="connsiteX228" fmla="*/ 6008 w 20117"/>
                  <a:gd name="connsiteY228" fmla="*/ 2943 h 10000"/>
                  <a:gd name="connsiteX229" fmla="*/ 6027 w 20117"/>
                  <a:gd name="connsiteY229" fmla="*/ 2865 h 10000"/>
                  <a:gd name="connsiteX230" fmla="*/ 6065 w 20117"/>
                  <a:gd name="connsiteY230" fmla="*/ 2827 h 10000"/>
                  <a:gd name="connsiteX231" fmla="*/ 6093 w 20117"/>
                  <a:gd name="connsiteY231" fmla="*/ 2846 h 10000"/>
                  <a:gd name="connsiteX232" fmla="*/ 6112 w 20117"/>
                  <a:gd name="connsiteY232" fmla="*/ 2904 h 10000"/>
                  <a:gd name="connsiteX233" fmla="*/ 6141 w 20117"/>
                  <a:gd name="connsiteY233" fmla="*/ 3021 h 10000"/>
                  <a:gd name="connsiteX234" fmla="*/ 6169 w 20117"/>
                  <a:gd name="connsiteY234" fmla="*/ 3138 h 10000"/>
                  <a:gd name="connsiteX235" fmla="*/ 6188 w 20117"/>
                  <a:gd name="connsiteY235" fmla="*/ 3216 h 10000"/>
                  <a:gd name="connsiteX236" fmla="*/ 6217 w 20117"/>
                  <a:gd name="connsiteY236" fmla="*/ 3255 h 10000"/>
                  <a:gd name="connsiteX237" fmla="*/ 6245 w 20117"/>
                  <a:gd name="connsiteY237" fmla="*/ 3236 h 10000"/>
                  <a:gd name="connsiteX238" fmla="*/ 6274 w 20117"/>
                  <a:gd name="connsiteY238" fmla="*/ 3177 h 10000"/>
                  <a:gd name="connsiteX239" fmla="*/ 6293 w 20117"/>
                  <a:gd name="connsiteY239" fmla="*/ 3099 h 10000"/>
                  <a:gd name="connsiteX240" fmla="*/ 6321 w 20117"/>
                  <a:gd name="connsiteY240" fmla="*/ 3041 h 10000"/>
                  <a:gd name="connsiteX241" fmla="*/ 6350 w 20117"/>
                  <a:gd name="connsiteY241" fmla="*/ 3002 h 10000"/>
                  <a:gd name="connsiteX242" fmla="*/ 6369 w 20117"/>
                  <a:gd name="connsiteY242" fmla="*/ 2982 h 10000"/>
                  <a:gd name="connsiteX243" fmla="*/ 6407 w 20117"/>
                  <a:gd name="connsiteY243" fmla="*/ 2982 h 10000"/>
                  <a:gd name="connsiteX244" fmla="*/ 6435 w 20117"/>
                  <a:gd name="connsiteY244" fmla="*/ 2982 h 10000"/>
                  <a:gd name="connsiteX245" fmla="*/ 6464 w 20117"/>
                  <a:gd name="connsiteY245" fmla="*/ 3002 h 10000"/>
                  <a:gd name="connsiteX246" fmla="*/ 6483 w 20117"/>
                  <a:gd name="connsiteY246" fmla="*/ 3002 h 10000"/>
                  <a:gd name="connsiteX247" fmla="*/ 6511 w 20117"/>
                  <a:gd name="connsiteY247" fmla="*/ 3021 h 10000"/>
                  <a:gd name="connsiteX248" fmla="*/ 6540 w 20117"/>
                  <a:gd name="connsiteY248" fmla="*/ 3041 h 10000"/>
                  <a:gd name="connsiteX249" fmla="*/ 6559 w 20117"/>
                  <a:gd name="connsiteY249" fmla="*/ 3060 h 10000"/>
                  <a:gd name="connsiteX250" fmla="*/ 6587 w 20117"/>
                  <a:gd name="connsiteY250" fmla="*/ 3099 h 10000"/>
                  <a:gd name="connsiteX251" fmla="*/ 6616 w 20117"/>
                  <a:gd name="connsiteY251" fmla="*/ 3119 h 10000"/>
                  <a:gd name="connsiteX252" fmla="*/ 6635 w 20117"/>
                  <a:gd name="connsiteY252" fmla="*/ 3099 h 10000"/>
                  <a:gd name="connsiteX253" fmla="*/ 6663 w 20117"/>
                  <a:gd name="connsiteY253" fmla="*/ 3060 h 10000"/>
                  <a:gd name="connsiteX254" fmla="*/ 6692 w 20117"/>
                  <a:gd name="connsiteY254" fmla="*/ 3002 h 10000"/>
                  <a:gd name="connsiteX255" fmla="*/ 6721 w 20117"/>
                  <a:gd name="connsiteY255" fmla="*/ 2943 h 10000"/>
                  <a:gd name="connsiteX256" fmla="*/ 6740 w 20117"/>
                  <a:gd name="connsiteY256" fmla="*/ 2943 h 10000"/>
                  <a:gd name="connsiteX257" fmla="*/ 6778 w 20117"/>
                  <a:gd name="connsiteY257" fmla="*/ 2943 h 10000"/>
                  <a:gd name="connsiteX258" fmla="*/ 6806 w 20117"/>
                  <a:gd name="connsiteY258" fmla="*/ 3002 h 10000"/>
                  <a:gd name="connsiteX259" fmla="*/ 6825 w 20117"/>
                  <a:gd name="connsiteY259" fmla="*/ 3060 h 10000"/>
                  <a:gd name="connsiteX260" fmla="*/ 6854 w 20117"/>
                  <a:gd name="connsiteY260" fmla="*/ 3099 h 10000"/>
                  <a:gd name="connsiteX261" fmla="*/ 6882 w 20117"/>
                  <a:gd name="connsiteY261" fmla="*/ 3138 h 10000"/>
                  <a:gd name="connsiteX262" fmla="*/ 6901 w 20117"/>
                  <a:gd name="connsiteY262" fmla="*/ 3158 h 10000"/>
                  <a:gd name="connsiteX263" fmla="*/ 6930 w 20117"/>
                  <a:gd name="connsiteY263" fmla="*/ 3138 h 10000"/>
                  <a:gd name="connsiteX264" fmla="*/ 6958 w 20117"/>
                  <a:gd name="connsiteY264" fmla="*/ 3119 h 10000"/>
                  <a:gd name="connsiteX265" fmla="*/ 6987 w 20117"/>
                  <a:gd name="connsiteY265" fmla="*/ 3080 h 10000"/>
                  <a:gd name="connsiteX266" fmla="*/ 7006 w 20117"/>
                  <a:gd name="connsiteY266" fmla="*/ 3041 h 10000"/>
                  <a:gd name="connsiteX267" fmla="*/ 7034 w 20117"/>
                  <a:gd name="connsiteY267" fmla="*/ 3021 h 10000"/>
                  <a:gd name="connsiteX268" fmla="*/ 7063 w 20117"/>
                  <a:gd name="connsiteY268" fmla="*/ 3002 h 10000"/>
                  <a:gd name="connsiteX269" fmla="*/ 7082 w 20117"/>
                  <a:gd name="connsiteY269" fmla="*/ 2963 h 10000"/>
                  <a:gd name="connsiteX270" fmla="*/ 7120 w 20117"/>
                  <a:gd name="connsiteY270" fmla="*/ 2963 h 10000"/>
                  <a:gd name="connsiteX271" fmla="*/ 7148 w 20117"/>
                  <a:gd name="connsiteY271" fmla="*/ 2943 h 10000"/>
                  <a:gd name="connsiteX272" fmla="*/ 7167 w 20117"/>
                  <a:gd name="connsiteY272" fmla="*/ 2963 h 10000"/>
                  <a:gd name="connsiteX273" fmla="*/ 7196 w 20117"/>
                  <a:gd name="connsiteY273" fmla="*/ 3002 h 10000"/>
                  <a:gd name="connsiteX274" fmla="*/ 7224 w 20117"/>
                  <a:gd name="connsiteY274" fmla="*/ 3041 h 10000"/>
                  <a:gd name="connsiteX275" fmla="*/ 7253 w 20117"/>
                  <a:gd name="connsiteY275" fmla="*/ 3080 h 10000"/>
                  <a:gd name="connsiteX276" fmla="*/ 7272 w 20117"/>
                  <a:gd name="connsiteY276" fmla="*/ 3099 h 10000"/>
                  <a:gd name="connsiteX277" fmla="*/ 7300 w 20117"/>
                  <a:gd name="connsiteY277" fmla="*/ 3099 h 10000"/>
                  <a:gd name="connsiteX278" fmla="*/ 7329 w 20117"/>
                  <a:gd name="connsiteY278" fmla="*/ 3080 h 10000"/>
                  <a:gd name="connsiteX279" fmla="*/ 7348 w 20117"/>
                  <a:gd name="connsiteY279" fmla="*/ 3041 h 10000"/>
                  <a:gd name="connsiteX280" fmla="*/ 7376 w 20117"/>
                  <a:gd name="connsiteY280" fmla="*/ 3021 h 10000"/>
                  <a:gd name="connsiteX281" fmla="*/ 7405 w 20117"/>
                  <a:gd name="connsiteY281" fmla="*/ 2982 h 10000"/>
                  <a:gd name="connsiteX282" fmla="*/ 7424 w 20117"/>
                  <a:gd name="connsiteY282" fmla="*/ 2963 h 10000"/>
                  <a:gd name="connsiteX283" fmla="*/ 7452 w 20117"/>
                  <a:gd name="connsiteY283" fmla="*/ 2963 h 10000"/>
                  <a:gd name="connsiteX284" fmla="*/ 7490 w 20117"/>
                  <a:gd name="connsiteY284" fmla="*/ 2963 h 10000"/>
                  <a:gd name="connsiteX285" fmla="*/ 7519 w 20117"/>
                  <a:gd name="connsiteY285" fmla="*/ 2982 h 10000"/>
                  <a:gd name="connsiteX286" fmla="*/ 7538 w 20117"/>
                  <a:gd name="connsiteY286" fmla="*/ 3021 h 10000"/>
                  <a:gd name="connsiteX287" fmla="*/ 7567 w 20117"/>
                  <a:gd name="connsiteY287" fmla="*/ 3080 h 10000"/>
                  <a:gd name="connsiteX288" fmla="*/ 7595 w 20117"/>
                  <a:gd name="connsiteY288" fmla="*/ 3119 h 10000"/>
                  <a:gd name="connsiteX289" fmla="*/ 7614 w 20117"/>
                  <a:gd name="connsiteY289" fmla="*/ 3158 h 10000"/>
                  <a:gd name="connsiteX290" fmla="*/ 7643 w 20117"/>
                  <a:gd name="connsiteY290" fmla="*/ 3177 h 10000"/>
                  <a:gd name="connsiteX291" fmla="*/ 7671 w 20117"/>
                  <a:gd name="connsiteY291" fmla="*/ 3158 h 10000"/>
                  <a:gd name="connsiteX292" fmla="*/ 7690 w 20117"/>
                  <a:gd name="connsiteY292" fmla="*/ 3138 h 10000"/>
                  <a:gd name="connsiteX293" fmla="*/ 7719 w 20117"/>
                  <a:gd name="connsiteY293" fmla="*/ 3080 h 10000"/>
                  <a:gd name="connsiteX294" fmla="*/ 7747 w 20117"/>
                  <a:gd name="connsiteY294" fmla="*/ 3021 h 10000"/>
                  <a:gd name="connsiteX295" fmla="*/ 7776 w 20117"/>
                  <a:gd name="connsiteY295" fmla="*/ 2963 h 10000"/>
                  <a:gd name="connsiteX296" fmla="*/ 7795 w 20117"/>
                  <a:gd name="connsiteY296" fmla="*/ 2943 h 10000"/>
                  <a:gd name="connsiteX297" fmla="*/ 7833 w 20117"/>
                  <a:gd name="connsiteY297" fmla="*/ 2924 h 10000"/>
                  <a:gd name="connsiteX298" fmla="*/ 7861 w 20117"/>
                  <a:gd name="connsiteY298" fmla="*/ 2943 h 10000"/>
                  <a:gd name="connsiteX299" fmla="*/ 7880 w 20117"/>
                  <a:gd name="connsiteY299" fmla="*/ 2982 h 10000"/>
                  <a:gd name="connsiteX300" fmla="*/ 7909 w 20117"/>
                  <a:gd name="connsiteY300" fmla="*/ 3021 h 10000"/>
                  <a:gd name="connsiteX301" fmla="*/ 7937 w 20117"/>
                  <a:gd name="connsiteY301" fmla="*/ 3060 h 10000"/>
                  <a:gd name="connsiteX302" fmla="*/ 7966 w 20117"/>
                  <a:gd name="connsiteY302" fmla="*/ 3099 h 10000"/>
                  <a:gd name="connsiteX303" fmla="*/ 7985 w 20117"/>
                  <a:gd name="connsiteY303" fmla="*/ 3119 h 10000"/>
                  <a:gd name="connsiteX304" fmla="*/ 8013 w 20117"/>
                  <a:gd name="connsiteY304" fmla="*/ 3119 h 10000"/>
                  <a:gd name="connsiteX305" fmla="*/ 8042 w 20117"/>
                  <a:gd name="connsiteY305" fmla="*/ 3099 h 10000"/>
                  <a:gd name="connsiteX306" fmla="*/ 8061 w 20117"/>
                  <a:gd name="connsiteY306" fmla="*/ 3080 h 10000"/>
                  <a:gd name="connsiteX307" fmla="*/ 8089 w 20117"/>
                  <a:gd name="connsiteY307" fmla="*/ 3060 h 10000"/>
                  <a:gd name="connsiteX308" fmla="*/ 8118 w 20117"/>
                  <a:gd name="connsiteY308" fmla="*/ 3021 h 10000"/>
                  <a:gd name="connsiteX309" fmla="*/ 8137 w 20117"/>
                  <a:gd name="connsiteY309" fmla="*/ 2982 h 10000"/>
                  <a:gd name="connsiteX310" fmla="*/ 8165 w 20117"/>
                  <a:gd name="connsiteY310" fmla="*/ 2963 h 10000"/>
                  <a:gd name="connsiteX311" fmla="*/ 8203 w 20117"/>
                  <a:gd name="connsiteY311" fmla="*/ 2943 h 10000"/>
                  <a:gd name="connsiteX312" fmla="*/ 8232 w 20117"/>
                  <a:gd name="connsiteY312" fmla="*/ 2963 h 10000"/>
                  <a:gd name="connsiteX313" fmla="*/ 8251 w 20117"/>
                  <a:gd name="connsiteY313" fmla="*/ 3002 h 10000"/>
                  <a:gd name="connsiteX314" fmla="*/ 8279 w 20117"/>
                  <a:gd name="connsiteY314" fmla="*/ 3060 h 10000"/>
                  <a:gd name="connsiteX315" fmla="*/ 8308 w 20117"/>
                  <a:gd name="connsiteY315" fmla="*/ 3099 h 10000"/>
                  <a:gd name="connsiteX316" fmla="*/ 8327 w 20117"/>
                  <a:gd name="connsiteY316" fmla="*/ 3119 h 10000"/>
                  <a:gd name="connsiteX317" fmla="*/ 8356 w 20117"/>
                  <a:gd name="connsiteY317" fmla="*/ 3119 h 10000"/>
                  <a:gd name="connsiteX318" fmla="*/ 8384 w 20117"/>
                  <a:gd name="connsiteY318" fmla="*/ 3099 h 10000"/>
                  <a:gd name="connsiteX319" fmla="*/ 8403 w 20117"/>
                  <a:gd name="connsiteY319" fmla="*/ 3060 h 10000"/>
                  <a:gd name="connsiteX320" fmla="*/ 8432 w 20117"/>
                  <a:gd name="connsiteY320" fmla="*/ 3041 h 10000"/>
                  <a:gd name="connsiteX321" fmla="*/ 8460 w 20117"/>
                  <a:gd name="connsiteY321" fmla="*/ 3021 h 10000"/>
                  <a:gd name="connsiteX322" fmla="*/ 8489 w 20117"/>
                  <a:gd name="connsiteY322" fmla="*/ 3002 h 10000"/>
                  <a:gd name="connsiteX323" fmla="*/ 8508 w 20117"/>
                  <a:gd name="connsiteY323" fmla="*/ 3002 h 10000"/>
                  <a:gd name="connsiteX324" fmla="*/ 8546 w 20117"/>
                  <a:gd name="connsiteY324" fmla="*/ 3002 h 10000"/>
                  <a:gd name="connsiteX325" fmla="*/ 8574 w 20117"/>
                  <a:gd name="connsiteY325" fmla="*/ 3021 h 10000"/>
                  <a:gd name="connsiteX326" fmla="*/ 8593 w 20117"/>
                  <a:gd name="connsiteY326" fmla="*/ 3041 h 10000"/>
                  <a:gd name="connsiteX327" fmla="*/ 8622 w 20117"/>
                  <a:gd name="connsiteY327" fmla="*/ 3060 h 10000"/>
                  <a:gd name="connsiteX328" fmla="*/ 8650 w 20117"/>
                  <a:gd name="connsiteY328" fmla="*/ 3080 h 10000"/>
                  <a:gd name="connsiteX329" fmla="*/ 8669 w 20117"/>
                  <a:gd name="connsiteY329" fmla="*/ 3119 h 10000"/>
                  <a:gd name="connsiteX330" fmla="*/ 8698 w 20117"/>
                  <a:gd name="connsiteY330" fmla="*/ 3138 h 10000"/>
                  <a:gd name="connsiteX331" fmla="*/ 8726 w 20117"/>
                  <a:gd name="connsiteY331" fmla="*/ 3138 h 10000"/>
                  <a:gd name="connsiteX332" fmla="*/ 8755 w 20117"/>
                  <a:gd name="connsiteY332" fmla="*/ 3119 h 10000"/>
                  <a:gd name="connsiteX333" fmla="*/ 8774 w 20117"/>
                  <a:gd name="connsiteY333" fmla="*/ 3080 h 10000"/>
                  <a:gd name="connsiteX334" fmla="*/ 8802 w 20117"/>
                  <a:gd name="connsiteY334" fmla="*/ 3021 h 10000"/>
                  <a:gd name="connsiteX335" fmla="*/ 8831 w 20117"/>
                  <a:gd name="connsiteY335" fmla="*/ 2963 h 10000"/>
                  <a:gd name="connsiteX336" fmla="*/ 8850 w 20117"/>
                  <a:gd name="connsiteY336" fmla="*/ 2924 h 10000"/>
                  <a:gd name="connsiteX337" fmla="*/ 8878 w 20117"/>
                  <a:gd name="connsiteY337" fmla="*/ 2904 h 10000"/>
                  <a:gd name="connsiteX338" fmla="*/ 8916 w 20117"/>
                  <a:gd name="connsiteY338" fmla="*/ 2924 h 10000"/>
                  <a:gd name="connsiteX339" fmla="*/ 8935 w 20117"/>
                  <a:gd name="connsiteY339" fmla="*/ 2963 h 10000"/>
                  <a:gd name="connsiteX340" fmla="*/ 8964 w 20117"/>
                  <a:gd name="connsiteY340" fmla="*/ 3002 h 10000"/>
                  <a:gd name="connsiteX341" fmla="*/ 8992 w 20117"/>
                  <a:gd name="connsiteY341" fmla="*/ 3041 h 10000"/>
                  <a:gd name="connsiteX342" fmla="*/ 9021 w 20117"/>
                  <a:gd name="connsiteY342" fmla="*/ 3080 h 10000"/>
                  <a:gd name="connsiteX343" fmla="*/ 9040 w 20117"/>
                  <a:gd name="connsiteY343" fmla="*/ 3119 h 10000"/>
                  <a:gd name="connsiteX344" fmla="*/ 9068 w 20117"/>
                  <a:gd name="connsiteY344" fmla="*/ 3119 h 10000"/>
                  <a:gd name="connsiteX345" fmla="*/ 9097 w 20117"/>
                  <a:gd name="connsiteY345" fmla="*/ 3119 h 10000"/>
                  <a:gd name="connsiteX346" fmla="*/ 9116 w 20117"/>
                  <a:gd name="connsiteY346" fmla="*/ 3099 h 10000"/>
                  <a:gd name="connsiteX347" fmla="*/ 9144 w 20117"/>
                  <a:gd name="connsiteY347" fmla="*/ 3080 h 10000"/>
                  <a:gd name="connsiteX348" fmla="*/ 9173 w 20117"/>
                  <a:gd name="connsiteY348" fmla="*/ 3060 h 10000"/>
                  <a:gd name="connsiteX349" fmla="*/ 9192 w 20117"/>
                  <a:gd name="connsiteY349" fmla="*/ 3021 h 10000"/>
                  <a:gd name="connsiteX350" fmla="*/ 9221 w 20117"/>
                  <a:gd name="connsiteY350" fmla="*/ 2982 h 10000"/>
                  <a:gd name="connsiteX351" fmla="*/ 9259 w 20117"/>
                  <a:gd name="connsiteY351" fmla="*/ 2963 h 10000"/>
                  <a:gd name="connsiteX352" fmla="*/ 9287 w 20117"/>
                  <a:gd name="connsiteY352" fmla="*/ 2963 h 10000"/>
                  <a:gd name="connsiteX353" fmla="*/ 9306 w 20117"/>
                  <a:gd name="connsiteY353" fmla="*/ 2982 h 10000"/>
                  <a:gd name="connsiteX354" fmla="*/ 9335 w 20117"/>
                  <a:gd name="connsiteY354" fmla="*/ 3021 h 10000"/>
                  <a:gd name="connsiteX355" fmla="*/ 9363 w 20117"/>
                  <a:gd name="connsiteY355" fmla="*/ 3060 h 10000"/>
                  <a:gd name="connsiteX356" fmla="*/ 9382 w 20117"/>
                  <a:gd name="connsiteY356" fmla="*/ 3080 h 10000"/>
                  <a:gd name="connsiteX357" fmla="*/ 9411 w 20117"/>
                  <a:gd name="connsiteY357" fmla="*/ 3099 h 10000"/>
                  <a:gd name="connsiteX358" fmla="*/ 9439 w 20117"/>
                  <a:gd name="connsiteY358" fmla="*/ 3099 h 10000"/>
                  <a:gd name="connsiteX359" fmla="*/ 9468 w 20117"/>
                  <a:gd name="connsiteY359" fmla="*/ 3080 h 10000"/>
                  <a:gd name="connsiteX360" fmla="*/ 9487 w 20117"/>
                  <a:gd name="connsiteY360" fmla="*/ 3060 h 10000"/>
                  <a:gd name="connsiteX361" fmla="*/ 9515 w 20117"/>
                  <a:gd name="connsiteY361" fmla="*/ 3021 h 10000"/>
                  <a:gd name="connsiteX362" fmla="*/ 9544 w 20117"/>
                  <a:gd name="connsiteY362" fmla="*/ 3002 h 10000"/>
                  <a:gd name="connsiteX363" fmla="*/ 9563 w 20117"/>
                  <a:gd name="connsiteY363" fmla="*/ 3002 h 10000"/>
                  <a:gd name="connsiteX364" fmla="*/ 9591 w 20117"/>
                  <a:gd name="connsiteY364" fmla="*/ 3002 h 10000"/>
                  <a:gd name="connsiteX365" fmla="*/ 9629 w 20117"/>
                  <a:gd name="connsiteY365" fmla="*/ 3002 h 10000"/>
                  <a:gd name="connsiteX366" fmla="*/ 9648 w 20117"/>
                  <a:gd name="connsiteY366" fmla="*/ 3021 h 10000"/>
                  <a:gd name="connsiteX367" fmla="*/ 9677 w 20117"/>
                  <a:gd name="connsiteY367" fmla="*/ 3041 h 10000"/>
                  <a:gd name="connsiteX368" fmla="*/ 9705 w 20117"/>
                  <a:gd name="connsiteY368" fmla="*/ 3080 h 10000"/>
                  <a:gd name="connsiteX369" fmla="*/ 9734 w 20117"/>
                  <a:gd name="connsiteY369" fmla="*/ 3099 h 10000"/>
                  <a:gd name="connsiteX370" fmla="*/ 9753 w 20117"/>
                  <a:gd name="connsiteY370" fmla="*/ 3099 h 10000"/>
                  <a:gd name="connsiteX371" fmla="*/ 9781 w 20117"/>
                  <a:gd name="connsiteY371" fmla="*/ 3099 h 10000"/>
                  <a:gd name="connsiteX372" fmla="*/ 9810 w 20117"/>
                  <a:gd name="connsiteY372" fmla="*/ 3099 h 10000"/>
                  <a:gd name="connsiteX373" fmla="*/ 9829 w 20117"/>
                  <a:gd name="connsiteY373" fmla="*/ 3060 h 10000"/>
                  <a:gd name="connsiteX374" fmla="*/ 9857 w 20117"/>
                  <a:gd name="connsiteY374" fmla="*/ 3021 h 10000"/>
                  <a:gd name="connsiteX375" fmla="*/ 9886 w 20117"/>
                  <a:gd name="connsiteY375" fmla="*/ 2982 h 10000"/>
                  <a:gd name="connsiteX376" fmla="*/ 9905 w 20117"/>
                  <a:gd name="connsiteY376" fmla="*/ 2963 h 10000"/>
                  <a:gd name="connsiteX377" fmla="*/ 9933 w 20117"/>
                  <a:gd name="connsiteY377" fmla="*/ 2943 h 10000"/>
                  <a:gd name="connsiteX378" fmla="*/ 9971 w 20117"/>
                  <a:gd name="connsiteY378" fmla="*/ 2943 h 10000"/>
                  <a:gd name="connsiteX379" fmla="*/ 20117 w 20117"/>
                  <a:gd name="connsiteY379" fmla="*/ 2901 h 10000"/>
                  <a:gd name="connsiteX0" fmla="*/ 0 w 19766"/>
                  <a:gd name="connsiteY0" fmla="*/ 2963 h 10000"/>
                  <a:gd name="connsiteX1" fmla="*/ 19 w 19766"/>
                  <a:gd name="connsiteY1" fmla="*/ 2963 h 10000"/>
                  <a:gd name="connsiteX2" fmla="*/ 48 w 19766"/>
                  <a:gd name="connsiteY2" fmla="*/ 2963 h 10000"/>
                  <a:gd name="connsiteX3" fmla="*/ 76 w 19766"/>
                  <a:gd name="connsiteY3" fmla="*/ 2982 h 10000"/>
                  <a:gd name="connsiteX4" fmla="*/ 95 w 19766"/>
                  <a:gd name="connsiteY4" fmla="*/ 3021 h 10000"/>
                  <a:gd name="connsiteX5" fmla="*/ 124 w 19766"/>
                  <a:gd name="connsiteY5" fmla="*/ 3060 h 10000"/>
                  <a:gd name="connsiteX6" fmla="*/ 152 w 19766"/>
                  <a:gd name="connsiteY6" fmla="*/ 3099 h 10000"/>
                  <a:gd name="connsiteX7" fmla="*/ 171 w 19766"/>
                  <a:gd name="connsiteY7" fmla="*/ 3099 h 10000"/>
                  <a:gd name="connsiteX8" fmla="*/ 200 w 19766"/>
                  <a:gd name="connsiteY8" fmla="*/ 3099 h 10000"/>
                  <a:gd name="connsiteX9" fmla="*/ 228 w 19766"/>
                  <a:gd name="connsiteY9" fmla="*/ 3080 h 10000"/>
                  <a:gd name="connsiteX10" fmla="*/ 257 w 19766"/>
                  <a:gd name="connsiteY10" fmla="*/ 3060 h 10000"/>
                  <a:gd name="connsiteX11" fmla="*/ 276 w 19766"/>
                  <a:gd name="connsiteY11" fmla="*/ 3021 h 10000"/>
                  <a:gd name="connsiteX12" fmla="*/ 304 w 19766"/>
                  <a:gd name="connsiteY12" fmla="*/ 3002 h 10000"/>
                  <a:gd name="connsiteX13" fmla="*/ 342 w 19766"/>
                  <a:gd name="connsiteY13" fmla="*/ 3002 h 10000"/>
                  <a:gd name="connsiteX14" fmla="*/ 361 w 19766"/>
                  <a:gd name="connsiteY14" fmla="*/ 3002 h 10000"/>
                  <a:gd name="connsiteX15" fmla="*/ 390 w 19766"/>
                  <a:gd name="connsiteY15" fmla="*/ 3002 h 10000"/>
                  <a:gd name="connsiteX16" fmla="*/ 418 w 19766"/>
                  <a:gd name="connsiteY16" fmla="*/ 3021 h 10000"/>
                  <a:gd name="connsiteX17" fmla="*/ 437 w 19766"/>
                  <a:gd name="connsiteY17" fmla="*/ 3041 h 10000"/>
                  <a:gd name="connsiteX18" fmla="*/ 466 w 19766"/>
                  <a:gd name="connsiteY18" fmla="*/ 3060 h 10000"/>
                  <a:gd name="connsiteX19" fmla="*/ 494 w 19766"/>
                  <a:gd name="connsiteY19" fmla="*/ 3080 h 10000"/>
                  <a:gd name="connsiteX20" fmla="*/ 523 w 19766"/>
                  <a:gd name="connsiteY20" fmla="*/ 3099 h 10000"/>
                  <a:gd name="connsiteX21" fmla="*/ 542 w 19766"/>
                  <a:gd name="connsiteY21" fmla="*/ 3099 h 10000"/>
                  <a:gd name="connsiteX22" fmla="*/ 570 w 19766"/>
                  <a:gd name="connsiteY22" fmla="*/ 3080 h 10000"/>
                  <a:gd name="connsiteX23" fmla="*/ 599 w 19766"/>
                  <a:gd name="connsiteY23" fmla="*/ 3041 h 10000"/>
                  <a:gd name="connsiteX24" fmla="*/ 618 w 19766"/>
                  <a:gd name="connsiteY24" fmla="*/ 3002 h 10000"/>
                  <a:gd name="connsiteX25" fmla="*/ 646 w 19766"/>
                  <a:gd name="connsiteY25" fmla="*/ 2963 h 10000"/>
                  <a:gd name="connsiteX26" fmla="*/ 675 w 19766"/>
                  <a:gd name="connsiteY26" fmla="*/ 2943 h 10000"/>
                  <a:gd name="connsiteX27" fmla="*/ 703 w 19766"/>
                  <a:gd name="connsiteY27" fmla="*/ 2963 h 10000"/>
                  <a:gd name="connsiteX28" fmla="*/ 732 w 19766"/>
                  <a:gd name="connsiteY28" fmla="*/ 2982 h 10000"/>
                  <a:gd name="connsiteX29" fmla="*/ 760 w 19766"/>
                  <a:gd name="connsiteY29" fmla="*/ 3021 h 10000"/>
                  <a:gd name="connsiteX30" fmla="*/ 789 w 19766"/>
                  <a:gd name="connsiteY30" fmla="*/ 3060 h 10000"/>
                  <a:gd name="connsiteX31" fmla="*/ 808 w 19766"/>
                  <a:gd name="connsiteY31" fmla="*/ 3099 h 10000"/>
                  <a:gd name="connsiteX32" fmla="*/ 837 w 19766"/>
                  <a:gd name="connsiteY32" fmla="*/ 3119 h 10000"/>
                  <a:gd name="connsiteX33" fmla="*/ 865 w 19766"/>
                  <a:gd name="connsiteY33" fmla="*/ 3138 h 10000"/>
                  <a:gd name="connsiteX34" fmla="*/ 884 w 19766"/>
                  <a:gd name="connsiteY34" fmla="*/ 3138 h 10000"/>
                  <a:gd name="connsiteX35" fmla="*/ 913 w 19766"/>
                  <a:gd name="connsiteY35" fmla="*/ 3119 h 10000"/>
                  <a:gd name="connsiteX36" fmla="*/ 941 w 19766"/>
                  <a:gd name="connsiteY36" fmla="*/ 3099 h 10000"/>
                  <a:gd name="connsiteX37" fmla="*/ 970 w 19766"/>
                  <a:gd name="connsiteY37" fmla="*/ 3060 h 10000"/>
                  <a:gd name="connsiteX38" fmla="*/ 989 w 19766"/>
                  <a:gd name="connsiteY38" fmla="*/ 3021 h 10000"/>
                  <a:gd name="connsiteX39" fmla="*/ 1017 w 19766"/>
                  <a:gd name="connsiteY39" fmla="*/ 2963 h 10000"/>
                  <a:gd name="connsiteX40" fmla="*/ 1055 w 19766"/>
                  <a:gd name="connsiteY40" fmla="*/ 2943 h 10000"/>
                  <a:gd name="connsiteX41" fmla="*/ 1074 w 19766"/>
                  <a:gd name="connsiteY41" fmla="*/ 2924 h 10000"/>
                  <a:gd name="connsiteX42" fmla="*/ 1103 w 19766"/>
                  <a:gd name="connsiteY42" fmla="*/ 2924 h 10000"/>
                  <a:gd name="connsiteX43" fmla="*/ 1131 w 19766"/>
                  <a:gd name="connsiteY43" fmla="*/ 2963 h 10000"/>
                  <a:gd name="connsiteX44" fmla="*/ 1150 w 19766"/>
                  <a:gd name="connsiteY44" fmla="*/ 3002 h 10000"/>
                  <a:gd name="connsiteX45" fmla="*/ 1179 w 19766"/>
                  <a:gd name="connsiteY45" fmla="*/ 3060 h 10000"/>
                  <a:gd name="connsiteX46" fmla="*/ 1207 w 19766"/>
                  <a:gd name="connsiteY46" fmla="*/ 3099 h 10000"/>
                  <a:gd name="connsiteX47" fmla="*/ 1236 w 19766"/>
                  <a:gd name="connsiteY47" fmla="*/ 3119 h 10000"/>
                  <a:gd name="connsiteX48" fmla="*/ 1255 w 19766"/>
                  <a:gd name="connsiteY48" fmla="*/ 3119 h 10000"/>
                  <a:gd name="connsiteX49" fmla="*/ 1283 w 19766"/>
                  <a:gd name="connsiteY49" fmla="*/ 3099 h 10000"/>
                  <a:gd name="connsiteX50" fmla="*/ 1312 w 19766"/>
                  <a:gd name="connsiteY50" fmla="*/ 3060 h 10000"/>
                  <a:gd name="connsiteX51" fmla="*/ 1331 w 19766"/>
                  <a:gd name="connsiteY51" fmla="*/ 3041 h 10000"/>
                  <a:gd name="connsiteX52" fmla="*/ 1359 w 19766"/>
                  <a:gd name="connsiteY52" fmla="*/ 3021 h 10000"/>
                  <a:gd name="connsiteX53" fmla="*/ 1388 w 19766"/>
                  <a:gd name="connsiteY53" fmla="*/ 3002 h 10000"/>
                  <a:gd name="connsiteX54" fmla="*/ 1416 w 19766"/>
                  <a:gd name="connsiteY54" fmla="*/ 3002 h 10000"/>
                  <a:gd name="connsiteX55" fmla="*/ 1445 w 19766"/>
                  <a:gd name="connsiteY55" fmla="*/ 3002 h 10000"/>
                  <a:gd name="connsiteX56" fmla="*/ 1473 w 19766"/>
                  <a:gd name="connsiteY56" fmla="*/ 3021 h 10000"/>
                  <a:gd name="connsiteX57" fmla="*/ 1502 w 19766"/>
                  <a:gd name="connsiteY57" fmla="*/ 3021 h 10000"/>
                  <a:gd name="connsiteX58" fmla="*/ 1521 w 19766"/>
                  <a:gd name="connsiteY58" fmla="*/ 3060 h 10000"/>
                  <a:gd name="connsiteX59" fmla="*/ 1549 w 19766"/>
                  <a:gd name="connsiteY59" fmla="*/ 3080 h 10000"/>
                  <a:gd name="connsiteX60" fmla="*/ 1578 w 19766"/>
                  <a:gd name="connsiteY60" fmla="*/ 3099 h 10000"/>
                  <a:gd name="connsiteX61" fmla="*/ 1597 w 19766"/>
                  <a:gd name="connsiteY61" fmla="*/ 3119 h 10000"/>
                  <a:gd name="connsiteX62" fmla="*/ 1625 w 19766"/>
                  <a:gd name="connsiteY62" fmla="*/ 3119 h 10000"/>
                  <a:gd name="connsiteX63" fmla="*/ 1654 w 19766"/>
                  <a:gd name="connsiteY63" fmla="*/ 3080 h 10000"/>
                  <a:gd name="connsiteX64" fmla="*/ 1673 w 19766"/>
                  <a:gd name="connsiteY64" fmla="*/ 3060 h 10000"/>
                  <a:gd name="connsiteX65" fmla="*/ 1702 w 19766"/>
                  <a:gd name="connsiteY65" fmla="*/ 3002 h 10000"/>
                  <a:gd name="connsiteX66" fmla="*/ 1730 w 19766"/>
                  <a:gd name="connsiteY66" fmla="*/ 2963 h 10000"/>
                  <a:gd name="connsiteX67" fmla="*/ 1768 w 19766"/>
                  <a:gd name="connsiteY67" fmla="*/ 2943 h 10000"/>
                  <a:gd name="connsiteX68" fmla="*/ 1787 w 19766"/>
                  <a:gd name="connsiteY68" fmla="*/ 2963 h 10000"/>
                  <a:gd name="connsiteX69" fmla="*/ 1816 w 19766"/>
                  <a:gd name="connsiteY69" fmla="*/ 2982 h 10000"/>
                  <a:gd name="connsiteX70" fmla="*/ 1844 w 19766"/>
                  <a:gd name="connsiteY70" fmla="*/ 3041 h 10000"/>
                  <a:gd name="connsiteX71" fmla="*/ 1863 w 19766"/>
                  <a:gd name="connsiteY71" fmla="*/ 3080 h 10000"/>
                  <a:gd name="connsiteX72" fmla="*/ 1892 w 19766"/>
                  <a:gd name="connsiteY72" fmla="*/ 3119 h 10000"/>
                  <a:gd name="connsiteX73" fmla="*/ 1920 w 19766"/>
                  <a:gd name="connsiteY73" fmla="*/ 3119 h 10000"/>
                  <a:gd name="connsiteX74" fmla="*/ 1939 w 19766"/>
                  <a:gd name="connsiteY74" fmla="*/ 3119 h 10000"/>
                  <a:gd name="connsiteX75" fmla="*/ 1968 w 19766"/>
                  <a:gd name="connsiteY75" fmla="*/ 3119 h 10000"/>
                  <a:gd name="connsiteX76" fmla="*/ 1996 w 19766"/>
                  <a:gd name="connsiteY76" fmla="*/ 3080 h 10000"/>
                  <a:gd name="connsiteX77" fmla="*/ 2025 w 19766"/>
                  <a:gd name="connsiteY77" fmla="*/ 3041 h 10000"/>
                  <a:gd name="connsiteX78" fmla="*/ 2044 w 19766"/>
                  <a:gd name="connsiteY78" fmla="*/ 3002 h 10000"/>
                  <a:gd name="connsiteX79" fmla="*/ 2072 w 19766"/>
                  <a:gd name="connsiteY79" fmla="*/ 2963 h 10000"/>
                  <a:gd name="connsiteX80" fmla="*/ 2101 w 19766"/>
                  <a:gd name="connsiteY80" fmla="*/ 2943 h 10000"/>
                  <a:gd name="connsiteX81" fmla="*/ 2129 w 19766"/>
                  <a:gd name="connsiteY81" fmla="*/ 2924 h 10000"/>
                  <a:gd name="connsiteX82" fmla="*/ 2158 w 19766"/>
                  <a:gd name="connsiteY82" fmla="*/ 2924 h 10000"/>
                  <a:gd name="connsiteX83" fmla="*/ 2186 w 19766"/>
                  <a:gd name="connsiteY83" fmla="*/ 2963 h 10000"/>
                  <a:gd name="connsiteX84" fmla="*/ 2215 w 19766"/>
                  <a:gd name="connsiteY84" fmla="*/ 3002 h 10000"/>
                  <a:gd name="connsiteX85" fmla="*/ 2234 w 19766"/>
                  <a:gd name="connsiteY85" fmla="*/ 3060 h 10000"/>
                  <a:gd name="connsiteX86" fmla="*/ 2262 w 19766"/>
                  <a:gd name="connsiteY86" fmla="*/ 3119 h 10000"/>
                  <a:gd name="connsiteX87" fmla="*/ 2291 w 19766"/>
                  <a:gd name="connsiteY87" fmla="*/ 3138 h 10000"/>
                  <a:gd name="connsiteX88" fmla="*/ 2310 w 19766"/>
                  <a:gd name="connsiteY88" fmla="*/ 3158 h 10000"/>
                  <a:gd name="connsiteX89" fmla="*/ 2338 w 19766"/>
                  <a:gd name="connsiteY89" fmla="*/ 3138 h 10000"/>
                  <a:gd name="connsiteX90" fmla="*/ 2367 w 19766"/>
                  <a:gd name="connsiteY90" fmla="*/ 3099 h 10000"/>
                  <a:gd name="connsiteX91" fmla="*/ 2386 w 19766"/>
                  <a:gd name="connsiteY91" fmla="*/ 3060 h 10000"/>
                  <a:gd name="connsiteX92" fmla="*/ 2414 w 19766"/>
                  <a:gd name="connsiteY92" fmla="*/ 3021 h 10000"/>
                  <a:gd name="connsiteX93" fmla="*/ 2443 w 19766"/>
                  <a:gd name="connsiteY93" fmla="*/ 2982 h 10000"/>
                  <a:gd name="connsiteX94" fmla="*/ 2481 w 19766"/>
                  <a:gd name="connsiteY94" fmla="*/ 2982 h 10000"/>
                  <a:gd name="connsiteX95" fmla="*/ 2500 w 19766"/>
                  <a:gd name="connsiteY95" fmla="*/ 2963 h 10000"/>
                  <a:gd name="connsiteX96" fmla="*/ 2529 w 19766"/>
                  <a:gd name="connsiteY96" fmla="*/ 2982 h 10000"/>
                  <a:gd name="connsiteX97" fmla="*/ 2557 w 19766"/>
                  <a:gd name="connsiteY97" fmla="*/ 3021 h 10000"/>
                  <a:gd name="connsiteX98" fmla="*/ 2576 w 19766"/>
                  <a:gd name="connsiteY98" fmla="*/ 3041 h 10000"/>
                  <a:gd name="connsiteX99" fmla="*/ 2605 w 19766"/>
                  <a:gd name="connsiteY99" fmla="*/ 3080 h 10000"/>
                  <a:gd name="connsiteX100" fmla="*/ 2633 w 19766"/>
                  <a:gd name="connsiteY100" fmla="*/ 3099 h 10000"/>
                  <a:gd name="connsiteX101" fmla="*/ 2652 w 19766"/>
                  <a:gd name="connsiteY101" fmla="*/ 3119 h 10000"/>
                  <a:gd name="connsiteX102" fmla="*/ 2681 w 19766"/>
                  <a:gd name="connsiteY102" fmla="*/ 3119 h 10000"/>
                  <a:gd name="connsiteX103" fmla="*/ 2709 w 19766"/>
                  <a:gd name="connsiteY103" fmla="*/ 3080 h 10000"/>
                  <a:gd name="connsiteX104" fmla="*/ 2738 w 19766"/>
                  <a:gd name="connsiteY104" fmla="*/ 3041 h 10000"/>
                  <a:gd name="connsiteX105" fmla="*/ 2757 w 19766"/>
                  <a:gd name="connsiteY105" fmla="*/ 3002 h 10000"/>
                  <a:gd name="connsiteX106" fmla="*/ 2785 w 19766"/>
                  <a:gd name="connsiteY106" fmla="*/ 2963 h 10000"/>
                  <a:gd name="connsiteX107" fmla="*/ 2814 w 19766"/>
                  <a:gd name="connsiteY107" fmla="*/ 2943 h 10000"/>
                  <a:gd name="connsiteX108" fmla="*/ 2842 w 19766"/>
                  <a:gd name="connsiteY108" fmla="*/ 2943 h 10000"/>
                  <a:gd name="connsiteX109" fmla="*/ 2871 w 19766"/>
                  <a:gd name="connsiteY109" fmla="*/ 2963 h 10000"/>
                  <a:gd name="connsiteX110" fmla="*/ 2899 w 19766"/>
                  <a:gd name="connsiteY110" fmla="*/ 2982 h 10000"/>
                  <a:gd name="connsiteX111" fmla="*/ 2918 w 19766"/>
                  <a:gd name="connsiteY111" fmla="*/ 3021 h 10000"/>
                  <a:gd name="connsiteX112" fmla="*/ 2947 w 19766"/>
                  <a:gd name="connsiteY112" fmla="*/ 3041 h 10000"/>
                  <a:gd name="connsiteX113" fmla="*/ 2975 w 19766"/>
                  <a:gd name="connsiteY113" fmla="*/ 3080 h 10000"/>
                  <a:gd name="connsiteX114" fmla="*/ 3004 w 19766"/>
                  <a:gd name="connsiteY114" fmla="*/ 3099 h 10000"/>
                  <a:gd name="connsiteX115" fmla="*/ 3023 w 19766"/>
                  <a:gd name="connsiteY115" fmla="*/ 3119 h 10000"/>
                  <a:gd name="connsiteX116" fmla="*/ 3051 w 19766"/>
                  <a:gd name="connsiteY116" fmla="*/ 3138 h 10000"/>
                  <a:gd name="connsiteX117" fmla="*/ 3080 w 19766"/>
                  <a:gd name="connsiteY117" fmla="*/ 3119 h 10000"/>
                  <a:gd name="connsiteX118" fmla="*/ 3099 w 19766"/>
                  <a:gd name="connsiteY118" fmla="*/ 3099 h 10000"/>
                  <a:gd name="connsiteX119" fmla="*/ 3127 w 19766"/>
                  <a:gd name="connsiteY119" fmla="*/ 3041 h 10000"/>
                  <a:gd name="connsiteX120" fmla="*/ 3156 w 19766"/>
                  <a:gd name="connsiteY120" fmla="*/ 3002 h 10000"/>
                  <a:gd name="connsiteX121" fmla="*/ 3175 w 19766"/>
                  <a:gd name="connsiteY121" fmla="*/ 2963 h 10000"/>
                  <a:gd name="connsiteX122" fmla="*/ 3213 w 19766"/>
                  <a:gd name="connsiteY122" fmla="*/ 2963 h 10000"/>
                  <a:gd name="connsiteX123" fmla="*/ 3241 w 19766"/>
                  <a:gd name="connsiteY123" fmla="*/ 2982 h 10000"/>
                  <a:gd name="connsiteX124" fmla="*/ 3270 w 19766"/>
                  <a:gd name="connsiteY124" fmla="*/ 3021 h 10000"/>
                  <a:gd name="connsiteX125" fmla="*/ 3289 w 19766"/>
                  <a:gd name="connsiteY125" fmla="*/ 3080 h 10000"/>
                  <a:gd name="connsiteX126" fmla="*/ 3317 w 19766"/>
                  <a:gd name="connsiteY126" fmla="*/ 3138 h 10000"/>
                  <a:gd name="connsiteX127" fmla="*/ 3346 w 19766"/>
                  <a:gd name="connsiteY127" fmla="*/ 3138 h 10000"/>
                  <a:gd name="connsiteX128" fmla="*/ 3365 w 19766"/>
                  <a:gd name="connsiteY128" fmla="*/ 3119 h 10000"/>
                  <a:gd name="connsiteX129" fmla="*/ 3394 w 19766"/>
                  <a:gd name="connsiteY129" fmla="*/ 3080 h 10000"/>
                  <a:gd name="connsiteX130" fmla="*/ 3422 w 19766"/>
                  <a:gd name="connsiteY130" fmla="*/ 3021 h 10000"/>
                  <a:gd name="connsiteX131" fmla="*/ 3441 w 19766"/>
                  <a:gd name="connsiteY131" fmla="*/ 2982 h 10000"/>
                  <a:gd name="connsiteX132" fmla="*/ 3470 w 19766"/>
                  <a:gd name="connsiteY132" fmla="*/ 2963 h 10000"/>
                  <a:gd name="connsiteX133" fmla="*/ 3498 w 19766"/>
                  <a:gd name="connsiteY133" fmla="*/ 2963 h 10000"/>
                  <a:gd name="connsiteX134" fmla="*/ 3527 w 19766"/>
                  <a:gd name="connsiteY134" fmla="*/ 2963 h 10000"/>
                  <a:gd name="connsiteX135" fmla="*/ 3555 w 19766"/>
                  <a:gd name="connsiteY135" fmla="*/ 2963 h 10000"/>
                  <a:gd name="connsiteX136" fmla="*/ 3584 w 19766"/>
                  <a:gd name="connsiteY136" fmla="*/ 2982 h 10000"/>
                  <a:gd name="connsiteX137" fmla="*/ 3612 w 19766"/>
                  <a:gd name="connsiteY137" fmla="*/ 3002 h 10000"/>
                  <a:gd name="connsiteX138" fmla="*/ 3631 w 19766"/>
                  <a:gd name="connsiteY138" fmla="*/ 3041 h 10000"/>
                  <a:gd name="connsiteX139" fmla="*/ 3660 w 19766"/>
                  <a:gd name="connsiteY139" fmla="*/ 3099 h 10000"/>
                  <a:gd name="connsiteX140" fmla="*/ 3688 w 19766"/>
                  <a:gd name="connsiteY140" fmla="*/ 3177 h 10000"/>
                  <a:gd name="connsiteX141" fmla="*/ 3717 w 19766"/>
                  <a:gd name="connsiteY141" fmla="*/ 3236 h 10000"/>
                  <a:gd name="connsiteX142" fmla="*/ 3736 w 19766"/>
                  <a:gd name="connsiteY142" fmla="*/ 3255 h 10000"/>
                  <a:gd name="connsiteX143" fmla="*/ 3764 w 19766"/>
                  <a:gd name="connsiteY143" fmla="*/ 3236 h 10000"/>
                  <a:gd name="connsiteX144" fmla="*/ 3793 w 19766"/>
                  <a:gd name="connsiteY144" fmla="*/ 3177 h 10000"/>
                  <a:gd name="connsiteX145" fmla="*/ 3812 w 19766"/>
                  <a:gd name="connsiteY145" fmla="*/ 3060 h 10000"/>
                  <a:gd name="connsiteX146" fmla="*/ 3840 w 19766"/>
                  <a:gd name="connsiteY146" fmla="*/ 2924 h 10000"/>
                  <a:gd name="connsiteX147" fmla="*/ 3869 w 19766"/>
                  <a:gd name="connsiteY147" fmla="*/ 2827 h 10000"/>
                  <a:gd name="connsiteX148" fmla="*/ 3888 w 19766"/>
                  <a:gd name="connsiteY148" fmla="*/ 2807 h 10000"/>
                  <a:gd name="connsiteX149" fmla="*/ 3926 w 19766"/>
                  <a:gd name="connsiteY149" fmla="*/ 2827 h 10000"/>
                  <a:gd name="connsiteX150" fmla="*/ 3954 w 19766"/>
                  <a:gd name="connsiteY150" fmla="*/ 2904 h 10000"/>
                  <a:gd name="connsiteX151" fmla="*/ 3983 w 19766"/>
                  <a:gd name="connsiteY151" fmla="*/ 2963 h 10000"/>
                  <a:gd name="connsiteX152" fmla="*/ 4002 w 19766"/>
                  <a:gd name="connsiteY152" fmla="*/ 3002 h 10000"/>
                  <a:gd name="connsiteX153" fmla="*/ 4030 w 19766"/>
                  <a:gd name="connsiteY153" fmla="*/ 3002 h 10000"/>
                  <a:gd name="connsiteX154" fmla="*/ 4059 w 19766"/>
                  <a:gd name="connsiteY154" fmla="*/ 3002 h 10000"/>
                  <a:gd name="connsiteX155" fmla="*/ 4078 w 19766"/>
                  <a:gd name="connsiteY155" fmla="*/ 3021 h 10000"/>
                  <a:gd name="connsiteX156" fmla="*/ 4106 w 19766"/>
                  <a:gd name="connsiteY156" fmla="*/ 3080 h 10000"/>
                  <a:gd name="connsiteX157" fmla="*/ 4135 w 19766"/>
                  <a:gd name="connsiteY157" fmla="*/ 3138 h 10000"/>
                  <a:gd name="connsiteX158" fmla="*/ 4154 w 19766"/>
                  <a:gd name="connsiteY158" fmla="*/ 3197 h 10000"/>
                  <a:gd name="connsiteX159" fmla="*/ 4183 w 19766"/>
                  <a:gd name="connsiteY159" fmla="*/ 3216 h 10000"/>
                  <a:gd name="connsiteX160" fmla="*/ 4211 w 19766"/>
                  <a:gd name="connsiteY160" fmla="*/ 3158 h 10000"/>
                  <a:gd name="connsiteX161" fmla="*/ 4240 w 19766"/>
                  <a:gd name="connsiteY161" fmla="*/ 3099 h 10000"/>
                  <a:gd name="connsiteX162" fmla="*/ 4268 w 19766"/>
                  <a:gd name="connsiteY162" fmla="*/ 3041 h 10000"/>
                  <a:gd name="connsiteX163" fmla="*/ 4297 w 19766"/>
                  <a:gd name="connsiteY163" fmla="*/ 3002 h 10000"/>
                  <a:gd name="connsiteX164" fmla="*/ 4325 w 19766"/>
                  <a:gd name="connsiteY164" fmla="*/ 2982 h 10000"/>
                  <a:gd name="connsiteX165" fmla="*/ 4344 w 19766"/>
                  <a:gd name="connsiteY165" fmla="*/ 3041 h 10000"/>
                  <a:gd name="connsiteX166" fmla="*/ 4373 w 19766"/>
                  <a:gd name="connsiteY166" fmla="*/ 3138 h 10000"/>
                  <a:gd name="connsiteX167" fmla="*/ 4401 w 19766"/>
                  <a:gd name="connsiteY167" fmla="*/ 3216 h 10000"/>
                  <a:gd name="connsiteX168" fmla="*/ 4420 w 19766"/>
                  <a:gd name="connsiteY168" fmla="*/ 3236 h 10000"/>
                  <a:gd name="connsiteX169" fmla="*/ 4449 w 19766"/>
                  <a:gd name="connsiteY169" fmla="*/ 3236 h 10000"/>
                  <a:gd name="connsiteX170" fmla="*/ 4477 w 19766"/>
                  <a:gd name="connsiteY170" fmla="*/ 3216 h 10000"/>
                  <a:gd name="connsiteX171" fmla="*/ 4506 w 19766"/>
                  <a:gd name="connsiteY171" fmla="*/ 3138 h 10000"/>
                  <a:gd name="connsiteX172" fmla="*/ 4525 w 19766"/>
                  <a:gd name="connsiteY172" fmla="*/ 3177 h 10000"/>
                  <a:gd name="connsiteX173" fmla="*/ 4553 w 19766"/>
                  <a:gd name="connsiteY173" fmla="*/ 3294 h 10000"/>
                  <a:gd name="connsiteX174" fmla="*/ 4582 w 19766"/>
                  <a:gd name="connsiteY174" fmla="*/ 3353 h 10000"/>
                  <a:gd name="connsiteX175" fmla="*/ 4601 w 19766"/>
                  <a:gd name="connsiteY175" fmla="*/ 3275 h 10000"/>
                  <a:gd name="connsiteX176" fmla="*/ 4639 w 19766"/>
                  <a:gd name="connsiteY176" fmla="*/ 3197 h 10000"/>
                  <a:gd name="connsiteX177" fmla="*/ 4667 w 19766"/>
                  <a:gd name="connsiteY177" fmla="*/ 3099 h 10000"/>
                  <a:gd name="connsiteX178" fmla="*/ 4686 w 19766"/>
                  <a:gd name="connsiteY178" fmla="*/ 2846 h 10000"/>
                  <a:gd name="connsiteX179" fmla="*/ 4715 w 19766"/>
                  <a:gd name="connsiteY179" fmla="*/ 2378 h 10000"/>
                  <a:gd name="connsiteX180" fmla="*/ 4743 w 19766"/>
                  <a:gd name="connsiteY180" fmla="*/ 1910 h 10000"/>
                  <a:gd name="connsiteX181" fmla="*/ 4772 w 19766"/>
                  <a:gd name="connsiteY181" fmla="*/ 1637 h 10000"/>
                  <a:gd name="connsiteX182" fmla="*/ 4791 w 19766"/>
                  <a:gd name="connsiteY182" fmla="*/ 1442 h 10000"/>
                  <a:gd name="connsiteX183" fmla="*/ 4819 w 19766"/>
                  <a:gd name="connsiteY183" fmla="*/ 1170 h 10000"/>
                  <a:gd name="connsiteX184" fmla="*/ 4848 w 19766"/>
                  <a:gd name="connsiteY184" fmla="*/ 799 h 10000"/>
                  <a:gd name="connsiteX185" fmla="*/ 4867 w 19766"/>
                  <a:gd name="connsiteY185" fmla="*/ 702 h 10000"/>
                  <a:gd name="connsiteX186" fmla="*/ 4895 w 19766"/>
                  <a:gd name="connsiteY186" fmla="*/ 1442 h 10000"/>
                  <a:gd name="connsiteX187" fmla="*/ 4924 w 19766"/>
                  <a:gd name="connsiteY187" fmla="*/ 3704 h 10000"/>
                  <a:gd name="connsiteX188" fmla="*/ 4943 w 19766"/>
                  <a:gd name="connsiteY188" fmla="*/ 7212 h 10000"/>
                  <a:gd name="connsiteX189" fmla="*/ 4981 w 19766"/>
                  <a:gd name="connsiteY189" fmla="*/ 10000 h 10000"/>
                  <a:gd name="connsiteX190" fmla="*/ 5010 w 19766"/>
                  <a:gd name="connsiteY190" fmla="*/ 9571 h 10000"/>
                  <a:gd name="connsiteX191" fmla="*/ 5038 w 19766"/>
                  <a:gd name="connsiteY191" fmla="*/ 5945 h 10000"/>
                  <a:gd name="connsiteX192" fmla="*/ 5057 w 19766"/>
                  <a:gd name="connsiteY192" fmla="*/ 1891 h 10000"/>
                  <a:gd name="connsiteX193" fmla="*/ 5086 w 19766"/>
                  <a:gd name="connsiteY193" fmla="*/ 0 h 10000"/>
                  <a:gd name="connsiteX194" fmla="*/ 5114 w 19766"/>
                  <a:gd name="connsiteY194" fmla="*/ 390 h 10000"/>
                  <a:gd name="connsiteX195" fmla="*/ 5133 w 19766"/>
                  <a:gd name="connsiteY195" fmla="*/ 1501 h 10000"/>
                  <a:gd name="connsiteX196" fmla="*/ 5162 w 19766"/>
                  <a:gd name="connsiteY196" fmla="*/ 2203 h 10000"/>
                  <a:gd name="connsiteX197" fmla="*/ 5190 w 19766"/>
                  <a:gd name="connsiteY197" fmla="*/ 2534 h 10000"/>
                  <a:gd name="connsiteX198" fmla="*/ 5219 w 19766"/>
                  <a:gd name="connsiteY198" fmla="*/ 2807 h 10000"/>
                  <a:gd name="connsiteX199" fmla="*/ 5238 w 19766"/>
                  <a:gd name="connsiteY199" fmla="*/ 3021 h 10000"/>
                  <a:gd name="connsiteX200" fmla="*/ 5266 w 19766"/>
                  <a:gd name="connsiteY200" fmla="*/ 3041 h 10000"/>
                  <a:gd name="connsiteX201" fmla="*/ 5295 w 19766"/>
                  <a:gd name="connsiteY201" fmla="*/ 3021 h 10000"/>
                  <a:gd name="connsiteX202" fmla="*/ 5314 w 19766"/>
                  <a:gd name="connsiteY202" fmla="*/ 3080 h 10000"/>
                  <a:gd name="connsiteX203" fmla="*/ 5352 w 19766"/>
                  <a:gd name="connsiteY203" fmla="*/ 3119 h 10000"/>
                  <a:gd name="connsiteX204" fmla="*/ 5380 w 19766"/>
                  <a:gd name="connsiteY204" fmla="*/ 3041 h 10000"/>
                  <a:gd name="connsiteX205" fmla="*/ 5399 w 19766"/>
                  <a:gd name="connsiteY205" fmla="*/ 2827 h 10000"/>
                  <a:gd name="connsiteX206" fmla="*/ 5428 w 19766"/>
                  <a:gd name="connsiteY206" fmla="*/ 2671 h 10000"/>
                  <a:gd name="connsiteX207" fmla="*/ 5456 w 19766"/>
                  <a:gd name="connsiteY207" fmla="*/ 2671 h 10000"/>
                  <a:gd name="connsiteX208" fmla="*/ 5485 w 19766"/>
                  <a:gd name="connsiteY208" fmla="*/ 2807 h 10000"/>
                  <a:gd name="connsiteX209" fmla="*/ 5504 w 19766"/>
                  <a:gd name="connsiteY209" fmla="*/ 2982 h 10000"/>
                  <a:gd name="connsiteX210" fmla="*/ 5532 w 19766"/>
                  <a:gd name="connsiteY210" fmla="*/ 3099 h 10000"/>
                  <a:gd name="connsiteX211" fmla="*/ 5561 w 19766"/>
                  <a:gd name="connsiteY211" fmla="*/ 3158 h 10000"/>
                  <a:gd name="connsiteX212" fmla="*/ 5580 w 19766"/>
                  <a:gd name="connsiteY212" fmla="*/ 3138 h 10000"/>
                  <a:gd name="connsiteX213" fmla="*/ 5608 w 19766"/>
                  <a:gd name="connsiteY213" fmla="*/ 3080 h 10000"/>
                  <a:gd name="connsiteX214" fmla="*/ 5637 w 19766"/>
                  <a:gd name="connsiteY214" fmla="*/ 3002 h 10000"/>
                  <a:gd name="connsiteX215" fmla="*/ 5656 w 19766"/>
                  <a:gd name="connsiteY215" fmla="*/ 2963 h 10000"/>
                  <a:gd name="connsiteX216" fmla="*/ 5694 w 19766"/>
                  <a:gd name="connsiteY216" fmla="*/ 3002 h 10000"/>
                  <a:gd name="connsiteX217" fmla="*/ 5722 w 19766"/>
                  <a:gd name="connsiteY217" fmla="*/ 3080 h 10000"/>
                  <a:gd name="connsiteX218" fmla="*/ 5751 w 19766"/>
                  <a:gd name="connsiteY218" fmla="*/ 3158 h 10000"/>
                  <a:gd name="connsiteX219" fmla="*/ 5770 w 19766"/>
                  <a:gd name="connsiteY219" fmla="*/ 3216 h 10000"/>
                  <a:gd name="connsiteX220" fmla="*/ 5798 w 19766"/>
                  <a:gd name="connsiteY220" fmla="*/ 3255 h 10000"/>
                  <a:gd name="connsiteX221" fmla="*/ 5827 w 19766"/>
                  <a:gd name="connsiteY221" fmla="*/ 3236 h 10000"/>
                  <a:gd name="connsiteX222" fmla="*/ 5846 w 19766"/>
                  <a:gd name="connsiteY222" fmla="*/ 3177 h 10000"/>
                  <a:gd name="connsiteX223" fmla="*/ 5875 w 19766"/>
                  <a:gd name="connsiteY223" fmla="*/ 3119 h 10000"/>
                  <a:gd name="connsiteX224" fmla="*/ 5903 w 19766"/>
                  <a:gd name="connsiteY224" fmla="*/ 3060 h 10000"/>
                  <a:gd name="connsiteX225" fmla="*/ 5922 w 19766"/>
                  <a:gd name="connsiteY225" fmla="*/ 3021 h 10000"/>
                  <a:gd name="connsiteX226" fmla="*/ 5951 w 19766"/>
                  <a:gd name="connsiteY226" fmla="*/ 3002 h 10000"/>
                  <a:gd name="connsiteX227" fmla="*/ 5979 w 19766"/>
                  <a:gd name="connsiteY227" fmla="*/ 2982 h 10000"/>
                  <a:gd name="connsiteX228" fmla="*/ 6008 w 19766"/>
                  <a:gd name="connsiteY228" fmla="*/ 2943 h 10000"/>
                  <a:gd name="connsiteX229" fmla="*/ 6027 w 19766"/>
                  <a:gd name="connsiteY229" fmla="*/ 2865 h 10000"/>
                  <a:gd name="connsiteX230" fmla="*/ 6065 w 19766"/>
                  <a:gd name="connsiteY230" fmla="*/ 2827 h 10000"/>
                  <a:gd name="connsiteX231" fmla="*/ 6093 w 19766"/>
                  <a:gd name="connsiteY231" fmla="*/ 2846 h 10000"/>
                  <a:gd name="connsiteX232" fmla="*/ 6112 w 19766"/>
                  <a:gd name="connsiteY232" fmla="*/ 2904 h 10000"/>
                  <a:gd name="connsiteX233" fmla="*/ 6141 w 19766"/>
                  <a:gd name="connsiteY233" fmla="*/ 3021 h 10000"/>
                  <a:gd name="connsiteX234" fmla="*/ 6169 w 19766"/>
                  <a:gd name="connsiteY234" fmla="*/ 3138 h 10000"/>
                  <a:gd name="connsiteX235" fmla="*/ 6188 w 19766"/>
                  <a:gd name="connsiteY235" fmla="*/ 3216 h 10000"/>
                  <a:gd name="connsiteX236" fmla="*/ 6217 w 19766"/>
                  <a:gd name="connsiteY236" fmla="*/ 3255 h 10000"/>
                  <a:gd name="connsiteX237" fmla="*/ 6245 w 19766"/>
                  <a:gd name="connsiteY237" fmla="*/ 3236 h 10000"/>
                  <a:gd name="connsiteX238" fmla="*/ 6274 w 19766"/>
                  <a:gd name="connsiteY238" fmla="*/ 3177 h 10000"/>
                  <a:gd name="connsiteX239" fmla="*/ 6293 w 19766"/>
                  <a:gd name="connsiteY239" fmla="*/ 3099 h 10000"/>
                  <a:gd name="connsiteX240" fmla="*/ 6321 w 19766"/>
                  <a:gd name="connsiteY240" fmla="*/ 3041 h 10000"/>
                  <a:gd name="connsiteX241" fmla="*/ 6350 w 19766"/>
                  <a:gd name="connsiteY241" fmla="*/ 3002 h 10000"/>
                  <a:gd name="connsiteX242" fmla="*/ 6369 w 19766"/>
                  <a:gd name="connsiteY242" fmla="*/ 2982 h 10000"/>
                  <a:gd name="connsiteX243" fmla="*/ 6407 w 19766"/>
                  <a:gd name="connsiteY243" fmla="*/ 2982 h 10000"/>
                  <a:gd name="connsiteX244" fmla="*/ 6435 w 19766"/>
                  <a:gd name="connsiteY244" fmla="*/ 2982 h 10000"/>
                  <a:gd name="connsiteX245" fmla="*/ 6464 w 19766"/>
                  <a:gd name="connsiteY245" fmla="*/ 3002 h 10000"/>
                  <a:gd name="connsiteX246" fmla="*/ 6483 w 19766"/>
                  <a:gd name="connsiteY246" fmla="*/ 3002 h 10000"/>
                  <a:gd name="connsiteX247" fmla="*/ 6511 w 19766"/>
                  <a:gd name="connsiteY247" fmla="*/ 3021 h 10000"/>
                  <a:gd name="connsiteX248" fmla="*/ 6540 w 19766"/>
                  <a:gd name="connsiteY248" fmla="*/ 3041 h 10000"/>
                  <a:gd name="connsiteX249" fmla="*/ 6559 w 19766"/>
                  <a:gd name="connsiteY249" fmla="*/ 3060 h 10000"/>
                  <a:gd name="connsiteX250" fmla="*/ 6587 w 19766"/>
                  <a:gd name="connsiteY250" fmla="*/ 3099 h 10000"/>
                  <a:gd name="connsiteX251" fmla="*/ 6616 w 19766"/>
                  <a:gd name="connsiteY251" fmla="*/ 3119 h 10000"/>
                  <a:gd name="connsiteX252" fmla="*/ 6635 w 19766"/>
                  <a:gd name="connsiteY252" fmla="*/ 3099 h 10000"/>
                  <a:gd name="connsiteX253" fmla="*/ 6663 w 19766"/>
                  <a:gd name="connsiteY253" fmla="*/ 3060 h 10000"/>
                  <a:gd name="connsiteX254" fmla="*/ 6692 w 19766"/>
                  <a:gd name="connsiteY254" fmla="*/ 3002 h 10000"/>
                  <a:gd name="connsiteX255" fmla="*/ 6721 w 19766"/>
                  <a:gd name="connsiteY255" fmla="*/ 2943 h 10000"/>
                  <a:gd name="connsiteX256" fmla="*/ 6740 w 19766"/>
                  <a:gd name="connsiteY256" fmla="*/ 2943 h 10000"/>
                  <a:gd name="connsiteX257" fmla="*/ 6778 w 19766"/>
                  <a:gd name="connsiteY257" fmla="*/ 2943 h 10000"/>
                  <a:gd name="connsiteX258" fmla="*/ 6806 w 19766"/>
                  <a:gd name="connsiteY258" fmla="*/ 3002 h 10000"/>
                  <a:gd name="connsiteX259" fmla="*/ 6825 w 19766"/>
                  <a:gd name="connsiteY259" fmla="*/ 3060 h 10000"/>
                  <a:gd name="connsiteX260" fmla="*/ 6854 w 19766"/>
                  <a:gd name="connsiteY260" fmla="*/ 3099 h 10000"/>
                  <a:gd name="connsiteX261" fmla="*/ 6882 w 19766"/>
                  <a:gd name="connsiteY261" fmla="*/ 3138 h 10000"/>
                  <a:gd name="connsiteX262" fmla="*/ 6901 w 19766"/>
                  <a:gd name="connsiteY262" fmla="*/ 3158 h 10000"/>
                  <a:gd name="connsiteX263" fmla="*/ 6930 w 19766"/>
                  <a:gd name="connsiteY263" fmla="*/ 3138 h 10000"/>
                  <a:gd name="connsiteX264" fmla="*/ 6958 w 19766"/>
                  <a:gd name="connsiteY264" fmla="*/ 3119 h 10000"/>
                  <a:gd name="connsiteX265" fmla="*/ 6987 w 19766"/>
                  <a:gd name="connsiteY265" fmla="*/ 3080 h 10000"/>
                  <a:gd name="connsiteX266" fmla="*/ 7006 w 19766"/>
                  <a:gd name="connsiteY266" fmla="*/ 3041 h 10000"/>
                  <a:gd name="connsiteX267" fmla="*/ 7034 w 19766"/>
                  <a:gd name="connsiteY267" fmla="*/ 3021 h 10000"/>
                  <a:gd name="connsiteX268" fmla="*/ 7063 w 19766"/>
                  <a:gd name="connsiteY268" fmla="*/ 3002 h 10000"/>
                  <a:gd name="connsiteX269" fmla="*/ 7082 w 19766"/>
                  <a:gd name="connsiteY269" fmla="*/ 2963 h 10000"/>
                  <a:gd name="connsiteX270" fmla="*/ 7120 w 19766"/>
                  <a:gd name="connsiteY270" fmla="*/ 2963 h 10000"/>
                  <a:gd name="connsiteX271" fmla="*/ 7148 w 19766"/>
                  <a:gd name="connsiteY271" fmla="*/ 2943 h 10000"/>
                  <a:gd name="connsiteX272" fmla="*/ 7167 w 19766"/>
                  <a:gd name="connsiteY272" fmla="*/ 2963 h 10000"/>
                  <a:gd name="connsiteX273" fmla="*/ 7196 w 19766"/>
                  <a:gd name="connsiteY273" fmla="*/ 3002 h 10000"/>
                  <a:gd name="connsiteX274" fmla="*/ 7224 w 19766"/>
                  <a:gd name="connsiteY274" fmla="*/ 3041 h 10000"/>
                  <a:gd name="connsiteX275" fmla="*/ 7253 w 19766"/>
                  <a:gd name="connsiteY275" fmla="*/ 3080 h 10000"/>
                  <a:gd name="connsiteX276" fmla="*/ 7272 w 19766"/>
                  <a:gd name="connsiteY276" fmla="*/ 3099 h 10000"/>
                  <a:gd name="connsiteX277" fmla="*/ 7300 w 19766"/>
                  <a:gd name="connsiteY277" fmla="*/ 3099 h 10000"/>
                  <a:gd name="connsiteX278" fmla="*/ 7329 w 19766"/>
                  <a:gd name="connsiteY278" fmla="*/ 3080 h 10000"/>
                  <a:gd name="connsiteX279" fmla="*/ 7348 w 19766"/>
                  <a:gd name="connsiteY279" fmla="*/ 3041 h 10000"/>
                  <a:gd name="connsiteX280" fmla="*/ 7376 w 19766"/>
                  <a:gd name="connsiteY280" fmla="*/ 3021 h 10000"/>
                  <a:gd name="connsiteX281" fmla="*/ 7405 w 19766"/>
                  <a:gd name="connsiteY281" fmla="*/ 2982 h 10000"/>
                  <a:gd name="connsiteX282" fmla="*/ 7424 w 19766"/>
                  <a:gd name="connsiteY282" fmla="*/ 2963 h 10000"/>
                  <a:gd name="connsiteX283" fmla="*/ 7452 w 19766"/>
                  <a:gd name="connsiteY283" fmla="*/ 2963 h 10000"/>
                  <a:gd name="connsiteX284" fmla="*/ 7490 w 19766"/>
                  <a:gd name="connsiteY284" fmla="*/ 2963 h 10000"/>
                  <a:gd name="connsiteX285" fmla="*/ 7519 w 19766"/>
                  <a:gd name="connsiteY285" fmla="*/ 2982 h 10000"/>
                  <a:gd name="connsiteX286" fmla="*/ 7538 w 19766"/>
                  <a:gd name="connsiteY286" fmla="*/ 3021 h 10000"/>
                  <a:gd name="connsiteX287" fmla="*/ 7567 w 19766"/>
                  <a:gd name="connsiteY287" fmla="*/ 3080 h 10000"/>
                  <a:gd name="connsiteX288" fmla="*/ 7595 w 19766"/>
                  <a:gd name="connsiteY288" fmla="*/ 3119 h 10000"/>
                  <a:gd name="connsiteX289" fmla="*/ 7614 w 19766"/>
                  <a:gd name="connsiteY289" fmla="*/ 3158 h 10000"/>
                  <a:gd name="connsiteX290" fmla="*/ 7643 w 19766"/>
                  <a:gd name="connsiteY290" fmla="*/ 3177 h 10000"/>
                  <a:gd name="connsiteX291" fmla="*/ 7671 w 19766"/>
                  <a:gd name="connsiteY291" fmla="*/ 3158 h 10000"/>
                  <a:gd name="connsiteX292" fmla="*/ 7690 w 19766"/>
                  <a:gd name="connsiteY292" fmla="*/ 3138 h 10000"/>
                  <a:gd name="connsiteX293" fmla="*/ 7719 w 19766"/>
                  <a:gd name="connsiteY293" fmla="*/ 3080 h 10000"/>
                  <a:gd name="connsiteX294" fmla="*/ 7747 w 19766"/>
                  <a:gd name="connsiteY294" fmla="*/ 3021 h 10000"/>
                  <a:gd name="connsiteX295" fmla="*/ 7776 w 19766"/>
                  <a:gd name="connsiteY295" fmla="*/ 2963 h 10000"/>
                  <a:gd name="connsiteX296" fmla="*/ 7795 w 19766"/>
                  <a:gd name="connsiteY296" fmla="*/ 2943 h 10000"/>
                  <a:gd name="connsiteX297" fmla="*/ 7833 w 19766"/>
                  <a:gd name="connsiteY297" fmla="*/ 2924 h 10000"/>
                  <a:gd name="connsiteX298" fmla="*/ 7861 w 19766"/>
                  <a:gd name="connsiteY298" fmla="*/ 2943 h 10000"/>
                  <a:gd name="connsiteX299" fmla="*/ 7880 w 19766"/>
                  <a:gd name="connsiteY299" fmla="*/ 2982 h 10000"/>
                  <a:gd name="connsiteX300" fmla="*/ 7909 w 19766"/>
                  <a:gd name="connsiteY300" fmla="*/ 3021 h 10000"/>
                  <a:gd name="connsiteX301" fmla="*/ 7937 w 19766"/>
                  <a:gd name="connsiteY301" fmla="*/ 3060 h 10000"/>
                  <a:gd name="connsiteX302" fmla="*/ 7966 w 19766"/>
                  <a:gd name="connsiteY302" fmla="*/ 3099 h 10000"/>
                  <a:gd name="connsiteX303" fmla="*/ 7985 w 19766"/>
                  <a:gd name="connsiteY303" fmla="*/ 3119 h 10000"/>
                  <a:gd name="connsiteX304" fmla="*/ 8013 w 19766"/>
                  <a:gd name="connsiteY304" fmla="*/ 3119 h 10000"/>
                  <a:gd name="connsiteX305" fmla="*/ 8042 w 19766"/>
                  <a:gd name="connsiteY305" fmla="*/ 3099 h 10000"/>
                  <a:gd name="connsiteX306" fmla="*/ 8061 w 19766"/>
                  <a:gd name="connsiteY306" fmla="*/ 3080 h 10000"/>
                  <a:gd name="connsiteX307" fmla="*/ 8089 w 19766"/>
                  <a:gd name="connsiteY307" fmla="*/ 3060 h 10000"/>
                  <a:gd name="connsiteX308" fmla="*/ 8118 w 19766"/>
                  <a:gd name="connsiteY308" fmla="*/ 3021 h 10000"/>
                  <a:gd name="connsiteX309" fmla="*/ 8137 w 19766"/>
                  <a:gd name="connsiteY309" fmla="*/ 2982 h 10000"/>
                  <a:gd name="connsiteX310" fmla="*/ 8165 w 19766"/>
                  <a:gd name="connsiteY310" fmla="*/ 2963 h 10000"/>
                  <a:gd name="connsiteX311" fmla="*/ 8203 w 19766"/>
                  <a:gd name="connsiteY311" fmla="*/ 2943 h 10000"/>
                  <a:gd name="connsiteX312" fmla="*/ 8232 w 19766"/>
                  <a:gd name="connsiteY312" fmla="*/ 2963 h 10000"/>
                  <a:gd name="connsiteX313" fmla="*/ 8251 w 19766"/>
                  <a:gd name="connsiteY313" fmla="*/ 3002 h 10000"/>
                  <a:gd name="connsiteX314" fmla="*/ 8279 w 19766"/>
                  <a:gd name="connsiteY314" fmla="*/ 3060 h 10000"/>
                  <a:gd name="connsiteX315" fmla="*/ 8308 w 19766"/>
                  <a:gd name="connsiteY315" fmla="*/ 3099 h 10000"/>
                  <a:gd name="connsiteX316" fmla="*/ 8327 w 19766"/>
                  <a:gd name="connsiteY316" fmla="*/ 3119 h 10000"/>
                  <a:gd name="connsiteX317" fmla="*/ 8356 w 19766"/>
                  <a:gd name="connsiteY317" fmla="*/ 3119 h 10000"/>
                  <a:gd name="connsiteX318" fmla="*/ 8384 w 19766"/>
                  <a:gd name="connsiteY318" fmla="*/ 3099 h 10000"/>
                  <a:gd name="connsiteX319" fmla="*/ 8403 w 19766"/>
                  <a:gd name="connsiteY319" fmla="*/ 3060 h 10000"/>
                  <a:gd name="connsiteX320" fmla="*/ 8432 w 19766"/>
                  <a:gd name="connsiteY320" fmla="*/ 3041 h 10000"/>
                  <a:gd name="connsiteX321" fmla="*/ 8460 w 19766"/>
                  <a:gd name="connsiteY321" fmla="*/ 3021 h 10000"/>
                  <a:gd name="connsiteX322" fmla="*/ 8489 w 19766"/>
                  <a:gd name="connsiteY322" fmla="*/ 3002 h 10000"/>
                  <a:gd name="connsiteX323" fmla="*/ 8508 w 19766"/>
                  <a:gd name="connsiteY323" fmla="*/ 3002 h 10000"/>
                  <a:gd name="connsiteX324" fmla="*/ 8546 w 19766"/>
                  <a:gd name="connsiteY324" fmla="*/ 3002 h 10000"/>
                  <a:gd name="connsiteX325" fmla="*/ 8574 w 19766"/>
                  <a:gd name="connsiteY325" fmla="*/ 3021 h 10000"/>
                  <a:gd name="connsiteX326" fmla="*/ 8593 w 19766"/>
                  <a:gd name="connsiteY326" fmla="*/ 3041 h 10000"/>
                  <a:gd name="connsiteX327" fmla="*/ 8622 w 19766"/>
                  <a:gd name="connsiteY327" fmla="*/ 3060 h 10000"/>
                  <a:gd name="connsiteX328" fmla="*/ 8650 w 19766"/>
                  <a:gd name="connsiteY328" fmla="*/ 3080 h 10000"/>
                  <a:gd name="connsiteX329" fmla="*/ 8669 w 19766"/>
                  <a:gd name="connsiteY329" fmla="*/ 3119 h 10000"/>
                  <a:gd name="connsiteX330" fmla="*/ 8698 w 19766"/>
                  <a:gd name="connsiteY330" fmla="*/ 3138 h 10000"/>
                  <a:gd name="connsiteX331" fmla="*/ 8726 w 19766"/>
                  <a:gd name="connsiteY331" fmla="*/ 3138 h 10000"/>
                  <a:gd name="connsiteX332" fmla="*/ 8755 w 19766"/>
                  <a:gd name="connsiteY332" fmla="*/ 3119 h 10000"/>
                  <a:gd name="connsiteX333" fmla="*/ 8774 w 19766"/>
                  <a:gd name="connsiteY333" fmla="*/ 3080 h 10000"/>
                  <a:gd name="connsiteX334" fmla="*/ 8802 w 19766"/>
                  <a:gd name="connsiteY334" fmla="*/ 3021 h 10000"/>
                  <a:gd name="connsiteX335" fmla="*/ 8831 w 19766"/>
                  <a:gd name="connsiteY335" fmla="*/ 2963 h 10000"/>
                  <a:gd name="connsiteX336" fmla="*/ 8850 w 19766"/>
                  <a:gd name="connsiteY336" fmla="*/ 2924 h 10000"/>
                  <a:gd name="connsiteX337" fmla="*/ 8878 w 19766"/>
                  <a:gd name="connsiteY337" fmla="*/ 2904 h 10000"/>
                  <a:gd name="connsiteX338" fmla="*/ 8916 w 19766"/>
                  <a:gd name="connsiteY338" fmla="*/ 2924 h 10000"/>
                  <a:gd name="connsiteX339" fmla="*/ 8935 w 19766"/>
                  <a:gd name="connsiteY339" fmla="*/ 2963 h 10000"/>
                  <a:gd name="connsiteX340" fmla="*/ 8964 w 19766"/>
                  <a:gd name="connsiteY340" fmla="*/ 3002 h 10000"/>
                  <a:gd name="connsiteX341" fmla="*/ 8992 w 19766"/>
                  <a:gd name="connsiteY341" fmla="*/ 3041 h 10000"/>
                  <a:gd name="connsiteX342" fmla="*/ 9021 w 19766"/>
                  <a:gd name="connsiteY342" fmla="*/ 3080 h 10000"/>
                  <a:gd name="connsiteX343" fmla="*/ 9040 w 19766"/>
                  <a:gd name="connsiteY343" fmla="*/ 3119 h 10000"/>
                  <a:gd name="connsiteX344" fmla="*/ 9068 w 19766"/>
                  <a:gd name="connsiteY344" fmla="*/ 3119 h 10000"/>
                  <a:gd name="connsiteX345" fmla="*/ 9097 w 19766"/>
                  <a:gd name="connsiteY345" fmla="*/ 3119 h 10000"/>
                  <a:gd name="connsiteX346" fmla="*/ 9116 w 19766"/>
                  <a:gd name="connsiteY346" fmla="*/ 3099 h 10000"/>
                  <a:gd name="connsiteX347" fmla="*/ 9144 w 19766"/>
                  <a:gd name="connsiteY347" fmla="*/ 3080 h 10000"/>
                  <a:gd name="connsiteX348" fmla="*/ 9173 w 19766"/>
                  <a:gd name="connsiteY348" fmla="*/ 3060 h 10000"/>
                  <a:gd name="connsiteX349" fmla="*/ 9192 w 19766"/>
                  <a:gd name="connsiteY349" fmla="*/ 3021 h 10000"/>
                  <a:gd name="connsiteX350" fmla="*/ 9221 w 19766"/>
                  <a:gd name="connsiteY350" fmla="*/ 2982 h 10000"/>
                  <a:gd name="connsiteX351" fmla="*/ 9259 w 19766"/>
                  <a:gd name="connsiteY351" fmla="*/ 2963 h 10000"/>
                  <a:gd name="connsiteX352" fmla="*/ 9287 w 19766"/>
                  <a:gd name="connsiteY352" fmla="*/ 2963 h 10000"/>
                  <a:gd name="connsiteX353" fmla="*/ 9306 w 19766"/>
                  <a:gd name="connsiteY353" fmla="*/ 2982 h 10000"/>
                  <a:gd name="connsiteX354" fmla="*/ 9335 w 19766"/>
                  <a:gd name="connsiteY354" fmla="*/ 3021 h 10000"/>
                  <a:gd name="connsiteX355" fmla="*/ 9363 w 19766"/>
                  <a:gd name="connsiteY355" fmla="*/ 3060 h 10000"/>
                  <a:gd name="connsiteX356" fmla="*/ 9382 w 19766"/>
                  <a:gd name="connsiteY356" fmla="*/ 3080 h 10000"/>
                  <a:gd name="connsiteX357" fmla="*/ 9411 w 19766"/>
                  <a:gd name="connsiteY357" fmla="*/ 3099 h 10000"/>
                  <a:gd name="connsiteX358" fmla="*/ 9439 w 19766"/>
                  <a:gd name="connsiteY358" fmla="*/ 3099 h 10000"/>
                  <a:gd name="connsiteX359" fmla="*/ 9468 w 19766"/>
                  <a:gd name="connsiteY359" fmla="*/ 3080 h 10000"/>
                  <a:gd name="connsiteX360" fmla="*/ 9487 w 19766"/>
                  <a:gd name="connsiteY360" fmla="*/ 3060 h 10000"/>
                  <a:gd name="connsiteX361" fmla="*/ 9515 w 19766"/>
                  <a:gd name="connsiteY361" fmla="*/ 3021 h 10000"/>
                  <a:gd name="connsiteX362" fmla="*/ 9544 w 19766"/>
                  <a:gd name="connsiteY362" fmla="*/ 3002 h 10000"/>
                  <a:gd name="connsiteX363" fmla="*/ 9563 w 19766"/>
                  <a:gd name="connsiteY363" fmla="*/ 3002 h 10000"/>
                  <a:gd name="connsiteX364" fmla="*/ 9591 w 19766"/>
                  <a:gd name="connsiteY364" fmla="*/ 3002 h 10000"/>
                  <a:gd name="connsiteX365" fmla="*/ 9629 w 19766"/>
                  <a:gd name="connsiteY365" fmla="*/ 3002 h 10000"/>
                  <a:gd name="connsiteX366" fmla="*/ 9648 w 19766"/>
                  <a:gd name="connsiteY366" fmla="*/ 3021 h 10000"/>
                  <a:gd name="connsiteX367" fmla="*/ 9677 w 19766"/>
                  <a:gd name="connsiteY367" fmla="*/ 3041 h 10000"/>
                  <a:gd name="connsiteX368" fmla="*/ 9705 w 19766"/>
                  <a:gd name="connsiteY368" fmla="*/ 3080 h 10000"/>
                  <a:gd name="connsiteX369" fmla="*/ 9734 w 19766"/>
                  <a:gd name="connsiteY369" fmla="*/ 3099 h 10000"/>
                  <a:gd name="connsiteX370" fmla="*/ 9753 w 19766"/>
                  <a:gd name="connsiteY370" fmla="*/ 3099 h 10000"/>
                  <a:gd name="connsiteX371" fmla="*/ 9781 w 19766"/>
                  <a:gd name="connsiteY371" fmla="*/ 3099 h 10000"/>
                  <a:gd name="connsiteX372" fmla="*/ 9810 w 19766"/>
                  <a:gd name="connsiteY372" fmla="*/ 3099 h 10000"/>
                  <a:gd name="connsiteX373" fmla="*/ 9829 w 19766"/>
                  <a:gd name="connsiteY373" fmla="*/ 3060 h 10000"/>
                  <a:gd name="connsiteX374" fmla="*/ 9857 w 19766"/>
                  <a:gd name="connsiteY374" fmla="*/ 3021 h 10000"/>
                  <a:gd name="connsiteX375" fmla="*/ 9886 w 19766"/>
                  <a:gd name="connsiteY375" fmla="*/ 2982 h 10000"/>
                  <a:gd name="connsiteX376" fmla="*/ 9905 w 19766"/>
                  <a:gd name="connsiteY376" fmla="*/ 2963 h 10000"/>
                  <a:gd name="connsiteX377" fmla="*/ 9933 w 19766"/>
                  <a:gd name="connsiteY377" fmla="*/ 2943 h 10000"/>
                  <a:gd name="connsiteX378" fmla="*/ 9971 w 19766"/>
                  <a:gd name="connsiteY378" fmla="*/ 2943 h 10000"/>
                  <a:gd name="connsiteX379" fmla="*/ 19766 w 19766"/>
                  <a:gd name="connsiteY379" fmla="*/ 3010 h 10000"/>
                  <a:gd name="connsiteX0" fmla="*/ 0 w 19871"/>
                  <a:gd name="connsiteY0" fmla="*/ 2963 h 10000"/>
                  <a:gd name="connsiteX1" fmla="*/ 19 w 19871"/>
                  <a:gd name="connsiteY1" fmla="*/ 2963 h 10000"/>
                  <a:gd name="connsiteX2" fmla="*/ 48 w 19871"/>
                  <a:gd name="connsiteY2" fmla="*/ 2963 h 10000"/>
                  <a:gd name="connsiteX3" fmla="*/ 76 w 19871"/>
                  <a:gd name="connsiteY3" fmla="*/ 2982 h 10000"/>
                  <a:gd name="connsiteX4" fmla="*/ 95 w 19871"/>
                  <a:gd name="connsiteY4" fmla="*/ 3021 h 10000"/>
                  <a:gd name="connsiteX5" fmla="*/ 124 w 19871"/>
                  <a:gd name="connsiteY5" fmla="*/ 3060 h 10000"/>
                  <a:gd name="connsiteX6" fmla="*/ 152 w 19871"/>
                  <a:gd name="connsiteY6" fmla="*/ 3099 h 10000"/>
                  <a:gd name="connsiteX7" fmla="*/ 171 w 19871"/>
                  <a:gd name="connsiteY7" fmla="*/ 3099 h 10000"/>
                  <a:gd name="connsiteX8" fmla="*/ 200 w 19871"/>
                  <a:gd name="connsiteY8" fmla="*/ 3099 h 10000"/>
                  <a:gd name="connsiteX9" fmla="*/ 228 w 19871"/>
                  <a:gd name="connsiteY9" fmla="*/ 3080 h 10000"/>
                  <a:gd name="connsiteX10" fmla="*/ 257 w 19871"/>
                  <a:gd name="connsiteY10" fmla="*/ 3060 h 10000"/>
                  <a:gd name="connsiteX11" fmla="*/ 276 w 19871"/>
                  <a:gd name="connsiteY11" fmla="*/ 3021 h 10000"/>
                  <a:gd name="connsiteX12" fmla="*/ 304 w 19871"/>
                  <a:gd name="connsiteY12" fmla="*/ 3002 h 10000"/>
                  <a:gd name="connsiteX13" fmla="*/ 342 w 19871"/>
                  <a:gd name="connsiteY13" fmla="*/ 3002 h 10000"/>
                  <a:gd name="connsiteX14" fmla="*/ 361 w 19871"/>
                  <a:gd name="connsiteY14" fmla="*/ 3002 h 10000"/>
                  <a:gd name="connsiteX15" fmla="*/ 390 w 19871"/>
                  <a:gd name="connsiteY15" fmla="*/ 3002 h 10000"/>
                  <a:gd name="connsiteX16" fmla="*/ 418 w 19871"/>
                  <a:gd name="connsiteY16" fmla="*/ 3021 h 10000"/>
                  <a:gd name="connsiteX17" fmla="*/ 437 w 19871"/>
                  <a:gd name="connsiteY17" fmla="*/ 3041 h 10000"/>
                  <a:gd name="connsiteX18" fmla="*/ 466 w 19871"/>
                  <a:gd name="connsiteY18" fmla="*/ 3060 h 10000"/>
                  <a:gd name="connsiteX19" fmla="*/ 494 w 19871"/>
                  <a:gd name="connsiteY19" fmla="*/ 3080 h 10000"/>
                  <a:gd name="connsiteX20" fmla="*/ 523 w 19871"/>
                  <a:gd name="connsiteY20" fmla="*/ 3099 h 10000"/>
                  <a:gd name="connsiteX21" fmla="*/ 542 w 19871"/>
                  <a:gd name="connsiteY21" fmla="*/ 3099 h 10000"/>
                  <a:gd name="connsiteX22" fmla="*/ 570 w 19871"/>
                  <a:gd name="connsiteY22" fmla="*/ 3080 h 10000"/>
                  <a:gd name="connsiteX23" fmla="*/ 599 w 19871"/>
                  <a:gd name="connsiteY23" fmla="*/ 3041 h 10000"/>
                  <a:gd name="connsiteX24" fmla="*/ 618 w 19871"/>
                  <a:gd name="connsiteY24" fmla="*/ 3002 h 10000"/>
                  <a:gd name="connsiteX25" fmla="*/ 646 w 19871"/>
                  <a:gd name="connsiteY25" fmla="*/ 2963 h 10000"/>
                  <a:gd name="connsiteX26" fmla="*/ 675 w 19871"/>
                  <a:gd name="connsiteY26" fmla="*/ 2943 h 10000"/>
                  <a:gd name="connsiteX27" fmla="*/ 703 w 19871"/>
                  <a:gd name="connsiteY27" fmla="*/ 2963 h 10000"/>
                  <a:gd name="connsiteX28" fmla="*/ 732 w 19871"/>
                  <a:gd name="connsiteY28" fmla="*/ 2982 h 10000"/>
                  <a:gd name="connsiteX29" fmla="*/ 760 w 19871"/>
                  <a:gd name="connsiteY29" fmla="*/ 3021 h 10000"/>
                  <a:gd name="connsiteX30" fmla="*/ 789 w 19871"/>
                  <a:gd name="connsiteY30" fmla="*/ 3060 h 10000"/>
                  <a:gd name="connsiteX31" fmla="*/ 808 w 19871"/>
                  <a:gd name="connsiteY31" fmla="*/ 3099 h 10000"/>
                  <a:gd name="connsiteX32" fmla="*/ 837 w 19871"/>
                  <a:gd name="connsiteY32" fmla="*/ 3119 h 10000"/>
                  <a:gd name="connsiteX33" fmla="*/ 865 w 19871"/>
                  <a:gd name="connsiteY33" fmla="*/ 3138 h 10000"/>
                  <a:gd name="connsiteX34" fmla="*/ 884 w 19871"/>
                  <a:gd name="connsiteY34" fmla="*/ 3138 h 10000"/>
                  <a:gd name="connsiteX35" fmla="*/ 913 w 19871"/>
                  <a:gd name="connsiteY35" fmla="*/ 3119 h 10000"/>
                  <a:gd name="connsiteX36" fmla="*/ 941 w 19871"/>
                  <a:gd name="connsiteY36" fmla="*/ 3099 h 10000"/>
                  <a:gd name="connsiteX37" fmla="*/ 970 w 19871"/>
                  <a:gd name="connsiteY37" fmla="*/ 3060 h 10000"/>
                  <a:gd name="connsiteX38" fmla="*/ 989 w 19871"/>
                  <a:gd name="connsiteY38" fmla="*/ 3021 h 10000"/>
                  <a:gd name="connsiteX39" fmla="*/ 1017 w 19871"/>
                  <a:gd name="connsiteY39" fmla="*/ 2963 h 10000"/>
                  <a:gd name="connsiteX40" fmla="*/ 1055 w 19871"/>
                  <a:gd name="connsiteY40" fmla="*/ 2943 h 10000"/>
                  <a:gd name="connsiteX41" fmla="*/ 1074 w 19871"/>
                  <a:gd name="connsiteY41" fmla="*/ 2924 h 10000"/>
                  <a:gd name="connsiteX42" fmla="*/ 1103 w 19871"/>
                  <a:gd name="connsiteY42" fmla="*/ 2924 h 10000"/>
                  <a:gd name="connsiteX43" fmla="*/ 1131 w 19871"/>
                  <a:gd name="connsiteY43" fmla="*/ 2963 h 10000"/>
                  <a:gd name="connsiteX44" fmla="*/ 1150 w 19871"/>
                  <a:gd name="connsiteY44" fmla="*/ 3002 h 10000"/>
                  <a:gd name="connsiteX45" fmla="*/ 1179 w 19871"/>
                  <a:gd name="connsiteY45" fmla="*/ 3060 h 10000"/>
                  <a:gd name="connsiteX46" fmla="*/ 1207 w 19871"/>
                  <a:gd name="connsiteY46" fmla="*/ 3099 h 10000"/>
                  <a:gd name="connsiteX47" fmla="*/ 1236 w 19871"/>
                  <a:gd name="connsiteY47" fmla="*/ 3119 h 10000"/>
                  <a:gd name="connsiteX48" fmla="*/ 1255 w 19871"/>
                  <a:gd name="connsiteY48" fmla="*/ 3119 h 10000"/>
                  <a:gd name="connsiteX49" fmla="*/ 1283 w 19871"/>
                  <a:gd name="connsiteY49" fmla="*/ 3099 h 10000"/>
                  <a:gd name="connsiteX50" fmla="*/ 1312 w 19871"/>
                  <a:gd name="connsiteY50" fmla="*/ 3060 h 10000"/>
                  <a:gd name="connsiteX51" fmla="*/ 1331 w 19871"/>
                  <a:gd name="connsiteY51" fmla="*/ 3041 h 10000"/>
                  <a:gd name="connsiteX52" fmla="*/ 1359 w 19871"/>
                  <a:gd name="connsiteY52" fmla="*/ 3021 h 10000"/>
                  <a:gd name="connsiteX53" fmla="*/ 1388 w 19871"/>
                  <a:gd name="connsiteY53" fmla="*/ 3002 h 10000"/>
                  <a:gd name="connsiteX54" fmla="*/ 1416 w 19871"/>
                  <a:gd name="connsiteY54" fmla="*/ 3002 h 10000"/>
                  <a:gd name="connsiteX55" fmla="*/ 1445 w 19871"/>
                  <a:gd name="connsiteY55" fmla="*/ 3002 h 10000"/>
                  <a:gd name="connsiteX56" fmla="*/ 1473 w 19871"/>
                  <a:gd name="connsiteY56" fmla="*/ 3021 h 10000"/>
                  <a:gd name="connsiteX57" fmla="*/ 1502 w 19871"/>
                  <a:gd name="connsiteY57" fmla="*/ 3021 h 10000"/>
                  <a:gd name="connsiteX58" fmla="*/ 1521 w 19871"/>
                  <a:gd name="connsiteY58" fmla="*/ 3060 h 10000"/>
                  <a:gd name="connsiteX59" fmla="*/ 1549 w 19871"/>
                  <a:gd name="connsiteY59" fmla="*/ 3080 h 10000"/>
                  <a:gd name="connsiteX60" fmla="*/ 1578 w 19871"/>
                  <a:gd name="connsiteY60" fmla="*/ 3099 h 10000"/>
                  <a:gd name="connsiteX61" fmla="*/ 1597 w 19871"/>
                  <a:gd name="connsiteY61" fmla="*/ 3119 h 10000"/>
                  <a:gd name="connsiteX62" fmla="*/ 1625 w 19871"/>
                  <a:gd name="connsiteY62" fmla="*/ 3119 h 10000"/>
                  <a:gd name="connsiteX63" fmla="*/ 1654 w 19871"/>
                  <a:gd name="connsiteY63" fmla="*/ 3080 h 10000"/>
                  <a:gd name="connsiteX64" fmla="*/ 1673 w 19871"/>
                  <a:gd name="connsiteY64" fmla="*/ 3060 h 10000"/>
                  <a:gd name="connsiteX65" fmla="*/ 1702 w 19871"/>
                  <a:gd name="connsiteY65" fmla="*/ 3002 h 10000"/>
                  <a:gd name="connsiteX66" fmla="*/ 1730 w 19871"/>
                  <a:gd name="connsiteY66" fmla="*/ 2963 h 10000"/>
                  <a:gd name="connsiteX67" fmla="*/ 1768 w 19871"/>
                  <a:gd name="connsiteY67" fmla="*/ 2943 h 10000"/>
                  <a:gd name="connsiteX68" fmla="*/ 1787 w 19871"/>
                  <a:gd name="connsiteY68" fmla="*/ 2963 h 10000"/>
                  <a:gd name="connsiteX69" fmla="*/ 1816 w 19871"/>
                  <a:gd name="connsiteY69" fmla="*/ 2982 h 10000"/>
                  <a:gd name="connsiteX70" fmla="*/ 1844 w 19871"/>
                  <a:gd name="connsiteY70" fmla="*/ 3041 h 10000"/>
                  <a:gd name="connsiteX71" fmla="*/ 1863 w 19871"/>
                  <a:gd name="connsiteY71" fmla="*/ 3080 h 10000"/>
                  <a:gd name="connsiteX72" fmla="*/ 1892 w 19871"/>
                  <a:gd name="connsiteY72" fmla="*/ 3119 h 10000"/>
                  <a:gd name="connsiteX73" fmla="*/ 1920 w 19871"/>
                  <a:gd name="connsiteY73" fmla="*/ 3119 h 10000"/>
                  <a:gd name="connsiteX74" fmla="*/ 1939 w 19871"/>
                  <a:gd name="connsiteY74" fmla="*/ 3119 h 10000"/>
                  <a:gd name="connsiteX75" fmla="*/ 1968 w 19871"/>
                  <a:gd name="connsiteY75" fmla="*/ 3119 h 10000"/>
                  <a:gd name="connsiteX76" fmla="*/ 1996 w 19871"/>
                  <a:gd name="connsiteY76" fmla="*/ 3080 h 10000"/>
                  <a:gd name="connsiteX77" fmla="*/ 2025 w 19871"/>
                  <a:gd name="connsiteY77" fmla="*/ 3041 h 10000"/>
                  <a:gd name="connsiteX78" fmla="*/ 2044 w 19871"/>
                  <a:gd name="connsiteY78" fmla="*/ 3002 h 10000"/>
                  <a:gd name="connsiteX79" fmla="*/ 2072 w 19871"/>
                  <a:gd name="connsiteY79" fmla="*/ 2963 h 10000"/>
                  <a:gd name="connsiteX80" fmla="*/ 2101 w 19871"/>
                  <a:gd name="connsiteY80" fmla="*/ 2943 h 10000"/>
                  <a:gd name="connsiteX81" fmla="*/ 2129 w 19871"/>
                  <a:gd name="connsiteY81" fmla="*/ 2924 h 10000"/>
                  <a:gd name="connsiteX82" fmla="*/ 2158 w 19871"/>
                  <a:gd name="connsiteY82" fmla="*/ 2924 h 10000"/>
                  <a:gd name="connsiteX83" fmla="*/ 2186 w 19871"/>
                  <a:gd name="connsiteY83" fmla="*/ 2963 h 10000"/>
                  <a:gd name="connsiteX84" fmla="*/ 2215 w 19871"/>
                  <a:gd name="connsiteY84" fmla="*/ 3002 h 10000"/>
                  <a:gd name="connsiteX85" fmla="*/ 2234 w 19871"/>
                  <a:gd name="connsiteY85" fmla="*/ 3060 h 10000"/>
                  <a:gd name="connsiteX86" fmla="*/ 2262 w 19871"/>
                  <a:gd name="connsiteY86" fmla="*/ 3119 h 10000"/>
                  <a:gd name="connsiteX87" fmla="*/ 2291 w 19871"/>
                  <a:gd name="connsiteY87" fmla="*/ 3138 h 10000"/>
                  <a:gd name="connsiteX88" fmla="*/ 2310 w 19871"/>
                  <a:gd name="connsiteY88" fmla="*/ 3158 h 10000"/>
                  <a:gd name="connsiteX89" fmla="*/ 2338 w 19871"/>
                  <a:gd name="connsiteY89" fmla="*/ 3138 h 10000"/>
                  <a:gd name="connsiteX90" fmla="*/ 2367 w 19871"/>
                  <a:gd name="connsiteY90" fmla="*/ 3099 h 10000"/>
                  <a:gd name="connsiteX91" fmla="*/ 2386 w 19871"/>
                  <a:gd name="connsiteY91" fmla="*/ 3060 h 10000"/>
                  <a:gd name="connsiteX92" fmla="*/ 2414 w 19871"/>
                  <a:gd name="connsiteY92" fmla="*/ 3021 h 10000"/>
                  <a:gd name="connsiteX93" fmla="*/ 2443 w 19871"/>
                  <a:gd name="connsiteY93" fmla="*/ 2982 h 10000"/>
                  <a:gd name="connsiteX94" fmla="*/ 2481 w 19871"/>
                  <a:gd name="connsiteY94" fmla="*/ 2982 h 10000"/>
                  <a:gd name="connsiteX95" fmla="*/ 2500 w 19871"/>
                  <a:gd name="connsiteY95" fmla="*/ 2963 h 10000"/>
                  <a:gd name="connsiteX96" fmla="*/ 2529 w 19871"/>
                  <a:gd name="connsiteY96" fmla="*/ 2982 h 10000"/>
                  <a:gd name="connsiteX97" fmla="*/ 2557 w 19871"/>
                  <a:gd name="connsiteY97" fmla="*/ 3021 h 10000"/>
                  <a:gd name="connsiteX98" fmla="*/ 2576 w 19871"/>
                  <a:gd name="connsiteY98" fmla="*/ 3041 h 10000"/>
                  <a:gd name="connsiteX99" fmla="*/ 2605 w 19871"/>
                  <a:gd name="connsiteY99" fmla="*/ 3080 h 10000"/>
                  <a:gd name="connsiteX100" fmla="*/ 2633 w 19871"/>
                  <a:gd name="connsiteY100" fmla="*/ 3099 h 10000"/>
                  <a:gd name="connsiteX101" fmla="*/ 2652 w 19871"/>
                  <a:gd name="connsiteY101" fmla="*/ 3119 h 10000"/>
                  <a:gd name="connsiteX102" fmla="*/ 2681 w 19871"/>
                  <a:gd name="connsiteY102" fmla="*/ 3119 h 10000"/>
                  <a:gd name="connsiteX103" fmla="*/ 2709 w 19871"/>
                  <a:gd name="connsiteY103" fmla="*/ 3080 h 10000"/>
                  <a:gd name="connsiteX104" fmla="*/ 2738 w 19871"/>
                  <a:gd name="connsiteY104" fmla="*/ 3041 h 10000"/>
                  <a:gd name="connsiteX105" fmla="*/ 2757 w 19871"/>
                  <a:gd name="connsiteY105" fmla="*/ 3002 h 10000"/>
                  <a:gd name="connsiteX106" fmla="*/ 2785 w 19871"/>
                  <a:gd name="connsiteY106" fmla="*/ 2963 h 10000"/>
                  <a:gd name="connsiteX107" fmla="*/ 2814 w 19871"/>
                  <a:gd name="connsiteY107" fmla="*/ 2943 h 10000"/>
                  <a:gd name="connsiteX108" fmla="*/ 2842 w 19871"/>
                  <a:gd name="connsiteY108" fmla="*/ 2943 h 10000"/>
                  <a:gd name="connsiteX109" fmla="*/ 2871 w 19871"/>
                  <a:gd name="connsiteY109" fmla="*/ 2963 h 10000"/>
                  <a:gd name="connsiteX110" fmla="*/ 2899 w 19871"/>
                  <a:gd name="connsiteY110" fmla="*/ 2982 h 10000"/>
                  <a:gd name="connsiteX111" fmla="*/ 2918 w 19871"/>
                  <a:gd name="connsiteY111" fmla="*/ 3021 h 10000"/>
                  <a:gd name="connsiteX112" fmla="*/ 2947 w 19871"/>
                  <a:gd name="connsiteY112" fmla="*/ 3041 h 10000"/>
                  <a:gd name="connsiteX113" fmla="*/ 2975 w 19871"/>
                  <a:gd name="connsiteY113" fmla="*/ 3080 h 10000"/>
                  <a:gd name="connsiteX114" fmla="*/ 3004 w 19871"/>
                  <a:gd name="connsiteY114" fmla="*/ 3099 h 10000"/>
                  <a:gd name="connsiteX115" fmla="*/ 3023 w 19871"/>
                  <a:gd name="connsiteY115" fmla="*/ 3119 h 10000"/>
                  <a:gd name="connsiteX116" fmla="*/ 3051 w 19871"/>
                  <a:gd name="connsiteY116" fmla="*/ 3138 h 10000"/>
                  <a:gd name="connsiteX117" fmla="*/ 3080 w 19871"/>
                  <a:gd name="connsiteY117" fmla="*/ 3119 h 10000"/>
                  <a:gd name="connsiteX118" fmla="*/ 3099 w 19871"/>
                  <a:gd name="connsiteY118" fmla="*/ 3099 h 10000"/>
                  <a:gd name="connsiteX119" fmla="*/ 3127 w 19871"/>
                  <a:gd name="connsiteY119" fmla="*/ 3041 h 10000"/>
                  <a:gd name="connsiteX120" fmla="*/ 3156 w 19871"/>
                  <a:gd name="connsiteY120" fmla="*/ 3002 h 10000"/>
                  <a:gd name="connsiteX121" fmla="*/ 3175 w 19871"/>
                  <a:gd name="connsiteY121" fmla="*/ 2963 h 10000"/>
                  <a:gd name="connsiteX122" fmla="*/ 3213 w 19871"/>
                  <a:gd name="connsiteY122" fmla="*/ 2963 h 10000"/>
                  <a:gd name="connsiteX123" fmla="*/ 3241 w 19871"/>
                  <a:gd name="connsiteY123" fmla="*/ 2982 h 10000"/>
                  <a:gd name="connsiteX124" fmla="*/ 3270 w 19871"/>
                  <a:gd name="connsiteY124" fmla="*/ 3021 h 10000"/>
                  <a:gd name="connsiteX125" fmla="*/ 3289 w 19871"/>
                  <a:gd name="connsiteY125" fmla="*/ 3080 h 10000"/>
                  <a:gd name="connsiteX126" fmla="*/ 3317 w 19871"/>
                  <a:gd name="connsiteY126" fmla="*/ 3138 h 10000"/>
                  <a:gd name="connsiteX127" fmla="*/ 3346 w 19871"/>
                  <a:gd name="connsiteY127" fmla="*/ 3138 h 10000"/>
                  <a:gd name="connsiteX128" fmla="*/ 3365 w 19871"/>
                  <a:gd name="connsiteY128" fmla="*/ 3119 h 10000"/>
                  <a:gd name="connsiteX129" fmla="*/ 3394 w 19871"/>
                  <a:gd name="connsiteY129" fmla="*/ 3080 h 10000"/>
                  <a:gd name="connsiteX130" fmla="*/ 3422 w 19871"/>
                  <a:gd name="connsiteY130" fmla="*/ 3021 h 10000"/>
                  <a:gd name="connsiteX131" fmla="*/ 3441 w 19871"/>
                  <a:gd name="connsiteY131" fmla="*/ 2982 h 10000"/>
                  <a:gd name="connsiteX132" fmla="*/ 3470 w 19871"/>
                  <a:gd name="connsiteY132" fmla="*/ 2963 h 10000"/>
                  <a:gd name="connsiteX133" fmla="*/ 3498 w 19871"/>
                  <a:gd name="connsiteY133" fmla="*/ 2963 h 10000"/>
                  <a:gd name="connsiteX134" fmla="*/ 3527 w 19871"/>
                  <a:gd name="connsiteY134" fmla="*/ 2963 h 10000"/>
                  <a:gd name="connsiteX135" fmla="*/ 3555 w 19871"/>
                  <a:gd name="connsiteY135" fmla="*/ 2963 h 10000"/>
                  <a:gd name="connsiteX136" fmla="*/ 3584 w 19871"/>
                  <a:gd name="connsiteY136" fmla="*/ 2982 h 10000"/>
                  <a:gd name="connsiteX137" fmla="*/ 3612 w 19871"/>
                  <a:gd name="connsiteY137" fmla="*/ 3002 h 10000"/>
                  <a:gd name="connsiteX138" fmla="*/ 3631 w 19871"/>
                  <a:gd name="connsiteY138" fmla="*/ 3041 h 10000"/>
                  <a:gd name="connsiteX139" fmla="*/ 3660 w 19871"/>
                  <a:gd name="connsiteY139" fmla="*/ 3099 h 10000"/>
                  <a:gd name="connsiteX140" fmla="*/ 3688 w 19871"/>
                  <a:gd name="connsiteY140" fmla="*/ 3177 h 10000"/>
                  <a:gd name="connsiteX141" fmla="*/ 3717 w 19871"/>
                  <a:gd name="connsiteY141" fmla="*/ 3236 h 10000"/>
                  <a:gd name="connsiteX142" fmla="*/ 3736 w 19871"/>
                  <a:gd name="connsiteY142" fmla="*/ 3255 h 10000"/>
                  <a:gd name="connsiteX143" fmla="*/ 3764 w 19871"/>
                  <a:gd name="connsiteY143" fmla="*/ 3236 h 10000"/>
                  <a:gd name="connsiteX144" fmla="*/ 3793 w 19871"/>
                  <a:gd name="connsiteY144" fmla="*/ 3177 h 10000"/>
                  <a:gd name="connsiteX145" fmla="*/ 3812 w 19871"/>
                  <a:gd name="connsiteY145" fmla="*/ 3060 h 10000"/>
                  <a:gd name="connsiteX146" fmla="*/ 3840 w 19871"/>
                  <a:gd name="connsiteY146" fmla="*/ 2924 h 10000"/>
                  <a:gd name="connsiteX147" fmla="*/ 3869 w 19871"/>
                  <a:gd name="connsiteY147" fmla="*/ 2827 h 10000"/>
                  <a:gd name="connsiteX148" fmla="*/ 3888 w 19871"/>
                  <a:gd name="connsiteY148" fmla="*/ 2807 h 10000"/>
                  <a:gd name="connsiteX149" fmla="*/ 3926 w 19871"/>
                  <a:gd name="connsiteY149" fmla="*/ 2827 h 10000"/>
                  <a:gd name="connsiteX150" fmla="*/ 3954 w 19871"/>
                  <a:gd name="connsiteY150" fmla="*/ 2904 h 10000"/>
                  <a:gd name="connsiteX151" fmla="*/ 3983 w 19871"/>
                  <a:gd name="connsiteY151" fmla="*/ 2963 h 10000"/>
                  <a:gd name="connsiteX152" fmla="*/ 4002 w 19871"/>
                  <a:gd name="connsiteY152" fmla="*/ 3002 h 10000"/>
                  <a:gd name="connsiteX153" fmla="*/ 4030 w 19871"/>
                  <a:gd name="connsiteY153" fmla="*/ 3002 h 10000"/>
                  <a:gd name="connsiteX154" fmla="*/ 4059 w 19871"/>
                  <a:gd name="connsiteY154" fmla="*/ 3002 h 10000"/>
                  <a:gd name="connsiteX155" fmla="*/ 4078 w 19871"/>
                  <a:gd name="connsiteY155" fmla="*/ 3021 h 10000"/>
                  <a:gd name="connsiteX156" fmla="*/ 4106 w 19871"/>
                  <a:gd name="connsiteY156" fmla="*/ 3080 h 10000"/>
                  <a:gd name="connsiteX157" fmla="*/ 4135 w 19871"/>
                  <a:gd name="connsiteY157" fmla="*/ 3138 h 10000"/>
                  <a:gd name="connsiteX158" fmla="*/ 4154 w 19871"/>
                  <a:gd name="connsiteY158" fmla="*/ 3197 h 10000"/>
                  <a:gd name="connsiteX159" fmla="*/ 4183 w 19871"/>
                  <a:gd name="connsiteY159" fmla="*/ 3216 h 10000"/>
                  <a:gd name="connsiteX160" fmla="*/ 4211 w 19871"/>
                  <a:gd name="connsiteY160" fmla="*/ 3158 h 10000"/>
                  <a:gd name="connsiteX161" fmla="*/ 4240 w 19871"/>
                  <a:gd name="connsiteY161" fmla="*/ 3099 h 10000"/>
                  <a:gd name="connsiteX162" fmla="*/ 4268 w 19871"/>
                  <a:gd name="connsiteY162" fmla="*/ 3041 h 10000"/>
                  <a:gd name="connsiteX163" fmla="*/ 4297 w 19871"/>
                  <a:gd name="connsiteY163" fmla="*/ 3002 h 10000"/>
                  <a:gd name="connsiteX164" fmla="*/ 4325 w 19871"/>
                  <a:gd name="connsiteY164" fmla="*/ 2982 h 10000"/>
                  <a:gd name="connsiteX165" fmla="*/ 4344 w 19871"/>
                  <a:gd name="connsiteY165" fmla="*/ 3041 h 10000"/>
                  <a:gd name="connsiteX166" fmla="*/ 4373 w 19871"/>
                  <a:gd name="connsiteY166" fmla="*/ 3138 h 10000"/>
                  <a:gd name="connsiteX167" fmla="*/ 4401 w 19871"/>
                  <a:gd name="connsiteY167" fmla="*/ 3216 h 10000"/>
                  <a:gd name="connsiteX168" fmla="*/ 4420 w 19871"/>
                  <a:gd name="connsiteY168" fmla="*/ 3236 h 10000"/>
                  <a:gd name="connsiteX169" fmla="*/ 4449 w 19871"/>
                  <a:gd name="connsiteY169" fmla="*/ 3236 h 10000"/>
                  <a:gd name="connsiteX170" fmla="*/ 4477 w 19871"/>
                  <a:gd name="connsiteY170" fmla="*/ 3216 h 10000"/>
                  <a:gd name="connsiteX171" fmla="*/ 4506 w 19871"/>
                  <a:gd name="connsiteY171" fmla="*/ 3138 h 10000"/>
                  <a:gd name="connsiteX172" fmla="*/ 4525 w 19871"/>
                  <a:gd name="connsiteY172" fmla="*/ 3177 h 10000"/>
                  <a:gd name="connsiteX173" fmla="*/ 4553 w 19871"/>
                  <a:gd name="connsiteY173" fmla="*/ 3294 h 10000"/>
                  <a:gd name="connsiteX174" fmla="*/ 4582 w 19871"/>
                  <a:gd name="connsiteY174" fmla="*/ 3353 h 10000"/>
                  <a:gd name="connsiteX175" fmla="*/ 4601 w 19871"/>
                  <a:gd name="connsiteY175" fmla="*/ 3275 h 10000"/>
                  <a:gd name="connsiteX176" fmla="*/ 4639 w 19871"/>
                  <a:gd name="connsiteY176" fmla="*/ 3197 h 10000"/>
                  <a:gd name="connsiteX177" fmla="*/ 4667 w 19871"/>
                  <a:gd name="connsiteY177" fmla="*/ 3099 h 10000"/>
                  <a:gd name="connsiteX178" fmla="*/ 4686 w 19871"/>
                  <a:gd name="connsiteY178" fmla="*/ 2846 h 10000"/>
                  <a:gd name="connsiteX179" fmla="*/ 4715 w 19871"/>
                  <a:gd name="connsiteY179" fmla="*/ 2378 h 10000"/>
                  <a:gd name="connsiteX180" fmla="*/ 4743 w 19871"/>
                  <a:gd name="connsiteY180" fmla="*/ 1910 h 10000"/>
                  <a:gd name="connsiteX181" fmla="*/ 4772 w 19871"/>
                  <a:gd name="connsiteY181" fmla="*/ 1637 h 10000"/>
                  <a:gd name="connsiteX182" fmla="*/ 4791 w 19871"/>
                  <a:gd name="connsiteY182" fmla="*/ 1442 h 10000"/>
                  <a:gd name="connsiteX183" fmla="*/ 4819 w 19871"/>
                  <a:gd name="connsiteY183" fmla="*/ 1170 h 10000"/>
                  <a:gd name="connsiteX184" fmla="*/ 4848 w 19871"/>
                  <a:gd name="connsiteY184" fmla="*/ 799 h 10000"/>
                  <a:gd name="connsiteX185" fmla="*/ 4867 w 19871"/>
                  <a:gd name="connsiteY185" fmla="*/ 702 h 10000"/>
                  <a:gd name="connsiteX186" fmla="*/ 4895 w 19871"/>
                  <a:gd name="connsiteY186" fmla="*/ 1442 h 10000"/>
                  <a:gd name="connsiteX187" fmla="*/ 4924 w 19871"/>
                  <a:gd name="connsiteY187" fmla="*/ 3704 h 10000"/>
                  <a:gd name="connsiteX188" fmla="*/ 4943 w 19871"/>
                  <a:gd name="connsiteY188" fmla="*/ 7212 h 10000"/>
                  <a:gd name="connsiteX189" fmla="*/ 4981 w 19871"/>
                  <a:gd name="connsiteY189" fmla="*/ 10000 h 10000"/>
                  <a:gd name="connsiteX190" fmla="*/ 5010 w 19871"/>
                  <a:gd name="connsiteY190" fmla="*/ 9571 h 10000"/>
                  <a:gd name="connsiteX191" fmla="*/ 5038 w 19871"/>
                  <a:gd name="connsiteY191" fmla="*/ 5945 h 10000"/>
                  <a:gd name="connsiteX192" fmla="*/ 5057 w 19871"/>
                  <a:gd name="connsiteY192" fmla="*/ 1891 h 10000"/>
                  <a:gd name="connsiteX193" fmla="*/ 5086 w 19871"/>
                  <a:gd name="connsiteY193" fmla="*/ 0 h 10000"/>
                  <a:gd name="connsiteX194" fmla="*/ 5114 w 19871"/>
                  <a:gd name="connsiteY194" fmla="*/ 390 h 10000"/>
                  <a:gd name="connsiteX195" fmla="*/ 5133 w 19871"/>
                  <a:gd name="connsiteY195" fmla="*/ 1501 h 10000"/>
                  <a:gd name="connsiteX196" fmla="*/ 5162 w 19871"/>
                  <a:gd name="connsiteY196" fmla="*/ 2203 h 10000"/>
                  <a:gd name="connsiteX197" fmla="*/ 5190 w 19871"/>
                  <a:gd name="connsiteY197" fmla="*/ 2534 h 10000"/>
                  <a:gd name="connsiteX198" fmla="*/ 5219 w 19871"/>
                  <a:gd name="connsiteY198" fmla="*/ 2807 h 10000"/>
                  <a:gd name="connsiteX199" fmla="*/ 5238 w 19871"/>
                  <a:gd name="connsiteY199" fmla="*/ 3021 h 10000"/>
                  <a:gd name="connsiteX200" fmla="*/ 5266 w 19871"/>
                  <a:gd name="connsiteY200" fmla="*/ 3041 h 10000"/>
                  <a:gd name="connsiteX201" fmla="*/ 5295 w 19871"/>
                  <a:gd name="connsiteY201" fmla="*/ 3021 h 10000"/>
                  <a:gd name="connsiteX202" fmla="*/ 5314 w 19871"/>
                  <a:gd name="connsiteY202" fmla="*/ 3080 h 10000"/>
                  <a:gd name="connsiteX203" fmla="*/ 5352 w 19871"/>
                  <a:gd name="connsiteY203" fmla="*/ 3119 h 10000"/>
                  <a:gd name="connsiteX204" fmla="*/ 5380 w 19871"/>
                  <a:gd name="connsiteY204" fmla="*/ 3041 h 10000"/>
                  <a:gd name="connsiteX205" fmla="*/ 5399 w 19871"/>
                  <a:gd name="connsiteY205" fmla="*/ 2827 h 10000"/>
                  <a:gd name="connsiteX206" fmla="*/ 5428 w 19871"/>
                  <a:gd name="connsiteY206" fmla="*/ 2671 h 10000"/>
                  <a:gd name="connsiteX207" fmla="*/ 5456 w 19871"/>
                  <a:gd name="connsiteY207" fmla="*/ 2671 h 10000"/>
                  <a:gd name="connsiteX208" fmla="*/ 5485 w 19871"/>
                  <a:gd name="connsiteY208" fmla="*/ 2807 h 10000"/>
                  <a:gd name="connsiteX209" fmla="*/ 5504 w 19871"/>
                  <a:gd name="connsiteY209" fmla="*/ 2982 h 10000"/>
                  <a:gd name="connsiteX210" fmla="*/ 5532 w 19871"/>
                  <a:gd name="connsiteY210" fmla="*/ 3099 h 10000"/>
                  <a:gd name="connsiteX211" fmla="*/ 5561 w 19871"/>
                  <a:gd name="connsiteY211" fmla="*/ 3158 h 10000"/>
                  <a:gd name="connsiteX212" fmla="*/ 5580 w 19871"/>
                  <a:gd name="connsiteY212" fmla="*/ 3138 h 10000"/>
                  <a:gd name="connsiteX213" fmla="*/ 5608 w 19871"/>
                  <a:gd name="connsiteY213" fmla="*/ 3080 h 10000"/>
                  <a:gd name="connsiteX214" fmla="*/ 5637 w 19871"/>
                  <a:gd name="connsiteY214" fmla="*/ 3002 h 10000"/>
                  <a:gd name="connsiteX215" fmla="*/ 5656 w 19871"/>
                  <a:gd name="connsiteY215" fmla="*/ 2963 h 10000"/>
                  <a:gd name="connsiteX216" fmla="*/ 5694 w 19871"/>
                  <a:gd name="connsiteY216" fmla="*/ 3002 h 10000"/>
                  <a:gd name="connsiteX217" fmla="*/ 5722 w 19871"/>
                  <a:gd name="connsiteY217" fmla="*/ 3080 h 10000"/>
                  <a:gd name="connsiteX218" fmla="*/ 5751 w 19871"/>
                  <a:gd name="connsiteY218" fmla="*/ 3158 h 10000"/>
                  <a:gd name="connsiteX219" fmla="*/ 5770 w 19871"/>
                  <a:gd name="connsiteY219" fmla="*/ 3216 h 10000"/>
                  <a:gd name="connsiteX220" fmla="*/ 5798 w 19871"/>
                  <a:gd name="connsiteY220" fmla="*/ 3255 h 10000"/>
                  <a:gd name="connsiteX221" fmla="*/ 5827 w 19871"/>
                  <a:gd name="connsiteY221" fmla="*/ 3236 h 10000"/>
                  <a:gd name="connsiteX222" fmla="*/ 5846 w 19871"/>
                  <a:gd name="connsiteY222" fmla="*/ 3177 h 10000"/>
                  <a:gd name="connsiteX223" fmla="*/ 5875 w 19871"/>
                  <a:gd name="connsiteY223" fmla="*/ 3119 h 10000"/>
                  <a:gd name="connsiteX224" fmla="*/ 5903 w 19871"/>
                  <a:gd name="connsiteY224" fmla="*/ 3060 h 10000"/>
                  <a:gd name="connsiteX225" fmla="*/ 5922 w 19871"/>
                  <a:gd name="connsiteY225" fmla="*/ 3021 h 10000"/>
                  <a:gd name="connsiteX226" fmla="*/ 5951 w 19871"/>
                  <a:gd name="connsiteY226" fmla="*/ 3002 h 10000"/>
                  <a:gd name="connsiteX227" fmla="*/ 5979 w 19871"/>
                  <a:gd name="connsiteY227" fmla="*/ 2982 h 10000"/>
                  <a:gd name="connsiteX228" fmla="*/ 6008 w 19871"/>
                  <a:gd name="connsiteY228" fmla="*/ 2943 h 10000"/>
                  <a:gd name="connsiteX229" fmla="*/ 6027 w 19871"/>
                  <a:gd name="connsiteY229" fmla="*/ 2865 h 10000"/>
                  <a:gd name="connsiteX230" fmla="*/ 6065 w 19871"/>
                  <a:gd name="connsiteY230" fmla="*/ 2827 h 10000"/>
                  <a:gd name="connsiteX231" fmla="*/ 6093 w 19871"/>
                  <a:gd name="connsiteY231" fmla="*/ 2846 h 10000"/>
                  <a:gd name="connsiteX232" fmla="*/ 6112 w 19871"/>
                  <a:gd name="connsiteY232" fmla="*/ 2904 h 10000"/>
                  <a:gd name="connsiteX233" fmla="*/ 6141 w 19871"/>
                  <a:gd name="connsiteY233" fmla="*/ 3021 h 10000"/>
                  <a:gd name="connsiteX234" fmla="*/ 6169 w 19871"/>
                  <a:gd name="connsiteY234" fmla="*/ 3138 h 10000"/>
                  <a:gd name="connsiteX235" fmla="*/ 6188 w 19871"/>
                  <a:gd name="connsiteY235" fmla="*/ 3216 h 10000"/>
                  <a:gd name="connsiteX236" fmla="*/ 6217 w 19871"/>
                  <a:gd name="connsiteY236" fmla="*/ 3255 h 10000"/>
                  <a:gd name="connsiteX237" fmla="*/ 6245 w 19871"/>
                  <a:gd name="connsiteY237" fmla="*/ 3236 h 10000"/>
                  <a:gd name="connsiteX238" fmla="*/ 6274 w 19871"/>
                  <a:gd name="connsiteY238" fmla="*/ 3177 h 10000"/>
                  <a:gd name="connsiteX239" fmla="*/ 6293 w 19871"/>
                  <a:gd name="connsiteY239" fmla="*/ 3099 h 10000"/>
                  <a:gd name="connsiteX240" fmla="*/ 6321 w 19871"/>
                  <a:gd name="connsiteY240" fmla="*/ 3041 h 10000"/>
                  <a:gd name="connsiteX241" fmla="*/ 6350 w 19871"/>
                  <a:gd name="connsiteY241" fmla="*/ 3002 h 10000"/>
                  <a:gd name="connsiteX242" fmla="*/ 6369 w 19871"/>
                  <a:gd name="connsiteY242" fmla="*/ 2982 h 10000"/>
                  <a:gd name="connsiteX243" fmla="*/ 6407 w 19871"/>
                  <a:gd name="connsiteY243" fmla="*/ 2982 h 10000"/>
                  <a:gd name="connsiteX244" fmla="*/ 6435 w 19871"/>
                  <a:gd name="connsiteY244" fmla="*/ 2982 h 10000"/>
                  <a:gd name="connsiteX245" fmla="*/ 6464 w 19871"/>
                  <a:gd name="connsiteY245" fmla="*/ 3002 h 10000"/>
                  <a:gd name="connsiteX246" fmla="*/ 6483 w 19871"/>
                  <a:gd name="connsiteY246" fmla="*/ 3002 h 10000"/>
                  <a:gd name="connsiteX247" fmla="*/ 6511 w 19871"/>
                  <a:gd name="connsiteY247" fmla="*/ 3021 h 10000"/>
                  <a:gd name="connsiteX248" fmla="*/ 6540 w 19871"/>
                  <a:gd name="connsiteY248" fmla="*/ 3041 h 10000"/>
                  <a:gd name="connsiteX249" fmla="*/ 6559 w 19871"/>
                  <a:gd name="connsiteY249" fmla="*/ 3060 h 10000"/>
                  <a:gd name="connsiteX250" fmla="*/ 6587 w 19871"/>
                  <a:gd name="connsiteY250" fmla="*/ 3099 h 10000"/>
                  <a:gd name="connsiteX251" fmla="*/ 6616 w 19871"/>
                  <a:gd name="connsiteY251" fmla="*/ 3119 h 10000"/>
                  <a:gd name="connsiteX252" fmla="*/ 6635 w 19871"/>
                  <a:gd name="connsiteY252" fmla="*/ 3099 h 10000"/>
                  <a:gd name="connsiteX253" fmla="*/ 6663 w 19871"/>
                  <a:gd name="connsiteY253" fmla="*/ 3060 h 10000"/>
                  <a:gd name="connsiteX254" fmla="*/ 6692 w 19871"/>
                  <a:gd name="connsiteY254" fmla="*/ 3002 h 10000"/>
                  <a:gd name="connsiteX255" fmla="*/ 6721 w 19871"/>
                  <a:gd name="connsiteY255" fmla="*/ 2943 h 10000"/>
                  <a:gd name="connsiteX256" fmla="*/ 6740 w 19871"/>
                  <a:gd name="connsiteY256" fmla="*/ 2943 h 10000"/>
                  <a:gd name="connsiteX257" fmla="*/ 6778 w 19871"/>
                  <a:gd name="connsiteY257" fmla="*/ 2943 h 10000"/>
                  <a:gd name="connsiteX258" fmla="*/ 6806 w 19871"/>
                  <a:gd name="connsiteY258" fmla="*/ 3002 h 10000"/>
                  <a:gd name="connsiteX259" fmla="*/ 6825 w 19871"/>
                  <a:gd name="connsiteY259" fmla="*/ 3060 h 10000"/>
                  <a:gd name="connsiteX260" fmla="*/ 6854 w 19871"/>
                  <a:gd name="connsiteY260" fmla="*/ 3099 h 10000"/>
                  <a:gd name="connsiteX261" fmla="*/ 6882 w 19871"/>
                  <a:gd name="connsiteY261" fmla="*/ 3138 h 10000"/>
                  <a:gd name="connsiteX262" fmla="*/ 6901 w 19871"/>
                  <a:gd name="connsiteY262" fmla="*/ 3158 h 10000"/>
                  <a:gd name="connsiteX263" fmla="*/ 6930 w 19871"/>
                  <a:gd name="connsiteY263" fmla="*/ 3138 h 10000"/>
                  <a:gd name="connsiteX264" fmla="*/ 6958 w 19871"/>
                  <a:gd name="connsiteY264" fmla="*/ 3119 h 10000"/>
                  <a:gd name="connsiteX265" fmla="*/ 6987 w 19871"/>
                  <a:gd name="connsiteY265" fmla="*/ 3080 h 10000"/>
                  <a:gd name="connsiteX266" fmla="*/ 7006 w 19871"/>
                  <a:gd name="connsiteY266" fmla="*/ 3041 h 10000"/>
                  <a:gd name="connsiteX267" fmla="*/ 7034 w 19871"/>
                  <a:gd name="connsiteY267" fmla="*/ 3021 h 10000"/>
                  <a:gd name="connsiteX268" fmla="*/ 7063 w 19871"/>
                  <a:gd name="connsiteY268" fmla="*/ 3002 h 10000"/>
                  <a:gd name="connsiteX269" fmla="*/ 7082 w 19871"/>
                  <a:gd name="connsiteY269" fmla="*/ 2963 h 10000"/>
                  <a:gd name="connsiteX270" fmla="*/ 7120 w 19871"/>
                  <a:gd name="connsiteY270" fmla="*/ 2963 h 10000"/>
                  <a:gd name="connsiteX271" fmla="*/ 7148 w 19871"/>
                  <a:gd name="connsiteY271" fmla="*/ 2943 h 10000"/>
                  <a:gd name="connsiteX272" fmla="*/ 7167 w 19871"/>
                  <a:gd name="connsiteY272" fmla="*/ 2963 h 10000"/>
                  <a:gd name="connsiteX273" fmla="*/ 7196 w 19871"/>
                  <a:gd name="connsiteY273" fmla="*/ 3002 h 10000"/>
                  <a:gd name="connsiteX274" fmla="*/ 7224 w 19871"/>
                  <a:gd name="connsiteY274" fmla="*/ 3041 h 10000"/>
                  <a:gd name="connsiteX275" fmla="*/ 7253 w 19871"/>
                  <a:gd name="connsiteY275" fmla="*/ 3080 h 10000"/>
                  <a:gd name="connsiteX276" fmla="*/ 7272 w 19871"/>
                  <a:gd name="connsiteY276" fmla="*/ 3099 h 10000"/>
                  <a:gd name="connsiteX277" fmla="*/ 7300 w 19871"/>
                  <a:gd name="connsiteY277" fmla="*/ 3099 h 10000"/>
                  <a:gd name="connsiteX278" fmla="*/ 7329 w 19871"/>
                  <a:gd name="connsiteY278" fmla="*/ 3080 h 10000"/>
                  <a:gd name="connsiteX279" fmla="*/ 7348 w 19871"/>
                  <a:gd name="connsiteY279" fmla="*/ 3041 h 10000"/>
                  <a:gd name="connsiteX280" fmla="*/ 7376 w 19871"/>
                  <a:gd name="connsiteY280" fmla="*/ 3021 h 10000"/>
                  <a:gd name="connsiteX281" fmla="*/ 7405 w 19871"/>
                  <a:gd name="connsiteY281" fmla="*/ 2982 h 10000"/>
                  <a:gd name="connsiteX282" fmla="*/ 7424 w 19871"/>
                  <a:gd name="connsiteY282" fmla="*/ 2963 h 10000"/>
                  <a:gd name="connsiteX283" fmla="*/ 7452 w 19871"/>
                  <a:gd name="connsiteY283" fmla="*/ 2963 h 10000"/>
                  <a:gd name="connsiteX284" fmla="*/ 7490 w 19871"/>
                  <a:gd name="connsiteY284" fmla="*/ 2963 h 10000"/>
                  <a:gd name="connsiteX285" fmla="*/ 7519 w 19871"/>
                  <a:gd name="connsiteY285" fmla="*/ 2982 h 10000"/>
                  <a:gd name="connsiteX286" fmla="*/ 7538 w 19871"/>
                  <a:gd name="connsiteY286" fmla="*/ 3021 h 10000"/>
                  <a:gd name="connsiteX287" fmla="*/ 7567 w 19871"/>
                  <a:gd name="connsiteY287" fmla="*/ 3080 h 10000"/>
                  <a:gd name="connsiteX288" fmla="*/ 7595 w 19871"/>
                  <a:gd name="connsiteY288" fmla="*/ 3119 h 10000"/>
                  <a:gd name="connsiteX289" fmla="*/ 7614 w 19871"/>
                  <a:gd name="connsiteY289" fmla="*/ 3158 h 10000"/>
                  <a:gd name="connsiteX290" fmla="*/ 7643 w 19871"/>
                  <a:gd name="connsiteY290" fmla="*/ 3177 h 10000"/>
                  <a:gd name="connsiteX291" fmla="*/ 7671 w 19871"/>
                  <a:gd name="connsiteY291" fmla="*/ 3158 h 10000"/>
                  <a:gd name="connsiteX292" fmla="*/ 7690 w 19871"/>
                  <a:gd name="connsiteY292" fmla="*/ 3138 h 10000"/>
                  <a:gd name="connsiteX293" fmla="*/ 7719 w 19871"/>
                  <a:gd name="connsiteY293" fmla="*/ 3080 h 10000"/>
                  <a:gd name="connsiteX294" fmla="*/ 7747 w 19871"/>
                  <a:gd name="connsiteY294" fmla="*/ 3021 h 10000"/>
                  <a:gd name="connsiteX295" fmla="*/ 7776 w 19871"/>
                  <a:gd name="connsiteY295" fmla="*/ 2963 h 10000"/>
                  <a:gd name="connsiteX296" fmla="*/ 7795 w 19871"/>
                  <a:gd name="connsiteY296" fmla="*/ 2943 h 10000"/>
                  <a:gd name="connsiteX297" fmla="*/ 7833 w 19871"/>
                  <a:gd name="connsiteY297" fmla="*/ 2924 h 10000"/>
                  <a:gd name="connsiteX298" fmla="*/ 7861 w 19871"/>
                  <a:gd name="connsiteY298" fmla="*/ 2943 h 10000"/>
                  <a:gd name="connsiteX299" fmla="*/ 7880 w 19871"/>
                  <a:gd name="connsiteY299" fmla="*/ 2982 h 10000"/>
                  <a:gd name="connsiteX300" fmla="*/ 7909 w 19871"/>
                  <a:gd name="connsiteY300" fmla="*/ 3021 h 10000"/>
                  <a:gd name="connsiteX301" fmla="*/ 7937 w 19871"/>
                  <a:gd name="connsiteY301" fmla="*/ 3060 h 10000"/>
                  <a:gd name="connsiteX302" fmla="*/ 7966 w 19871"/>
                  <a:gd name="connsiteY302" fmla="*/ 3099 h 10000"/>
                  <a:gd name="connsiteX303" fmla="*/ 7985 w 19871"/>
                  <a:gd name="connsiteY303" fmla="*/ 3119 h 10000"/>
                  <a:gd name="connsiteX304" fmla="*/ 8013 w 19871"/>
                  <a:gd name="connsiteY304" fmla="*/ 3119 h 10000"/>
                  <a:gd name="connsiteX305" fmla="*/ 8042 w 19871"/>
                  <a:gd name="connsiteY305" fmla="*/ 3099 h 10000"/>
                  <a:gd name="connsiteX306" fmla="*/ 8061 w 19871"/>
                  <a:gd name="connsiteY306" fmla="*/ 3080 h 10000"/>
                  <a:gd name="connsiteX307" fmla="*/ 8089 w 19871"/>
                  <a:gd name="connsiteY307" fmla="*/ 3060 h 10000"/>
                  <a:gd name="connsiteX308" fmla="*/ 8118 w 19871"/>
                  <a:gd name="connsiteY308" fmla="*/ 3021 h 10000"/>
                  <a:gd name="connsiteX309" fmla="*/ 8137 w 19871"/>
                  <a:gd name="connsiteY309" fmla="*/ 2982 h 10000"/>
                  <a:gd name="connsiteX310" fmla="*/ 8165 w 19871"/>
                  <a:gd name="connsiteY310" fmla="*/ 2963 h 10000"/>
                  <a:gd name="connsiteX311" fmla="*/ 8203 w 19871"/>
                  <a:gd name="connsiteY311" fmla="*/ 2943 h 10000"/>
                  <a:gd name="connsiteX312" fmla="*/ 8232 w 19871"/>
                  <a:gd name="connsiteY312" fmla="*/ 2963 h 10000"/>
                  <a:gd name="connsiteX313" fmla="*/ 8251 w 19871"/>
                  <a:gd name="connsiteY313" fmla="*/ 3002 h 10000"/>
                  <a:gd name="connsiteX314" fmla="*/ 8279 w 19871"/>
                  <a:gd name="connsiteY314" fmla="*/ 3060 h 10000"/>
                  <a:gd name="connsiteX315" fmla="*/ 8308 w 19871"/>
                  <a:gd name="connsiteY315" fmla="*/ 3099 h 10000"/>
                  <a:gd name="connsiteX316" fmla="*/ 8327 w 19871"/>
                  <a:gd name="connsiteY316" fmla="*/ 3119 h 10000"/>
                  <a:gd name="connsiteX317" fmla="*/ 8356 w 19871"/>
                  <a:gd name="connsiteY317" fmla="*/ 3119 h 10000"/>
                  <a:gd name="connsiteX318" fmla="*/ 8384 w 19871"/>
                  <a:gd name="connsiteY318" fmla="*/ 3099 h 10000"/>
                  <a:gd name="connsiteX319" fmla="*/ 8403 w 19871"/>
                  <a:gd name="connsiteY319" fmla="*/ 3060 h 10000"/>
                  <a:gd name="connsiteX320" fmla="*/ 8432 w 19871"/>
                  <a:gd name="connsiteY320" fmla="*/ 3041 h 10000"/>
                  <a:gd name="connsiteX321" fmla="*/ 8460 w 19871"/>
                  <a:gd name="connsiteY321" fmla="*/ 3021 h 10000"/>
                  <a:gd name="connsiteX322" fmla="*/ 8489 w 19871"/>
                  <a:gd name="connsiteY322" fmla="*/ 3002 h 10000"/>
                  <a:gd name="connsiteX323" fmla="*/ 8508 w 19871"/>
                  <a:gd name="connsiteY323" fmla="*/ 3002 h 10000"/>
                  <a:gd name="connsiteX324" fmla="*/ 8546 w 19871"/>
                  <a:gd name="connsiteY324" fmla="*/ 3002 h 10000"/>
                  <a:gd name="connsiteX325" fmla="*/ 8574 w 19871"/>
                  <a:gd name="connsiteY325" fmla="*/ 3021 h 10000"/>
                  <a:gd name="connsiteX326" fmla="*/ 8593 w 19871"/>
                  <a:gd name="connsiteY326" fmla="*/ 3041 h 10000"/>
                  <a:gd name="connsiteX327" fmla="*/ 8622 w 19871"/>
                  <a:gd name="connsiteY327" fmla="*/ 3060 h 10000"/>
                  <a:gd name="connsiteX328" fmla="*/ 8650 w 19871"/>
                  <a:gd name="connsiteY328" fmla="*/ 3080 h 10000"/>
                  <a:gd name="connsiteX329" fmla="*/ 8669 w 19871"/>
                  <a:gd name="connsiteY329" fmla="*/ 3119 h 10000"/>
                  <a:gd name="connsiteX330" fmla="*/ 8698 w 19871"/>
                  <a:gd name="connsiteY330" fmla="*/ 3138 h 10000"/>
                  <a:gd name="connsiteX331" fmla="*/ 8726 w 19871"/>
                  <a:gd name="connsiteY331" fmla="*/ 3138 h 10000"/>
                  <a:gd name="connsiteX332" fmla="*/ 8755 w 19871"/>
                  <a:gd name="connsiteY332" fmla="*/ 3119 h 10000"/>
                  <a:gd name="connsiteX333" fmla="*/ 8774 w 19871"/>
                  <a:gd name="connsiteY333" fmla="*/ 3080 h 10000"/>
                  <a:gd name="connsiteX334" fmla="*/ 8802 w 19871"/>
                  <a:gd name="connsiteY334" fmla="*/ 3021 h 10000"/>
                  <a:gd name="connsiteX335" fmla="*/ 8831 w 19871"/>
                  <a:gd name="connsiteY335" fmla="*/ 2963 h 10000"/>
                  <a:gd name="connsiteX336" fmla="*/ 8850 w 19871"/>
                  <a:gd name="connsiteY336" fmla="*/ 2924 h 10000"/>
                  <a:gd name="connsiteX337" fmla="*/ 8878 w 19871"/>
                  <a:gd name="connsiteY337" fmla="*/ 2904 h 10000"/>
                  <a:gd name="connsiteX338" fmla="*/ 8916 w 19871"/>
                  <a:gd name="connsiteY338" fmla="*/ 2924 h 10000"/>
                  <a:gd name="connsiteX339" fmla="*/ 8935 w 19871"/>
                  <a:gd name="connsiteY339" fmla="*/ 2963 h 10000"/>
                  <a:gd name="connsiteX340" fmla="*/ 8964 w 19871"/>
                  <a:gd name="connsiteY340" fmla="*/ 3002 h 10000"/>
                  <a:gd name="connsiteX341" fmla="*/ 8992 w 19871"/>
                  <a:gd name="connsiteY341" fmla="*/ 3041 h 10000"/>
                  <a:gd name="connsiteX342" fmla="*/ 9021 w 19871"/>
                  <a:gd name="connsiteY342" fmla="*/ 3080 h 10000"/>
                  <a:gd name="connsiteX343" fmla="*/ 9040 w 19871"/>
                  <a:gd name="connsiteY343" fmla="*/ 3119 h 10000"/>
                  <a:gd name="connsiteX344" fmla="*/ 9068 w 19871"/>
                  <a:gd name="connsiteY344" fmla="*/ 3119 h 10000"/>
                  <a:gd name="connsiteX345" fmla="*/ 9097 w 19871"/>
                  <a:gd name="connsiteY345" fmla="*/ 3119 h 10000"/>
                  <a:gd name="connsiteX346" fmla="*/ 9116 w 19871"/>
                  <a:gd name="connsiteY346" fmla="*/ 3099 h 10000"/>
                  <a:gd name="connsiteX347" fmla="*/ 9144 w 19871"/>
                  <a:gd name="connsiteY347" fmla="*/ 3080 h 10000"/>
                  <a:gd name="connsiteX348" fmla="*/ 9173 w 19871"/>
                  <a:gd name="connsiteY348" fmla="*/ 3060 h 10000"/>
                  <a:gd name="connsiteX349" fmla="*/ 9192 w 19871"/>
                  <a:gd name="connsiteY349" fmla="*/ 3021 h 10000"/>
                  <a:gd name="connsiteX350" fmla="*/ 9221 w 19871"/>
                  <a:gd name="connsiteY350" fmla="*/ 2982 h 10000"/>
                  <a:gd name="connsiteX351" fmla="*/ 9259 w 19871"/>
                  <a:gd name="connsiteY351" fmla="*/ 2963 h 10000"/>
                  <a:gd name="connsiteX352" fmla="*/ 9287 w 19871"/>
                  <a:gd name="connsiteY352" fmla="*/ 2963 h 10000"/>
                  <a:gd name="connsiteX353" fmla="*/ 9306 w 19871"/>
                  <a:gd name="connsiteY353" fmla="*/ 2982 h 10000"/>
                  <a:gd name="connsiteX354" fmla="*/ 9335 w 19871"/>
                  <a:gd name="connsiteY354" fmla="*/ 3021 h 10000"/>
                  <a:gd name="connsiteX355" fmla="*/ 9363 w 19871"/>
                  <a:gd name="connsiteY355" fmla="*/ 3060 h 10000"/>
                  <a:gd name="connsiteX356" fmla="*/ 9382 w 19871"/>
                  <a:gd name="connsiteY356" fmla="*/ 3080 h 10000"/>
                  <a:gd name="connsiteX357" fmla="*/ 9411 w 19871"/>
                  <a:gd name="connsiteY357" fmla="*/ 3099 h 10000"/>
                  <a:gd name="connsiteX358" fmla="*/ 9439 w 19871"/>
                  <a:gd name="connsiteY358" fmla="*/ 3099 h 10000"/>
                  <a:gd name="connsiteX359" fmla="*/ 9468 w 19871"/>
                  <a:gd name="connsiteY359" fmla="*/ 3080 h 10000"/>
                  <a:gd name="connsiteX360" fmla="*/ 9487 w 19871"/>
                  <a:gd name="connsiteY360" fmla="*/ 3060 h 10000"/>
                  <a:gd name="connsiteX361" fmla="*/ 9515 w 19871"/>
                  <a:gd name="connsiteY361" fmla="*/ 3021 h 10000"/>
                  <a:gd name="connsiteX362" fmla="*/ 9544 w 19871"/>
                  <a:gd name="connsiteY362" fmla="*/ 3002 h 10000"/>
                  <a:gd name="connsiteX363" fmla="*/ 9563 w 19871"/>
                  <a:gd name="connsiteY363" fmla="*/ 3002 h 10000"/>
                  <a:gd name="connsiteX364" fmla="*/ 9591 w 19871"/>
                  <a:gd name="connsiteY364" fmla="*/ 3002 h 10000"/>
                  <a:gd name="connsiteX365" fmla="*/ 9629 w 19871"/>
                  <a:gd name="connsiteY365" fmla="*/ 3002 h 10000"/>
                  <a:gd name="connsiteX366" fmla="*/ 9648 w 19871"/>
                  <a:gd name="connsiteY366" fmla="*/ 3021 h 10000"/>
                  <a:gd name="connsiteX367" fmla="*/ 9677 w 19871"/>
                  <a:gd name="connsiteY367" fmla="*/ 3041 h 10000"/>
                  <a:gd name="connsiteX368" fmla="*/ 9705 w 19871"/>
                  <a:gd name="connsiteY368" fmla="*/ 3080 h 10000"/>
                  <a:gd name="connsiteX369" fmla="*/ 9734 w 19871"/>
                  <a:gd name="connsiteY369" fmla="*/ 3099 h 10000"/>
                  <a:gd name="connsiteX370" fmla="*/ 9753 w 19871"/>
                  <a:gd name="connsiteY370" fmla="*/ 3099 h 10000"/>
                  <a:gd name="connsiteX371" fmla="*/ 9781 w 19871"/>
                  <a:gd name="connsiteY371" fmla="*/ 3099 h 10000"/>
                  <a:gd name="connsiteX372" fmla="*/ 9810 w 19871"/>
                  <a:gd name="connsiteY372" fmla="*/ 3099 h 10000"/>
                  <a:gd name="connsiteX373" fmla="*/ 9829 w 19871"/>
                  <a:gd name="connsiteY373" fmla="*/ 3060 h 10000"/>
                  <a:gd name="connsiteX374" fmla="*/ 9857 w 19871"/>
                  <a:gd name="connsiteY374" fmla="*/ 3021 h 10000"/>
                  <a:gd name="connsiteX375" fmla="*/ 9886 w 19871"/>
                  <a:gd name="connsiteY375" fmla="*/ 2982 h 10000"/>
                  <a:gd name="connsiteX376" fmla="*/ 9905 w 19871"/>
                  <a:gd name="connsiteY376" fmla="*/ 2963 h 10000"/>
                  <a:gd name="connsiteX377" fmla="*/ 9933 w 19871"/>
                  <a:gd name="connsiteY377" fmla="*/ 2943 h 10000"/>
                  <a:gd name="connsiteX378" fmla="*/ 9971 w 19871"/>
                  <a:gd name="connsiteY378" fmla="*/ 2943 h 10000"/>
                  <a:gd name="connsiteX379" fmla="*/ 19871 w 19871"/>
                  <a:gd name="connsiteY379" fmla="*/ 2983 h 10000"/>
                  <a:gd name="connsiteX0" fmla="*/ 0 w 19941"/>
                  <a:gd name="connsiteY0" fmla="*/ 2963 h 10000"/>
                  <a:gd name="connsiteX1" fmla="*/ 19 w 19941"/>
                  <a:gd name="connsiteY1" fmla="*/ 2963 h 10000"/>
                  <a:gd name="connsiteX2" fmla="*/ 48 w 19941"/>
                  <a:gd name="connsiteY2" fmla="*/ 2963 h 10000"/>
                  <a:gd name="connsiteX3" fmla="*/ 76 w 19941"/>
                  <a:gd name="connsiteY3" fmla="*/ 2982 h 10000"/>
                  <a:gd name="connsiteX4" fmla="*/ 95 w 19941"/>
                  <a:gd name="connsiteY4" fmla="*/ 3021 h 10000"/>
                  <a:gd name="connsiteX5" fmla="*/ 124 w 19941"/>
                  <a:gd name="connsiteY5" fmla="*/ 3060 h 10000"/>
                  <a:gd name="connsiteX6" fmla="*/ 152 w 19941"/>
                  <a:gd name="connsiteY6" fmla="*/ 3099 h 10000"/>
                  <a:gd name="connsiteX7" fmla="*/ 171 w 19941"/>
                  <a:gd name="connsiteY7" fmla="*/ 3099 h 10000"/>
                  <a:gd name="connsiteX8" fmla="*/ 200 w 19941"/>
                  <a:gd name="connsiteY8" fmla="*/ 3099 h 10000"/>
                  <a:gd name="connsiteX9" fmla="*/ 228 w 19941"/>
                  <a:gd name="connsiteY9" fmla="*/ 3080 h 10000"/>
                  <a:gd name="connsiteX10" fmla="*/ 257 w 19941"/>
                  <a:gd name="connsiteY10" fmla="*/ 3060 h 10000"/>
                  <a:gd name="connsiteX11" fmla="*/ 276 w 19941"/>
                  <a:gd name="connsiteY11" fmla="*/ 3021 h 10000"/>
                  <a:gd name="connsiteX12" fmla="*/ 304 w 19941"/>
                  <a:gd name="connsiteY12" fmla="*/ 3002 h 10000"/>
                  <a:gd name="connsiteX13" fmla="*/ 342 w 19941"/>
                  <a:gd name="connsiteY13" fmla="*/ 3002 h 10000"/>
                  <a:gd name="connsiteX14" fmla="*/ 361 w 19941"/>
                  <a:gd name="connsiteY14" fmla="*/ 3002 h 10000"/>
                  <a:gd name="connsiteX15" fmla="*/ 390 w 19941"/>
                  <a:gd name="connsiteY15" fmla="*/ 3002 h 10000"/>
                  <a:gd name="connsiteX16" fmla="*/ 418 w 19941"/>
                  <a:gd name="connsiteY16" fmla="*/ 3021 h 10000"/>
                  <a:gd name="connsiteX17" fmla="*/ 437 w 19941"/>
                  <a:gd name="connsiteY17" fmla="*/ 3041 h 10000"/>
                  <a:gd name="connsiteX18" fmla="*/ 466 w 19941"/>
                  <a:gd name="connsiteY18" fmla="*/ 3060 h 10000"/>
                  <a:gd name="connsiteX19" fmla="*/ 494 w 19941"/>
                  <a:gd name="connsiteY19" fmla="*/ 3080 h 10000"/>
                  <a:gd name="connsiteX20" fmla="*/ 523 w 19941"/>
                  <a:gd name="connsiteY20" fmla="*/ 3099 h 10000"/>
                  <a:gd name="connsiteX21" fmla="*/ 542 w 19941"/>
                  <a:gd name="connsiteY21" fmla="*/ 3099 h 10000"/>
                  <a:gd name="connsiteX22" fmla="*/ 570 w 19941"/>
                  <a:gd name="connsiteY22" fmla="*/ 3080 h 10000"/>
                  <a:gd name="connsiteX23" fmla="*/ 599 w 19941"/>
                  <a:gd name="connsiteY23" fmla="*/ 3041 h 10000"/>
                  <a:gd name="connsiteX24" fmla="*/ 618 w 19941"/>
                  <a:gd name="connsiteY24" fmla="*/ 3002 h 10000"/>
                  <a:gd name="connsiteX25" fmla="*/ 646 w 19941"/>
                  <a:gd name="connsiteY25" fmla="*/ 2963 h 10000"/>
                  <a:gd name="connsiteX26" fmla="*/ 675 w 19941"/>
                  <a:gd name="connsiteY26" fmla="*/ 2943 h 10000"/>
                  <a:gd name="connsiteX27" fmla="*/ 703 w 19941"/>
                  <a:gd name="connsiteY27" fmla="*/ 2963 h 10000"/>
                  <a:gd name="connsiteX28" fmla="*/ 732 w 19941"/>
                  <a:gd name="connsiteY28" fmla="*/ 2982 h 10000"/>
                  <a:gd name="connsiteX29" fmla="*/ 760 w 19941"/>
                  <a:gd name="connsiteY29" fmla="*/ 3021 h 10000"/>
                  <a:gd name="connsiteX30" fmla="*/ 789 w 19941"/>
                  <a:gd name="connsiteY30" fmla="*/ 3060 h 10000"/>
                  <a:gd name="connsiteX31" fmla="*/ 808 w 19941"/>
                  <a:gd name="connsiteY31" fmla="*/ 3099 h 10000"/>
                  <a:gd name="connsiteX32" fmla="*/ 837 w 19941"/>
                  <a:gd name="connsiteY32" fmla="*/ 3119 h 10000"/>
                  <a:gd name="connsiteX33" fmla="*/ 865 w 19941"/>
                  <a:gd name="connsiteY33" fmla="*/ 3138 h 10000"/>
                  <a:gd name="connsiteX34" fmla="*/ 884 w 19941"/>
                  <a:gd name="connsiteY34" fmla="*/ 3138 h 10000"/>
                  <a:gd name="connsiteX35" fmla="*/ 913 w 19941"/>
                  <a:gd name="connsiteY35" fmla="*/ 3119 h 10000"/>
                  <a:gd name="connsiteX36" fmla="*/ 941 w 19941"/>
                  <a:gd name="connsiteY36" fmla="*/ 3099 h 10000"/>
                  <a:gd name="connsiteX37" fmla="*/ 970 w 19941"/>
                  <a:gd name="connsiteY37" fmla="*/ 3060 h 10000"/>
                  <a:gd name="connsiteX38" fmla="*/ 989 w 19941"/>
                  <a:gd name="connsiteY38" fmla="*/ 3021 h 10000"/>
                  <a:gd name="connsiteX39" fmla="*/ 1017 w 19941"/>
                  <a:gd name="connsiteY39" fmla="*/ 2963 h 10000"/>
                  <a:gd name="connsiteX40" fmla="*/ 1055 w 19941"/>
                  <a:gd name="connsiteY40" fmla="*/ 2943 h 10000"/>
                  <a:gd name="connsiteX41" fmla="*/ 1074 w 19941"/>
                  <a:gd name="connsiteY41" fmla="*/ 2924 h 10000"/>
                  <a:gd name="connsiteX42" fmla="*/ 1103 w 19941"/>
                  <a:gd name="connsiteY42" fmla="*/ 2924 h 10000"/>
                  <a:gd name="connsiteX43" fmla="*/ 1131 w 19941"/>
                  <a:gd name="connsiteY43" fmla="*/ 2963 h 10000"/>
                  <a:gd name="connsiteX44" fmla="*/ 1150 w 19941"/>
                  <a:gd name="connsiteY44" fmla="*/ 3002 h 10000"/>
                  <a:gd name="connsiteX45" fmla="*/ 1179 w 19941"/>
                  <a:gd name="connsiteY45" fmla="*/ 3060 h 10000"/>
                  <a:gd name="connsiteX46" fmla="*/ 1207 w 19941"/>
                  <a:gd name="connsiteY46" fmla="*/ 3099 h 10000"/>
                  <a:gd name="connsiteX47" fmla="*/ 1236 w 19941"/>
                  <a:gd name="connsiteY47" fmla="*/ 3119 h 10000"/>
                  <a:gd name="connsiteX48" fmla="*/ 1255 w 19941"/>
                  <a:gd name="connsiteY48" fmla="*/ 3119 h 10000"/>
                  <a:gd name="connsiteX49" fmla="*/ 1283 w 19941"/>
                  <a:gd name="connsiteY49" fmla="*/ 3099 h 10000"/>
                  <a:gd name="connsiteX50" fmla="*/ 1312 w 19941"/>
                  <a:gd name="connsiteY50" fmla="*/ 3060 h 10000"/>
                  <a:gd name="connsiteX51" fmla="*/ 1331 w 19941"/>
                  <a:gd name="connsiteY51" fmla="*/ 3041 h 10000"/>
                  <a:gd name="connsiteX52" fmla="*/ 1359 w 19941"/>
                  <a:gd name="connsiteY52" fmla="*/ 3021 h 10000"/>
                  <a:gd name="connsiteX53" fmla="*/ 1388 w 19941"/>
                  <a:gd name="connsiteY53" fmla="*/ 3002 h 10000"/>
                  <a:gd name="connsiteX54" fmla="*/ 1416 w 19941"/>
                  <a:gd name="connsiteY54" fmla="*/ 3002 h 10000"/>
                  <a:gd name="connsiteX55" fmla="*/ 1445 w 19941"/>
                  <a:gd name="connsiteY55" fmla="*/ 3002 h 10000"/>
                  <a:gd name="connsiteX56" fmla="*/ 1473 w 19941"/>
                  <a:gd name="connsiteY56" fmla="*/ 3021 h 10000"/>
                  <a:gd name="connsiteX57" fmla="*/ 1502 w 19941"/>
                  <a:gd name="connsiteY57" fmla="*/ 3021 h 10000"/>
                  <a:gd name="connsiteX58" fmla="*/ 1521 w 19941"/>
                  <a:gd name="connsiteY58" fmla="*/ 3060 h 10000"/>
                  <a:gd name="connsiteX59" fmla="*/ 1549 w 19941"/>
                  <a:gd name="connsiteY59" fmla="*/ 3080 h 10000"/>
                  <a:gd name="connsiteX60" fmla="*/ 1578 w 19941"/>
                  <a:gd name="connsiteY60" fmla="*/ 3099 h 10000"/>
                  <a:gd name="connsiteX61" fmla="*/ 1597 w 19941"/>
                  <a:gd name="connsiteY61" fmla="*/ 3119 h 10000"/>
                  <a:gd name="connsiteX62" fmla="*/ 1625 w 19941"/>
                  <a:gd name="connsiteY62" fmla="*/ 3119 h 10000"/>
                  <a:gd name="connsiteX63" fmla="*/ 1654 w 19941"/>
                  <a:gd name="connsiteY63" fmla="*/ 3080 h 10000"/>
                  <a:gd name="connsiteX64" fmla="*/ 1673 w 19941"/>
                  <a:gd name="connsiteY64" fmla="*/ 3060 h 10000"/>
                  <a:gd name="connsiteX65" fmla="*/ 1702 w 19941"/>
                  <a:gd name="connsiteY65" fmla="*/ 3002 h 10000"/>
                  <a:gd name="connsiteX66" fmla="*/ 1730 w 19941"/>
                  <a:gd name="connsiteY66" fmla="*/ 2963 h 10000"/>
                  <a:gd name="connsiteX67" fmla="*/ 1768 w 19941"/>
                  <a:gd name="connsiteY67" fmla="*/ 2943 h 10000"/>
                  <a:gd name="connsiteX68" fmla="*/ 1787 w 19941"/>
                  <a:gd name="connsiteY68" fmla="*/ 2963 h 10000"/>
                  <a:gd name="connsiteX69" fmla="*/ 1816 w 19941"/>
                  <a:gd name="connsiteY69" fmla="*/ 2982 h 10000"/>
                  <a:gd name="connsiteX70" fmla="*/ 1844 w 19941"/>
                  <a:gd name="connsiteY70" fmla="*/ 3041 h 10000"/>
                  <a:gd name="connsiteX71" fmla="*/ 1863 w 19941"/>
                  <a:gd name="connsiteY71" fmla="*/ 3080 h 10000"/>
                  <a:gd name="connsiteX72" fmla="*/ 1892 w 19941"/>
                  <a:gd name="connsiteY72" fmla="*/ 3119 h 10000"/>
                  <a:gd name="connsiteX73" fmla="*/ 1920 w 19941"/>
                  <a:gd name="connsiteY73" fmla="*/ 3119 h 10000"/>
                  <a:gd name="connsiteX74" fmla="*/ 1939 w 19941"/>
                  <a:gd name="connsiteY74" fmla="*/ 3119 h 10000"/>
                  <a:gd name="connsiteX75" fmla="*/ 1968 w 19941"/>
                  <a:gd name="connsiteY75" fmla="*/ 3119 h 10000"/>
                  <a:gd name="connsiteX76" fmla="*/ 1996 w 19941"/>
                  <a:gd name="connsiteY76" fmla="*/ 3080 h 10000"/>
                  <a:gd name="connsiteX77" fmla="*/ 2025 w 19941"/>
                  <a:gd name="connsiteY77" fmla="*/ 3041 h 10000"/>
                  <a:gd name="connsiteX78" fmla="*/ 2044 w 19941"/>
                  <a:gd name="connsiteY78" fmla="*/ 3002 h 10000"/>
                  <a:gd name="connsiteX79" fmla="*/ 2072 w 19941"/>
                  <a:gd name="connsiteY79" fmla="*/ 2963 h 10000"/>
                  <a:gd name="connsiteX80" fmla="*/ 2101 w 19941"/>
                  <a:gd name="connsiteY80" fmla="*/ 2943 h 10000"/>
                  <a:gd name="connsiteX81" fmla="*/ 2129 w 19941"/>
                  <a:gd name="connsiteY81" fmla="*/ 2924 h 10000"/>
                  <a:gd name="connsiteX82" fmla="*/ 2158 w 19941"/>
                  <a:gd name="connsiteY82" fmla="*/ 2924 h 10000"/>
                  <a:gd name="connsiteX83" fmla="*/ 2186 w 19941"/>
                  <a:gd name="connsiteY83" fmla="*/ 2963 h 10000"/>
                  <a:gd name="connsiteX84" fmla="*/ 2215 w 19941"/>
                  <a:gd name="connsiteY84" fmla="*/ 3002 h 10000"/>
                  <a:gd name="connsiteX85" fmla="*/ 2234 w 19941"/>
                  <a:gd name="connsiteY85" fmla="*/ 3060 h 10000"/>
                  <a:gd name="connsiteX86" fmla="*/ 2262 w 19941"/>
                  <a:gd name="connsiteY86" fmla="*/ 3119 h 10000"/>
                  <a:gd name="connsiteX87" fmla="*/ 2291 w 19941"/>
                  <a:gd name="connsiteY87" fmla="*/ 3138 h 10000"/>
                  <a:gd name="connsiteX88" fmla="*/ 2310 w 19941"/>
                  <a:gd name="connsiteY88" fmla="*/ 3158 h 10000"/>
                  <a:gd name="connsiteX89" fmla="*/ 2338 w 19941"/>
                  <a:gd name="connsiteY89" fmla="*/ 3138 h 10000"/>
                  <a:gd name="connsiteX90" fmla="*/ 2367 w 19941"/>
                  <a:gd name="connsiteY90" fmla="*/ 3099 h 10000"/>
                  <a:gd name="connsiteX91" fmla="*/ 2386 w 19941"/>
                  <a:gd name="connsiteY91" fmla="*/ 3060 h 10000"/>
                  <a:gd name="connsiteX92" fmla="*/ 2414 w 19941"/>
                  <a:gd name="connsiteY92" fmla="*/ 3021 h 10000"/>
                  <a:gd name="connsiteX93" fmla="*/ 2443 w 19941"/>
                  <a:gd name="connsiteY93" fmla="*/ 2982 h 10000"/>
                  <a:gd name="connsiteX94" fmla="*/ 2481 w 19941"/>
                  <a:gd name="connsiteY94" fmla="*/ 2982 h 10000"/>
                  <a:gd name="connsiteX95" fmla="*/ 2500 w 19941"/>
                  <a:gd name="connsiteY95" fmla="*/ 2963 h 10000"/>
                  <a:gd name="connsiteX96" fmla="*/ 2529 w 19941"/>
                  <a:gd name="connsiteY96" fmla="*/ 2982 h 10000"/>
                  <a:gd name="connsiteX97" fmla="*/ 2557 w 19941"/>
                  <a:gd name="connsiteY97" fmla="*/ 3021 h 10000"/>
                  <a:gd name="connsiteX98" fmla="*/ 2576 w 19941"/>
                  <a:gd name="connsiteY98" fmla="*/ 3041 h 10000"/>
                  <a:gd name="connsiteX99" fmla="*/ 2605 w 19941"/>
                  <a:gd name="connsiteY99" fmla="*/ 3080 h 10000"/>
                  <a:gd name="connsiteX100" fmla="*/ 2633 w 19941"/>
                  <a:gd name="connsiteY100" fmla="*/ 3099 h 10000"/>
                  <a:gd name="connsiteX101" fmla="*/ 2652 w 19941"/>
                  <a:gd name="connsiteY101" fmla="*/ 3119 h 10000"/>
                  <a:gd name="connsiteX102" fmla="*/ 2681 w 19941"/>
                  <a:gd name="connsiteY102" fmla="*/ 3119 h 10000"/>
                  <a:gd name="connsiteX103" fmla="*/ 2709 w 19941"/>
                  <a:gd name="connsiteY103" fmla="*/ 3080 h 10000"/>
                  <a:gd name="connsiteX104" fmla="*/ 2738 w 19941"/>
                  <a:gd name="connsiteY104" fmla="*/ 3041 h 10000"/>
                  <a:gd name="connsiteX105" fmla="*/ 2757 w 19941"/>
                  <a:gd name="connsiteY105" fmla="*/ 3002 h 10000"/>
                  <a:gd name="connsiteX106" fmla="*/ 2785 w 19941"/>
                  <a:gd name="connsiteY106" fmla="*/ 2963 h 10000"/>
                  <a:gd name="connsiteX107" fmla="*/ 2814 w 19941"/>
                  <a:gd name="connsiteY107" fmla="*/ 2943 h 10000"/>
                  <a:gd name="connsiteX108" fmla="*/ 2842 w 19941"/>
                  <a:gd name="connsiteY108" fmla="*/ 2943 h 10000"/>
                  <a:gd name="connsiteX109" fmla="*/ 2871 w 19941"/>
                  <a:gd name="connsiteY109" fmla="*/ 2963 h 10000"/>
                  <a:gd name="connsiteX110" fmla="*/ 2899 w 19941"/>
                  <a:gd name="connsiteY110" fmla="*/ 2982 h 10000"/>
                  <a:gd name="connsiteX111" fmla="*/ 2918 w 19941"/>
                  <a:gd name="connsiteY111" fmla="*/ 3021 h 10000"/>
                  <a:gd name="connsiteX112" fmla="*/ 2947 w 19941"/>
                  <a:gd name="connsiteY112" fmla="*/ 3041 h 10000"/>
                  <a:gd name="connsiteX113" fmla="*/ 2975 w 19941"/>
                  <a:gd name="connsiteY113" fmla="*/ 3080 h 10000"/>
                  <a:gd name="connsiteX114" fmla="*/ 3004 w 19941"/>
                  <a:gd name="connsiteY114" fmla="*/ 3099 h 10000"/>
                  <a:gd name="connsiteX115" fmla="*/ 3023 w 19941"/>
                  <a:gd name="connsiteY115" fmla="*/ 3119 h 10000"/>
                  <a:gd name="connsiteX116" fmla="*/ 3051 w 19941"/>
                  <a:gd name="connsiteY116" fmla="*/ 3138 h 10000"/>
                  <a:gd name="connsiteX117" fmla="*/ 3080 w 19941"/>
                  <a:gd name="connsiteY117" fmla="*/ 3119 h 10000"/>
                  <a:gd name="connsiteX118" fmla="*/ 3099 w 19941"/>
                  <a:gd name="connsiteY118" fmla="*/ 3099 h 10000"/>
                  <a:gd name="connsiteX119" fmla="*/ 3127 w 19941"/>
                  <a:gd name="connsiteY119" fmla="*/ 3041 h 10000"/>
                  <a:gd name="connsiteX120" fmla="*/ 3156 w 19941"/>
                  <a:gd name="connsiteY120" fmla="*/ 3002 h 10000"/>
                  <a:gd name="connsiteX121" fmla="*/ 3175 w 19941"/>
                  <a:gd name="connsiteY121" fmla="*/ 2963 h 10000"/>
                  <a:gd name="connsiteX122" fmla="*/ 3213 w 19941"/>
                  <a:gd name="connsiteY122" fmla="*/ 2963 h 10000"/>
                  <a:gd name="connsiteX123" fmla="*/ 3241 w 19941"/>
                  <a:gd name="connsiteY123" fmla="*/ 2982 h 10000"/>
                  <a:gd name="connsiteX124" fmla="*/ 3270 w 19941"/>
                  <a:gd name="connsiteY124" fmla="*/ 3021 h 10000"/>
                  <a:gd name="connsiteX125" fmla="*/ 3289 w 19941"/>
                  <a:gd name="connsiteY125" fmla="*/ 3080 h 10000"/>
                  <a:gd name="connsiteX126" fmla="*/ 3317 w 19941"/>
                  <a:gd name="connsiteY126" fmla="*/ 3138 h 10000"/>
                  <a:gd name="connsiteX127" fmla="*/ 3346 w 19941"/>
                  <a:gd name="connsiteY127" fmla="*/ 3138 h 10000"/>
                  <a:gd name="connsiteX128" fmla="*/ 3365 w 19941"/>
                  <a:gd name="connsiteY128" fmla="*/ 3119 h 10000"/>
                  <a:gd name="connsiteX129" fmla="*/ 3394 w 19941"/>
                  <a:gd name="connsiteY129" fmla="*/ 3080 h 10000"/>
                  <a:gd name="connsiteX130" fmla="*/ 3422 w 19941"/>
                  <a:gd name="connsiteY130" fmla="*/ 3021 h 10000"/>
                  <a:gd name="connsiteX131" fmla="*/ 3441 w 19941"/>
                  <a:gd name="connsiteY131" fmla="*/ 2982 h 10000"/>
                  <a:gd name="connsiteX132" fmla="*/ 3470 w 19941"/>
                  <a:gd name="connsiteY132" fmla="*/ 2963 h 10000"/>
                  <a:gd name="connsiteX133" fmla="*/ 3498 w 19941"/>
                  <a:gd name="connsiteY133" fmla="*/ 2963 h 10000"/>
                  <a:gd name="connsiteX134" fmla="*/ 3527 w 19941"/>
                  <a:gd name="connsiteY134" fmla="*/ 2963 h 10000"/>
                  <a:gd name="connsiteX135" fmla="*/ 3555 w 19941"/>
                  <a:gd name="connsiteY135" fmla="*/ 2963 h 10000"/>
                  <a:gd name="connsiteX136" fmla="*/ 3584 w 19941"/>
                  <a:gd name="connsiteY136" fmla="*/ 2982 h 10000"/>
                  <a:gd name="connsiteX137" fmla="*/ 3612 w 19941"/>
                  <a:gd name="connsiteY137" fmla="*/ 3002 h 10000"/>
                  <a:gd name="connsiteX138" fmla="*/ 3631 w 19941"/>
                  <a:gd name="connsiteY138" fmla="*/ 3041 h 10000"/>
                  <a:gd name="connsiteX139" fmla="*/ 3660 w 19941"/>
                  <a:gd name="connsiteY139" fmla="*/ 3099 h 10000"/>
                  <a:gd name="connsiteX140" fmla="*/ 3688 w 19941"/>
                  <a:gd name="connsiteY140" fmla="*/ 3177 h 10000"/>
                  <a:gd name="connsiteX141" fmla="*/ 3717 w 19941"/>
                  <a:gd name="connsiteY141" fmla="*/ 3236 h 10000"/>
                  <a:gd name="connsiteX142" fmla="*/ 3736 w 19941"/>
                  <a:gd name="connsiteY142" fmla="*/ 3255 h 10000"/>
                  <a:gd name="connsiteX143" fmla="*/ 3764 w 19941"/>
                  <a:gd name="connsiteY143" fmla="*/ 3236 h 10000"/>
                  <a:gd name="connsiteX144" fmla="*/ 3793 w 19941"/>
                  <a:gd name="connsiteY144" fmla="*/ 3177 h 10000"/>
                  <a:gd name="connsiteX145" fmla="*/ 3812 w 19941"/>
                  <a:gd name="connsiteY145" fmla="*/ 3060 h 10000"/>
                  <a:gd name="connsiteX146" fmla="*/ 3840 w 19941"/>
                  <a:gd name="connsiteY146" fmla="*/ 2924 h 10000"/>
                  <a:gd name="connsiteX147" fmla="*/ 3869 w 19941"/>
                  <a:gd name="connsiteY147" fmla="*/ 2827 h 10000"/>
                  <a:gd name="connsiteX148" fmla="*/ 3888 w 19941"/>
                  <a:gd name="connsiteY148" fmla="*/ 2807 h 10000"/>
                  <a:gd name="connsiteX149" fmla="*/ 3926 w 19941"/>
                  <a:gd name="connsiteY149" fmla="*/ 2827 h 10000"/>
                  <a:gd name="connsiteX150" fmla="*/ 3954 w 19941"/>
                  <a:gd name="connsiteY150" fmla="*/ 2904 h 10000"/>
                  <a:gd name="connsiteX151" fmla="*/ 3983 w 19941"/>
                  <a:gd name="connsiteY151" fmla="*/ 2963 h 10000"/>
                  <a:gd name="connsiteX152" fmla="*/ 4002 w 19941"/>
                  <a:gd name="connsiteY152" fmla="*/ 3002 h 10000"/>
                  <a:gd name="connsiteX153" fmla="*/ 4030 w 19941"/>
                  <a:gd name="connsiteY153" fmla="*/ 3002 h 10000"/>
                  <a:gd name="connsiteX154" fmla="*/ 4059 w 19941"/>
                  <a:gd name="connsiteY154" fmla="*/ 3002 h 10000"/>
                  <a:gd name="connsiteX155" fmla="*/ 4078 w 19941"/>
                  <a:gd name="connsiteY155" fmla="*/ 3021 h 10000"/>
                  <a:gd name="connsiteX156" fmla="*/ 4106 w 19941"/>
                  <a:gd name="connsiteY156" fmla="*/ 3080 h 10000"/>
                  <a:gd name="connsiteX157" fmla="*/ 4135 w 19941"/>
                  <a:gd name="connsiteY157" fmla="*/ 3138 h 10000"/>
                  <a:gd name="connsiteX158" fmla="*/ 4154 w 19941"/>
                  <a:gd name="connsiteY158" fmla="*/ 3197 h 10000"/>
                  <a:gd name="connsiteX159" fmla="*/ 4183 w 19941"/>
                  <a:gd name="connsiteY159" fmla="*/ 3216 h 10000"/>
                  <a:gd name="connsiteX160" fmla="*/ 4211 w 19941"/>
                  <a:gd name="connsiteY160" fmla="*/ 3158 h 10000"/>
                  <a:gd name="connsiteX161" fmla="*/ 4240 w 19941"/>
                  <a:gd name="connsiteY161" fmla="*/ 3099 h 10000"/>
                  <a:gd name="connsiteX162" fmla="*/ 4268 w 19941"/>
                  <a:gd name="connsiteY162" fmla="*/ 3041 h 10000"/>
                  <a:gd name="connsiteX163" fmla="*/ 4297 w 19941"/>
                  <a:gd name="connsiteY163" fmla="*/ 3002 h 10000"/>
                  <a:gd name="connsiteX164" fmla="*/ 4325 w 19941"/>
                  <a:gd name="connsiteY164" fmla="*/ 2982 h 10000"/>
                  <a:gd name="connsiteX165" fmla="*/ 4344 w 19941"/>
                  <a:gd name="connsiteY165" fmla="*/ 3041 h 10000"/>
                  <a:gd name="connsiteX166" fmla="*/ 4373 w 19941"/>
                  <a:gd name="connsiteY166" fmla="*/ 3138 h 10000"/>
                  <a:gd name="connsiteX167" fmla="*/ 4401 w 19941"/>
                  <a:gd name="connsiteY167" fmla="*/ 3216 h 10000"/>
                  <a:gd name="connsiteX168" fmla="*/ 4420 w 19941"/>
                  <a:gd name="connsiteY168" fmla="*/ 3236 h 10000"/>
                  <a:gd name="connsiteX169" fmla="*/ 4449 w 19941"/>
                  <a:gd name="connsiteY169" fmla="*/ 3236 h 10000"/>
                  <a:gd name="connsiteX170" fmla="*/ 4477 w 19941"/>
                  <a:gd name="connsiteY170" fmla="*/ 3216 h 10000"/>
                  <a:gd name="connsiteX171" fmla="*/ 4506 w 19941"/>
                  <a:gd name="connsiteY171" fmla="*/ 3138 h 10000"/>
                  <a:gd name="connsiteX172" fmla="*/ 4525 w 19941"/>
                  <a:gd name="connsiteY172" fmla="*/ 3177 h 10000"/>
                  <a:gd name="connsiteX173" fmla="*/ 4553 w 19941"/>
                  <a:gd name="connsiteY173" fmla="*/ 3294 h 10000"/>
                  <a:gd name="connsiteX174" fmla="*/ 4582 w 19941"/>
                  <a:gd name="connsiteY174" fmla="*/ 3353 h 10000"/>
                  <a:gd name="connsiteX175" fmla="*/ 4601 w 19941"/>
                  <a:gd name="connsiteY175" fmla="*/ 3275 h 10000"/>
                  <a:gd name="connsiteX176" fmla="*/ 4639 w 19941"/>
                  <a:gd name="connsiteY176" fmla="*/ 3197 h 10000"/>
                  <a:gd name="connsiteX177" fmla="*/ 4667 w 19941"/>
                  <a:gd name="connsiteY177" fmla="*/ 3099 h 10000"/>
                  <a:gd name="connsiteX178" fmla="*/ 4686 w 19941"/>
                  <a:gd name="connsiteY178" fmla="*/ 2846 h 10000"/>
                  <a:gd name="connsiteX179" fmla="*/ 4715 w 19941"/>
                  <a:gd name="connsiteY179" fmla="*/ 2378 h 10000"/>
                  <a:gd name="connsiteX180" fmla="*/ 4743 w 19941"/>
                  <a:gd name="connsiteY180" fmla="*/ 1910 h 10000"/>
                  <a:gd name="connsiteX181" fmla="*/ 4772 w 19941"/>
                  <a:gd name="connsiteY181" fmla="*/ 1637 h 10000"/>
                  <a:gd name="connsiteX182" fmla="*/ 4791 w 19941"/>
                  <a:gd name="connsiteY182" fmla="*/ 1442 h 10000"/>
                  <a:gd name="connsiteX183" fmla="*/ 4819 w 19941"/>
                  <a:gd name="connsiteY183" fmla="*/ 1170 h 10000"/>
                  <a:gd name="connsiteX184" fmla="*/ 4848 w 19941"/>
                  <a:gd name="connsiteY184" fmla="*/ 799 h 10000"/>
                  <a:gd name="connsiteX185" fmla="*/ 4867 w 19941"/>
                  <a:gd name="connsiteY185" fmla="*/ 702 h 10000"/>
                  <a:gd name="connsiteX186" fmla="*/ 4895 w 19941"/>
                  <a:gd name="connsiteY186" fmla="*/ 1442 h 10000"/>
                  <a:gd name="connsiteX187" fmla="*/ 4924 w 19941"/>
                  <a:gd name="connsiteY187" fmla="*/ 3704 h 10000"/>
                  <a:gd name="connsiteX188" fmla="*/ 4943 w 19941"/>
                  <a:gd name="connsiteY188" fmla="*/ 7212 h 10000"/>
                  <a:gd name="connsiteX189" fmla="*/ 4981 w 19941"/>
                  <a:gd name="connsiteY189" fmla="*/ 10000 h 10000"/>
                  <a:gd name="connsiteX190" fmla="*/ 5010 w 19941"/>
                  <a:gd name="connsiteY190" fmla="*/ 9571 h 10000"/>
                  <a:gd name="connsiteX191" fmla="*/ 5038 w 19941"/>
                  <a:gd name="connsiteY191" fmla="*/ 5945 h 10000"/>
                  <a:gd name="connsiteX192" fmla="*/ 5057 w 19941"/>
                  <a:gd name="connsiteY192" fmla="*/ 1891 h 10000"/>
                  <a:gd name="connsiteX193" fmla="*/ 5086 w 19941"/>
                  <a:gd name="connsiteY193" fmla="*/ 0 h 10000"/>
                  <a:gd name="connsiteX194" fmla="*/ 5114 w 19941"/>
                  <a:gd name="connsiteY194" fmla="*/ 390 h 10000"/>
                  <a:gd name="connsiteX195" fmla="*/ 5133 w 19941"/>
                  <a:gd name="connsiteY195" fmla="*/ 1501 h 10000"/>
                  <a:gd name="connsiteX196" fmla="*/ 5162 w 19941"/>
                  <a:gd name="connsiteY196" fmla="*/ 2203 h 10000"/>
                  <a:gd name="connsiteX197" fmla="*/ 5190 w 19941"/>
                  <a:gd name="connsiteY197" fmla="*/ 2534 h 10000"/>
                  <a:gd name="connsiteX198" fmla="*/ 5219 w 19941"/>
                  <a:gd name="connsiteY198" fmla="*/ 2807 h 10000"/>
                  <a:gd name="connsiteX199" fmla="*/ 5238 w 19941"/>
                  <a:gd name="connsiteY199" fmla="*/ 3021 h 10000"/>
                  <a:gd name="connsiteX200" fmla="*/ 5266 w 19941"/>
                  <a:gd name="connsiteY200" fmla="*/ 3041 h 10000"/>
                  <a:gd name="connsiteX201" fmla="*/ 5295 w 19941"/>
                  <a:gd name="connsiteY201" fmla="*/ 3021 h 10000"/>
                  <a:gd name="connsiteX202" fmla="*/ 5314 w 19941"/>
                  <a:gd name="connsiteY202" fmla="*/ 3080 h 10000"/>
                  <a:gd name="connsiteX203" fmla="*/ 5352 w 19941"/>
                  <a:gd name="connsiteY203" fmla="*/ 3119 h 10000"/>
                  <a:gd name="connsiteX204" fmla="*/ 5380 w 19941"/>
                  <a:gd name="connsiteY204" fmla="*/ 3041 h 10000"/>
                  <a:gd name="connsiteX205" fmla="*/ 5399 w 19941"/>
                  <a:gd name="connsiteY205" fmla="*/ 2827 h 10000"/>
                  <a:gd name="connsiteX206" fmla="*/ 5428 w 19941"/>
                  <a:gd name="connsiteY206" fmla="*/ 2671 h 10000"/>
                  <a:gd name="connsiteX207" fmla="*/ 5456 w 19941"/>
                  <a:gd name="connsiteY207" fmla="*/ 2671 h 10000"/>
                  <a:gd name="connsiteX208" fmla="*/ 5485 w 19941"/>
                  <a:gd name="connsiteY208" fmla="*/ 2807 h 10000"/>
                  <a:gd name="connsiteX209" fmla="*/ 5504 w 19941"/>
                  <a:gd name="connsiteY209" fmla="*/ 2982 h 10000"/>
                  <a:gd name="connsiteX210" fmla="*/ 5532 w 19941"/>
                  <a:gd name="connsiteY210" fmla="*/ 3099 h 10000"/>
                  <a:gd name="connsiteX211" fmla="*/ 5561 w 19941"/>
                  <a:gd name="connsiteY211" fmla="*/ 3158 h 10000"/>
                  <a:gd name="connsiteX212" fmla="*/ 5580 w 19941"/>
                  <a:gd name="connsiteY212" fmla="*/ 3138 h 10000"/>
                  <a:gd name="connsiteX213" fmla="*/ 5608 w 19941"/>
                  <a:gd name="connsiteY213" fmla="*/ 3080 h 10000"/>
                  <a:gd name="connsiteX214" fmla="*/ 5637 w 19941"/>
                  <a:gd name="connsiteY214" fmla="*/ 3002 h 10000"/>
                  <a:gd name="connsiteX215" fmla="*/ 5656 w 19941"/>
                  <a:gd name="connsiteY215" fmla="*/ 2963 h 10000"/>
                  <a:gd name="connsiteX216" fmla="*/ 5694 w 19941"/>
                  <a:gd name="connsiteY216" fmla="*/ 3002 h 10000"/>
                  <a:gd name="connsiteX217" fmla="*/ 5722 w 19941"/>
                  <a:gd name="connsiteY217" fmla="*/ 3080 h 10000"/>
                  <a:gd name="connsiteX218" fmla="*/ 5751 w 19941"/>
                  <a:gd name="connsiteY218" fmla="*/ 3158 h 10000"/>
                  <a:gd name="connsiteX219" fmla="*/ 5770 w 19941"/>
                  <a:gd name="connsiteY219" fmla="*/ 3216 h 10000"/>
                  <a:gd name="connsiteX220" fmla="*/ 5798 w 19941"/>
                  <a:gd name="connsiteY220" fmla="*/ 3255 h 10000"/>
                  <a:gd name="connsiteX221" fmla="*/ 5827 w 19941"/>
                  <a:gd name="connsiteY221" fmla="*/ 3236 h 10000"/>
                  <a:gd name="connsiteX222" fmla="*/ 5846 w 19941"/>
                  <a:gd name="connsiteY222" fmla="*/ 3177 h 10000"/>
                  <a:gd name="connsiteX223" fmla="*/ 5875 w 19941"/>
                  <a:gd name="connsiteY223" fmla="*/ 3119 h 10000"/>
                  <a:gd name="connsiteX224" fmla="*/ 5903 w 19941"/>
                  <a:gd name="connsiteY224" fmla="*/ 3060 h 10000"/>
                  <a:gd name="connsiteX225" fmla="*/ 5922 w 19941"/>
                  <a:gd name="connsiteY225" fmla="*/ 3021 h 10000"/>
                  <a:gd name="connsiteX226" fmla="*/ 5951 w 19941"/>
                  <a:gd name="connsiteY226" fmla="*/ 3002 h 10000"/>
                  <a:gd name="connsiteX227" fmla="*/ 5979 w 19941"/>
                  <a:gd name="connsiteY227" fmla="*/ 2982 h 10000"/>
                  <a:gd name="connsiteX228" fmla="*/ 6008 w 19941"/>
                  <a:gd name="connsiteY228" fmla="*/ 2943 h 10000"/>
                  <a:gd name="connsiteX229" fmla="*/ 6027 w 19941"/>
                  <a:gd name="connsiteY229" fmla="*/ 2865 h 10000"/>
                  <a:gd name="connsiteX230" fmla="*/ 6065 w 19941"/>
                  <a:gd name="connsiteY230" fmla="*/ 2827 h 10000"/>
                  <a:gd name="connsiteX231" fmla="*/ 6093 w 19941"/>
                  <a:gd name="connsiteY231" fmla="*/ 2846 h 10000"/>
                  <a:gd name="connsiteX232" fmla="*/ 6112 w 19941"/>
                  <a:gd name="connsiteY232" fmla="*/ 2904 h 10000"/>
                  <a:gd name="connsiteX233" fmla="*/ 6141 w 19941"/>
                  <a:gd name="connsiteY233" fmla="*/ 3021 h 10000"/>
                  <a:gd name="connsiteX234" fmla="*/ 6169 w 19941"/>
                  <a:gd name="connsiteY234" fmla="*/ 3138 h 10000"/>
                  <a:gd name="connsiteX235" fmla="*/ 6188 w 19941"/>
                  <a:gd name="connsiteY235" fmla="*/ 3216 h 10000"/>
                  <a:gd name="connsiteX236" fmla="*/ 6217 w 19941"/>
                  <a:gd name="connsiteY236" fmla="*/ 3255 h 10000"/>
                  <a:gd name="connsiteX237" fmla="*/ 6245 w 19941"/>
                  <a:gd name="connsiteY237" fmla="*/ 3236 h 10000"/>
                  <a:gd name="connsiteX238" fmla="*/ 6274 w 19941"/>
                  <a:gd name="connsiteY238" fmla="*/ 3177 h 10000"/>
                  <a:gd name="connsiteX239" fmla="*/ 6293 w 19941"/>
                  <a:gd name="connsiteY239" fmla="*/ 3099 h 10000"/>
                  <a:gd name="connsiteX240" fmla="*/ 6321 w 19941"/>
                  <a:gd name="connsiteY240" fmla="*/ 3041 h 10000"/>
                  <a:gd name="connsiteX241" fmla="*/ 6350 w 19941"/>
                  <a:gd name="connsiteY241" fmla="*/ 3002 h 10000"/>
                  <a:gd name="connsiteX242" fmla="*/ 6369 w 19941"/>
                  <a:gd name="connsiteY242" fmla="*/ 2982 h 10000"/>
                  <a:gd name="connsiteX243" fmla="*/ 6407 w 19941"/>
                  <a:gd name="connsiteY243" fmla="*/ 2982 h 10000"/>
                  <a:gd name="connsiteX244" fmla="*/ 6435 w 19941"/>
                  <a:gd name="connsiteY244" fmla="*/ 2982 h 10000"/>
                  <a:gd name="connsiteX245" fmla="*/ 6464 w 19941"/>
                  <a:gd name="connsiteY245" fmla="*/ 3002 h 10000"/>
                  <a:gd name="connsiteX246" fmla="*/ 6483 w 19941"/>
                  <a:gd name="connsiteY246" fmla="*/ 3002 h 10000"/>
                  <a:gd name="connsiteX247" fmla="*/ 6511 w 19941"/>
                  <a:gd name="connsiteY247" fmla="*/ 3021 h 10000"/>
                  <a:gd name="connsiteX248" fmla="*/ 6540 w 19941"/>
                  <a:gd name="connsiteY248" fmla="*/ 3041 h 10000"/>
                  <a:gd name="connsiteX249" fmla="*/ 6559 w 19941"/>
                  <a:gd name="connsiteY249" fmla="*/ 3060 h 10000"/>
                  <a:gd name="connsiteX250" fmla="*/ 6587 w 19941"/>
                  <a:gd name="connsiteY250" fmla="*/ 3099 h 10000"/>
                  <a:gd name="connsiteX251" fmla="*/ 6616 w 19941"/>
                  <a:gd name="connsiteY251" fmla="*/ 3119 h 10000"/>
                  <a:gd name="connsiteX252" fmla="*/ 6635 w 19941"/>
                  <a:gd name="connsiteY252" fmla="*/ 3099 h 10000"/>
                  <a:gd name="connsiteX253" fmla="*/ 6663 w 19941"/>
                  <a:gd name="connsiteY253" fmla="*/ 3060 h 10000"/>
                  <a:gd name="connsiteX254" fmla="*/ 6692 w 19941"/>
                  <a:gd name="connsiteY254" fmla="*/ 3002 h 10000"/>
                  <a:gd name="connsiteX255" fmla="*/ 6721 w 19941"/>
                  <a:gd name="connsiteY255" fmla="*/ 2943 h 10000"/>
                  <a:gd name="connsiteX256" fmla="*/ 6740 w 19941"/>
                  <a:gd name="connsiteY256" fmla="*/ 2943 h 10000"/>
                  <a:gd name="connsiteX257" fmla="*/ 6778 w 19941"/>
                  <a:gd name="connsiteY257" fmla="*/ 2943 h 10000"/>
                  <a:gd name="connsiteX258" fmla="*/ 6806 w 19941"/>
                  <a:gd name="connsiteY258" fmla="*/ 3002 h 10000"/>
                  <a:gd name="connsiteX259" fmla="*/ 6825 w 19941"/>
                  <a:gd name="connsiteY259" fmla="*/ 3060 h 10000"/>
                  <a:gd name="connsiteX260" fmla="*/ 6854 w 19941"/>
                  <a:gd name="connsiteY260" fmla="*/ 3099 h 10000"/>
                  <a:gd name="connsiteX261" fmla="*/ 6882 w 19941"/>
                  <a:gd name="connsiteY261" fmla="*/ 3138 h 10000"/>
                  <a:gd name="connsiteX262" fmla="*/ 6901 w 19941"/>
                  <a:gd name="connsiteY262" fmla="*/ 3158 h 10000"/>
                  <a:gd name="connsiteX263" fmla="*/ 6930 w 19941"/>
                  <a:gd name="connsiteY263" fmla="*/ 3138 h 10000"/>
                  <a:gd name="connsiteX264" fmla="*/ 6958 w 19941"/>
                  <a:gd name="connsiteY264" fmla="*/ 3119 h 10000"/>
                  <a:gd name="connsiteX265" fmla="*/ 6987 w 19941"/>
                  <a:gd name="connsiteY265" fmla="*/ 3080 h 10000"/>
                  <a:gd name="connsiteX266" fmla="*/ 7006 w 19941"/>
                  <a:gd name="connsiteY266" fmla="*/ 3041 h 10000"/>
                  <a:gd name="connsiteX267" fmla="*/ 7034 w 19941"/>
                  <a:gd name="connsiteY267" fmla="*/ 3021 h 10000"/>
                  <a:gd name="connsiteX268" fmla="*/ 7063 w 19941"/>
                  <a:gd name="connsiteY268" fmla="*/ 3002 h 10000"/>
                  <a:gd name="connsiteX269" fmla="*/ 7082 w 19941"/>
                  <a:gd name="connsiteY269" fmla="*/ 2963 h 10000"/>
                  <a:gd name="connsiteX270" fmla="*/ 7120 w 19941"/>
                  <a:gd name="connsiteY270" fmla="*/ 2963 h 10000"/>
                  <a:gd name="connsiteX271" fmla="*/ 7148 w 19941"/>
                  <a:gd name="connsiteY271" fmla="*/ 2943 h 10000"/>
                  <a:gd name="connsiteX272" fmla="*/ 7167 w 19941"/>
                  <a:gd name="connsiteY272" fmla="*/ 2963 h 10000"/>
                  <a:gd name="connsiteX273" fmla="*/ 7196 w 19941"/>
                  <a:gd name="connsiteY273" fmla="*/ 3002 h 10000"/>
                  <a:gd name="connsiteX274" fmla="*/ 7224 w 19941"/>
                  <a:gd name="connsiteY274" fmla="*/ 3041 h 10000"/>
                  <a:gd name="connsiteX275" fmla="*/ 7253 w 19941"/>
                  <a:gd name="connsiteY275" fmla="*/ 3080 h 10000"/>
                  <a:gd name="connsiteX276" fmla="*/ 7272 w 19941"/>
                  <a:gd name="connsiteY276" fmla="*/ 3099 h 10000"/>
                  <a:gd name="connsiteX277" fmla="*/ 7300 w 19941"/>
                  <a:gd name="connsiteY277" fmla="*/ 3099 h 10000"/>
                  <a:gd name="connsiteX278" fmla="*/ 7329 w 19941"/>
                  <a:gd name="connsiteY278" fmla="*/ 3080 h 10000"/>
                  <a:gd name="connsiteX279" fmla="*/ 7348 w 19941"/>
                  <a:gd name="connsiteY279" fmla="*/ 3041 h 10000"/>
                  <a:gd name="connsiteX280" fmla="*/ 7376 w 19941"/>
                  <a:gd name="connsiteY280" fmla="*/ 3021 h 10000"/>
                  <a:gd name="connsiteX281" fmla="*/ 7405 w 19941"/>
                  <a:gd name="connsiteY281" fmla="*/ 2982 h 10000"/>
                  <a:gd name="connsiteX282" fmla="*/ 7424 w 19941"/>
                  <a:gd name="connsiteY282" fmla="*/ 2963 h 10000"/>
                  <a:gd name="connsiteX283" fmla="*/ 7452 w 19941"/>
                  <a:gd name="connsiteY283" fmla="*/ 2963 h 10000"/>
                  <a:gd name="connsiteX284" fmla="*/ 7490 w 19941"/>
                  <a:gd name="connsiteY284" fmla="*/ 2963 h 10000"/>
                  <a:gd name="connsiteX285" fmla="*/ 7519 w 19941"/>
                  <a:gd name="connsiteY285" fmla="*/ 2982 h 10000"/>
                  <a:gd name="connsiteX286" fmla="*/ 7538 w 19941"/>
                  <a:gd name="connsiteY286" fmla="*/ 3021 h 10000"/>
                  <a:gd name="connsiteX287" fmla="*/ 7567 w 19941"/>
                  <a:gd name="connsiteY287" fmla="*/ 3080 h 10000"/>
                  <a:gd name="connsiteX288" fmla="*/ 7595 w 19941"/>
                  <a:gd name="connsiteY288" fmla="*/ 3119 h 10000"/>
                  <a:gd name="connsiteX289" fmla="*/ 7614 w 19941"/>
                  <a:gd name="connsiteY289" fmla="*/ 3158 h 10000"/>
                  <a:gd name="connsiteX290" fmla="*/ 7643 w 19941"/>
                  <a:gd name="connsiteY290" fmla="*/ 3177 h 10000"/>
                  <a:gd name="connsiteX291" fmla="*/ 7671 w 19941"/>
                  <a:gd name="connsiteY291" fmla="*/ 3158 h 10000"/>
                  <a:gd name="connsiteX292" fmla="*/ 7690 w 19941"/>
                  <a:gd name="connsiteY292" fmla="*/ 3138 h 10000"/>
                  <a:gd name="connsiteX293" fmla="*/ 7719 w 19941"/>
                  <a:gd name="connsiteY293" fmla="*/ 3080 h 10000"/>
                  <a:gd name="connsiteX294" fmla="*/ 7747 w 19941"/>
                  <a:gd name="connsiteY294" fmla="*/ 3021 h 10000"/>
                  <a:gd name="connsiteX295" fmla="*/ 7776 w 19941"/>
                  <a:gd name="connsiteY295" fmla="*/ 2963 h 10000"/>
                  <a:gd name="connsiteX296" fmla="*/ 7795 w 19941"/>
                  <a:gd name="connsiteY296" fmla="*/ 2943 h 10000"/>
                  <a:gd name="connsiteX297" fmla="*/ 7833 w 19941"/>
                  <a:gd name="connsiteY297" fmla="*/ 2924 h 10000"/>
                  <a:gd name="connsiteX298" fmla="*/ 7861 w 19941"/>
                  <a:gd name="connsiteY298" fmla="*/ 2943 h 10000"/>
                  <a:gd name="connsiteX299" fmla="*/ 7880 w 19941"/>
                  <a:gd name="connsiteY299" fmla="*/ 2982 h 10000"/>
                  <a:gd name="connsiteX300" fmla="*/ 7909 w 19941"/>
                  <a:gd name="connsiteY300" fmla="*/ 3021 h 10000"/>
                  <a:gd name="connsiteX301" fmla="*/ 7937 w 19941"/>
                  <a:gd name="connsiteY301" fmla="*/ 3060 h 10000"/>
                  <a:gd name="connsiteX302" fmla="*/ 7966 w 19941"/>
                  <a:gd name="connsiteY302" fmla="*/ 3099 h 10000"/>
                  <a:gd name="connsiteX303" fmla="*/ 7985 w 19941"/>
                  <a:gd name="connsiteY303" fmla="*/ 3119 h 10000"/>
                  <a:gd name="connsiteX304" fmla="*/ 8013 w 19941"/>
                  <a:gd name="connsiteY304" fmla="*/ 3119 h 10000"/>
                  <a:gd name="connsiteX305" fmla="*/ 8042 w 19941"/>
                  <a:gd name="connsiteY305" fmla="*/ 3099 h 10000"/>
                  <a:gd name="connsiteX306" fmla="*/ 8061 w 19941"/>
                  <a:gd name="connsiteY306" fmla="*/ 3080 h 10000"/>
                  <a:gd name="connsiteX307" fmla="*/ 8089 w 19941"/>
                  <a:gd name="connsiteY307" fmla="*/ 3060 h 10000"/>
                  <a:gd name="connsiteX308" fmla="*/ 8118 w 19941"/>
                  <a:gd name="connsiteY308" fmla="*/ 3021 h 10000"/>
                  <a:gd name="connsiteX309" fmla="*/ 8137 w 19941"/>
                  <a:gd name="connsiteY309" fmla="*/ 2982 h 10000"/>
                  <a:gd name="connsiteX310" fmla="*/ 8165 w 19941"/>
                  <a:gd name="connsiteY310" fmla="*/ 2963 h 10000"/>
                  <a:gd name="connsiteX311" fmla="*/ 8203 w 19941"/>
                  <a:gd name="connsiteY311" fmla="*/ 2943 h 10000"/>
                  <a:gd name="connsiteX312" fmla="*/ 8232 w 19941"/>
                  <a:gd name="connsiteY312" fmla="*/ 2963 h 10000"/>
                  <a:gd name="connsiteX313" fmla="*/ 8251 w 19941"/>
                  <a:gd name="connsiteY313" fmla="*/ 3002 h 10000"/>
                  <a:gd name="connsiteX314" fmla="*/ 8279 w 19941"/>
                  <a:gd name="connsiteY314" fmla="*/ 3060 h 10000"/>
                  <a:gd name="connsiteX315" fmla="*/ 8308 w 19941"/>
                  <a:gd name="connsiteY315" fmla="*/ 3099 h 10000"/>
                  <a:gd name="connsiteX316" fmla="*/ 8327 w 19941"/>
                  <a:gd name="connsiteY316" fmla="*/ 3119 h 10000"/>
                  <a:gd name="connsiteX317" fmla="*/ 8356 w 19941"/>
                  <a:gd name="connsiteY317" fmla="*/ 3119 h 10000"/>
                  <a:gd name="connsiteX318" fmla="*/ 8384 w 19941"/>
                  <a:gd name="connsiteY318" fmla="*/ 3099 h 10000"/>
                  <a:gd name="connsiteX319" fmla="*/ 8403 w 19941"/>
                  <a:gd name="connsiteY319" fmla="*/ 3060 h 10000"/>
                  <a:gd name="connsiteX320" fmla="*/ 8432 w 19941"/>
                  <a:gd name="connsiteY320" fmla="*/ 3041 h 10000"/>
                  <a:gd name="connsiteX321" fmla="*/ 8460 w 19941"/>
                  <a:gd name="connsiteY321" fmla="*/ 3021 h 10000"/>
                  <a:gd name="connsiteX322" fmla="*/ 8489 w 19941"/>
                  <a:gd name="connsiteY322" fmla="*/ 3002 h 10000"/>
                  <a:gd name="connsiteX323" fmla="*/ 8508 w 19941"/>
                  <a:gd name="connsiteY323" fmla="*/ 3002 h 10000"/>
                  <a:gd name="connsiteX324" fmla="*/ 8546 w 19941"/>
                  <a:gd name="connsiteY324" fmla="*/ 3002 h 10000"/>
                  <a:gd name="connsiteX325" fmla="*/ 8574 w 19941"/>
                  <a:gd name="connsiteY325" fmla="*/ 3021 h 10000"/>
                  <a:gd name="connsiteX326" fmla="*/ 8593 w 19941"/>
                  <a:gd name="connsiteY326" fmla="*/ 3041 h 10000"/>
                  <a:gd name="connsiteX327" fmla="*/ 8622 w 19941"/>
                  <a:gd name="connsiteY327" fmla="*/ 3060 h 10000"/>
                  <a:gd name="connsiteX328" fmla="*/ 8650 w 19941"/>
                  <a:gd name="connsiteY328" fmla="*/ 3080 h 10000"/>
                  <a:gd name="connsiteX329" fmla="*/ 8669 w 19941"/>
                  <a:gd name="connsiteY329" fmla="*/ 3119 h 10000"/>
                  <a:gd name="connsiteX330" fmla="*/ 8698 w 19941"/>
                  <a:gd name="connsiteY330" fmla="*/ 3138 h 10000"/>
                  <a:gd name="connsiteX331" fmla="*/ 8726 w 19941"/>
                  <a:gd name="connsiteY331" fmla="*/ 3138 h 10000"/>
                  <a:gd name="connsiteX332" fmla="*/ 8755 w 19941"/>
                  <a:gd name="connsiteY332" fmla="*/ 3119 h 10000"/>
                  <a:gd name="connsiteX333" fmla="*/ 8774 w 19941"/>
                  <a:gd name="connsiteY333" fmla="*/ 3080 h 10000"/>
                  <a:gd name="connsiteX334" fmla="*/ 8802 w 19941"/>
                  <a:gd name="connsiteY334" fmla="*/ 3021 h 10000"/>
                  <a:gd name="connsiteX335" fmla="*/ 8831 w 19941"/>
                  <a:gd name="connsiteY335" fmla="*/ 2963 h 10000"/>
                  <a:gd name="connsiteX336" fmla="*/ 8850 w 19941"/>
                  <a:gd name="connsiteY336" fmla="*/ 2924 h 10000"/>
                  <a:gd name="connsiteX337" fmla="*/ 8878 w 19941"/>
                  <a:gd name="connsiteY337" fmla="*/ 2904 h 10000"/>
                  <a:gd name="connsiteX338" fmla="*/ 8916 w 19941"/>
                  <a:gd name="connsiteY338" fmla="*/ 2924 h 10000"/>
                  <a:gd name="connsiteX339" fmla="*/ 8935 w 19941"/>
                  <a:gd name="connsiteY339" fmla="*/ 2963 h 10000"/>
                  <a:gd name="connsiteX340" fmla="*/ 8964 w 19941"/>
                  <a:gd name="connsiteY340" fmla="*/ 3002 h 10000"/>
                  <a:gd name="connsiteX341" fmla="*/ 8992 w 19941"/>
                  <a:gd name="connsiteY341" fmla="*/ 3041 h 10000"/>
                  <a:gd name="connsiteX342" fmla="*/ 9021 w 19941"/>
                  <a:gd name="connsiteY342" fmla="*/ 3080 h 10000"/>
                  <a:gd name="connsiteX343" fmla="*/ 9040 w 19941"/>
                  <a:gd name="connsiteY343" fmla="*/ 3119 h 10000"/>
                  <a:gd name="connsiteX344" fmla="*/ 9068 w 19941"/>
                  <a:gd name="connsiteY344" fmla="*/ 3119 h 10000"/>
                  <a:gd name="connsiteX345" fmla="*/ 9097 w 19941"/>
                  <a:gd name="connsiteY345" fmla="*/ 3119 h 10000"/>
                  <a:gd name="connsiteX346" fmla="*/ 9116 w 19941"/>
                  <a:gd name="connsiteY346" fmla="*/ 3099 h 10000"/>
                  <a:gd name="connsiteX347" fmla="*/ 9144 w 19941"/>
                  <a:gd name="connsiteY347" fmla="*/ 3080 h 10000"/>
                  <a:gd name="connsiteX348" fmla="*/ 9173 w 19941"/>
                  <a:gd name="connsiteY348" fmla="*/ 3060 h 10000"/>
                  <a:gd name="connsiteX349" fmla="*/ 9192 w 19941"/>
                  <a:gd name="connsiteY349" fmla="*/ 3021 h 10000"/>
                  <a:gd name="connsiteX350" fmla="*/ 9221 w 19941"/>
                  <a:gd name="connsiteY350" fmla="*/ 2982 h 10000"/>
                  <a:gd name="connsiteX351" fmla="*/ 9259 w 19941"/>
                  <a:gd name="connsiteY351" fmla="*/ 2963 h 10000"/>
                  <a:gd name="connsiteX352" fmla="*/ 9287 w 19941"/>
                  <a:gd name="connsiteY352" fmla="*/ 2963 h 10000"/>
                  <a:gd name="connsiteX353" fmla="*/ 9306 w 19941"/>
                  <a:gd name="connsiteY353" fmla="*/ 2982 h 10000"/>
                  <a:gd name="connsiteX354" fmla="*/ 9335 w 19941"/>
                  <a:gd name="connsiteY354" fmla="*/ 3021 h 10000"/>
                  <a:gd name="connsiteX355" fmla="*/ 9363 w 19941"/>
                  <a:gd name="connsiteY355" fmla="*/ 3060 h 10000"/>
                  <a:gd name="connsiteX356" fmla="*/ 9382 w 19941"/>
                  <a:gd name="connsiteY356" fmla="*/ 3080 h 10000"/>
                  <a:gd name="connsiteX357" fmla="*/ 9411 w 19941"/>
                  <a:gd name="connsiteY357" fmla="*/ 3099 h 10000"/>
                  <a:gd name="connsiteX358" fmla="*/ 9439 w 19941"/>
                  <a:gd name="connsiteY358" fmla="*/ 3099 h 10000"/>
                  <a:gd name="connsiteX359" fmla="*/ 9468 w 19941"/>
                  <a:gd name="connsiteY359" fmla="*/ 3080 h 10000"/>
                  <a:gd name="connsiteX360" fmla="*/ 9487 w 19941"/>
                  <a:gd name="connsiteY360" fmla="*/ 3060 h 10000"/>
                  <a:gd name="connsiteX361" fmla="*/ 9515 w 19941"/>
                  <a:gd name="connsiteY361" fmla="*/ 3021 h 10000"/>
                  <a:gd name="connsiteX362" fmla="*/ 9544 w 19941"/>
                  <a:gd name="connsiteY362" fmla="*/ 3002 h 10000"/>
                  <a:gd name="connsiteX363" fmla="*/ 9563 w 19941"/>
                  <a:gd name="connsiteY363" fmla="*/ 3002 h 10000"/>
                  <a:gd name="connsiteX364" fmla="*/ 9591 w 19941"/>
                  <a:gd name="connsiteY364" fmla="*/ 3002 h 10000"/>
                  <a:gd name="connsiteX365" fmla="*/ 9629 w 19941"/>
                  <a:gd name="connsiteY365" fmla="*/ 3002 h 10000"/>
                  <a:gd name="connsiteX366" fmla="*/ 9648 w 19941"/>
                  <a:gd name="connsiteY366" fmla="*/ 3021 h 10000"/>
                  <a:gd name="connsiteX367" fmla="*/ 9677 w 19941"/>
                  <a:gd name="connsiteY367" fmla="*/ 3041 h 10000"/>
                  <a:gd name="connsiteX368" fmla="*/ 9705 w 19941"/>
                  <a:gd name="connsiteY368" fmla="*/ 3080 h 10000"/>
                  <a:gd name="connsiteX369" fmla="*/ 9734 w 19941"/>
                  <a:gd name="connsiteY369" fmla="*/ 3099 h 10000"/>
                  <a:gd name="connsiteX370" fmla="*/ 9753 w 19941"/>
                  <a:gd name="connsiteY370" fmla="*/ 3099 h 10000"/>
                  <a:gd name="connsiteX371" fmla="*/ 9781 w 19941"/>
                  <a:gd name="connsiteY371" fmla="*/ 3099 h 10000"/>
                  <a:gd name="connsiteX372" fmla="*/ 9810 w 19941"/>
                  <a:gd name="connsiteY372" fmla="*/ 3099 h 10000"/>
                  <a:gd name="connsiteX373" fmla="*/ 9829 w 19941"/>
                  <a:gd name="connsiteY373" fmla="*/ 3060 h 10000"/>
                  <a:gd name="connsiteX374" fmla="*/ 9857 w 19941"/>
                  <a:gd name="connsiteY374" fmla="*/ 3021 h 10000"/>
                  <a:gd name="connsiteX375" fmla="*/ 9886 w 19941"/>
                  <a:gd name="connsiteY375" fmla="*/ 2982 h 10000"/>
                  <a:gd name="connsiteX376" fmla="*/ 9905 w 19941"/>
                  <a:gd name="connsiteY376" fmla="*/ 2963 h 10000"/>
                  <a:gd name="connsiteX377" fmla="*/ 9933 w 19941"/>
                  <a:gd name="connsiteY377" fmla="*/ 2943 h 10000"/>
                  <a:gd name="connsiteX378" fmla="*/ 9971 w 19941"/>
                  <a:gd name="connsiteY378" fmla="*/ 2943 h 10000"/>
                  <a:gd name="connsiteX379" fmla="*/ 19941 w 19941"/>
                  <a:gd name="connsiteY379" fmla="*/ 3010 h 10000"/>
                  <a:gd name="connsiteX0" fmla="*/ 0 w 20046"/>
                  <a:gd name="connsiteY0" fmla="*/ 2963 h 10000"/>
                  <a:gd name="connsiteX1" fmla="*/ 19 w 20046"/>
                  <a:gd name="connsiteY1" fmla="*/ 2963 h 10000"/>
                  <a:gd name="connsiteX2" fmla="*/ 48 w 20046"/>
                  <a:gd name="connsiteY2" fmla="*/ 2963 h 10000"/>
                  <a:gd name="connsiteX3" fmla="*/ 76 w 20046"/>
                  <a:gd name="connsiteY3" fmla="*/ 2982 h 10000"/>
                  <a:gd name="connsiteX4" fmla="*/ 95 w 20046"/>
                  <a:gd name="connsiteY4" fmla="*/ 3021 h 10000"/>
                  <a:gd name="connsiteX5" fmla="*/ 124 w 20046"/>
                  <a:gd name="connsiteY5" fmla="*/ 3060 h 10000"/>
                  <a:gd name="connsiteX6" fmla="*/ 152 w 20046"/>
                  <a:gd name="connsiteY6" fmla="*/ 3099 h 10000"/>
                  <a:gd name="connsiteX7" fmla="*/ 171 w 20046"/>
                  <a:gd name="connsiteY7" fmla="*/ 3099 h 10000"/>
                  <a:gd name="connsiteX8" fmla="*/ 200 w 20046"/>
                  <a:gd name="connsiteY8" fmla="*/ 3099 h 10000"/>
                  <a:gd name="connsiteX9" fmla="*/ 228 w 20046"/>
                  <a:gd name="connsiteY9" fmla="*/ 3080 h 10000"/>
                  <a:gd name="connsiteX10" fmla="*/ 257 w 20046"/>
                  <a:gd name="connsiteY10" fmla="*/ 3060 h 10000"/>
                  <a:gd name="connsiteX11" fmla="*/ 276 w 20046"/>
                  <a:gd name="connsiteY11" fmla="*/ 3021 h 10000"/>
                  <a:gd name="connsiteX12" fmla="*/ 304 w 20046"/>
                  <a:gd name="connsiteY12" fmla="*/ 3002 h 10000"/>
                  <a:gd name="connsiteX13" fmla="*/ 342 w 20046"/>
                  <a:gd name="connsiteY13" fmla="*/ 3002 h 10000"/>
                  <a:gd name="connsiteX14" fmla="*/ 361 w 20046"/>
                  <a:gd name="connsiteY14" fmla="*/ 3002 h 10000"/>
                  <a:gd name="connsiteX15" fmla="*/ 390 w 20046"/>
                  <a:gd name="connsiteY15" fmla="*/ 3002 h 10000"/>
                  <a:gd name="connsiteX16" fmla="*/ 418 w 20046"/>
                  <a:gd name="connsiteY16" fmla="*/ 3021 h 10000"/>
                  <a:gd name="connsiteX17" fmla="*/ 437 w 20046"/>
                  <a:gd name="connsiteY17" fmla="*/ 3041 h 10000"/>
                  <a:gd name="connsiteX18" fmla="*/ 466 w 20046"/>
                  <a:gd name="connsiteY18" fmla="*/ 3060 h 10000"/>
                  <a:gd name="connsiteX19" fmla="*/ 494 w 20046"/>
                  <a:gd name="connsiteY19" fmla="*/ 3080 h 10000"/>
                  <a:gd name="connsiteX20" fmla="*/ 523 w 20046"/>
                  <a:gd name="connsiteY20" fmla="*/ 3099 h 10000"/>
                  <a:gd name="connsiteX21" fmla="*/ 542 w 20046"/>
                  <a:gd name="connsiteY21" fmla="*/ 3099 h 10000"/>
                  <a:gd name="connsiteX22" fmla="*/ 570 w 20046"/>
                  <a:gd name="connsiteY22" fmla="*/ 3080 h 10000"/>
                  <a:gd name="connsiteX23" fmla="*/ 599 w 20046"/>
                  <a:gd name="connsiteY23" fmla="*/ 3041 h 10000"/>
                  <a:gd name="connsiteX24" fmla="*/ 618 w 20046"/>
                  <a:gd name="connsiteY24" fmla="*/ 3002 h 10000"/>
                  <a:gd name="connsiteX25" fmla="*/ 646 w 20046"/>
                  <a:gd name="connsiteY25" fmla="*/ 2963 h 10000"/>
                  <a:gd name="connsiteX26" fmla="*/ 675 w 20046"/>
                  <a:gd name="connsiteY26" fmla="*/ 2943 h 10000"/>
                  <a:gd name="connsiteX27" fmla="*/ 703 w 20046"/>
                  <a:gd name="connsiteY27" fmla="*/ 2963 h 10000"/>
                  <a:gd name="connsiteX28" fmla="*/ 732 w 20046"/>
                  <a:gd name="connsiteY28" fmla="*/ 2982 h 10000"/>
                  <a:gd name="connsiteX29" fmla="*/ 760 w 20046"/>
                  <a:gd name="connsiteY29" fmla="*/ 3021 h 10000"/>
                  <a:gd name="connsiteX30" fmla="*/ 789 w 20046"/>
                  <a:gd name="connsiteY30" fmla="*/ 3060 h 10000"/>
                  <a:gd name="connsiteX31" fmla="*/ 808 w 20046"/>
                  <a:gd name="connsiteY31" fmla="*/ 3099 h 10000"/>
                  <a:gd name="connsiteX32" fmla="*/ 837 w 20046"/>
                  <a:gd name="connsiteY32" fmla="*/ 3119 h 10000"/>
                  <a:gd name="connsiteX33" fmla="*/ 865 w 20046"/>
                  <a:gd name="connsiteY33" fmla="*/ 3138 h 10000"/>
                  <a:gd name="connsiteX34" fmla="*/ 884 w 20046"/>
                  <a:gd name="connsiteY34" fmla="*/ 3138 h 10000"/>
                  <a:gd name="connsiteX35" fmla="*/ 913 w 20046"/>
                  <a:gd name="connsiteY35" fmla="*/ 3119 h 10000"/>
                  <a:gd name="connsiteX36" fmla="*/ 941 w 20046"/>
                  <a:gd name="connsiteY36" fmla="*/ 3099 h 10000"/>
                  <a:gd name="connsiteX37" fmla="*/ 970 w 20046"/>
                  <a:gd name="connsiteY37" fmla="*/ 3060 h 10000"/>
                  <a:gd name="connsiteX38" fmla="*/ 989 w 20046"/>
                  <a:gd name="connsiteY38" fmla="*/ 3021 h 10000"/>
                  <a:gd name="connsiteX39" fmla="*/ 1017 w 20046"/>
                  <a:gd name="connsiteY39" fmla="*/ 2963 h 10000"/>
                  <a:gd name="connsiteX40" fmla="*/ 1055 w 20046"/>
                  <a:gd name="connsiteY40" fmla="*/ 2943 h 10000"/>
                  <a:gd name="connsiteX41" fmla="*/ 1074 w 20046"/>
                  <a:gd name="connsiteY41" fmla="*/ 2924 h 10000"/>
                  <a:gd name="connsiteX42" fmla="*/ 1103 w 20046"/>
                  <a:gd name="connsiteY42" fmla="*/ 2924 h 10000"/>
                  <a:gd name="connsiteX43" fmla="*/ 1131 w 20046"/>
                  <a:gd name="connsiteY43" fmla="*/ 2963 h 10000"/>
                  <a:gd name="connsiteX44" fmla="*/ 1150 w 20046"/>
                  <a:gd name="connsiteY44" fmla="*/ 3002 h 10000"/>
                  <a:gd name="connsiteX45" fmla="*/ 1179 w 20046"/>
                  <a:gd name="connsiteY45" fmla="*/ 3060 h 10000"/>
                  <a:gd name="connsiteX46" fmla="*/ 1207 w 20046"/>
                  <a:gd name="connsiteY46" fmla="*/ 3099 h 10000"/>
                  <a:gd name="connsiteX47" fmla="*/ 1236 w 20046"/>
                  <a:gd name="connsiteY47" fmla="*/ 3119 h 10000"/>
                  <a:gd name="connsiteX48" fmla="*/ 1255 w 20046"/>
                  <a:gd name="connsiteY48" fmla="*/ 3119 h 10000"/>
                  <a:gd name="connsiteX49" fmla="*/ 1283 w 20046"/>
                  <a:gd name="connsiteY49" fmla="*/ 3099 h 10000"/>
                  <a:gd name="connsiteX50" fmla="*/ 1312 w 20046"/>
                  <a:gd name="connsiteY50" fmla="*/ 3060 h 10000"/>
                  <a:gd name="connsiteX51" fmla="*/ 1331 w 20046"/>
                  <a:gd name="connsiteY51" fmla="*/ 3041 h 10000"/>
                  <a:gd name="connsiteX52" fmla="*/ 1359 w 20046"/>
                  <a:gd name="connsiteY52" fmla="*/ 3021 h 10000"/>
                  <a:gd name="connsiteX53" fmla="*/ 1388 w 20046"/>
                  <a:gd name="connsiteY53" fmla="*/ 3002 h 10000"/>
                  <a:gd name="connsiteX54" fmla="*/ 1416 w 20046"/>
                  <a:gd name="connsiteY54" fmla="*/ 3002 h 10000"/>
                  <a:gd name="connsiteX55" fmla="*/ 1445 w 20046"/>
                  <a:gd name="connsiteY55" fmla="*/ 3002 h 10000"/>
                  <a:gd name="connsiteX56" fmla="*/ 1473 w 20046"/>
                  <a:gd name="connsiteY56" fmla="*/ 3021 h 10000"/>
                  <a:gd name="connsiteX57" fmla="*/ 1502 w 20046"/>
                  <a:gd name="connsiteY57" fmla="*/ 3021 h 10000"/>
                  <a:gd name="connsiteX58" fmla="*/ 1521 w 20046"/>
                  <a:gd name="connsiteY58" fmla="*/ 3060 h 10000"/>
                  <a:gd name="connsiteX59" fmla="*/ 1549 w 20046"/>
                  <a:gd name="connsiteY59" fmla="*/ 3080 h 10000"/>
                  <a:gd name="connsiteX60" fmla="*/ 1578 w 20046"/>
                  <a:gd name="connsiteY60" fmla="*/ 3099 h 10000"/>
                  <a:gd name="connsiteX61" fmla="*/ 1597 w 20046"/>
                  <a:gd name="connsiteY61" fmla="*/ 3119 h 10000"/>
                  <a:gd name="connsiteX62" fmla="*/ 1625 w 20046"/>
                  <a:gd name="connsiteY62" fmla="*/ 3119 h 10000"/>
                  <a:gd name="connsiteX63" fmla="*/ 1654 w 20046"/>
                  <a:gd name="connsiteY63" fmla="*/ 3080 h 10000"/>
                  <a:gd name="connsiteX64" fmla="*/ 1673 w 20046"/>
                  <a:gd name="connsiteY64" fmla="*/ 3060 h 10000"/>
                  <a:gd name="connsiteX65" fmla="*/ 1702 w 20046"/>
                  <a:gd name="connsiteY65" fmla="*/ 3002 h 10000"/>
                  <a:gd name="connsiteX66" fmla="*/ 1730 w 20046"/>
                  <a:gd name="connsiteY66" fmla="*/ 2963 h 10000"/>
                  <a:gd name="connsiteX67" fmla="*/ 1768 w 20046"/>
                  <a:gd name="connsiteY67" fmla="*/ 2943 h 10000"/>
                  <a:gd name="connsiteX68" fmla="*/ 1787 w 20046"/>
                  <a:gd name="connsiteY68" fmla="*/ 2963 h 10000"/>
                  <a:gd name="connsiteX69" fmla="*/ 1816 w 20046"/>
                  <a:gd name="connsiteY69" fmla="*/ 2982 h 10000"/>
                  <a:gd name="connsiteX70" fmla="*/ 1844 w 20046"/>
                  <a:gd name="connsiteY70" fmla="*/ 3041 h 10000"/>
                  <a:gd name="connsiteX71" fmla="*/ 1863 w 20046"/>
                  <a:gd name="connsiteY71" fmla="*/ 3080 h 10000"/>
                  <a:gd name="connsiteX72" fmla="*/ 1892 w 20046"/>
                  <a:gd name="connsiteY72" fmla="*/ 3119 h 10000"/>
                  <a:gd name="connsiteX73" fmla="*/ 1920 w 20046"/>
                  <a:gd name="connsiteY73" fmla="*/ 3119 h 10000"/>
                  <a:gd name="connsiteX74" fmla="*/ 1939 w 20046"/>
                  <a:gd name="connsiteY74" fmla="*/ 3119 h 10000"/>
                  <a:gd name="connsiteX75" fmla="*/ 1968 w 20046"/>
                  <a:gd name="connsiteY75" fmla="*/ 3119 h 10000"/>
                  <a:gd name="connsiteX76" fmla="*/ 1996 w 20046"/>
                  <a:gd name="connsiteY76" fmla="*/ 3080 h 10000"/>
                  <a:gd name="connsiteX77" fmla="*/ 2025 w 20046"/>
                  <a:gd name="connsiteY77" fmla="*/ 3041 h 10000"/>
                  <a:gd name="connsiteX78" fmla="*/ 2044 w 20046"/>
                  <a:gd name="connsiteY78" fmla="*/ 3002 h 10000"/>
                  <a:gd name="connsiteX79" fmla="*/ 2072 w 20046"/>
                  <a:gd name="connsiteY79" fmla="*/ 2963 h 10000"/>
                  <a:gd name="connsiteX80" fmla="*/ 2101 w 20046"/>
                  <a:gd name="connsiteY80" fmla="*/ 2943 h 10000"/>
                  <a:gd name="connsiteX81" fmla="*/ 2129 w 20046"/>
                  <a:gd name="connsiteY81" fmla="*/ 2924 h 10000"/>
                  <a:gd name="connsiteX82" fmla="*/ 2158 w 20046"/>
                  <a:gd name="connsiteY82" fmla="*/ 2924 h 10000"/>
                  <a:gd name="connsiteX83" fmla="*/ 2186 w 20046"/>
                  <a:gd name="connsiteY83" fmla="*/ 2963 h 10000"/>
                  <a:gd name="connsiteX84" fmla="*/ 2215 w 20046"/>
                  <a:gd name="connsiteY84" fmla="*/ 3002 h 10000"/>
                  <a:gd name="connsiteX85" fmla="*/ 2234 w 20046"/>
                  <a:gd name="connsiteY85" fmla="*/ 3060 h 10000"/>
                  <a:gd name="connsiteX86" fmla="*/ 2262 w 20046"/>
                  <a:gd name="connsiteY86" fmla="*/ 3119 h 10000"/>
                  <a:gd name="connsiteX87" fmla="*/ 2291 w 20046"/>
                  <a:gd name="connsiteY87" fmla="*/ 3138 h 10000"/>
                  <a:gd name="connsiteX88" fmla="*/ 2310 w 20046"/>
                  <a:gd name="connsiteY88" fmla="*/ 3158 h 10000"/>
                  <a:gd name="connsiteX89" fmla="*/ 2338 w 20046"/>
                  <a:gd name="connsiteY89" fmla="*/ 3138 h 10000"/>
                  <a:gd name="connsiteX90" fmla="*/ 2367 w 20046"/>
                  <a:gd name="connsiteY90" fmla="*/ 3099 h 10000"/>
                  <a:gd name="connsiteX91" fmla="*/ 2386 w 20046"/>
                  <a:gd name="connsiteY91" fmla="*/ 3060 h 10000"/>
                  <a:gd name="connsiteX92" fmla="*/ 2414 w 20046"/>
                  <a:gd name="connsiteY92" fmla="*/ 3021 h 10000"/>
                  <a:gd name="connsiteX93" fmla="*/ 2443 w 20046"/>
                  <a:gd name="connsiteY93" fmla="*/ 2982 h 10000"/>
                  <a:gd name="connsiteX94" fmla="*/ 2481 w 20046"/>
                  <a:gd name="connsiteY94" fmla="*/ 2982 h 10000"/>
                  <a:gd name="connsiteX95" fmla="*/ 2500 w 20046"/>
                  <a:gd name="connsiteY95" fmla="*/ 2963 h 10000"/>
                  <a:gd name="connsiteX96" fmla="*/ 2529 w 20046"/>
                  <a:gd name="connsiteY96" fmla="*/ 2982 h 10000"/>
                  <a:gd name="connsiteX97" fmla="*/ 2557 w 20046"/>
                  <a:gd name="connsiteY97" fmla="*/ 3021 h 10000"/>
                  <a:gd name="connsiteX98" fmla="*/ 2576 w 20046"/>
                  <a:gd name="connsiteY98" fmla="*/ 3041 h 10000"/>
                  <a:gd name="connsiteX99" fmla="*/ 2605 w 20046"/>
                  <a:gd name="connsiteY99" fmla="*/ 3080 h 10000"/>
                  <a:gd name="connsiteX100" fmla="*/ 2633 w 20046"/>
                  <a:gd name="connsiteY100" fmla="*/ 3099 h 10000"/>
                  <a:gd name="connsiteX101" fmla="*/ 2652 w 20046"/>
                  <a:gd name="connsiteY101" fmla="*/ 3119 h 10000"/>
                  <a:gd name="connsiteX102" fmla="*/ 2681 w 20046"/>
                  <a:gd name="connsiteY102" fmla="*/ 3119 h 10000"/>
                  <a:gd name="connsiteX103" fmla="*/ 2709 w 20046"/>
                  <a:gd name="connsiteY103" fmla="*/ 3080 h 10000"/>
                  <a:gd name="connsiteX104" fmla="*/ 2738 w 20046"/>
                  <a:gd name="connsiteY104" fmla="*/ 3041 h 10000"/>
                  <a:gd name="connsiteX105" fmla="*/ 2757 w 20046"/>
                  <a:gd name="connsiteY105" fmla="*/ 3002 h 10000"/>
                  <a:gd name="connsiteX106" fmla="*/ 2785 w 20046"/>
                  <a:gd name="connsiteY106" fmla="*/ 2963 h 10000"/>
                  <a:gd name="connsiteX107" fmla="*/ 2814 w 20046"/>
                  <a:gd name="connsiteY107" fmla="*/ 2943 h 10000"/>
                  <a:gd name="connsiteX108" fmla="*/ 2842 w 20046"/>
                  <a:gd name="connsiteY108" fmla="*/ 2943 h 10000"/>
                  <a:gd name="connsiteX109" fmla="*/ 2871 w 20046"/>
                  <a:gd name="connsiteY109" fmla="*/ 2963 h 10000"/>
                  <a:gd name="connsiteX110" fmla="*/ 2899 w 20046"/>
                  <a:gd name="connsiteY110" fmla="*/ 2982 h 10000"/>
                  <a:gd name="connsiteX111" fmla="*/ 2918 w 20046"/>
                  <a:gd name="connsiteY111" fmla="*/ 3021 h 10000"/>
                  <a:gd name="connsiteX112" fmla="*/ 2947 w 20046"/>
                  <a:gd name="connsiteY112" fmla="*/ 3041 h 10000"/>
                  <a:gd name="connsiteX113" fmla="*/ 2975 w 20046"/>
                  <a:gd name="connsiteY113" fmla="*/ 3080 h 10000"/>
                  <a:gd name="connsiteX114" fmla="*/ 3004 w 20046"/>
                  <a:gd name="connsiteY114" fmla="*/ 3099 h 10000"/>
                  <a:gd name="connsiteX115" fmla="*/ 3023 w 20046"/>
                  <a:gd name="connsiteY115" fmla="*/ 3119 h 10000"/>
                  <a:gd name="connsiteX116" fmla="*/ 3051 w 20046"/>
                  <a:gd name="connsiteY116" fmla="*/ 3138 h 10000"/>
                  <a:gd name="connsiteX117" fmla="*/ 3080 w 20046"/>
                  <a:gd name="connsiteY117" fmla="*/ 3119 h 10000"/>
                  <a:gd name="connsiteX118" fmla="*/ 3099 w 20046"/>
                  <a:gd name="connsiteY118" fmla="*/ 3099 h 10000"/>
                  <a:gd name="connsiteX119" fmla="*/ 3127 w 20046"/>
                  <a:gd name="connsiteY119" fmla="*/ 3041 h 10000"/>
                  <a:gd name="connsiteX120" fmla="*/ 3156 w 20046"/>
                  <a:gd name="connsiteY120" fmla="*/ 3002 h 10000"/>
                  <a:gd name="connsiteX121" fmla="*/ 3175 w 20046"/>
                  <a:gd name="connsiteY121" fmla="*/ 2963 h 10000"/>
                  <a:gd name="connsiteX122" fmla="*/ 3213 w 20046"/>
                  <a:gd name="connsiteY122" fmla="*/ 2963 h 10000"/>
                  <a:gd name="connsiteX123" fmla="*/ 3241 w 20046"/>
                  <a:gd name="connsiteY123" fmla="*/ 2982 h 10000"/>
                  <a:gd name="connsiteX124" fmla="*/ 3270 w 20046"/>
                  <a:gd name="connsiteY124" fmla="*/ 3021 h 10000"/>
                  <a:gd name="connsiteX125" fmla="*/ 3289 w 20046"/>
                  <a:gd name="connsiteY125" fmla="*/ 3080 h 10000"/>
                  <a:gd name="connsiteX126" fmla="*/ 3317 w 20046"/>
                  <a:gd name="connsiteY126" fmla="*/ 3138 h 10000"/>
                  <a:gd name="connsiteX127" fmla="*/ 3346 w 20046"/>
                  <a:gd name="connsiteY127" fmla="*/ 3138 h 10000"/>
                  <a:gd name="connsiteX128" fmla="*/ 3365 w 20046"/>
                  <a:gd name="connsiteY128" fmla="*/ 3119 h 10000"/>
                  <a:gd name="connsiteX129" fmla="*/ 3394 w 20046"/>
                  <a:gd name="connsiteY129" fmla="*/ 3080 h 10000"/>
                  <a:gd name="connsiteX130" fmla="*/ 3422 w 20046"/>
                  <a:gd name="connsiteY130" fmla="*/ 3021 h 10000"/>
                  <a:gd name="connsiteX131" fmla="*/ 3441 w 20046"/>
                  <a:gd name="connsiteY131" fmla="*/ 2982 h 10000"/>
                  <a:gd name="connsiteX132" fmla="*/ 3470 w 20046"/>
                  <a:gd name="connsiteY132" fmla="*/ 2963 h 10000"/>
                  <a:gd name="connsiteX133" fmla="*/ 3498 w 20046"/>
                  <a:gd name="connsiteY133" fmla="*/ 2963 h 10000"/>
                  <a:gd name="connsiteX134" fmla="*/ 3527 w 20046"/>
                  <a:gd name="connsiteY134" fmla="*/ 2963 h 10000"/>
                  <a:gd name="connsiteX135" fmla="*/ 3555 w 20046"/>
                  <a:gd name="connsiteY135" fmla="*/ 2963 h 10000"/>
                  <a:gd name="connsiteX136" fmla="*/ 3584 w 20046"/>
                  <a:gd name="connsiteY136" fmla="*/ 2982 h 10000"/>
                  <a:gd name="connsiteX137" fmla="*/ 3612 w 20046"/>
                  <a:gd name="connsiteY137" fmla="*/ 3002 h 10000"/>
                  <a:gd name="connsiteX138" fmla="*/ 3631 w 20046"/>
                  <a:gd name="connsiteY138" fmla="*/ 3041 h 10000"/>
                  <a:gd name="connsiteX139" fmla="*/ 3660 w 20046"/>
                  <a:gd name="connsiteY139" fmla="*/ 3099 h 10000"/>
                  <a:gd name="connsiteX140" fmla="*/ 3688 w 20046"/>
                  <a:gd name="connsiteY140" fmla="*/ 3177 h 10000"/>
                  <a:gd name="connsiteX141" fmla="*/ 3717 w 20046"/>
                  <a:gd name="connsiteY141" fmla="*/ 3236 h 10000"/>
                  <a:gd name="connsiteX142" fmla="*/ 3736 w 20046"/>
                  <a:gd name="connsiteY142" fmla="*/ 3255 h 10000"/>
                  <a:gd name="connsiteX143" fmla="*/ 3764 w 20046"/>
                  <a:gd name="connsiteY143" fmla="*/ 3236 h 10000"/>
                  <a:gd name="connsiteX144" fmla="*/ 3793 w 20046"/>
                  <a:gd name="connsiteY144" fmla="*/ 3177 h 10000"/>
                  <a:gd name="connsiteX145" fmla="*/ 3812 w 20046"/>
                  <a:gd name="connsiteY145" fmla="*/ 3060 h 10000"/>
                  <a:gd name="connsiteX146" fmla="*/ 3840 w 20046"/>
                  <a:gd name="connsiteY146" fmla="*/ 2924 h 10000"/>
                  <a:gd name="connsiteX147" fmla="*/ 3869 w 20046"/>
                  <a:gd name="connsiteY147" fmla="*/ 2827 h 10000"/>
                  <a:gd name="connsiteX148" fmla="*/ 3888 w 20046"/>
                  <a:gd name="connsiteY148" fmla="*/ 2807 h 10000"/>
                  <a:gd name="connsiteX149" fmla="*/ 3926 w 20046"/>
                  <a:gd name="connsiteY149" fmla="*/ 2827 h 10000"/>
                  <a:gd name="connsiteX150" fmla="*/ 3954 w 20046"/>
                  <a:gd name="connsiteY150" fmla="*/ 2904 h 10000"/>
                  <a:gd name="connsiteX151" fmla="*/ 3983 w 20046"/>
                  <a:gd name="connsiteY151" fmla="*/ 2963 h 10000"/>
                  <a:gd name="connsiteX152" fmla="*/ 4002 w 20046"/>
                  <a:gd name="connsiteY152" fmla="*/ 3002 h 10000"/>
                  <a:gd name="connsiteX153" fmla="*/ 4030 w 20046"/>
                  <a:gd name="connsiteY153" fmla="*/ 3002 h 10000"/>
                  <a:gd name="connsiteX154" fmla="*/ 4059 w 20046"/>
                  <a:gd name="connsiteY154" fmla="*/ 3002 h 10000"/>
                  <a:gd name="connsiteX155" fmla="*/ 4078 w 20046"/>
                  <a:gd name="connsiteY155" fmla="*/ 3021 h 10000"/>
                  <a:gd name="connsiteX156" fmla="*/ 4106 w 20046"/>
                  <a:gd name="connsiteY156" fmla="*/ 3080 h 10000"/>
                  <a:gd name="connsiteX157" fmla="*/ 4135 w 20046"/>
                  <a:gd name="connsiteY157" fmla="*/ 3138 h 10000"/>
                  <a:gd name="connsiteX158" fmla="*/ 4154 w 20046"/>
                  <a:gd name="connsiteY158" fmla="*/ 3197 h 10000"/>
                  <a:gd name="connsiteX159" fmla="*/ 4183 w 20046"/>
                  <a:gd name="connsiteY159" fmla="*/ 3216 h 10000"/>
                  <a:gd name="connsiteX160" fmla="*/ 4211 w 20046"/>
                  <a:gd name="connsiteY160" fmla="*/ 3158 h 10000"/>
                  <a:gd name="connsiteX161" fmla="*/ 4240 w 20046"/>
                  <a:gd name="connsiteY161" fmla="*/ 3099 h 10000"/>
                  <a:gd name="connsiteX162" fmla="*/ 4268 w 20046"/>
                  <a:gd name="connsiteY162" fmla="*/ 3041 h 10000"/>
                  <a:gd name="connsiteX163" fmla="*/ 4297 w 20046"/>
                  <a:gd name="connsiteY163" fmla="*/ 3002 h 10000"/>
                  <a:gd name="connsiteX164" fmla="*/ 4325 w 20046"/>
                  <a:gd name="connsiteY164" fmla="*/ 2982 h 10000"/>
                  <a:gd name="connsiteX165" fmla="*/ 4344 w 20046"/>
                  <a:gd name="connsiteY165" fmla="*/ 3041 h 10000"/>
                  <a:gd name="connsiteX166" fmla="*/ 4373 w 20046"/>
                  <a:gd name="connsiteY166" fmla="*/ 3138 h 10000"/>
                  <a:gd name="connsiteX167" fmla="*/ 4401 w 20046"/>
                  <a:gd name="connsiteY167" fmla="*/ 3216 h 10000"/>
                  <a:gd name="connsiteX168" fmla="*/ 4420 w 20046"/>
                  <a:gd name="connsiteY168" fmla="*/ 3236 h 10000"/>
                  <a:gd name="connsiteX169" fmla="*/ 4449 w 20046"/>
                  <a:gd name="connsiteY169" fmla="*/ 3236 h 10000"/>
                  <a:gd name="connsiteX170" fmla="*/ 4477 w 20046"/>
                  <a:gd name="connsiteY170" fmla="*/ 3216 h 10000"/>
                  <a:gd name="connsiteX171" fmla="*/ 4506 w 20046"/>
                  <a:gd name="connsiteY171" fmla="*/ 3138 h 10000"/>
                  <a:gd name="connsiteX172" fmla="*/ 4525 w 20046"/>
                  <a:gd name="connsiteY172" fmla="*/ 3177 h 10000"/>
                  <a:gd name="connsiteX173" fmla="*/ 4553 w 20046"/>
                  <a:gd name="connsiteY173" fmla="*/ 3294 h 10000"/>
                  <a:gd name="connsiteX174" fmla="*/ 4582 w 20046"/>
                  <a:gd name="connsiteY174" fmla="*/ 3353 h 10000"/>
                  <a:gd name="connsiteX175" fmla="*/ 4601 w 20046"/>
                  <a:gd name="connsiteY175" fmla="*/ 3275 h 10000"/>
                  <a:gd name="connsiteX176" fmla="*/ 4639 w 20046"/>
                  <a:gd name="connsiteY176" fmla="*/ 3197 h 10000"/>
                  <a:gd name="connsiteX177" fmla="*/ 4667 w 20046"/>
                  <a:gd name="connsiteY177" fmla="*/ 3099 h 10000"/>
                  <a:gd name="connsiteX178" fmla="*/ 4686 w 20046"/>
                  <a:gd name="connsiteY178" fmla="*/ 2846 h 10000"/>
                  <a:gd name="connsiteX179" fmla="*/ 4715 w 20046"/>
                  <a:gd name="connsiteY179" fmla="*/ 2378 h 10000"/>
                  <a:gd name="connsiteX180" fmla="*/ 4743 w 20046"/>
                  <a:gd name="connsiteY180" fmla="*/ 1910 h 10000"/>
                  <a:gd name="connsiteX181" fmla="*/ 4772 w 20046"/>
                  <a:gd name="connsiteY181" fmla="*/ 1637 h 10000"/>
                  <a:gd name="connsiteX182" fmla="*/ 4791 w 20046"/>
                  <a:gd name="connsiteY182" fmla="*/ 1442 h 10000"/>
                  <a:gd name="connsiteX183" fmla="*/ 4819 w 20046"/>
                  <a:gd name="connsiteY183" fmla="*/ 1170 h 10000"/>
                  <a:gd name="connsiteX184" fmla="*/ 4848 w 20046"/>
                  <a:gd name="connsiteY184" fmla="*/ 799 h 10000"/>
                  <a:gd name="connsiteX185" fmla="*/ 4867 w 20046"/>
                  <a:gd name="connsiteY185" fmla="*/ 702 h 10000"/>
                  <a:gd name="connsiteX186" fmla="*/ 4895 w 20046"/>
                  <a:gd name="connsiteY186" fmla="*/ 1442 h 10000"/>
                  <a:gd name="connsiteX187" fmla="*/ 4924 w 20046"/>
                  <a:gd name="connsiteY187" fmla="*/ 3704 h 10000"/>
                  <a:gd name="connsiteX188" fmla="*/ 4943 w 20046"/>
                  <a:gd name="connsiteY188" fmla="*/ 7212 h 10000"/>
                  <a:gd name="connsiteX189" fmla="*/ 4981 w 20046"/>
                  <a:gd name="connsiteY189" fmla="*/ 10000 h 10000"/>
                  <a:gd name="connsiteX190" fmla="*/ 5010 w 20046"/>
                  <a:gd name="connsiteY190" fmla="*/ 9571 h 10000"/>
                  <a:gd name="connsiteX191" fmla="*/ 5038 w 20046"/>
                  <a:gd name="connsiteY191" fmla="*/ 5945 h 10000"/>
                  <a:gd name="connsiteX192" fmla="*/ 5057 w 20046"/>
                  <a:gd name="connsiteY192" fmla="*/ 1891 h 10000"/>
                  <a:gd name="connsiteX193" fmla="*/ 5086 w 20046"/>
                  <a:gd name="connsiteY193" fmla="*/ 0 h 10000"/>
                  <a:gd name="connsiteX194" fmla="*/ 5114 w 20046"/>
                  <a:gd name="connsiteY194" fmla="*/ 390 h 10000"/>
                  <a:gd name="connsiteX195" fmla="*/ 5133 w 20046"/>
                  <a:gd name="connsiteY195" fmla="*/ 1501 h 10000"/>
                  <a:gd name="connsiteX196" fmla="*/ 5162 w 20046"/>
                  <a:gd name="connsiteY196" fmla="*/ 2203 h 10000"/>
                  <a:gd name="connsiteX197" fmla="*/ 5190 w 20046"/>
                  <a:gd name="connsiteY197" fmla="*/ 2534 h 10000"/>
                  <a:gd name="connsiteX198" fmla="*/ 5219 w 20046"/>
                  <a:gd name="connsiteY198" fmla="*/ 2807 h 10000"/>
                  <a:gd name="connsiteX199" fmla="*/ 5238 w 20046"/>
                  <a:gd name="connsiteY199" fmla="*/ 3021 h 10000"/>
                  <a:gd name="connsiteX200" fmla="*/ 5266 w 20046"/>
                  <a:gd name="connsiteY200" fmla="*/ 3041 h 10000"/>
                  <a:gd name="connsiteX201" fmla="*/ 5295 w 20046"/>
                  <a:gd name="connsiteY201" fmla="*/ 3021 h 10000"/>
                  <a:gd name="connsiteX202" fmla="*/ 5314 w 20046"/>
                  <a:gd name="connsiteY202" fmla="*/ 3080 h 10000"/>
                  <a:gd name="connsiteX203" fmla="*/ 5352 w 20046"/>
                  <a:gd name="connsiteY203" fmla="*/ 3119 h 10000"/>
                  <a:gd name="connsiteX204" fmla="*/ 5380 w 20046"/>
                  <a:gd name="connsiteY204" fmla="*/ 3041 h 10000"/>
                  <a:gd name="connsiteX205" fmla="*/ 5399 w 20046"/>
                  <a:gd name="connsiteY205" fmla="*/ 2827 h 10000"/>
                  <a:gd name="connsiteX206" fmla="*/ 5428 w 20046"/>
                  <a:gd name="connsiteY206" fmla="*/ 2671 h 10000"/>
                  <a:gd name="connsiteX207" fmla="*/ 5456 w 20046"/>
                  <a:gd name="connsiteY207" fmla="*/ 2671 h 10000"/>
                  <a:gd name="connsiteX208" fmla="*/ 5485 w 20046"/>
                  <a:gd name="connsiteY208" fmla="*/ 2807 h 10000"/>
                  <a:gd name="connsiteX209" fmla="*/ 5504 w 20046"/>
                  <a:gd name="connsiteY209" fmla="*/ 2982 h 10000"/>
                  <a:gd name="connsiteX210" fmla="*/ 5532 w 20046"/>
                  <a:gd name="connsiteY210" fmla="*/ 3099 h 10000"/>
                  <a:gd name="connsiteX211" fmla="*/ 5561 w 20046"/>
                  <a:gd name="connsiteY211" fmla="*/ 3158 h 10000"/>
                  <a:gd name="connsiteX212" fmla="*/ 5580 w 20046"/>
                  <a:gd name="connsiteY212" fmla="*/ 3138 h 10000"/>
                  <a:gd name="connsiteX213" fmla="*/ 5608 w 20046"/>
                  <a:gd name="connsiteY213" fmla="*/ 3080 h 10000"/>
                  <a:gd name="connsiteX214" fmla="*/ 5637 w 20046"/>
                  <a:gd name="connsiteY214" fmla="*/ 3002 h 10000"/>
                  <a:gd name="connsiteX215" fmla="*/ 5656 w 20046"/>
                  <a:gd name="connsiteY215" fmla="*/ 2963 h 10000"/>
                  <a:gd name="connsiteX216" fmla="*/ 5694 w 20046"/>
                  <a:gd name="connsiteY216" fmla="*/ 3002 h 10000"/>
                  <a:gd name="connsiteX217" fmla="*/ 5722 w 20046"/>
                  <a:gd name="connsiteY217" fmla="*/ 3080 h 10000"/>
                  <a:gd name="connsiteX218" fmla="*/ 5751 w 20046"/>
                  <a:gd name="connsiteY218" fmla="*/ 3158 h 10000"/>
                  <a:gd name="connsiteX219" fmla="*/ 5770 w 20046"/>
                  <a:gd name="connsiteY219" fmla="*/ 3216 h 10000"/>
                  <a:gd name="connsiteX220" fmla="*/ 5798 w 20046"/>
                  <a:gd name="connsiteY220" fmla="*/ 3255 h 10000"/>
                  <a:gd name="connsiteX221" fmla="*/ 5827 w 20046"/>
                  <a:gd name="connsiteY221" fmla="*/ 3236 h 10000"/>
                  <a:gd name="connsiteX222" fmla="*/ 5846 w 20046"/>
                  <a:gd name="connsiteY222" fmla="*/ 3177 h 10000"/>
                  <a:gd name="connsiteX223" fmla="*/ 5875 w 20046"/>
                  <a:gd name="connsiteY223" fmla="*/ 3119 h 10000"/>
                  <a:gd name="connsiteX224" fmla="*/ 5903 w 20046"/>
                  <a:gd name="connsiteY224" fmla="*/ 3060 h 10000"/>
                  <a:gd name="connsiteX225" fmla="*/ 5922 w 20046"/>
                  <a:gd name="connsiteY225" fmla="*/ 3021 h 10000"/>
                  <a:gd name="connsiteX226" fmla="*/ 5951 w 20046"/>
                  <a:gd name="connsiteY226" fmla="*/ 3002 h 10000"/>
                  <a:gd name="connsiteX227" fmla="*/ 5979 w 20046"/>
                  <a:gd name="connsiteY227" fmla="*/ 2982 h 10000"/>
                  <a:gd name="connsiteX228" fmla="*/ 6008 w 20046"/>
                  <a:gd name="connsiteY228" fmla="*/ 2943 h 10000"/>
                  <a:gd name="connsiteX229" fmla="*/ 6027 w 20046"/>
                  <a:gd name="connsiteY229" fmla="*/ 2865 h 10000"/>
                  <a:gd name="connsiteX230" fmla="*/ 6065 w 20046"/>
                  <a:gd name="connsiteY230" fmla="*/ 2827 h 10000"/>
                  <a:gd name="connsiteX231" fmla="*/ 6093 w 20046"/>
                  <a:gd name="connsiteY231" fmla="*/ 2846 h 10000"/>
                  <a:gd name="connsiteX232" fmla="*/ 6112 w 20046"/>
                  <a:gd name="connsiteY232" fmla="*/ 2904 h 10000"/>
                  <a:gd name="connsiteX233" fmla="*/ 6141 w 20046"/>
                  <a:gd name="connsiteY233" fmla="*/ 3021 h 10000"/>
                  <a:gd name="connsiteX234" fmla="*/ 6169 w 20046"/>
                  <a:gd name="connsiteY234" fmla="*/ 3138 h 10000"/>
                  <a:gd name="connsiteX235" fmla="*/ 6188 w 20046"/>
                  <a:gd name="connsiteY235" fmla="*/ 3216 h 10000"/>
                  <a:gd name="connsiteX236" fmla="*/ 6217 w 20046"/>
                  <a:gd name="connsiteY236" fmla="*/ 3255 h 10000"/>
                  <a:gd name="connsiteX237" fmla="*/ 6245 w 20046"/>
                  <a:gd name="connsiteY237" fmla="*/ 3236 h 10000"/>
                  <a:gd name="connsiteX238" fmla="*/ 6274 w 20046"/>
                  <a:gd name="connsiteY238" fmla="*/ 3177 h 10000"/>
                  <a:gd name="connsiteX239" fmla="*/ 6293 w 20046"/>
                  <a:gd name="connsiteY239" fmla="*/ 3099 h 10000"/>
                  <a:gd name="connsiteX240" fmla="*/ 6321 w 20046"/>
                  <a:gd name="connsiteY240" fmla="*/ 3041 h 10000"/>
                  <a:gd name="connsiteX241" fmla="*/ 6350 w 20046"/>
                  <a:gd name="connsiteY241" fmla="*/ 3002 h 10000"/>
                  <a:gd name="connsiteX242" fmla="*/ 6369 w 20046"/>
                  <a:gd name="connsiteY242" fmla="*/ 2982 h 10000"/>
                  <a:gd name="connsiteX243" fmla="*/ 6407 w 20046"/>
                  <a:gd name="connsiteY243" fmla="*/ 2982 h 10000"/>
                  <a:gd name="connsiteX244" fmla="*/ 6435 w 20046"/>
                  <a:gd name="connsiteY244" fmla="*/ 2982 h 10000"/>
                  <a:gd name="connsiteX245" fmla="*/ 6464 w 20046"/>
                  <a:gd name="connsiteY245" fmla="*/ 3002 h 10000"/>
                  <a:gd name="connsiteX246" fmla="*/ 6483 w 20046"/>
                  <a:gd name="connsiteY246" fmla="*/ 3002 h 10000"/>
                  <a:gd name="connsiteX247" fmla="*/ 6511 w 20046"/>
                  <a:gd name="connsiteY247" fmla="*/ 3021 h 10000"/>
                  <a:gd name="connsiteX248" fmla="*/ 6540 w 20046"/>
                  <a:gd name="connsiteY248" fmla="*/ 3041 h 10000"/>
                  <a:gd name="connsiteX249" fmla="*/ 6559 w 20046"/>
                  <a:gd name="connsiteY249" fmla="*/ 3060 h 10000"/>
                  <a:gd name="connsiteX250" fmla="*/ 6587 w 20046"/>
                  <a:gd name="connsiteY250" fmla="*/ 3099 h 10000"/>
                  <a:gd name="connsiteX251" fmla="*/ 6616 w 20046"/>
                  <a:gd name="connsiteY251" fmla="*/ 3119 h 10000"/>
                  <a:gd name="connsiteX252" fmla="*/ 6635 w 20046"/>
                  <a:gd name="connsiteY252" fmla="*/ 3099 h 10000"/>
                  <a:gd name="connsiteX253" fmla="*/ 6663 w 20046"/>
                  <a:gd name="connsiteY253" fmla="*/ 3060 h 10000"/>
                  <a:gd name="connsiteX254" fmla="*/ 6692 w 20046"/>
                  <a:gd name="connsiteY254" fmla="*/ 3002 h 10000"/>
                  <a:gd name="connsiteX255" fmla="*/ 6721 w 20046"/>
                  <a:gd name="connsiteY255" fmla="*/ 2943 h 10000"/>
                  <a:gd name="connsiteX256" fmla="*/ 6740 w 20046"/>
                  <a:gd name="connsiteY256" fmla="*/ 2943 h 10000"/>
                  <a:gd name="connsiteX257" fmla="*/ 6778 w 20046"/>
                  <a:gd name="connsiteY257" fmla="*/ 2943 h 10000"/>
                  <a:gd name="connsiteX258" fmla="*/ 6806 w 20046"/>
                  <a:gd name="connsiteY258" fmla="*/ 3002 h 10000"/>
                  <a:gd name="connsiteX259" fmla="*/ 6825 w 20046"/>
                  <a:gd name="connsiteY259" fmla="*/ 3060 h 10000"/>
                  <a:gd name="connsiteX260" fmla="*/ 6854 w 20046"/>
                  <a:gd name="connsiteY260" fmla="*/ 3099 h 10000"/>
                  <a:gd name="connsiteX261" fmla="*/ 6882 w 20046"/>
                  <a:gd name="connsiteY261" fmla="*/ 3138 h 10000"/>
                  <a:gd name="connsiteX262" fmla="*/ 6901 w 20046"/>
                  <a:gd name="connsiteY262" fmla="*/ 3158 h 10000"/>
                  <a:gd name="connsiteX263" fmla="*/ 6930 w 20046"/>
                  <a:gd name="connsiteY263" fmla="*/ 3138 h 10000"/>
                  <a:gd name="connsiteX264" fmla="*/ 6958 w 20046"/>
                  <a:gd name="connsiteY264" fmla="*/ 3119 h 10000"/>
                  <a:gd name="connsiteX265" fmla="*/ 6987 w 20046"/>
                  <a:gd name="connsiteY265" fmla="*/ 3080 h 10000"/>
                  <a:gd name="connsiteX266" fmla="*/ 7006 w 20046"/>
                  <a:gd name="connsiteY266" fmla="*/ 3041 h 10000"/>
                  <a:gd name="connsiteX267" fmla="*/ 7034 w 20046"/>
                  <a:gd name="connsiteY267" fmla="*/ 3021 h 10000"/>
                  <a:gd name="connsiteX268" fmla="*/ 7063 w 20046"/>
                  <a:gd name="connsiteY268" fmla="*/ 3002 h 10000"/>
                  <a:gd name="connsiteX269" fmla="*/ 7082 w 20046"/>
                  <a:gd name="connsiteY269" fmla="*/ 2963 h 10000"/>
                  <a:gd name="connsiteX270" fmla="*/ 7120 w 20046"/>
                  <a:gd name="connsiteY270" fmla="*/ 2963 h 10000"/>
                  <a:gd name="connsiteX271" fmla="*/ 7148 w 20046"/>
                  <a:gd name="connsiteY271" fmla="*/ 2943 h 10000"/>
                  <a:gd name="connsiteX272" fmla="*/ 7167 w 20046"/>
                  <a:gd name="connsiteY272" fmla="*/ 2963 h 10000"/>
                  <a:gd name="connsiteX273" fmla="*/ 7196 w 20046"/>
                  <a:gd name="connsiteY273" fmla="*/ 3002 h 10000"/>
                  <a:gd name="connsiteX274" fmla="*/ 7224 w 20046"/>
                  <a:gd name="connsiteY274" fmla="*/ 3041 h 10000"/>
                  <a:gd name="connsiteX275" fmla="*/ 7253 w 20046"/>
                  <a:gd name="connsiteY275" fmla="*/ 3080 h 10000"/>
                  <a:gd name="connsiteX276" fmla="*/ 7272 w 20046"/>
                  <a:gd name="connsiteY276" fmla="*/ 3099 h 10000"/>
                  <a:gd name="connsiteX277" fmla="*/ 7300 w 20046"/>
                  <a:gd name="connsiteY277" fmla="*/ 3099 h 10000"/>
                  <a:gd name="connsiteX278" fmla="*/ 7329 w 20046"/>
                  <a:gd name="connsiteY278" fmla="*/ 3080 h 10000"/>
                  <a:gd name="connsiteX279" fmla="*/ 7348 w 20046"/>
                  <a:gd name="connsiteY279" fmla="*/ 3041 h 10000"/>
                  <a:gd name="connsiteX280" fmla="*/ 7376 w 20046"/>
                  <a:gd name="connsiteY280" fmla="*/ 3021 h 10000"/>
                  <a:gd name="connsiteX281" fmla="*/ 7405 w 20046"/>
                  <a:gd name="connsiteY281" fmla="*/ 2982 h 10000"/>
                  <a:gd name="connsiteX282" fmla="*/ 7424 w 20046"/>
                  <a:gd name="connsiteY282" fmla="*/ 2963 h 10000"/>
                  <a:gd name="connsiteX283" fmla="*/ 7452 w 20046"/>
                  <a:gd name="connsiteY283" fmla="*/ 2963 h 10000"/>
                  <a:gd name="connsiteX284" fmla="*/ 7490 w 20046"/>
                  <a:gd name="connsiteY284" fmla="*/ 2963 h 10000"/>
                  <a:gd name="connsiteX285" fmla="*/ 7519 w 20046"/>
                  <a:gd name="connsiteY285" fmla="*/ 2982 h 10000"/>
                  <a:gd name="connsiteX286" fmla="*/ 7538 w 20046"/>
                  <a:gd name="connsiteY286" fmla="*/ 3021 h 10000"/>
                  <a:gd name="connsiteX287" fmla="*/ 7567 w 20046"/>
                  <a:gd name="connsiteY287" fmla="*/ 3080 h 10000"/>
                  <a:gd name="connsiteX288" fmla="*/ 7595 w 20046"/>
                  <a:gd name="connsiteY288" fmla="*/ 3119 h 10000"/>
                  <a:gd name="connsiteX289" fmla="*/ 7614 w 20046"/>
                  <a:gd name="connsiteY289" fmla="*/ 3158 h 10000"/>
                  <a:gd name="connsiteX290" fmla="*/ 7643 w 20046"/>
                  <a:gd name="connsiteY290" fmla="*/ 3177 h 10000"/>
                  <a:gd name="connsiteX291" fmla="*/ 7671 w 20046"/>
                  <a:gd name="connsiteY291" fmla="*/ 3158 h 10000"/>
                  <a:gd name="connsiteX292" fmla="*/ 7690 w 20046"/>
                  <a:gd name="connsiteY292" fmla="*/ 3138 h 10000"/>
                  <a:gd name="connsiteX293" fmla="*/ 7719 w 20046"/>
                  <a:gd name="connsiteY293" fmla="*/ 3080 h 10000"/>
                  <a:gd name="connsiteX294" fmla="*/ 7747 w 20046"/>
                  <a:gd name="connsiteY294" fmla="*/ 3021 h 10000"/>
                  <a:gd name="connsiteX295" fmla="*/ 7776 w 20046"/>
                  <a:gd name="connsiteY295" fmla="*/ 2963 h 10000"/>
                  <a:gd name="connsiteX296" fmla="*/ 7795 w 20046"/>
                  <a:gd name="connsiteY296" fmla="*/ 2943 h 10000"/>
                  <a:gd name="connsiteX297" fmla="*/ 7833 w 20046"/>
                  <a:gd name="connsiteY297" fmla="*/ 2924 h 10000"/>
                  <a:gd name="connsiteX298" fmla="*/ 7861 w 20046"/>
                  <a:gd name="connsiteY298" fmla="*/ 2943 h 10000"/>
                  <a:gd name="connsiteX299" fmla="*/ 7880 w 20046"/>
                  <a:gd name="connsiteY299" fmla="*/ 2982 h 10000"/>
                  <a:gd name="connsiteX300" fmla="*/ 7909 w 20046"/>
                  <a:gd name="connsiteY300" fmla="*/ 3021 h 10000"/>
                  <a:gd name="connsiteX301" fmla="*/ 7937 w 20046"/>
                  <a:gd name="connsiteY301" fmla="*/ 3060 h 10000"/>
                  <a:gd name="connsiteX302" fmla="*/ 7966 w 20046"/>
                  <a:gd name="connsiteY302" fmla="*/ 3099 h 10000"/>
                  <a:gd name="connsiteX303" fmla="*/ 7985 w 20046"/>
                  <a:gd name="connsiteY303" fmla="*/ 3119 h 10000"/>
                  <a:gd name="connsiteX304" fmla="*/ 8013 w 20046"/>
                  <a:gd name="connsiteY304" fmla="*/ 3119 h 10000"/>
                  <a:gd name="connsiteX305" fmla="*/ 8042 w 20046"/>
                  <a:gd name="connsiteY305" fmla="*/ 3099 h 10000"/>
                  <a:gd name="connsiteX306" fmla="*/ 8061 w 20046"/>
                  <a:gd name="connsiteY306" fmla="*/ 3080 h 10000"/>
                  <a:gd name="connsiteX307" fmla="*/ 8089 w 20046"/>
                  <a:gd name="connsiteY307" fmla="*/ 3060 h 10000"/>
                  <a:gd name="connsiteX308" fmla="*/ 8118 w 20046"/>
                  <a:gd name="connsiteY308" fmla="*/ 3021 h 10000"/>
                  <a:gd name="connsiteX309" fmla="*/ 8137 w 20046"/>
                  <a:gd name="connsiteY309" fmla="*/ 2982 h 10000"/>
                  <a:gd name="connsiteX310" fmla="*/ 8165 w 20046"/>
                  <a:gd name="connsiteY310" fmla="*/ 2963 h 10000"/>
                  <a:gd name="connsiteX311" fmla="*/ 8203 w 20046"/>
                  <a:gd name="connsiteY311" fmla="*/ 2943 h 10000"/>
                  <a:gd name="connsiteX312" fmla="*/ 8232 w 20046"/>
                  <a:gd name="connsiteY312" fmla="*/ 2963 h 10000"/>
                  <a:gd name="connsiteX313" fmla="*/ 8251 w 20046"/>
                  <a:gd name="connsiteY313" fmla="*/ 3002 h 10000"/>
                  <a:gd name="connsiteX314" fmla="*/ 8279 w 20046"/>
                  <a:gd name="connsiteY314" fmla="*/ 3060 h 10000"/>
                  <a:gd name="connsiteX315" fmla="*/ 8308 w 20046"/>
                  <a:gd name="connsiteY315" fmla="*/ 3099 h 10000"/>
                  <a:gd name="connsiteX316" fmla="*/ 8327 w 20046"/>
                  <a:gd name="connsiteY316" fmla="*/ 3119 h 10000"/>
                  <a:gd name="connsiteX317" fmla="*/ 8356 w 20046"/>
                  <a:gd name="connsiteY317" fmla="*/ 3119 h 10000"/>
                  <a:gd name="connsiteX318" fmla="*/ 8384 w 20046"/>
                  <a:gd name="connsiteY318" fmla="*/ 3099 h 10000"/>
                  <a:gd name="connsiteX319" fmla="*/ 8403 w 20046"/>
                  <a:gd name="connsiteY319" fmla="*/ 3060 h 10000"/>
                  <a:gd name="connsiteX320" fmla="*/ 8432 w 20046"/>
                  <a:gd name="connsiteY320" fmla="*/ 3041 h 10000"/>
                  <a:gd name="connsiteX321" fmla="*/ 8460 w 20046"/>
                  <a:gd name="connsiteY321" fmla="*/ 3021 h 10000"/>
                  <a:gd name="connsiteX322" fmla="*/ 8489 w 20046"/>
                  <a:gd name="connsiteY322" fmla="*/ 3002 h 10000"/>
                  <a:gd name="connsiteX323" fmla="*/ 8508 w 20046"/>
                  <a:gd name="connsiteY323" fmla="*/ 3002 h 10000"/>
                  <a:gd name="connsiteX324" fmla="*/ 8546 w 20046"/>
                  <a:gd name="connsiteY324" fmla="*/ 3002 h 10000"/>
                  <a:gd name="connsiteX325" fmla="*/ 8574 w 20046"/>
                  <a:gd name="connsiteY325" fmla="*/ 3021 h 10000"/>
                  <a:gd name="connsiteX326" fmla="*/ 8593 w 20046"/>
                  <a:gd name="connsiteY326" fmla="*/ 3041 h 10000"/>
                  <a:gd name="connsiteX327" fmla="*/ 8622 w 20046"/>
                  <a:gd name="connsiteY327" fmla="*/ 3060 h 10000"/>
                  <a:gd name="connsiteX328" fmla="*/ 8650 w 20046"/>
                  <a:gd name="connsiteY328" fmla="*/ 3080 h 10000"/>
                  <a:gd name="connsiteX329" fmla="*/ 8669 w 20046"/>
                  <a:gd name="connsiteY329" fmla="*/ 3119 h 10000"/>
                  <a:gd name="connsiteX330" fmla="*/ 8698 w 20046"/>
                  <a:gd name="connsiteY330" fmla="*/ 3138 h 10000"/>
                  <a:gd name="connsiteX331" fmla="*/ 8726 w 20046"/>
                  <a:gd name="connsiteY331" fmla="*/ 3138 h 10000"/>
                  <a:gd name="connsiteX332" fmla="*/ 8755 w 20046"/>
                  <a:gd name="connsiteY332" fmla="*/ 3119 h 10000"/>
                  <a:gd name="connsiteX333" fmla="*/ 8774 w 20046"/>
                  <a:gd name="connsiteY333" fmla="*/ 3080 h 10000"/>
                  <a:gd name="connsiteX334" fmla="*/ 8802 w 20046"/>
                  <a:gd name="connsiteY334" fmla="*/ 3021 h 10000"/>
                  <a:gd name="connsiteX335" fmla="*/ 8831 w 20046"/>
                  <a:gd name="connsiteY335" fmla="*/ 2963 h 10000"/>
                  <a:gd name="connsiteX336" fmla="*/ 8850 w 20046"/>
                  <a:gd name="connsiteY336" fmla="*/ 2924 h 10000"/>
                  <a:gd name="connsiteX337" fmla="*/ 8878 w 20046"/>
                  <a:gd name="connsiteY337" fmla="*/ 2904 h 10000"/>
                  <a:gd name="connsiteX338" fmla="*/ 8916 w 20046"/>
                  <a:gd name="connsiteY338" fmla="*/ 2924 h 10000"/>
                  <a:gd name="connsiteX339" fmla="*/ 8935 w 20046"/>
                  <a:gd name="connsiteY339" fmla="*/ 2963 h 10000"/>
                  <a:gd name="connsiteX340" fmla="*/ 8964 w 20046"/>
                  <a:gd name="connsiteY340" fmla="*/ 3002 h 10000"/>
                  <a:gd name="connsiteX341" fmla="*/ 8992 w 20046"/>
                  <a:gd name="connsiteY341" fmla="*/ 3041 h 10000"/>
                  <a:gd name="connsiteX342" fmla="*/ 9021 w 20046"/>
                  <a:gd name="connsiteY342" fmla="*/ 3080 h 10000"/>
                  <a:gd name="connsiteX343" fmla="*/ 9040 w 20046"/>
                  <a:gd name="connsiteY343" fmla="*/ 3119 h 10000"/>
                  <a:gd name="connsiteX344" fmla="*/ 9068 w 20046"/>
                  <a:gd name="connsiteY344" fmla="*/ 3119 h 10000"/>
                  <a:gd name="connsiteX345" fmla="*/ 9097 w 20046"/>
                  <a:gd name="connsiteY345" fmla="*/ 3119 h 10000"/>
                  <a:gd name="connsiteX346" fmla="*/ 9116 w 20046"/>
                  <a:gd name="connsiteY346" fmla="*/ 3099 h 10000"/>
                  <a:gd name="connsiteX347" fmla="*/ 9144 w 20046"/>
                  <a:gd name="connsiteY347" fmla="*/ 3080 h 10000"/>
                  <a:gd name="connsiteX348" fmla="*/ 9173 w 20046"/>
                  <a:gd name="connsiteY348" fmla="*/ 3060 h 10000"/>
                  <a:gd name="connsiteX349" fmla="*/ 9192 w 20046"/>
                  <a:gd name="connsiteY349" fmla="*/ 3021 h 10000"/>
                  <a:gd name="connsiteX350" fmla="*/ 9221 w 20046"/>
                  <a:gd name="connsiteY350" fmla="*/ 2982 h 10000"/>
                  <a:gd name="connsiteX351" fmla="*/ 9259 w 20046"/>
                  <a:gd name="connsiteY351" fmla="*/ 2963 h 10000"/>
                  <a:gd name="connsiteX352" fmla="*/ 9287 w 20046"/>
                  <a:gd name="connsiteY352" fmla="*/ 2963 h 10000"/>
                  <a:gd name="connsiteX353" fmla="*/ 9306 w 20046"/>
                  <a:gd name="connsiteY353" fmla="*/ 2982 h 10000"/>
                  <a:gd name="connsiteX354" fmla="*/ 9335 w 20046"/>
                  <a:gd name="connsiteY354" fmla="*/ 3021 h 10000"/>
                  <a:gd name="connsiteX355" fmla="*/ 9363 w 20046"/>
                  <a:gd name="connsiteY355" fmla="*/ 3060 h 10000"/>
                  <a:gd name="connsiteX356" fmla="*/ 9382 w 20046"/>
                  <a:gd name="connsiteY356" fmla="*/ 3080 h 10000"/>
                  <a:gd name="connsiteX357" fmla="*/ 9411 w 20046"/>
                  <a:gd name="connsiteY357" fmla="*/ 3099 h 10000"/>
                  <a:gd name="connsiteX358" fmla="*/ 9439 w 20046"/>
                  <a:gd name="connsiteY358" fmla="*/ 3099 h 10000"/>
                  <a:gd name="connsiteX359" fmla="*/ 9468 w 20046"/>
                  <a:gd name="connsiteY359" fmla="*/ 3080 h 10000"/>
                  <a:gd name="connsiteX360" fmla="*/ 9487 w 20046"/>
                  <a:gd name="connsiteY360" fmla="*/ 3060 h 10000"/>
                  <a:gd name="connsiteX361" fmla="*/ 9515 w 20046"/>
                  <a:gd name="connsiteY361" fmla="*/ 3021 h 10000"/>
                  <a:gd name="connsiteX362" fmla="*/ 9544 w 20046"/>
                  <a:gd name="connsiteY362" fmla="*/ 3002 h 10000"/>
                  <a:gd name="connsiteX363" fmla="*/ 9563 w 20046"/>
                  <a:gd name="connsiteY363" fmla="*/ 3002 h 10000"/>
                  <a:gd name="connsiteX364" fmla="*/ 9591 w 20046"/>
                  <a:gd name="connsiteY364" fmla="*/ 3002 h 10000"/>
                  <a:gd name="connsiteX365" fmla="*/ 9629 w 20046"/>
                  <a:gd name="connsiteY365" fmla="*/ 3002 h 10000"/>
                  <a:gd name="connsiteX366" fmla="*/ 9648 w 20046"/>
                  <a:gd name="connsiteY366" fmla="*/ 3021 h 10000"/>
                  <a:gd name="connsiteX367" fmla="*/ 9677 w 20046"/>
                  <a:gd name="connsiteY367" fmla="*/ 3041 h 10000"/>
                  <a:gd name="connsiteX368" fmla="*/ 9705 w 20046"/>
                  <a:gd name="connsiteY368" fmla="*/ 3080 h 10000"/>
                  <a:gd name="connsiteX369" fmla="*/ 9734 w 20046"/>
                  <a:gd name="connsiteY369" fmla="*/ 3099 h 10000"/>
                  <a:gd name="connsiteX370" fmla="*/ 9753 w 20046"/>
                  <a:gd name="connsiteY370" fmla="*/ 3099 h 10000"/>
                  <a:gd name="connsiteX371" fmla="*/ 9781 w 20046"/>
                  <a:gd name="connsiteY371" fmla="*/ 3099 h 10000"/>
                  <a:gd name="connsiteX372" fmla="*/ 9810 w 20046"/>
                  <a:gd name="connsiteY372" fmla="*/ 3099 h 10000"/>
                  <a:gd name="connsiteX373" fmla="*/ 9829 w 20046"/>
                  <a:gd name="connsiteY373" fmla="*/ 3060 h 10000"/>
                  <a:gd name="connsiteX374" fmla="*/ 9857 w 20046"/>
                  <a:gd name="connsiteY374" fmla="*/ 3021 h 10000"/>
                  <a:gd name="connsiteX375" fmla="*/ 9886 w 20046"/>
                  <a:gd name="connsiteY375" fmla="*/ 2982 h 10000"/>
                  <a:gd name="connsiteX376" fmla="*/ 9905 w 20046"/>
                  <a:gd name="connsiteY376" fmla="*/ 2963 h 10000"/>
                  <a:gd name="connsiteX377" fmla="*/ 9933 w 20046"/>
                  <a:gd name="connsiteY377" fmla="*/ 2943 h 10000"/>
                  <a:gd name="connsiteX378" fmla="*/ 9971 w 20046"/>
                  <a:gd name="connsiteY378" fmla="*/ 2943 h 10000"/>
                  <a:gd name="connsiteX379" fmla="*/ 20046 w 20046"/>
                  <a:gd name="connsiteY379" fmla="*/ 3091 h 10000"/>
                  <a:gd name="connsiteX0" fmla="*/ 0 w 9971"/>
                  <a:gd name="connsiteY0" fmla="*/ 2963 h 10000"/>
                  <a:gd name="connsiteX1" fmla="*/ 19 w 9971"/>
                  <a:gd name="connsiteY1" fmla="*/ 2963 h 10000"/>
                  <a:gd name="connsiteX2" fmla="*/ 48 w 9971"/>
                  <a:gd name="connsiteY2" fmla="*/ 2963 h 10000"/>
                  <a:gd name="connsiteX3" fmla="*/ 76 w 9971"/>
                  <a:gd name="connsiteY3" fmla="*/ 2982 h 10000"/>
                  <a:gd name="connsiteX4" fmla="*/ 95 w 9971"/>
                  <a:gd name="connsiteY4" fmla="*/ 3021 h 10000"/>
                  <a:gd name="connsiteX5" fmla="*/ 124 w 9971"/>
                  <a:gd name="connsiteY5" fmla="*/ 3060 h 10000"/>
                  <a:gd name="connsiteX6" fmla="*/ 152 w 9971"/>
                  <a:gd name="connsiteY6" fmla="*/ 3099 h 10000"/>
                  <a:gd name="connsiteX7" fmla="*/ 171 w 9971"/>
                  <a:gd name="connsiteY7" fmla="*/ 3099 h 10000"/>
                  <a:gd name="connsiteX8" fmla="*/ 200 w 9971"/>
                  <a:gd name="connsiteY8" fmla="*/ 3099 h 10000"/>
                  <a:gd name="connsiteX9" fmla="*/ 228 w 9971"/>
                  <a:gd name="connsiteY9" fmla="*/ 3080 h 10000"/>
                  <a:gd name="connsiteX10" fmla="*/ 257 w 9971"/>
                  <a:gd name="connsiteY10" fmla="*/ 3060 h 10000"/>
                  <a:gd name="connsiteX11" fmla="*/ 276 w 9971"/>
                  <a:gd name="connsiteY11" fmla="*/ 3021 h 10000"/>
                  <a:gd name="connsiteX12" fmla="*/ 304 w 9971"/>
                  <a:gd name="connsiteY12" fmla="*/ 3002 h 10000"/>
                  <a:gd name="connsiteX13" fmla="*/ 342 w 9971"/>
                  <a:gd name="connsiteY13" fmla="*/ 3002 h 10000"/>
                  <a:gd name="connsiteX14" fmla="*/ 361 w 9971"/>
                  <a:gd name="connsiteY14" fmla="*/ 3002 h 10000"/>
                  <a:gd name="connsiteX15" fmla="*/ 390 w 9971"/>
                  <a:gd name="connsiteY15" fmla="*/ 3002 h 10000"/>
                  <a:gd name="connsiteX16" fmla="*/ 418 w 9971"/>
                  <a:gd name="connsiteY16" fmla="*/ 3021 h 10000"/>
                  <a:gd name="connsiteX17" fmla="*/ 437 w 9971"/>
                  <a:gd name="connsiteY17" fmla="*/ 3041 h 10000"/>
                  <a:gd name="connsiteX18" fmla="*/ 466 w 9971"/>
                  <a:gd name="connsiteY18" fmla="*/ 3060 h 10000"/>
                  <a:gd name="connsiteX19" fmla="*/ 494 w 9971"/>
                  <a:gd name="connsiteY19" fmla="*/ 3080 h 10000"/>
                  <a:gd name="connsiteX20" fmla="*/ 523 w 9971"/>
                  <a:gd name="connsiteY20" fmla="*/ 3099 h 10000"/>
                  <a:gd name="connsiteX21" fmla="*/ 542 w 9971"/>
                  <a:gd name="connsiteY21" fmla="*/ 3099 h 10000"/>
                  <a:gd name="connsiteX22" fmla="*/ 570 w 9971"/>
                  <a:gd name="connsiteY22" fmla="*/ 3080 h 10000"/>
                  <a:gd name="connsiteX23" fmla="*/ 599 w 9971"/>
                  <a:gd name="connsiteY23" fmla="*/ 3041 h 10000"/>
                  <a:gd name="connsiteX24" fmla="*/ 618 w 9971"/>
                  <a:gd name="connsiteY24" fmla="*/ 3002 h 10000"/>
                  <a:gd name="connsiteX25" fmla="*/ 646 w 9971"/>
                  <a:gd name="connsiteY25" fmla="*/ 2963 h 10000"/>
                  <a:gd name="connsiteX26" fmla="*/ 675 w 9971"/>
                  <a:gd name="connsiteY26" fmla="*/ 2943 h 10000"/>
                  <a:gd name="connsiteX27" fmla="*/ 703 w 9971"/>
                  <a:gd name="connsiteY27" fmla="*/ 2963 h 10000"/>
                  <a:gd name="connsiteX28" fmla="*/ 732 w 9971"/>
                  <a:gd name="connsiteY28" fmla="*/ 2982 h 10000"/>
                  <a:gd name="connsiteX29" fmla="*/ 760 w 9971"/>
                  <a:gd name="connsiteY29" fmla="*/ 3021 h 10000"/>
                  <a:gd name="connsiteX30" fmla="*/ 789 w 9971"/>
                  <a:gd name="connsiteY30" fmla="*/ 3060 h 10000"/>
                  <a:gd name="connsiteX31" fmla="*/ 808 w 9971"/>
                  <a:gd name="connsiteY31" fmla="*/ 3099 h 10000"/>
                  <a:gd name="connsiteX32" fmla="*/ 837 w 9971"/>
                  <a:gd name="connsiteY32" fmla="*/ 3119 h 10000"/>
                  <a:gd name="connsiteX33" fmla="*/ 865 w 9971"/>
                  <a:gd name="connsiteY33" fmla="*/ 3138 h 10000"/>
                  <a:gd name="connsiteX34" fmla="*/ 884 w 9971"/>
                  <a:gd name="connsiteY34" fmla="*/ 3138 h 10000"/>
                  <a:gd name="connsiteX35" fmla="*/ 913 w 9971"/>
                  <a:gd name="connsiteY35" fmla="*/ 3119 h 10000"/>
                  <a:gd name="connsiteX36" fmla="*/ 941 w 9971"/>
                  <a:gd name="connsiteY36" fmla="*/ 3099 h 10000"/>
                  <a:gd name="connsiteX37" fmla="*/ 970 w 9971"/>
                  <a:gd name="connsiteY37" fmla="*/ 3060 h 10000"/>
                  <a:gd name="connsiteX38" fmla="*/ 989 w 9971"/>
                  <a:gd name="connsiteY38" fmla="*/ 3021 h 10000"/>
                  <a:gd name="connsiteX39" fmla="*/ 1017 w 9971"/>
                  <a:gd name="connsiteY39" fmla="*/ 2963 h 10000"/>
                  <a:gd name="connsiteX40" fmla="*/ 1055 w 9971"/>
                  <a:gd name="connsiteY40" fmla="*/ 2943 h 10000"/>
                  <a:gd name="connsiteX41" fmla="*/ 1074 w 9971"/>
                  <a:gd name="connsiteY41" fmla="*/ 2924 h 10000"/>
                  <a:gd name="connsiteX42" fmla="*/ 1103 w 9971"/>
                  <a:gd name="connsiteY42" fmla="*/ 2924 h 10000"/>
                  <a:gd name="connsiteX43" fmla="*/ 1131 w 9971"/>
                  <a:gd name="connsiteY43" fmla="*/ 2963 h 10000"/>
                  <a:gd name="connsiteX44" fmla="*/ 1150 w 9971"/>
                  <a:gd name="connsiteY44" fmla="*/ 3002 h 10000"/>
                  <a:gd name="connsiteX45" fmla="*/ 1179 w 9971"/>
                  <a:gd name="connsiteY45" fmla="*/ 3060 h 10000"/>
                  <a:gd name="connsiteX46" fmla="*/ 1207 w 9971"/>
                  <a:gd name="connsiteY46" fmla="*/ 3099 h 10000"/>
                  <a:gd name="connsiteX47" fmla="*/ 1236 w 9971"/>
                  <a:gd name="connsiteY47" fmla="*/ 3119 h 10000"/>
                  <a:gd name="connsiteX48" fmla="*/ 1255 w 9971"/>
                  <a:gd name="connsiteY48" fmla="*/ 3119 h 10000"/>
                  <a:gd name="connsiteX49" fmla="*/ 1283 w 9971"/>
                  <a:gd name="connsiteY49" fmla="*/ 3099 h 10000"/>
                  <a:gd name="connsiteX50" fmla="*/ 1312 w 9971"/>
                  <a:gd name="connsiteY50" fmla="*/ 3060 h 10000"/>
                  <a:gd name="connsiteX51" fmla="*/ 1331 w 9971"/>
                  <a:gd name="connsiteY51" fmla="*/ 3041 h 10000"/>
                  <a:gd name="connsiteX52" fmla="*/ 1359 w 9971"/>
                  <a:gd name="connsiteY52" fmla="*/ 3021 h 10000"/>
                  <a:gd name="connsiteX53" fmla="*/ 1388 w 9971"/>
                  <a:gd name="connsiteY53" fmla="*/ 3002 h 10000"/>
                  <a:gd name="connsiteX54" fmla="*/ 1416 w 9971"/>
                  <a:gd name="connsiteY54" fmla="*/ 3002 h 10000"/>
                  <a:gd name="connsiteX55" fmla="*/ 1445 w 9971"/>
                  <a:gd name="connsiteY55" fmla="*/ 3002 h 10000"/>
                  <a:gd name="connsiteX56" fmla="*/ 1473 w 9971"/>
                  <a:gd name="connsiteY56" fmla="*/ 3021 h 10000"/>
                  <a:gd name="connsiteX57" fmla="*/ 1502 w 9971"/>
                  <a:gd name="connsiteY57" fmla="*/ 3021 h 10000"/>
                  <a:gd name="connsiteX58" fmla="*/ 1521 w 9971"/>
                  <a:gd name="connsiteY58" fmla="*/ 3060 h 10000"/>
                  <a:gd name="connsiteX59" fmla="*/ 1549 w 9971"/>
                  <a:gd name="connsiteY59" fmla="*/ 3080 h 10000"/>
                  <a:gd name="connsiteX60" fmla="*/ 1578 w 9971"/>
                  <a:gd name="connsiteY60" fmla="*/ 3099 h 10000"/>
                  <a:gd name="connsiteX61" fmla="*/ 1597 w 9971"/>
                  <a:gd name="connsiteY61" fmla="*/ 3119 h 10000"/>
                  <a:gd name="connsiteX62" fmla="*/ 1625 w 9971"/>
                  <a:gd name="connsiteY62" fmla="*/ 3119 h 10000"/>
                  <a:gd name="connsiteX63" fmla="*/ 1654 w 9971"/>
                  <a:gd name="connsiteY63" fmla="*/ 3080 h 10000"/>
                  <a:gd name="connsiteX64" fmla="*/ 1673 w 9971"/>
                  <a:gd name="connsiteY64" fmla="*/ 3060 h 10000"/>
                  <a:gd name="connsiteX65" fmla="*/ 1702 w 9971"/>
                  <a:gd name="connsiteY65" fmla="*/ 3002 h 10000"/>
                  <a:gd name="connsiteX66" fmla="*/ 1730 w 9971"/>
                  <a:gd name="connsiteY66" fmla="*/ 2963 h 10000"/>
                  <a:gd name="connsiteX67" fmla="*/ 1768 w 9971"/>
                  <a:gd name="connsiteY67" fmla="*/ 2943 h 10000"/>
                  <a:gd name="connsiteX68" fmla="*/ 1787 w 9971"/>
                  <a:gd name="connsiteY68" fmla="*/ 2963 h 10000"/>
                  <a:gd name="connsiteX69" fmla="*/ 1816 w 9971"/>
                  <a:gd name="connsiteY69" fmla="*/ 2982 h 10000"/>
                  <a:gd name="connsiteX70" fmla="*/ 1844 w 9971"/>
                  <a:gd name="connsiteY70" fmla="*/ 3041 h 10000"/>
                  <a:gd name="connsiteX71" fmla="*/ 1863 w 9971"/>
                  <a:gd name="connsiteY71" fmla="*/ 3080 h 10000"/>
                  <a:gd name="connsiteX72" fmla="*/ 1892 w 9971"/>
                  <a:gd name="connsiteY72" fmla="*/ 3119 h 10000"/>
                  <a:gd name="connsiteX73" fmla="*/ 1920 w 9971"/>
                  <a:gd name="connsiteY73" fmla="*/ 3119 h 10000"/>
                  <a:gd name="connsiteX74" fmla="*/ 1939 w 9971"/>
                  <a:gd name="connsiteY74" fmla="*/ 3119 h 10000"/>
                  <a:gd name="connsiteX75" fmla="*/ 1968 w 9971"/>
                  <a:gd name="connsiteY75" fmla="*/ 3119 h 10000"/>
                  <a:gd name="connsiteX76" fmla="*/ 1996 w 9971"/>
                  <a:gd name="connsiteY76" fmla="*/ 3080 h 10000"/>
                  <a:gd name="connsiteX77" fmla="*/ 2025 w 9971"/>
                  <a:gd name="connsiteY77" fmla="*/ 3041 h 10000"/>
                  <a:gd name="connsiteX78" fmla="*/ 2044 w 9971"/>
                  <a:gd name="connsiteY78" fmla="*/ 3002 h 10000"/>
                  <a:gd name="connsiteX79" fmla="*/ 2072 w 9971"/>
                  <a:gd name="connsiteY79" fmla="*/ 2963 h 10000"/>
                  <a:gd name="connsiteX80" fmla="*/ 2101 w 9971"/>
                  <a:gd name="connsiteY80" fmla="*/ 2943 h 10000"/>
                  <a:gd name="connsiteX81" fmla="*/ 2129 w 9971"/>
                  <a:gd name="connsiteY81" fmla="*/ 2924 h 10000"/>
                  <a:gd name="connsiteX82" fmla="*/ 2158 w 9971"/>
                  <a:gd name="connsiteY82" fmla="*/ 2924 h 10000"/>
                  <a:gd name="connsiteX83" fmla="*/ 2186 w 9971"/>
                  <a:gd name="connsiteY83" fmla="*/ 2963 h 10000"/>
                  <a:gd name="connsiteX84" fmla="*/ 2215 w 9971"/>
                  <a:gd name="connsiteY84" fmla="*/ 3002 h 10000"/>
                  <a:gd name="connsiteX85" fmla="*/ 2234 w 9971"/>
                  <a:gd name="connsiteY85" fmla="*/ 3060 h 10000"/>
                  <a:gd name="connsiteX86" fmla="*/ 2262 w 9971"/>
                  <a:gd name="connsiteY86" fmla="*/ 3119 h 10000"/>
                  <a:gd name="connsiteX87" fmla="*/ 2291 w 9971"/>
                  <a:gd name="connsiteY87" fmla="*/ 3138 h 10000"/>
                  <a:gd name="connsiteX88" fmla="*/ 2310 w 9971"/>
                  <a:gd name="connsiteY88" fmla="*/ 3158 h 10000"/>
                  <a:gd name="connsiteX89" fmla="*/ 2338 w 9971"/>
                  <a:gd name="connsiteY89" fmla="*/ 3138 h 10000"/>
                  <a:gd name="connsiteX90" fmla="*/ 2367 w 9971"/>
                  <a:gd name="connsiteY90" fmla="*/ 3099 h 10000"/>
                  <a:gd name="connsiteX91" fmla="*/ 2386 w 9971"/>
                  <a:gd name="connsiteY91" fmla="*/ 3060 h 10000"/>
                  <a:gd name="connsiteX92" fmla="*/ 2414 w 9971"/>
                  <a:gd name="connsiteY92" fmla="*/ 3021 h 10000"/>
                  <a:gd name="connsiteX93" fmla="*/ 2443 w 9971"/>
                  <a:gd name="connsiteY93" fmla="*/ 2982 h 10000"/>
                  <a:gd name="connsiteX94" fmla="*/ 2481 w 9971"/>
                  <a:gd name="connsiteY94" fmla="*/ 2982 h 10000"/>
                  <a:gd name="connsiteX95" fmla="*/ 2500 w 9971"/>
                  <a:gd name="connsiteY95" fmla="*/ 2963 h 10000"/>
                  <a:gd name="connsiteX96" fmla="*/ 2529 w 9971"/>
                  <a:gd name="connsiteY96" fmla="*/ 2982 h 10000"/>
                  <a:gd name="connsiteX97" fmla="*/ 2557 w 9971"/>
                  <a:gd name="connsiteY97" fmla="*/ 3021 h 10000"/>
                  <a:gd name="connsiteX98" fmla="*/ 2576 w 9971"/>
                  <a:gd name="connsiteY98" fmla="*/ 3041 h 10000"/>
                  <a:gd name="connsiteX99" fmla="*/ 2605 w 9971"/>
                  <a:gd name="connsiteY99" fmla="*/ 3080 h 10000"/>
                  <a:gd name="connsiteX100" fmla="*/ 2633 w 9971"/>
                  <a:gd name="connsiteY100" fmla="*/ 3099 h 10000"/>
                  <a:gd name="connsiteX101" fmla="*/ 2652 w 9971"/>
                  <a:gd name="connsiteY101" fmla="*/ 3119 h 10000"/>
                  <a:gd name="connsiteX102" fmla="*/ 2681 w 9971"/>
                  <a:gd name="connsiteY102" fmla="*/ 3119 h 10000"/>
                  <a:gd name="connsiteX103" fmla="*/ 2709 w 9971"/>
                  <a:gd name="connsiteY103" fmla="*/ 3080 h 10000"/>
                  <a:gd name="connsiteX104" fmla="*/ 2738 w 9971"/>
                  <a:gd name="connsiteY104" fmla="*/ 3041 h 10000"/>
                  <a:gd name="connsiteX105" fmla="*/ 2757 w 9971"/>
                  <a:gd name="connsiteY105" fmla="*/ 3002 h 10000"/>
                  <a:gd name="connsiteX106" fmla="*/ 2785 w 9971"/>
                  <a:gd name="connsiteY106" fmla="*/ 2963 h 10000"/>
                  <a:gd name="connsiteX107" fmla="*/ 2814 w 9971"/>
                  <a:gd name="connsiteY107" fmla="*/ 2943 h 10000"/>
                  <a:gd name="connsiteX108" fmla="*/ 2842 w 9971"/>
                  <a:gd name="connsiteY108" fmla="*/ 2943 h 10000"/>
                  <a:gd name="connsiteX109" fmla="*/ 2871 w 9971"/>
                  <a:gd name="connsiteY109" fmla="*/ 2963 h 10000"/>
                  <a:gd name="connsiteX110" fmla="*/ 2899 w 9971"/>
                  <a:gd name="connsiteY110" fmla="*/ 2982 h 10000"/>
                  <a:gd name="connsiteX111" fmla="*/ 2918 w 9971"/>
                  <a:gd name="connsiteY111" fmla="*/ 3021 h 10000"/>
                  <a:gd name="connsiteX112" fmla="*/ 2947 w 9971"/>
                  <a:gd name="connsiteY112" fmla="*/ 3041 h 10000"/>
                  <a:gd name="connsiteX113" fmla="*/ 2975 w 9971"/>
                  <a:gd name="connsiteY113" fmla="*/ 3080 h 10000"/>
                  <a:gd name="connsiteX114" fmla="*/ 3004 w 9971"/>
                  <a:gd name="connsiteY114" fmla="*/ 3099 h 10000"/>
                  <a:gd name="connsiteX115" fmla="*/ 3023 w 9971"/>
                  <a:gd name="connsiteY115" fmla="*/ 3119 h 10000"/>
                  <a:gd name="connsiteX116" fmla="*/ 3051 w 9971"/>
                  <a:gd name="connsiteY116" fmla="*/ 3138 h 10000"/>
                  <a:gd name="connsiteX117" fmla="*/ 3080 w 9971"/>
                  <a:gd name="connsiteY117" fmla="*/ 3119 h 10000"/>
                  <a:gd name="connsiteX118" fmla="*/ 3099 w 9971"/>
                  <a:gd name="connsiteY118" fmla="*/ 3099 h 10000"/>
                  <a:gd name="connsiteX119" fmla="*/ 3127 w 9971"/>
                  <a:gd name="connsiteY119" fmla="*/ 3041 h 10000"/>
                  <a:gd name="connsiteX120" fmla="*/ 3156 w 9971"/>
                  <a:gd name="connsiteY120" fmla="*/ 3002 h 10000"/>
                  <a:gd name="connsiteX121" fmla="*/ 3175 w 9971"/>
                  <a:gd name="connsiteY121" fmla="*/ 2963 h 10000"/>
                  <a:gd name="connsiteX122" fmla="*/ 3213 w 9971"/>
                  <a:gd name="connsiteY122" fmla="*/ 2963 h 10000"/>
                  <a:gd name="connsiteX123" fmla="*/ 3241 w 9971"/>
                  <a:gd name="connsiteY123" fmla="*/ 2982 h 10000"/>
                  <a:gd name="connsiteX124" fmla="*/ 3270 w 9971"/>
                  <a:gd name="connsiteY124" fmla="*/ 3021 h 10000"/>
                  <a:gd name="connsiteX125" fmla="*/ 3289 w 9971"/>
                  <a:gd name="connsiteY125" fmla="*/ 3080 h 10000"/>
                  <a:gd name="connsiteX126" fmla="*/ 3317 w 9971"/>
                  <a:gd name="connsiteY126" fmla="*/ 3138 h 10000"/>
                  <a:gd name="connsiteX127" fmla="*/ 3346 w 9971"/>
                  <a:gd name="connsiteY127" fmla="*/ 3138 h 10000"/>
                  <a:gd name="connsiteX128" fmla="*/ 3365 w 9971"/>
                  <a:gd name="connsiteY128" fmla="*/ 3119 h 10000"/>
                  <a:gd name="connsiteX129" fmla="*/ 3394 w 9971"/>
                  <a:gd name="connsiteY129" fmla="*/ 3080 h 10000"/>
                  <a:gd name="connsiteX130" fmla="*/ 3422 w 9971"/>
                  <a:gd name="connsiteY130" fmla="*/ 3021 h 10000"/>
                  <a:gd name="connsiteX131" fmla="*/ 3441 w 9971"/>
                  <a:gd name="connsiteY131" fmla="*/ 2982 h 10000"/>
                  <a:gd name="connsiteX132" fmla="*/ 3470 w 9971"/>
                  <a:gd name="connsiteY132" fmla="*/ 2963 h 10000"/>
                  <a:gd name="connsiteX133" fmla="*/ 3498 w 9971"/>
                  <a:gd name="connsiteY133" fmla="*/ 2963 h 10000"/>
                  <a:gd name="connsiteX134" fmla="*/ 3527 w 9971"/>
                  <a:gd name="connsiteY134" fmla="*/ 2963 h 10000"/>
                  <a:gd name="connsiteX135" fmla="*/ 3555 w 9971"/>
                  <a:gd name="connsiteY135" fmla="*/ 2963 h 10000"/>
                  <a:gd name="connsiteX136" fmla="*/ 3584 w 9971"/>
                  <a:gd name="connsiteY136" fmla="*/ 2982 h 10000"/>
                  <a:gd name="connsiteX137" fmla="*/ 3612 w 9971"/>
                  <a:gd name="connsiteY137" fmla="*/ 3002 h 10000"/>
                  <a:gd name="connsiteX138" fmla="*/ 3631 w 9971"/>
                  <a:gd name="connsiteY138" fmla="*/ 3041 h 10000"/>
                  <a:gd name="connsiteX139" fmla="*/ 3660 w 9971"/>
                  <a:gd name="connsiteY139" fmla="*/ 3099 h 10000"/>
                  <a:gd name="connsiteX140" fmla="*/ 3688 w 9971"/>
                  <a:gd name="connsiteY140" fmla="*/ 3177 h 10000"/>
                  <a:gd name="connsiteX141" fmla="*/ 3717 w 9971"/>
                  <a:gd name="connsiteY141" fmla="*/ 3236 h 10000"/>
                  <a:gd name="connsiteX142" fmla="*/ 3736 w 9971"/>
                  <a:gd name="connsiteY142" fmla="*/ 3255 h 10000"/>
                  <a:gd name="connsiteX143" fmla="*/ 3764 w 9971"/>
                  <a:gd name="connsiteY143" fmla="*/ 3236 h 10000"/>
                  <a:gd name="connsiteX144" fmla="*/ 3793 w 9971"/>
                  <a:gd name="connsiteY144" fmla="*/ 3177 h 10000"/>
                  <a:gd name="connsiteX145" fmla="*/ 3812 w 9971"/>
                  <a:gd name="connsiteY145" fmla="*/ 3060 h 10000"/>
                  <a:gd name="connsiteX146" fmla="*/ 3840 w 9971"/>
                  <a:gd name="connsiteY146" fmla="*/ 2924 h 10000"/>
                  <a:gd name="connsiteX147" fmla="*/ 3869 w 9971"/>
                  <a:gd name="connsiteY147" fmla="*/ 2827 h 10000"/>
                  <a:gd name="connsiteX148" fmla="*/ 3888 w 9971"/>
                  <a:gd name="connsiteY148" fmla="*/ 2807 h 10000"/>
                  <a:gd name="connsiteX149" fmla="*/ 3926 w 9971"/>
                  <a:gd name="connsiteY149" fmla="*/ 2827 h 10000"/>
                  <a:gd name="connsiteX150" fmla="*/ 3954 w 9971"/>
                  <a:gd name="connsiteY150" fmla="*/ 2904 h 10000"/>
                  <a:gd name="connsiteX151" fmla="*/ 3983 w 9971"/>
                  <a:gd name="connsiteY151" fmla="*/ 2963 h 10000"/>
                  <a:gd name="connsiteX152" fmla="*/ 4002 w 9971"/>
                  <a:gd name="connsiteY152" fmla="*/ 3002 h 10000"/>
                  <a:gd name="connsiteX153" fmla="*/ 4030 w 9971"/>
                  <a:gd name="connsiteY153" fmla="*/ 3002 h 10000"/>
                  <a:gd name="connsiteX154" fmla="*/ 4059 w 9971"/>
                  <a:gd name="connsiteY154" fmla="*/ 3002 h 10000"/>
                  <a:gd name="connsiteX155" fmla="*/ 4078 w 9971"/>
                  <a:gd name="connsiteY155" fmla="*/ 3021 h 10000"/>
                  <a:gd name="connsiteX156" fmla="*/ 4106 w 9971"/>
                  <a:gd name="connsiteY156" fmla="*/ 3080 h 10000"/>
                  <a:gd name="connsiteX157" fmla="*/ 4135 w 9971"/>
                  <a:gd name="connsiteY157" fmla="*/ 3138 h 10000"/>
                  <a:gd name="connsiteX158" fmla="*/ 4154 w 9971"/>
                  <a:gd name="connsiteY158" fmla="*/ 3197 h 10000"/>
                  <a:gd name="connsiteX159" fmla="*/ 4183 w 9971"/>
                  <a:gd name="connsiteY159" fmla="*/ 3216 h 10000"/>
                  <a:gd name="connsiteX160" fmla="*/ 4211 w 9971"/>
                  <a:gd name="connsiteY160" fmla="*/ 3158 h 10000"/>
                  <a:gd name="connsiteX161" fmla="*/ 4240 w 9971"/>
                  <a:gd name="connsiteY161" fmla="*/ 3099 h 10000"/>
                  <a:gd name="connsiteX162" fmla="*/ 4268 w 9971"/>
                  <a:gd name="connsiteY162" fmla="*/ 3041 h 10000"/>
                  <a:gd name="connsiteX163" fmla="*/ 4297 w 9971"/>
                  <a:gd name="connsiteY163" fmla="*/ 3002 h 10000"/>
                  <a:gd name="connsiteX164" fmla="*/ 4325 w 9971"/>
                  <a:gd name="connsiteY164" fmla="*/ 2982 h 10000"/>
                  <a:gd name="connsiteX165" fmla="*/ 4344 w 9971"/>
                  <a:gd name="connsiteY165" fmla="*/ 3041 h 10000"/>
                  <a:gd name="connsiteX166" fmla="*/ 4373 w 9971"/>
                  <a:gd name="connsiteY166" fmla="*/ 3138 h 10000"/>
                  <a:gd name="connsiteX167" fmla="*/ 4401 w 9971"/>
                  <a:gd name="connsiteY167" fmla="*/ 3216 h 10000"/>
                  <a:gd name="connsiteX168" fmla="*/ 4420 w 9971"/>
                  <a:gd name="connsiteY168" fmla="*/ 3236 h 10000"/>
                  <a:gd name="connsiteX169" fmla="*/ 4449 w 9971"/>
                  <a:gd name="connsiteY169" fmla="*/ 3236 h 10000"/>
                  <a:gd name="connsiteX170" fmla="*/ 4477 w 9971"/>
                  <a:gd name="connsiteY170" fmla="*/ 3216 h 10000"/>
                  <a:gd name="connsiteX171" fmla="*/ 4506 w 9971"/>
                  <a:gd name="connsiteY171" fmla="*/ 3138 h 10000"/>
                  <a:gd name="connsiteX172" fmla="*/ 4525 w 9971"/>
                  <a:gd name="connsiteY172" fmla="*/ 3177 h 10000"/>
                  <a:gd name="connsiteX173" fmla="*/ 4553 w 9971"/>
                  <a:gd name="connsiteY173" fmla="*/ 3294 h 10000"/>
                  <a:gd name="connsiteX174" fmla="*/ 4582 w 9971"/>
                  <a:gd name="connsiteY174" fmla="*/ 3353 h 10000"/>
                  <a:gd name="connsiteX175" fmla="*/ 4601 w 9971"/>
                  <a:gd name="connsiteY175" fmla="*/ 3275 h 10000"/>
                  <a:gd name="connsiteX176" fmla="*/ 4639 w 9971"/>
                  <a:gd name="connsiteY176" fmla="*/ 3197 h 10000"/>
                  <a:gd name="connsiteX177" fmla="*/ 4667 w 9971"/>
                  <a:gd name="connsiteY177" fmla="*/ 3099 h 10000"/>
                  <a:gd name="connsiteX178" fmla="*/ 4686 w 9971"/>
                  <a:gd name="connsiteY178" fmla="*/ 2846 h 10000"/>
                  <a:gd name="connsiteX179" fmla="*/ 4715 w 9971"/>
                  <a:gd name="connsiteY179" fmla="*/ 2378 h 10000"/>
                  <a:gd name="connsiteX180" fmla="*/ 4743 w 9971"/>
                  <a:gd name="connsiteY180" fmla="*/ 1910 h 10000"/>
                  <a:gd name="connsiteX181" fmla="*/ 4772 w 9971"/>
                  <a:gd name="connsiteY181" fmla="*/ 1637 h 10000"/>
                  <a:gd name="connsiteX182" fmla="*/ 4791 w 9971"/>
                  <a:gd name="connsiteY182" fmla="*/ 1442 h 10000"/>
                  <a:gd name="connsiteX183" fmla="*/ 4819 w 9971"/>
                  <a:gd name="connsiteY183" fmla="*/ 1170 h 10000"/>
                  <a:gd name="connsiteX184" fmla="*/ 4848 w 9971"/>
                  <a:gd name="connsiteY184" fmla="*/ 799 h 10000"/>
                  <a:gd name="connsiteX185" fmla="*/ 4867 w 9971"/>
                  <a:gd name="connsiteY185" fmla="*/ 702 h 10000"/>
                  <a:gd name="connsiteX186" fmla="*/ 4895 w 9971"/>
                  <a:gd name="connsiteY186" fmla="*/ 1442 h 10000"/>
                  <a:gd name="connsiteX187" fmla="*/ 4924 w 9971"/>
                  <a:gd name="connsiteY187" fmla="*/ 3704 h 10000"/>
                  <a:gd name="connsiteX188" fmla="*/ 4943 w 9971"/>
                  <a:gd name="connsiteY188" fmla="*/ 7212 h 10000"/>
                  <a:gd name="connsiteX189" fmla="*/ 4981 w 9971"/>
                  <a:gd name="connsiteY189" fmla="*/ 10000 h 10000"/>
                  <a:gd name="connsiteX190" fmla="*/ 5010 w 9971"/>
                  <a:gd name="connsiteY190" fmla="*/ 9571 h 10000"/>
                  <a:gd name="connsiteX191" fmla="*/ 5038 w 9971"/>
                  <a:gd name="connsiteY191" fmla="*/ 5945 h 10000"/>
                  <a:gd name="connsiteX192" fmla="*/ 5057 w 9971"/>
                  <a:gd name="connsiteY192" fmla="*/ 1891 h 10000"/>
                  <a:gd name="connsiteX193" fmla="*/ 5086 w 9971"/>
                  <a:gd name="connsiteY193" fmla="*/ 0 h 10000"/>
                  <a:gd name="connsiteX194" fmla="*/ 5114 w 9971"/>
                  <a:gd name="connsiteY194" fmla="*/ 390 h 10000"/>
                  <a:gd name="connsiteX195" fmla="*/ 5133 w 9971"/>
                  <a:gd name="connsiteY195" fmla="*/ 1501 h 10000"/>
                  <a:gd name="connsiteX196" fmla="*/ 5162 w 9971"/>
                  <a:gd name="connsiteY196" fmla="*/ 2203 h 10000"/>
                  <a:gd name="connsiteX197" fmla="*/ 5190 w 9971"/>
                  <a:gd name="connsiteY197" fmla="*/ 2534 h 10000"/>
                  <a:gd name="connsiteX198" fmla="*/ 5219 w 9971"/>
                  <a:gd name="connsiteY198" fmla="*/ 2807 h 10000"/>
                  <a:gd name="connsiteX199" fmla="*/ 5238 w 9971"/>
                  <a:gd name="connsiteY199" fmla="*/ 3021 h 10000"/>
                  <a:gd name="connsiteX200" fmla="*/ 5266 w 9971"/>
                  <a:gd name="connsiteY200" fmla="*/ 3041 h 10000"/>
                  <a:gd name="connsiteX201" fmla="*/ 5295 w 9971"/>
                  <a:gd name="connsiteY201" fmla="*/ 3021 h 10000"/>
                  <a:gd name="connsiteX202" fmla="*/ 5314 w 9971"/>
                  <a:gd name="connsiteY202" fmla="*/ 3080 h 10000"/>
                  <a:gd name="connsiteX203" fmla="*/ 5352 w 9971"/>
                  <a:gd name="connsiteY203" fmla="*/ 3119 h 10000"/>
                  <a:gd name="connsiteX204" fmla="*/ 5380 w 9971"/>
                  <a:gd name="connsiteY204" fmla="*/ 3041 h 10000"/>
                  <a:gd name="connsiteX205" fmla="*/ 5399 w 9971"/>
                  <a:gd name="connsiteY205" fmla="*/ 2827 h 10000"/>
                  <a:gd name="connsiteX206" fmla="*/ 5428 w 9971"/>
                  <a:gd name="connsiteY206" fmla="*/ 2671 h 10000"/>
                  <a:gd name="connsiteX207" fmla="*/ 5456 w 9971"/>
                  <a:gd name="connsiteY207" fmla="*/ 2671 h 10000"/>
                  <a:gd name="connsiteX208" fmla="*/ 5485 w 9971"/>
                  <a:gd name="connsiteY208" fmla="*/ 2807 h 10000"/>
                  <a:gd name="connsiteX209" fmla="*/ 5504 w 9971"/>
                  <a:gd name="connsiteY209" fmla="*/ 2982 h 10000"/>
                  <a:gd name="connsiteX210" fmla="*/ 5532 w 9971"/>
                  <a:gd name="connsiteY210" fmla="*/ 3099 h 10000"/>
                  <a:gd name="connsiteX211" fmla="*/ 5561 w 9971"/>
                  <a:gd name="connsiteY211" fmla="*/ 3158 h 10000"/>
                  <a:gd name="connsiteX212" fmla="*/ 5580 w 9971"/>
                  <a:gd name="connsiteY212" fmla="*/ 3138 h 10000"/>
                  <a:gd name="connsiteX213" fmla="*/ 5608 w 9971"/>
                  <a:gd name="connsiteY213" fmla="*/ 3080 h 10000"/>
                  <a:gd name="connsiteX214" fmla="*/ 5637 w 9971"/>
                  <a:gd name="connsiteY214" fmla="*/ 3002 h 10000"/>
                  <a:gd name="connsiteX215" fmla="*/ 5656 w 9971"/>
                  <a:gd name="connsiteY215" fmla="*/ 2963 h 10000"/>
                  <a:gd name="connsiteX216" fmla="*/ 5694 w 9971"/>
                  <a:gd name="connsiteY216" fmla="*/ 3002 h 10000"/>
                  <a:gd name="connsiteX217" fmla="*/ 5722 w 9971"/>
                  <a:gd name="connsiteY217" fmla="*/ 3080 h 10000"/>
                  <a:gd name="connsiteX218" fmla="*/ 5751 w 9971"/>
                  <a:gd name="connsiteY218" fmla="*/ 3158 h 10000"/>
                  <a:gd name="connsiteX219" fmla="*/ 5770 w 9971"/>
                  <a:gd name="connsiteY219" fmla="*/ 3216 h 10000"/>
                  <a:gd name="connsiteX220" fmla="*/ 5798 w 9971"/>
                  <a:gd name="connsiteY220" fmla="*/ 3255 h 10000"/>
                  <a:gd name="connsiteX221" fmla="*/ 5827 w 9971"/>
                  <a:gd name="connsiteY221" fmla="*/ 3236 h 10000"/>
                  <a:gd name="connsiteX222" fmla="*/ 5846 w 9971"/>
                  <a:gd name="connsiteY222" fmla="*/ 3177 h 10000"/>
                  <a:gd name="connsiteX223" fmla="*/ 5875 w 9971"/>
                  <a:gd name="connsiteY223" fmla="*/ 3119 h 10000"/>
                  <a:gd name="connsiteX224" fmla="*/ 5903 w 9971"/>
                  <a:gd name="connsiteY224" fmla="*/ 3060 h 10000"/>
                  <a:gd name="connsiteX225" fmla="*/ 5922 w 9971"/>
                  <a:gd name="connsiteY225" fmla="*/ 3021 h 10000"/>
                  <a:gd name="connsiteX226" fmla="*/ 5951 w 9971"/>
                  <a:gd name="connsiteY226" fmla="*/ 3002 h 10000"/>
                  <a:gd name="connsiteX227" fmla="*/ 5979 w 9971"/>
                  <a:gd name="connsiteY227" fmla="*/ 2982 h 10000"/>
                  <a:gd name="connsiteX228" fmla="*/ 6008 w 9971"/>
                  <a:gd name="connsiteY228" fmla="*/ 2943 h 10000"/>
                  <a:gd name="connsiteX229" fmla="*/ 6027 w 9971"/>
                  <a:gd name="connsiteY229" fmla="*/ 2865 h 10000"/>
                  <a:gd name="connsiteX230" fmla="*/ 6065 w 9971"/>
                  <a:gd name="connsiteY230" fmla="*/ 2827 h 10000"/>
                  <a:gd name="connsiteX231" fmla="*/ 6093 w 9971"/>
                  <a:gd name="connsiteY231" fmla="*/ 2846 h 10000"/>
                  <a:gd name="connsiteX232" fmla="*/ 6112 w 9971"/>
                  <a:gd name="connsiteY232" fmla="*/ 2904 h 10000"/>
                  <a:gd name="connsiteX233" fmla="*/ 6141 w 9971"/>
                  <a:gd name="connsiteY233" fmla="*/ 3021 h 10000"/>
                  <a:gd name="connsiteX234" fmla="*/ 6169 w 9971"/>
                  <a:gd name="connsiteY234" fmla="*/ 3138 h 10000"/>
                  <a:gd name="connsiteX235" fmla="*/ 6188 w 9971"/>
                  <a:gd name="connsiteY235" fmla="*/ 3216 h 10000"/>
                  <a:gd name="connsiteX236" fmla="*/ 6217 w 9971"/>
                  <a:gd name="connsiteY236" fmla="*/ 3255 h 10000"/>
                  <a:gd name="connsiteX237" fmla="*/ 6245 w 9971"/>
                  <a:gd name="connsiteY237" fmla="*/ 3236 h 10000"/>
                  <a:gd name="connsiteX238" fmla="*/ 6274 w 9971"/>
                  <a:gd name="connsiteY238" fmla="*/ 3177 h 10000"/>
                  <a:gd name="connsiteX239" fmla="*/ 6293 w 9971"/>
                  <a:gd name="connsiteY239" fmla="*/ 3099 h 10000"/>
                  <a:gd name="connsiteX240" fmla="*/ 6321 w 9971"/>
                  <a:gd name="connsiteY240" fmla="*/ 3041 h 10000"/>
                  <a:gd name="connsiteX241" fmla="*/ 6350 w 9971"/>
                  <a:gd name="connsiteY241" fmla="*/ 3002 h 10000"/>
                  <a:gd name="connsiteX242" fmla="*/ 6369 w 9971"/>
                  <a:gd name="connsiteY242" fmla="*/ 2982 h 10000"/>
                  <a:gd name="connsiteX243" fmla="*/ 6407 w 9971"/>
                  <a:gd name="connsiteY243" fmla="*/ 2982 h 10000"/>
                  <a:gd name="connsiteX244" fmla="*/ 6435 w 9971"/>
                  <a:gd name="connsiteY244" fmla="*/ 2982 h 10000"/>
                  <a:gd name="connsiteX245" fmla="*/ 6464 w 9971"/>
                  <a:gd name="connsiteY245" fmla="*/ 3002 h 10000"/>
                  <a:gd name="connsiteX246" fmla="*/ 6483 w 9971"/>
                  <a:gd name="connsiteY246" fmla="*/ 3002 h 10000"/>
                  <a:gd name="connsiteX247" fmla="*/ 6511 w 9971"/>
                  <a:gd name="connsiteY247" fmla="*/ 3021 h 10000"/>
                  <a:gd name="connsiteX248" fmla="*/ 6540 w 9971"/>
                  <a:gd name="connsiteY248" fmla="*/ 3041 h 10000"/>
                  <a:gd name="connsiteX249" fmla="*/ 6559 w 9971"/>
                  <a:gd name="connsiteY249" fmla="*/ 3060 h 10000"/>
                  <a:gd name="connsiteX250" fmla="*/ 6587 w 9971"/>
                  <a:gd name="connsiteY250" fmla="*/ 3099 h 10000"/>
                  <a:gd name="connsiteX251" fmla="*/ 6616 w 9971"/>
                  <a:gd name="connsiteY251" fmla="*/ 3119 h 10000"/>
                  <a:gd name="connsiteX252" fmla="*/ 6635 w 9971"/>
                  <a:gd name="connsiteY252" fmla="*/ 3099 h 10000"/>
                  <a:gd name="connsiteX253" fmla="*/ 6663 w 9971"/>
                  <a:gd name="connsiteY253" fmla="*/ 3060 h 10000"/>
                  <a:gd name="connsiteX254" fmla="*/ 6692 w 9971"/>
                  <a:gd name="connsiteY254" fmla="*/ 3002 h 10000"/>
                  <a:gd name="connsiteX255" fmla="*/ 6721 w 9971"/>
                  <a:gd name="connsiteY255" fmla="*/ 2943 h 10000"/>
                  <a:gd name="connsiteX256" fmla="*/ 6740 w 9971"/>
                  <a:gd name="connsiteY256" fmla="*/ 2943 h 10000"/>
                  <a:gd name="connsiteX257" fmla="*/ 6778 w 9971"/>
                  <a:gd name="connsiteY257" fmla="*/ 2943 h 10000"/>
                  <a:gd name="connsiteX258" fmla="*/ 6806 w 9971"/>
                  <a:gd name="connsiteY258" fmla="*/ 3002 h 10000"/>
                  <a:gd name="connsiteX259" fmla="*/ 6825 w 9971"/>
                  <a:gd name="connsiteY259" fmla="*/ 3060 h 10000"/>
                  <a:gd name="connsiteX260" fmla="*/ 6854 w 9971"/>
                  <a:gd name="connsiteY260" fmla="*/ 3099 h 10000"/>
                  <a:gd name="connsiteX261" fmla="*/ 6882 w 9971"/>
                  <a:gd name="connsiteY261" fmla="*/ 3138 h 10000"/>
                  <a:gd name="connsiteX262" fmla="*/ 6901 w 9971"/>
                  <a:gd name="connsiteY262" fmla="*/ 3158 h 10000"/>
                  <a:gd name="connsiteX263" fmla="*/ 6930 w 9971"/>
                  <a:gd name="connsiteY263" fmla="*/ 3138 h 10000"/>
                  <a:gd name="connsiteX264" fmla="*/ 6958 w 9971"/>
                  <a:gd name="connsiteY264" fmla="*/ 3119 h 10000"/>
                  <a:gd name="connsiteX265" fmla="*/ 6987 w 9971"/>
                  <a:gd name="connsiteY265" fmla="*/ 3080 h 10000"/>
                  <a:gd name="connsiteX266" fmla="*/ 7006 w 9971"/>
                  <a:gd name="connsiteY266" fmla="*/ 3041 h 10000"/>
                  <a:gd name="connsiteX267" fmla="*/ 7034 w 9971"/>
                  <a:gd name="connsiteY267" fmla="*/ 3021 h 10000"/>
                  <a:gd name="connsiteX268" fmla="*/ 7063 w 9971"/>
                  <a:gd name="connsiteY268" fmla="*/ 3002 h 10000"/>
                  <a:gd name="connsiteX269" fmla="*/ 7082 w 9971"/>
                  <a:gd name="connsiteY269" fmla="*/ 2963 h 10000"/>
                  <a:gd name="connsiteX270" fmla="*/ 7120 w 9971"/>
                  <a:gd name="connsiteY270" fmla="*/ 2963 h 10000"/>
                  <a:gd name="connsiteX271" fmla="*/ 7148 w 9971"/>
                  <a:gd name="connsiteY271" fmla="*/ 2943 h 10000"/>
                  <a:gd name="connsiteX272" fmla="*/ 7167 w 9971"/>
                  <a:gd name="connsiteY272" fmla="*/ 2963 h 10000"/>
                  <a:gd name="connsiteX273" fmla="*/ 7196 w 9971"/>
                  <a:gd name="connsiteY273" fmla="*/ 3002 h 10000"/>
                  <a:gd name="connsiteX274" fmla="*/ 7224 w 9971"/>
                  <a:gd name="connsiteY274" fmla="*/ 3041 h 10000"/>
                  <a:gd name="connsiteX275" fmla="*/ 7253 w 9971"/>
                  <a:gd name="connsiteY275" fmla="*/ 3080 h 10000"/>
                  <a:gd name="connsiteX276" fmla="*/ 7272 w 9971"/>
                  <a:gd name="connsiteY276" fmla="*/ 3099 h 10000"/>
                  <a:gd name="connsiteX277" fmla="*/ 7300 w 9971"/>
                  <a:gd name="connsiteY277" fmla="*/ 3099 h 10000"/>
                  <a:gd name="connsiteX278" fmla="*/ 7329 w 9971"/>
                  <a:gd name="connsiteY278" fmla="*/ 3080 h 10000"/>
                  <a:gd name="connsiteX279" fmla="*/ 7348 w 9971"/>
                  <a:gd name="connsiteY279" fmla="*/ 3041 h 10000"/>
                  <a:gd name="connsiteX280" fmla="*/ 7376 w 9971"/>
                  <a:gd name="connsiteY280" fmla="*/ 3021 h 10000"/>
                  <a:gd name="connsiteX281" fmla="*/ 7405 w 9971"/>
                  <a:gd name="connsiteY281" fmla="*/ 2982 h 10000"/>
                  <a:gd name="connsiteX282" fmla="*/ 7424 w 9971"/>
                  <a:gd name="connsiteY282" fmla="*/ 2963 h 10000"/>
                  <a:gd name="connsiteX283" fmla="*/ 7452 w 9971"/>
                  <a:gd name="connsiteY283" fmla="*/ 2963 h 10000"/>
                  <a:gd name="connsiteX284" fmla="*/ 7490 w 9971"/>
                  <a:gd name="connsiteY284" fmla="*/ 2963 h 10000"/>
                  <a:gd name="connsiteX285" fmla="*/ 7519 w 9971"/>
                  <a:gd name="connsiteY285" fmla="*/ 2982 h 10000"/>
                  <a:gd name="connsiteX286" fmla="*/ 7538 w 9971"/>
                  <a:gd name="connsiteY286" fmla="*/ 3021 h 10000"/>
                  <a:gd name="connsiteX287" fmla="*/ 7567 w 9971"/>
                  <a:gd name="connsiteY287" fmla="*/ 3080 h 10000"/>
                  <a:gd name="connsiteX288" fmla="*/ 7595 w 9971"/>
                  <a:gd name="connsiteY288" fmla="*/ 3119 h 10000"/>
                  <a:gd name="connsiteX289" fmla="*/ 7614 w 9971"/>
                  <a:gd name="connsiteY289" fmla="*/ 3158 h 10000"/>
                  <a:gd name="connsiteX290" fmla="*/ 7643 w 9971"/>
                  <a:gd name="connsiteY290" fmla="*/ 3177 h 10000"/>
                  <a:gd name="connsiteX291" fmla="*/ 7671 w 9971"/>
                  <a:gd name="connsiteY291" fmla="*/ 3158 h 10000"/>
                  <a:gd name="connsiteX292" fmla="*/ 7690 w 9971"/>
                  <a:gd name="connsiteY292" fmla="*/ 3138 h 10000"/>
                  <a:gd name="connsiteX293" fmla="*/ 7719 w 9971"/>
                  <a:gd name="connsiteY293" fmla="*/ 3080 h 10000"/>
                  <a:gd name="connsiteX294" fmla="*/ 7747 w 9971"/>
                  <a:gd name="connsiteY294" fmla="*/ 3021 h 10000"/>
                  <a:gd name="connsiteX295" fmla="*/ 7776 w 9971"/>
                  <a:gd name="connsiteY295" fmla="*/ 2963 h 10000"/>
                  <a:gd name="connsiteX296" fmla="*/ 7795 w 9971"/>
                  <a:gd name="connsiteY296" fmla="*/ 2943 h 10000"/>
                  <a:gd name="connsiteX297" fmla="*/ 7833 w 9971"/>
                  <a:gd name="connsiteY297" fmla="*/ 2924 h 10000"/>
                  <a:gd name="connsiteX298" fmla="*/ 7861 w 9971"/>
                  <a:gd name="connsiteY298" fmla="*/ 2943 h 10000"/>
                  <a:gd name="connsiteX299" fmla="*/ 7880 w 9971"/>
                  <a:gd name="connsiteY299" fmla="*/ 2982 h 10000"/>
                  <a:gd name="connsiteX300" fmla="*/ 7909 w 9971"/>
                  <a:gd name="connsiteY300" fmla="*/ 3021 h 10000"/>
                  <a:gd name="connsiteX301" fmla="*/ 7937 w 9971"/>
                  <a:gd name="connsiteY301" fmla="*/ 3060 h 10000"/>
                  <a:gd name="connsiteX302" fmla="*/ 7966 w 9971"/>
                  <a:gd name="connsiteY302" fmla="*/ 3099 h 10000"/>
                  <a:gd name="connsiteX303" fmla="*/ 7985 w 9971"/>
                  <a:gd name="connsiteY303" fmla="*/ 3119 h 10000"/>
                  <a:gd name="connsiteX304" fmla="*/ 8013 w 9971"/>
                  <a:gd name="connsiteY304" fmla="*/ 3119 h 10000"/>
                  <a:gd name="connsiteX305" fmla="*/ 8042 w 9971"/>
                  <a:gd name="connsiteY305" fmla="*/ 3099 h 10000"/>
                  <a:gd name="connsiteX306" fmla="*/ 8061 w 9971"/>
                  <a:gd name="connsiteY306" fmla="*/ 3080 h 10000"/>
                  <a:gd name="connsiteX307" fmla="*/ 8089 w 9971"/>
                  <a:gd name="connsiteY307" fmla="*/ 3060 h 10000"/>
                  <a:gd name="connsiteX308" fmla="*/ 8118 w 9971"/>
                  <a:gd name="connsiteY308" fmla="*/ 3021 h 10000"/>
                  <a:gd name="connsiteX309" fmla="*/ 8137 w 9971"/>
                  <a:gd name="connsiteY309" fmla="*/ 2982 h 10000"/>
                  <a:gd name="connsiteX310" fmla="*/ 8165 w 9971"/>
                  <a:gd name="connsiteY310" fmla="*/ 2963 h 10000"/>
                  <a:gd name="connsiteX311" fmla="*/ 8203 w 9971"/>
                  <a:gd name="connsiteY311" fmla="*/ 2943 h 10000"/>
                  <a:gd name="connsiteX312" fmla="*/ 8232 w 9971"/>
                  <a:gd name="connsiteY312" fmla="*/ 2963 h 10000"/>
                  <a:gd name="connsiteX313" fmla="*/ 8251 w 9971"/>
                  <a:gd name="connsiteY313" fmla="*/ 3002 h 10000"/>
                  <a:gd name="connsiteX314" fmla="*/ 8279 w 9971"/>
                  <a:gd name="connsiteY314" fmla="*/ 3060 h 10000"/>
                  <a:gd name="connsiteX315" fmla="*/ 8308 w 9971"/>
                  <a:gd name="connsiteY315" fmla="*/ 3099 h 10000"/>
                  <a:gd name="connsiteX316" fmla="*/ 8327 w 9971"/>
                  <a:gd name="connsiteY316" fmla="*/ 3119 h 10000"/>
                  <a:gd name="connsiteX317" fmla="*/ 8356 w 9971"/>
                  <a:gd name="connsiteY317" fmla="*/ 3119 h 10000"/>
                  <a:gd name="connsiteX318" fmla="*/ 8384 w 9971"/>
                  <a:gd name="connsiteY318" fmla="*/ 3099 h 10000"/>
                  <a:gd name="connsiteX319" fmla="*/ 8403 w 9971"/>
                  <a:gd name="connsiteY319" fmla="*/ 3060 h 10000"/>
                  <a:gd name="connsiteX320" fmla="*/ 8432 w 9971"/>
                  <a:gd name="connsiteY320" fmla="*/ 3041 h 10000"/>
                  <a:gd name="connsiteX321" fmla="*/ 8460 w 9971"/>
                  <a:gd name="connsiteY321" fmla="*/ 3021 h 10000"/>
                  <a:gd name="connsiteX322" fmla="*/ 8489 w 9971"/>
                  <a:gd name="connsiteY322" fmla="*/ 3002 h 10000"/>
                  <a:gd name="connsiteX323" fmla="*/ 8508 w 9971"/>
                  <a:gd name="connsiteY323" fmla="*/ 3002 h 10000"/>
                  <a:gd name="connsiteX324" fmla="*/ 8546 w 9971"/>
                  <a:gd name="connsiteY324" fmla="*/ 3002 h 10000"/>
                  <a:gd name="connsiteX325" fmla="*/ 8574 w 9971"/>
                  <a:gd name="connsiteY325" fmla="*/ 3021 h 10000"/>
                  <a:gd name="connsiteX326" fmla="*/ 8593 w 9971"/>
                  <a:gd name="connsiteY326" fmla="*/ 3041 h 10000"/>
                  <a:gd name="connsiteX327" fmla="*/ 8622 w 9971"/>
                  <a:gd name="connsiteY327" fmla="*/ 3060 h 10000"/>
                  <a:gd name="connsiteX328" fmla="*/ 8650 w 9971"/>
                  <a:gd name="connsiteY328" fmla="*/ 3080 h 10000"/>
                  <a:gd name="connsiteX329" fmla="*/ 8669 w 9971"/>
                  <a:gd name="connsiteY329" fmla="*/ 3119 h 10000"/>
                  <a:gd name="connsiteX330" fmla="*/ 8698 w 9971"/>
                  <a:gd name="connsiteY330" fmla="*/ 3138 h 10000"/>
                  <a:gd name="connsiteX331" fmla="*/ 8726 w 9971"/>
                  <a:gd name="connsiteY331" fmla="*/ 3138 h 10000"/>
                  <a:gd name="connsiteX332" fmla="*/ 8755 w 9971"/>
                  <a:gd name="connsiteY332" fmla="*/ 3119 h 10000"/>
                  <a:gd name="connsiteX333" fmla="*/ 8774 w 9971"/>
                  <a:gd name="connsiteY333" fmla="*/ 3080 h 10000"/>
                  <a:gd name="connsiteX334" fmla="*/ 8802 w 9971"/>
                  <a:gd name="connsiteY334" fmla="*/ 3021 h 10000"/>
                  <a:gd name="connsiteX335" fmla="*/ 8831 w 9971"/>
                  <a:gd name="connsiteY335" fmla="*/ 2963 h 10000"/>
                  <a:gd name="connsiteX336" fmla="*/ 8850 w 9971"/>
                  <a:gd name="connsiteY336" fmla="*/ 2924 h 10000"/>
                  <a:gd name="connsiteX337" fmla="*/ 8878 w 9971"/>
                  <a:gd name="connsiteY337" fmla="*/ 2904 h 10000"/>
                  <a:gd name="connsiteX338" fmla="*/ 8916 w 9971"/>
                  <a:gd name="connsiteY338" fmla="*/ 2924 h 10000"/>
                  <a:gd name="connsiteX339" fmla="*/ 8935 w 9971"/>
                  <a:gd name="connsiteY339" fmla="*/ 2963 h 10000"/>
                  <a:gd name="connsiteX340" fmla="*/ 8964 w 9971"/>
                  <a:gd name="connsiteY340" fmla="*/ 3002 h 10000"/>
                  <a:gd name="connsiteX341" fmla="*/ 8992 w 9971"/>
                  <a:gd name="connsiteY341" fmla="*/ 3041 h 10000"/>
                  <a:gd name="connsiteX342" fmla="*/ 9021 w 9971"/>
                  <a:gd name="connsiteY342" fmla="*/ 3080 h 10000"/>
                  <a:gd name="connsiteX343" fmla="*/ 9040 w 9971"/>
                  <a:gd name="connsiteY343" fmla="*/ 3119 h 10000"/>
                  <a:gd name="connsiteX344" fmla="*/ 9068 w 9971"/>
                  <a:gd name="connsiteY344" fmla="*/ 3119 h 10000"/>
                  <a:gd name="connsiteX345" fmla="*/ 9097 w 9971"/>
                  <a:gd name="connsiteY345" fmla="*/ 3119 h 10000"/>
                  <a:gd name="connsiteX346" fmla="*/ 9116 w 9971"/>
                  <a:gd name="connsiteY346" fmla="*/ 3099 h 10000"/>
                  <a:gd name="connsiteX347" fmla="*/ 9144 w 9971"/>
                  <a:gd name="connsiteY347" fmla="*/ 3080 h 10000"/>
                  <a:gd name="connsiteX348" fmla="*/ 9173 w 9971"/>
                  <a:gd name="connsiteY348" fmla="*/ 3060 h 10000"/>
                  <a:gd name="connsiteX349" fmla="*/ 9192 w 9971"/>
                  <a:gd name="connsiteY349" fmla="*/ 3021 h 10000"/>
                  <a:gd name="connsiteX350" fmla="*/ 9221 w 9971"/>
                  <a:gd name="connsiteY350" fmla="*/ 2982 h 10000"/>
                  <a:gd name="connsiteX351" fmla="*/ 9259 w 9971"/>
                  <a:gd name="connsiteY351" fmla="*/ 2963 h 10000"/>
                  <a:gd name="connsiteX352" fmla="*/ 9287 w 9971"/>
                  <a:gd name="connsiteY352" fmla="*/ 2963 h 10000"/>
                  <a:gd name="connsiteX353" fmla="*/ 9306 w 9971"/>
                  <a:gd name="connsiteY353" fmla="*/ 2982 h 10000"/>
                  <a:gd name="connsiteX354" fmla="*/ 9335 w 9971"/>
                  <a:gd name="connsiteY354" fmla="*/ 3021 h 10000"/>
                  <a:gd name="connsiteX355" fmla="*/ 9363 w 9971"/>
                  <a:gd name="connsiteY355" fmla="*/ 3060 h 10000"/>
                  <a:gd name="connsiteX356" fmla="*/ 9382 w 9971"/>
                  <a:gd name="connsiteY356" fmla="*/ 3080 h 10000"/>
                  <a:gd name="connsiteX357" fmla="*/ 9411 w 9971"/>
                  <a:gd name="connsiteY357" fmla="*/ 3099 h 10000"/>
                  <a:gd name="connsiteX358" fmla="*/ 9439 w 9971"/>
                  <a:gd name="connsiteY358" fmla="*/ 3099 h 10000"/>
                  <a:gd name="connsiteX359" fmla="*/ 9468 w 9971"/>
                  <a:gd name="connsiteY359" fmla="*/ 3080 h 10000"/>
                  <a:gd name="connsiteX360" fmla="*/ 9487 w 9971"/>
                  <a:gd name="connsiteY360" fmla="*/ 3060 h 10000"/>
                  <a:gd name="connsiteX361" fmla="*/ 9515 w 9971"/>
                  <a:gd name="connsiteY361" fmla="*/ 3021 h 10000"/>
                  <a:gd name="connsiteX362" fmla="*/ 9544 w 9971"/>
                  <a:gd name="connsiteY362" fmla="*/ 3002 h 10000"/>
                  <a:gd name="connsiteX363" fmla="*/ 9563 w 9971"/>
                  <a:gd name="connsiteY363" fmla="*/ 3002 h 10000"/>
                  <a:gd name="connsiteX364" fmla="*/ 9591 w 9971"/>
                  <a:gd name="connsiteY364" fmla="*/ 3002 h 10000"/>
                  <a:gd name="connsiteX365" fmla="*/ 9629 w 9971"/>
                  <a:gd name="connsiteY365" fmla="*/ 3002 h 10000"/>
                  <a:gd name="connsiteX366" fmla="*/ 9648 w 9971"/>
                  <a:gd name="connsiteY366" fmla="*/ 3021 h 10000"/>
                  <a:gd name="connsiteX367" fmla="*/ 9677 w 9971"/>
                  <a:gd name="connsiteY367" fmla="*/ 3041 h 10000"/>
                  <a:gd name="connsiteX368" fmla="*/ 9705 w 9971"/>
                  <a:gd name="connsiteY368" fmla="*/ 3080 h 10000"/>
                  <a:gd name="connsiteX369" fmla="*/ 9734 w 9971"/>
                  <a:gd name="connsiteY369" fmla="*/ 3099 h 10000"/>
                  <a:gd name="connsiteX370" fmla="*/ 9753 w 9971"/>
                  <a:gd name="connsiteY370" fmla="*/ 3099 h 10000"/>
                  <a:gd name="connsiteX371" fmla="*/ 9781 w 9971"/>
                  <a:gd name="connsiteY371" fmla="*/ 3099 h 10000"/>
                  <a:gd name="connsiteX372" fmla="*/ 9810 w 9971"/>
                  <a:gd name="connsiteY372" fmla="*/ 3099 h 10000"/>
                  <a:gd name="connsiteX373" fmla="*/ 9829 w 9971"/>
                  <a:gd name="connsiteY373" fmla="*/ 3060 h 10000"/>
                  <a:gd name="connsiteX374" fmla="*/ 9857 w 9971"/>
                  <a:gd name="connsiteY374" fmla="*/ 3021 h 10000"/>
                  <a:gd name="connsiteX375" fmla="*/ 9886 w 9971"/>
                  <a:gd name="connsiteY375" fmla="*/ 2982 h 10000"/>
                  <a:gd name="connsiteX376" fmla="*/ 9905 w 9971"/>
                  <a:gd name="connsiteY376" fmla="*/ 2963 h 10000"/>
                  <a:gd name="connsiteX377" fmla="*/ 9933 w 9971"/>
                  <a:gd name="connsiteY377" fmla="*/ 2943 h 10000"/>
                  <a:gd name="connsiteX378" fmla="*/ 9971 w 9971"/>
                  <a:gd name="connsiteY378" fmla="*/ 2943 h 10000"/>
                  <a:gd name="connsiteX0" fmla="*/ 0 w 17554"/>
                  <a:gd name="connsiteY0" fmla="*/ 2963 h 10000"/>
                  <a:gd name="connsiteX1" fmla="*/ 19 w 17554"/>
                  <a:gd name="connsiteY1" fmla="*/ 2963 h 10000"/>
                  <a:gd name="connsiteX2" fmla="*/ 48 w 17554"/>
                  <a:gd name="connsiteY2" fmla="*/ 2963 h 10000"/>
                  <a:gd name="connsiteX3" fmla="*/ 76 w 17554"/>
                  <a:gd name="connsiteY3" fmla="*/ 2982 h 10000"/>
                  <a:gd name="connsiteX4" fmla="*/ 95 w 17554"/>
                  <a:gd name="connsiteY4" fmla="*/ 3021 h 10000"/>
                  <a:gd name="connsiteX5" fmla="*/ 124 w 17554"/>
                  <a:gd name="connsiteY5" fmla="*/ 3060 h 10000"/>
                  <a:gd name="connsiteX6" fmla="*/ 152 w 17554"/>
                  <a:gd name="connsiteY6" fmla="*/ 3099 h 10000"/>
                  <a:gd name="connsiteX7" fmla="*/ 171 w 17554"/>
                  <a:gd name="connsiteY7" fmla="*/ 3099 h 10000"/>
                  <a:gd name="connsiteX8" fmla="*/ 201 w 17554"/>
                  <a:gd name="connsiteY8" fmla="*/ 3099 h 10000"/>
                  <a:gd name="connsiteX9" fmla="*/ 229 w 17554"/>
                  <a:gd name="connsiteY9" fmla="*/ 3080 h 10000"/>
                  <a:gd name="connsiteX10" fmla="*/ 258 w 17554"/>
                  <a:gd name="connsiteY10" fmla="*/ 3060 h 10000"/>
                  <a:gd name="connsiteX11" fmla="*/ 277 w 17554"/>
                  <a:gd name="connsiteY11" fmla="*/ 3021 h 10000"/>
                  <a:gd name="connsiteX12" fmla="*/ 305 w 17554"/>
                  <a:gd name="connsiteY12" fmla="*/ 3002 h 10000"/>
                  <a:gd name="connsiteX13" fmla="*/ 343 w 17554"/>
                  <a:gd name="connsiteY13" fmla="*/ 3002 h 10000"/>
                  <a:gd name="connsiteX14" fmla="*/ 362 w 17554"/>
                  <a:gd name="connsiteY14" fmla="*/ 3002 h 10000"/>
                  <a:gd name="connsiteX15" fmla="*/ 391 w 17554"/>
                  <a:gd name="connsiteY15" fmla="*/ 3002 h 10000"/>
                  <a:gd name="connsiteX16" fmla="*/ 419 w 17554"/>
                  <a:gd name="connsiteY16" fmla="*/ 3021 h 10000"/>
                  <a:gd name="connsiteX17" fmla="*/ 438 w 17554"/>
                  <a:gd name="connsiteY17" fmla="*/ 3041 h 10000"/>
                  <a:gd name="connsiteX18" fmla="*/ 467 w 17554"/>
                  <a:gd name="connsiteY18" fmla="*/ 3060 h 10000"/>
                  <a:gd name="connsiteX19" fmla="*/ 495 w 17554"/>
                  <a:gd name="connsiteY19" fmla="*/ 3080 h 10000"/>
                  <a:gd name="connsiteX20" fmla="*/ 525 w 17554"/>
                  <a:gd name="connsiteY20" fmla="*/ 3099 h 10000"/>
                  <a:gd name="connsiteX21" fmla="*/ 544 w 17554"/>
                  <a:gd name="connsiteY21" fmla="*/ 3099 h 10000"/>
                  <a:gd name="connsiteX22" fmla="*/ 572 w 17554"/>
                  <a:gd name="connsiteY22" fmla="*/ 3080 h 10000"/>
                  <a:gd name="connsiteX23" fmla="*/ 601 w 17554"/>
                  <a:gd name="connsiteY23" fmla="*/ 3041 h 10000"/>
                  <a:gd name="connsiteX24" fmla="*/ 620 w 17554"/>
                  <a:gd name="connsiteY24" fmla="*/ 3002 h 10000"/>
                  <a:gd name="connsiteX25" fmla="*/ 648 w 17554"/>
                  <a:gd name="connsiteY25" fmla="*/ 2963 h 10000"/>
                  <a:gd name="connsiteX26" fmla="*/ 677 w 17554"/>
                  <a:gd name="connsiteY26" fmla="*/ 2943 h 10000"/>
                  <a:gd name="connsiteX27" fmla="*/ 705 w 17554"/>
                  <a:gd name="connsiteY27" fmla="*/ 2963 h 10000"/>
                  <a:gd name="connsiteX28" fmla="*/ 734 w 17554"/>
                  <a:gd name="connsiteY28" fmla="*/ 2982 h 10000"/>
                  <a:gd name="connsiteX29" fmla="*/ 762 w 17554"/>
                  <a:gd name="connsiteY29" fmla="*/ 3021 h 10000"/>
                  <a:gd name="connsiteX30" fmla="*/ 791 w 17554"/>
                  <a:gd name="connsiteY30" fmla="*/ 3060 h 10000"/>
                  <a:gd name="connsiteX31" fmla="*/ 810 w 17554"/>
                  <a:gd name="connsiteY31" fmla="*/ 3099 h 10000"/>
                  <a:gd name="connsiteX32" fmla="*/ 839 w 17554"/>
                  <a:gd name="connsiteY32" fmla="*/ 3119 h 10000"/>
                  <a:gd name="connsiteX33" fmla="*/ 868 w 17554"/>
                  <a:gd name="connsiteY33" fmla="*/ 3138 h 10000"/>
                  <a:gd name="connsiteX34" fmla="*/ 887 w 17554"/>
                  <a:gd name="connsiteY34" fmla="*/ 3138 h 10000"/>
                  <a:gd name="connsiteX35" fmla="*/ 916 w 17554"/>
                  <a:gd name="connsiteY35" fmla="*/ 3119 h 10000"/>
                  <a:gd name="connsiteX36" fmla="*/ 944 w 17554"/>
                  <a:gd name="connsiteY36" fmla="*/ 3099 h 10000"/>
                  <a:gd name="connsiteX37" fmla="*/ 973 w 17554"/>
                  <a:gd name="connsiteY37" fmla="*/ 3060 h 10000"/>
                  <a:gd name="connsiteX38" fmla="*/ 992 w 17554"/>
                  <a:gd name="connsiteY38" fmla="*/ 3021 h 10000"/>
                  <a:gd name="connsiteX39" fmla="*/ 1020 w 17554"/>
                  <a:gd name="connsiteY39" fmla="*/ 2963 h 10000"/>
                  <a:gd name="connsiteX40" fmla="*/ 1058 w 17554"/>
                  <a:gd name="connsiteY40" fmla="*/ 2943 h 10000"/>
                  <a:gd name="connsiteX41" fmla="*/ 1077 w 17554"/>
                  <a:gd name="connsiteY41" fmla="*/ 2924 h 10000"/>
                  <a:gd name="connsiteX42" fmla="*/ 1106 w 17554"/>
                  <a:gd name="connsiteY42" fmla="*/ 2924 h 10000"/>
                  <a:gd name="connsiteX43" fmla="*/ 1134 w 17554"/>
                  <a:gd name="connsiteY43" fmla="*/ 2963 h 10000"/>
                  <a:gd name="connsiteX44" fmla="*/ 1153 w 17554"/>
                  <a:gd name="connsiteY44" fmla="*/ 3002 h 10000"/>
                  <a:gd name="connsiteX45" fmla="*/ 1182 w 17554"/>
                  <a:gd name="connsiteY45" fmla="*/ 3060 h 10000"/>
                  <a:gd name="connsiteX46" fmla="*/ 1211 w 17554"/>
                  <a:gd name="connsiteY46" fmla="*/ 3099 h 10000"/>
                  <a:gd name="connsiteX47" fmla="*/ 1240 w 17554"/>
                  <a:gd name="connsiteY47" fmla="*/ 3119 h 10000"/>
                  <a:gd name="connsiteX48" fmla="*/ 1259 w 17554"/>
                  <a:gd name="connsiteY48" fmla="*/ 3119 h 10000"/>
                  <a:gd name="connsiteX49" fmla="*/ 1287 w 17554"/>
                  <a:gd name="connsiteY49" fmla="*/ 3099 h 10000"/>
                  <a:gd name="connsiteX50" fmla="*/ 1316 w 17554"/>
                  <a:gd name="connsiteY50" fmla="*/ 3060 h 10000"/>
                  <a:gd name="connsiteX51" fmla="*/ 1335 w 17554"/>
                  <a:gd name="connsiteY51" fmla="*/ 3041 h 10000"/>
                  <a:gd name="connsiteX52" fmla="*/ 1363 w 17554"/>
                  <a:gd name="connsiteY52" fmla="*/ 3021 h 10000"/>
                  <a:gd name="connsiteX53" fmla="*/ 1392 w 17554"/>
                  <a:gd name="connsiteY53" fmla="*/ 3002 h 10000"/>
                  <a:gd name="connsiteX54" fmla="*/ 1420 w 17554"/>
                  <a:gd name="connsiteY54" fmla="*/ 3002 h 10000"/>
                  <a:gd name="connsiteX55" fmla="*/ 1449 w 17554"/>
                  <a:gd name="connsiteY55" fmla="*/ 3002 h 10000"/>
                  <a:gd name="connsiteX56" fmla="*/ 1477 w 17554"/>
                  <a:gd name="connsiteY56" fmla="*/ 3021 h 10000"/>
                  <a:gd name="connsiteX57" fmla="*/ 1506 w 17554"/>
                  <a:gd name="connsiteY57" fmla="*/ 3021 h 10000"/>
                  <a:gd name="connsiteX58" fmla="*/ 1525 w 17554"/>
                  <a:gd name="connsiteY58" fmla="*/ 3060 h 10000"/>
                  <a:gd name="connsiteX59" fmla="*/ 1554 w 17554"/>
                  <a:gd name="connsiteY59" fmla="*/ 3080 h 10000"/>
                  <a:gd name="connsiteX60" fmla="*/ 1583 w 17554"/>
                  <a:gd name="connsiteY60" fmla="*/ 3099 h 10000"/>
                  <a:gd name="connsiteX61" fmla="*/ 1602 w 17554"/>
                  <a:gd name="connsiteY61" fmla="*/ 3119 h 10000"/>
                  <a:gd name="connsiteX62" fmla="*/ 1630 w 17554"/>
                  <a:gd name="connsiteY62" fmla="*/ 3119 h 10000"/>
                  <a:gd name="connsiteX63" fmla="*/ 1659 w 17554"/>
                  <a:gd name="connsiteY63" fmla="*/ 3080 h 10000"/>
                  <a:gd name="connsiteX64" fmla="*/ 1678 w 17554"/>
                  <a:gd name="connsiteY64" fmla="*/ 3060 h 10000"/>
                  <a:gd name="connsiteX65" fmla="*/ 1707 w 17554"/>
                  <a:gd name="connsiteY65" fmla="*/ 3002 h 10000"/>
                  <a:gd name="connsiteX66" fmla="*/ 1735 w 17554"/>
                  <a:gd name="connsiteY66" fmla="*/ 2963 h 10000"/>
                  <a:gd name="connsiteX67" fmla="*/ 1773 w 17554"/>
                  <a:gd name="connsiteY67" fmla="*/ 2943 h 10000"/>
                  <a:gd name="connsiteX68" fmla="*/ 1792 w 17554"/>
                  <a:gd name="connsiteY68" fmla="*/ 2963 h 10000"/>
                  <a:gd name="connsiteX69" fmla="*/ 1821 w 17554"/>
                  <a:gd name="connsiteY69" fmla="*/ 2982 h 10000"/>
                  <a:gd name="connsiteX70" fmla="*/ 1849 w 17554"/>
                  <a:gd name="connsiteY70" fmla="*/ 3041 h 10000"/>
                  <a:gd name="connsiteX71" fmla="*/ 1868 w 17554"/>
                  <a:gd name="connsiteY71" fmla="*/ 3080 h 10000"/>
                  <a:gd name="connsiteX72" fmla="*/ 1898 w 17554"/>
                  <a:gd name="connsiteY72" fmla="*/ 3119 h 10000"/>
                  <a:gd name="connsiteX73" fmla="*/ 1926 w 17554"/>
                  <a:gd name="connsiteY73" fmla="*/ 3119 h 10000"/>
                  <a:gd name="connsiteX74" fmla="*/ 1945 w 17554"/>
                  <a:gd name="connsiteY74" fmla="*/ 3119 h 10000"/>
                  <a:gd name="connsiteX75" fmla="*/ 1974 w 17554"/>
                  <a:gd name="connsiteY75" fmla="*/ 3119 h 10000"/>
                  <a:gd name="connsiteX76" fmla="*/ 2002 w 17554"/>
                  <a:gd name="connsiteY76" fmla="*/ 3080 h 10000"/>
                  <a:gd name="connsiteX77" fmla="*/ 2031 w 17554"/>
                  <a:gd name="connsiteY77" fmla="*/ 3041 h 10000"/>
                  <a:gd name="connsiteX78" fmla="*/ 2050 w 17554"/>
                  <a:gd name="connsiteY78" fmla="*/ 3002 h 10000"/>
                  <a:gd name="connsiteX79" fmla="*/ 2078 w 17554"/>
                  <a:gd name="connsiteY79" fmla="*/ 2963 h 10000"/>
                  <a:gd name="connsiteX80" fmla="*/ 2107 w 17554"/>
                  <a:gd name="connsiteY80" fmla="*/ 2943 h 10000"/>
                  <a:gd name="connsiteX81" fmla="*/ 2135 w 17554"/>
                  <a:gd name="connsiteY81" fmla="*/ 2924 h 10000"/>
                  <a:gd name="connsiteX82" fmla="*/ 2164 w 17554"/>
                  <a:gd name="connsiteY82" fmla="*/ 2924 h 10000"/>
                  <a:gd name="connsiteX83" fmla="*/ 2192 w 17554"/>
                  <a:gd name="connsiteY83" fmla="*/ 2963 h 10000"/>
                  <a:gd name="connsiteX84" fmla="*/ 2221 w 17554"/>
                  <a:gd name="connsiteY84" fmla="*/ 3002 h 10000"/>
                  <a:gd name="connsiteX85" fmla="*/ 2240 w 17554"/>
                  <a:gd name="connsiteY85" fmla="*/ 3060 h 10000"/>
                  <a:gd name="connsiteX86" fmla="*/ 2269 w 17554"/>
                  <a:gd name="connsiteY86" fmla="*/ 3119 h 10000"/>
                  <a:gd name="connsiteX87" fmla="*/ 2298 w 17554"/>
                  <a:gd name="connsiteY87" fmla="*/ 3138 h 10000"/>
                  <a:gd name="connsiteX88" fmla="*/ 2317 w 17554"/>
                  <a:gd name="connsiteY88" fmla="*/ 3158 h 10000"/>
                  <a:gd name="connsiteX89" fmla="*/ 2345 w 17554"/>
                  <a:gd name="connsiteY89" fmla="*/ 3138 h 10000"/>
                  <a:gd name="connsiteX90" fmla="*/ 2374 w 17554"/>
                  <a:gd name="connsiteY90" fmla="*/ 3099 h 10000"/>
                  <a:gd name="connsiteX91" fmla="*/ 2393 w 17554"/>
                  <a:gd name="connsiteY91" fmla="*/ 3060 h 10000"/>
                  <a:gd name="connsiteX92" fmla="*/ 2421 w 17554"/>
                  <a:gd name="connsiteY92" fmla="*/ 3021 h 10000"/>
                  <a:gd name="connsiteX93" fmla="*/ 2450 w 17554"/>
                  <a:gd name="connsiteY93" fmla="*/ 2982 h 10000"/>
                  <a:gd name="connsiteX94" fmla="*/ 2488 w 17554"/>
                  <a:gd name="connsiteY94" fmla="*/ 2982 h 10000"/>
                  <a:gd name="connsiteX95" fmla="*/ 2507 w 17554"/>
                  <a:gd name="connsiteY95" fmla="*/ 2963 h 10000"/>
                  <a:gd name="connsiteX96" fmla="*/ 2536 w 17554"/>
                  <a:gd name="connsiteY96" fmla="*/ 2982 h 10000"/>
                  <a:gd name="connsiteX97" fmla="*/ 2564 w 17554"/>
                  <a:gd name="connsiteY97" fmla="*/ 3021 h 10000"/>
                  <a:gd name="connsiteX98" fmla="*/ 2583 w 17554"/>
                  <a:gd name="connsiteY98" fmla="*/ 3041 h 10000"/>
                  <a:gd name="connsiteX99" fmla="*/ 2613 w 17554"/>
                  <a:gd name="connsiteY99" fmla="*/ 3080 h 10000"/>
                  <a:gd name="connsiteX100" fmla="*/ 2641 w 17554"/>
                  <a:gd name="connsiteY100" fmla="*/ 3099 h 10000"/>
                  <a:gd name="connsiteX101" fmla="*/ 2660 w 17554"/>
                  <a:gd name="connsiteY101" fmla="*/ 3119 h 10000"/>
                  <a:gd name="connsiteX102" fmla="*/ 2689 w 17554"/>
                  <a:gd name="connsiteY102" fmla="*/ 3119 h 10000"/>
                  <a:gd name="connsiteX103" fmla="*/ 2717 w 17554"/>
                  <a:gd name="connsiteY103" fmla="*/ 3080 h 10000"/>
                  <a:gd name="connsiteX104" fmla="*/ 2746 w 17554"/>
                  <a:gd name="connsiteY104" fmla="*/ 3041 h 10000"/>
                  <a:gd name="connsiteX105" fmla="*/ 2765 w 17554"/>
                  <a:gd name="connsiteY105" fmla="*/ 3002 h 10000"/>
                  <a:gd name="connsiteX106" fmla="*/ 2793 w 17554"/>
                  <a:gd name="connsiteY106" fmla="*/ 2963 h 10000"/>
                  <a:gd name="connsiteX107" fmla="*/ 2822 w 17554"/>
                  <a:gd name="connsiteY107" fmla="*/ 2943 h 10000"/>
                  <a:gd name="connsiteX108" fmla="*/ 2850 w 17554"/>
                  <a:gd name="connsiteY108" fmla="*/ 2943 h 10000"/>
                  <a:gd name="connsiteX109" fmla="*/ 2879 w 17554"/>
                  <a:gd name="connsiteY109" fmla="*/ 2963 h 10000"/>
                  <a:gd name="connsiteX110" fmla="*/ 2907 w 17554"/>
                  <a:gd name="connsiteY110" fmla="*/ 2982 h 10000"/>
                  <a:gd name="connsiteX111" fmla="*/ 2926 w 17554"/>
                  <a:gd name="connsiteY111" fmla="*/ 3021 h 10000"/>
                  <a:gd name="connsiteX112" fmla="*/ 2956 w 17554"/>
                  <a:gd name="connsiteY112" fmla="*/ 3041 h 10000"/>
                  <a:gd name="connsiteX113" fmla="*/ 2984 w 17554"/>
                  <a:gd name="connsiteY113" fmla="*/ 3080 h 10000"/>
                  <a:gd name="connsiteX114" fmla="*/ 3013 w 17554"/>
                  <a:gd name="connsiteY114" fmla="*/ 3099 h 10000"/>
                  <a:gd name="connsiteX115" fmla="*/ 3032 w 17554"/>
                  <a:gd name="connsiteY115" fmla="*/ 3119 h 10000"/>
                  <a:gd name="connsiteX116" fmla="*/ 3060 w 17554"/>
                  <a:gd name="connsiteY116" fmla="*/ 3138 h 10000"/>
                  <a:gd name="connsiteX117" fmla="*/ 3089 w 17554"/>
                  <a:gd name="connsiteY117" fmla="*/ 3119 h 10000"/>
                  <a:gd name="connsiteX118" fmla="*/ 3108 w 17554"/>
                  <a:gd name="connsiteY118" fmla="*/ 3099 h 10000"/>
                  <a:gd name="connsiteX119" fmla="*/ 3136 w 17554"/>
                  <a:gd name="connsiteY119" fmla="*/ 3041 h 10000"/>
                  <a:gd name="connsiteX120" fmla="*/ 3165 w 17554"/>
                  <a:gd name="connsiteY120" fmla="*/ 3002 h 10000"/>
                  <a:gd name="connsiteX121" fmla="*/ 3184 w 17554"/>
                  <a:gd name="connsiteY121" fmla="*/ 2963 h 10000"/>
                  <a:gd name="connsiteX122" fmla="*/ 3222 w 17554"/>
                  <a:gd name="connsiteY122" fmla="*/ 2963 h 10000"/>
                  <a:gd name="connsiteX123" fmla="*/ 3250 w 17554"/>
                  <a:gd name="connsiteY123" fmla="*/ 2982 h 10000"/>
                  <a:gd name="connsiteX124" fmla="*/ 3280 w 17554"/>
                  <a:gd name="connsiteY124" fmla="*/ 3021 h 10000"/>
                  <a:gd name="connsiteX125" fmla="*/ 3299 w 17554"/>
                  <a:gd name="connsiteY125" fmla="*/ 3080 h 10000"/>
                  <a:gd name="connsiteX126" fmla="*/ 3327 w 17554"/>
                  <a:gd name="connsiteY126" fmla="*/ 3138 h 10000"/>
                  <a:gd name="connsiteX127" fmla="*/ 3356 w 17554"/>
                  <a:gd name="connsiteY127" fmla="*/ 3138 h 10000"/>
                  <a:gd name="connsiteX128" fmla="*/ 3375 w 17554"/>
                  <a:gd name="connsiteY128" fmla="*/ 3119 h 10000"/>
                  <a:gd name="connsiteX129" fmla="*/ 3404 w 17554"/>
                  <a:gd name="connsiteY129" fmla="*/ 3080 h 10000"/>
                  <a:gd name="connsiteX130" fmla="*/ 3432 w 17554"/>
                  <a:gd name="connsiteY130" fmla="*/ 3021 h 10000"/>
                  <a:gd name="connsiteX131" fmla="*/ 3451 w 17554"/>
                  <a:gd name="connsiteY131" fmla="*/ 2982 h 10000"/>
                  <a:gd name="connsiteX132" fmla="*/ 3480 w 17554"/>
                  <a:gd name="connsiteY132" fmla="*/ 2963 h 10000"/>
                  <a:gd name="connsiteX133" fmla="*/ 3508 w 17554"/>
                  <a:gd name="connsiteY133" fmla="*/ 2963 h 10000"/>
                  <a:gd name="connsiteX134" fmla="*/ 3537 w 17554"/>
                  <a:gd name="connsiteY134" fmla="*/ 2963 h 10000"/>
                  <a:gd name="connsiteX135" fmla="*/ 3565 w 17554"/>
                  <a:gd name="connsiteY135" fmla="*/ 2963 h 10000"/>
                  <a:gd name="connsiteX136" fmla="*/ 3594 w 17554"/>
                  <a:gd name="connsiteY136" fmla="*/ 2982 h 10000"/>
                  <a:gd name="connsiteX137" fmla="*/ 3623 w 17554"/>
                  <a:gd name="connsiteY137" fmla="*/ 3002 h 10000"/>
                  <a:gd name="connsiteX138" fmla="*/ 3642 w 17554"/>
                  <a:gd name="connsiteY138" fmla="*/ 3041 h 10000"/>
                  <a:gd name="connsiteX139" fmla="*/ 3671 w 17554"/>
                  <a:gd name="connsiteY139" fmla="*/ 3099 h 10000"/>
                  <a:gd name="connsiteX140" fmla="*/ 3699 w 17554"/>
                  <a:gd name="connsiteY140" fmla="*/ 3177 h 10000"/>
                  <a:gd name="connsiteX141" fmla="*/ 3728 w 17554"/>
                  <a:gd name="connsiteY141" fmla="*/ 3236 h 10000"/>
                  <a:gd name="connsiteX142" fmla="*/ 3747 w 17554"/>
                  <a:gd name="connsiteY142" fmla="*/ 3255 h 10000"/>
                  <a:gd name="connsiteX143" fmla="*/ 3775 w 17554"/>
                  <a:gd name="connsiteY143" fmla="*/ 3236 h 10000"/>
                  <a:gd name="connsiteX144" fmla="*/ 3804 w 17554"/>
                  <a:gd name="connsiteY144" fmla="*/ 3177 h 10000"/>
                  <a:gd name="connsiteX145" fmla="*/ 3823 w 17554"/>
                  <a:gd name="connsiteY145" fmla="*/ 3060 h 10000"/>
                  <a:gd name="connsiteX146" fmla="*/ 3851 w 17554"/>
                  <a:gd name="connsiteY146" fmla="*/ 2924 h 10000"/>
                  <a:gd name="connsiteX147" fmla="*/ 3880 w 17554"/>
                  <a:gd name="connsiteY147" fmla="*/ 2827 h 10000"/>
                  <a:gd name="connsiteX148" fmla="*/ 3899 w 17554"/>
                  <a:gd name="connsiteY148" fmla="*/ 2807 h 10000"/>
                  <a:gd name="connsiteX149" fmla="*/ 3937 w 17554"/>
                  <a:gd name="connsiteY149" fmla="*/ 2827 h 10000"/>
                  <a:gd name="connsiteX150" fmla="*/ 3965 w 17554"/>
                  <a:gd name="connsiteY150" fmla="*/ 2904 h 10000"/>
                  <a:gd name="connsiteX151" fmla="*/ 3995 w 17554"/>
                  <a:gd name="connsiteY151" fmla="*/ 2963 h 10000"/>
                  <a:gd name="connsiteX152" fmla="*/ 4014 w 17554"/>
                  <a:gd name="connsiteY152" fmla="*/ 3002 h 10000"/>
                  <a:gd name="connsiteX153" fmla="*/ 4042 w 17554"/>
                  <a:gd name="connsiteY153" fmla="*/ 3002 h 10000"/>
                  <a:gd name="connsiteX154" fmla="*/ 4071 w 17554"/>
                  <a:gd name="connsiteY154" fmla="*/ 3002 h 10000"/>
                  <a:gd name="connsiteX155" fmla="*/ 4090 w 17554"/>
                  <a:gd name="connsiteY155" fmla="*/ 3021 h 10000"/>
                  <a:gd name="connsiteX156" fmla="*/ 4118 w 17554"/>
                  <a:gd name="connsiteY156" fmla="*/ 3080 h 10000"/>
                  <a:gd name="connsiteX157" fmla="*/ 4147 w 17554"/>
                  <a:gd name="connsiteY157" fmla="*/ 3138 h 10000"/>
                  <a:gd name="connsiteX158" fmla="*/ 4166 w 17554"/>
                  <a:gd name="connsiteY158" fmla="*/ 3197 h 10000"/>
                  <a:gd name="connsiteX159" fmla="*/ 4195 w 17554"/>
                  <a:gd name="connsiteY159" fmla="*/ 3216 h 10000"/>
                  <a:gd name="connsiteX160" fmla="*/ 4223 w 17554"/>
                  <a:gd name="connsiteY160" fmla="*/ 3158 h 10000"/>
                  <a:gd name="connsiteX161" fmla="*/ 4252 w 17554"/>
                  <a:gd name="connsiteY161" fmla="*/ 3099 h 10000"/>
                  <a:gd name="connsiteX162" fmla="*/ 4280 w 17554"/>
                  <a:gd name="connsiteY162" fmla="*/ 3041 h 10000"/>
                  <a:gd name="connsiteX163" fmla="*/ 4309 w 17554"/>
                  <a:gd name="connsiteY163" fmla="*/ 3002 h 10000"/>
                  <a:gd name="connsiteX164" fmla="*/ 4338 w 17554"/>
                  <a:gd name="connsiteY164" fmla="*/ 2982 h 10000"/>
                  <a:gd name="connsiteX165" fmla="*/ 4357 w 17554"/>
                  <a:gd name="connsiteY165" fmla="*/ 3041 h 10000"/>
                  <a:gd name="connsiteX166" fmla="*/ 4386 w 17554"/>
                  <a:gd name="connsiteY166" fmla="*/ 3138 h 10000"/>
                  <a:gd name="connsiteX167" fmla="*/ 4414 w 17554"/>
                  <a:gd name="connsiteY167" fmla="*/ 3216 h 10000"/>
                  <a:gd name="connsiteX168" fmla="*/ 4433 w 17554"/>
                  <a:gd name="connsiteY168" fmla="*/ 3236 h 10000"/>
                  <a:gd name="connsiteX169" fmla="*/ 4462 w 17554"/>
                  <a:gd name="connsiteY169" fmla="*/ 3236 h 10000"/>
                  <a:gd name="connsiteX170" fmla="*/ 4490 w 17554"/>
                  <a:gd name="connsiteY170" fmla="*/ 3216 h 10000"/>
                  <a:gd name="connsiteX171" fmla="*/ 4519 w 17554"/>
                  <a:gd name="connsiteY171" fmla="*/ 3138 h 10000"/>
                  <a:gd name="connsiteX172" fmla="*/ 4538 w 17554"/>
                  <a:gd name="connsiteY172" fmla="*/ 3177 h 10000"/>
                  <a:gd name="connsiteX173" fmla="*/ 4566 w 17554"/>
                  <a:gd name="connsiteY173" fmla="*/ 3294 h 10000"/>
                  <a:gd name="connsiteX174" fmla="*/ 4595 w 17554"/>
                  <a:gd name="connsiteY174" fmla="*/ 3353 h 10000"/>
                  <a:gd name="connsiteX175" fmla="*/ 4614 w 17554"/>
                  <a:gd name="connsiteY175" fmla="*/ 3275 h 10000"/>
                  <a:gd name="connsiteX176" fmla="*/ 4652 w 17554"/>
                  <a:gd name="connsiteY176" fmla="*/ 3197 h 10000"/>
                  <a:gd name="connsiteX177" fmla="*/ 4681 w 17554"/>
                  <a:gd name="connsiteY177" fmla="*/ 3099 h 10000"/>
                  <a:gd name="connsiteX178" fmla="*/ 4700 w 17554"/>
                  <a:gd name="connsiteY178" fmla="*/ 2846 h 10000"/>
                  <a:gd name="connsiteX179" fmla="*/ 4729 w 17554"/>
                  <a:gd name="connsiteY179" fmla="*/ 2378 h 10000"/>
                  <a:gd name="connsiteX180" fmla="*/ 4757 w 17554"/>
                  <a:gd name="connsiteY180" fmla="*/ 1910 h 10000"/>
                  <a:gd name="connsiteX181" fmla="*/ 4786 w 17554"/>
                  <a:gd name="connsiteY181" fmla="*/ 1637 h 10000"/>
                  <a:gd name="connsiteX182" fmla="*/ 4805 w 17554"/>
                  <a:gd name="connsiteY182" fmla="*/ 1442 h 10000"/>
                  <a:gd name="connsiteX183" fmla="*/ 4833 w 17554"/>
                  <a:gd name="connsiteY183" fmla="*/ 1170 h 10000"/>
                  <a:gd name="connsiteX184" fmla="*/ 4862 w 17554"/>
                  <a:gd name="connsiteY184" fmla="*/ 799 h 10000"/>
                  <a:gd name="connsiteX185" fmla="*/ 4881 w 17554"/>
                  <a:gd name="connsiteY185" fmla="*/ 702 h 10000"/>
                  <a:gd name="connsiteX186" fmla="*/ 4909 w 17554"/>
                  <a:gd name="connsiteY186" fmla="*/ 1442 h 10000"/>
                  <a:gd name="connsiteX187" fmla="*/ 4938 w 17554"/>
                  <a:gd name="connsiteY187" fmla="*/ 3704 h 10000"/>
                  <a:gd name="connsiteX188" fmla="*/ 4957 w 17554"/>
                  <a:gd name="connsiteY188" fmla="*/ 7212 h 10000"/>
                  <a:gd name="connsiteX189" fmla="*/ 4995 w 17554"/>
                  <a:gd name="connsiteY189" fmla="*/ 10000 h 10000"/>
                  <a:gd name="connsiteX190" fmla="*/ 5025 w 17554"/>
                  <a:gd name="connsiteY190" fmla="*/ 9571 h 10000"/>
                  <a:gd name="connsiteX191" fmla="*/ 5053 w 17554"/>
                  <a:gd name="connsiteY191" fmla="*/ 5945 h 10000"/>
                  <a:gd name="connsiteX192" fmla="*/ 5072 w 17554"/>
                  <a:gd name="connsiteY192" fmla="*/ 1891 h 10000"/>
                  <a:gd name="connsiteX193" fmla="*/ 5101 w 17554"/>
                  <a:gd name="connsiteY193" fmla="*/ 0 h 10000"/>
                  <a:gd name="connsiteX194" fmla="*/ 5129 w 17554"/>
                  <a:gd name="connsiteY194" fmla="*/ 390 h 10000"/>
                  <a:gd name="connsiteX195" fmla="*/ 5148 w 17554"/>
                  <a:gd name="connsiteY195" fmla="*/ 1501 h 10000"/>
                  <a:gd name="connsiteX196" fmla="*/ 5177 w 17554"/>
                  <a:gd name="connsiteY196" fmla="*/ 2203 h 10000"/>
                  <a:gd name="connsiteX197" fmla="*/ 5205 w 17554"/>
                  <a:gd name="connsiteY197" fmla="*/ 2534 h 10000"/>
                  <a:gd name="connsiteX198" fmla="*/ 5234 w 17554"/>
                  <a:gd name="connsiteY198" fmla="*/ 2807 h 10000"/>
                  <a:gd name="connsiteX199" fmla="*/ 5253 w 17554"/>
                  <a:gd name="connsiteY199" fmla="*/ 3021 h 10000"/>
                  <a:gd name="connsiteX200" fmla="*/ 5281 w 17554"/>
                  <a:gd name="connsiteY200" fmla="*/ 3041 h 10000"/>
                  <a:gd name="connsiteX201" fmla="*/ 5310 w 17554"/>
                  <a:gd name="connsiteY201" fmla="*/ 3021 h 10000"/>
                  <a:gd name="connsiteX202" fmla="*/ 5329 w 17554"/>
                  <a:gd name="connsiteY202" fmla="*/ 3080 h 10000"/>
                  <a:gd name="connsiteX203" fmla="*/ 5368 w 17554"/>
                  <a:gd name="connsiteY203" fmla="*/ 3119 h 10000"/>
                  <a:gd name="connsiteX204" fmla="*/ 5396 w 17554"/>
                  <a:gd name="connsiteY204" fmla="*/ 3041 h 10000"/>
                  <a:gd name="connsiteX205" fmla="*/ 5415 w 17554"/>
                  <a:gd name="connsiteY205" fmla="*/ 2827 h 10000"/>
                  <a:gd name="connsiteX206" fmla="*/ 5444 w 17554"/>
                  <a:gd name="connsiteY206" fmla="*/ 2671 h 10000"/>
                  <a:gd name="connsiteX207" fmla="*/ 5472 w 17554"/>
                  <a:gd name="connsiteY207" fmla="*/ 2671 h 10000"/>
                  <a:gd name="connsiteX208" fmla="*/ 5501 w 17554"/>
                  <a:gd name="connsiteY208" fmla="*/ 2807 h 10000"/>
                  <a:gd name="connsiteX209" fmla="*/ 5520 w 17554"/>
                  <a:gd name="connsiteY209" fmla="*/ 2982 h 10000"/>
                  <a:gd name="connsiteX210" fmla="*/ 5548 w 17554"/>
                  <a:gd name="connsiteY210" fmla="*/ 3099 h 10000"/>
                  <a:gd name="connsiteX211" fmla="*/ 5577 w 17554"/>
                  <a:gd name="connsiteY211" fmla="*/ 3158 h 10000"/>
                  <a:gd name="connsiteX212" fmla="*/ 5596 w 17554"/>
                  <a:gd name="connsiteY212" fmla="*/ 3138 h 10000"/>
                  <a:gd name="connsiteX213" fmla="*/ 5624 w 17554"/>
                  <a:gd name="connsiteY213" fmla="*/ 3080 h 10000"/>
                  <a:gd name="connsiteX214" fmla="*/ 5653 w 17554"/>
                  <a:gd name="connsiteY214" fmla="*/ 3002 h 10000"/>
                  <a:gd name="connsiteX215" fmla="*/ 5672 w 17554"/>
                  <a:gd name="connsiteY215" fmla="*/ 2963 h 10000"/>
                  <a:gd name="connsiteX216" fmla="*/ 5711 w 17554"/>
                  <a:gd name="connsiteY216" fmla="*/ 3002 h 10000"/>
                  <a:gd name="connsiteX217" fmla="*/ 5739 w 17554"/>
                  <a:gd name="connsiteY217" fmla="*/ 3080 h 10000"/>
                  <a:gd name="connsiteX218" fmla="*/ 5768 w 17554"/>
                  <a:gd name="connsiteY218" fmla="*/ 3158 h 10000"/>
                  <a:gd name="connsiteX219" fmla="*/ 5787 w 17554"/>
                  <a:gd name="connsiteY219" fmla="*/ 3216 h 10000"/>
                  <a:gd name="connsiteX220" fmla="*/ 5815 w 17554"/>
                  <a:gd name="connsiteY220" fmla="*/ 3255 h 10000"/>
                  <a:gd name="connsiteX221" fmla="*/ 5844 w 17554"/>
                  <a:gd name="connsiteY221" fmla="*/ 3236 h 10000"/>
                  <a:gd name="connsiteX222" fmla="*/ 5863 w 17554"/>
                  <a:gd name="connsiteY222" fmla="*/ 3177 h 10000"/>
                  <a:gd name="connsiteX223" fmla="*/ 5892 w 17554"/>
                  <a:gd name="connsiteY223" fmla="*/ 3119 h 10000"/>
                  <a:gd name="connsiteX224" fmla="*/ 5920 w 17554"/>
                  <a:gd name="connsiteY224" fmla="*/ 3060 h 10000"/>
                  <a:gd name="connsiteX225" fmla="*/ 5939 w 17554"/>
                  <a:gd name="connsiteY225" fmla="*/ 3021 h 10000"/>
                  <a:gd name="connsiteX226" fmla="*/ 5968 w 17554"/>
                  <a:gd name="connsiteY226" fmla="*/ 3002 h 10000"/>
                  <a:gd name="connsiteX227" fmla="*/ 5996 w 17554"/>
                  <a:gd name="connsiteY227" fmla="*/ 2982 h 10000"/>
                  <a:gd name="connsiteX228" fmla="*/ 6025 w 17554"/>
                  <a:gd name="connsiteY228" fmla="*/ 2943 h 10000"/>
                  <a:gd name="connsiteX229" fmla="*/ 6045 w 17554"/>
                  <a:gd name="connsiteY229" fmla="*/ 2865 h 10000"/>
                  <a:gd name="connsiteX230" fmla="*/ 6083 w 17554"/>
                  <a:gd name="connsiteY230" fmla="*/ 2827 h 10000"/>
                  <a:gd name="connsiteX231" fmla="*/ 6111 w 17554"/>
                  <a:gd name="connsiteY231" fmla="*/ 2846 h 10000"/>
                  <a:gd name="connsiteX232" fmla="*/ 6130 w 17554"/>
                  <a:gd name="connsiteY232" fmla="*/ 2904 h 10000"/>
                  <a:gd name="connsiteX233" fmla="*/ 6159 w 17554"/>
                  <a:gd name="connsiteY233" fmla="*/ 3021 h 10000"/>
                  <a:gd name="connsiteX234" fmla="*/ 6187 w 17554"/>
                  <a:gd name="connsiteY234" fmla="*/ 3138 h 10000"/>
                  <a:gd name="connsiteX235" fmla="*/ 6206 w 17554"/>
                  <a:gd name="connsiteY235" fmla="*/ 3216 h 10000"/>
                  <a:gd name="connsiteX236" fmla="*/ 6235 w 17554"/>
                  <a:gd name="connsiteY236" fmla="*/ 3255 h 10000"/>
                  <a:gd name="connsiteX237" fmla="*/ 6263 w 17554"/>
                  <a:gd name="connsiteY237" fmla="*/ 3236 h 10000"/>
                  <a:gd name="connsiteX238" fmla="*/ 6292 w 17554"/>
                  <a:gd name="connsiteY238" fmla="*/ 3177 h 10000"/>
                  <a:gd name="connsiteX239" fmla="*/ 6311 w 17554"/>
                  <a:gd name="connsiteY239" fmla="*/ 3099 h 10000"/>
                  <a:gd name="connsiteX240" fmla="*/ 6339 w 17554"/>
                  <a:gd name="connsiteY240" fmla="*/ 3041 h 10000"/>
                  <a:gd name="connsiteX241" fmla="*/ 6368 w 17554"/>
                  <a:gd name="connsiteY241" fmla="*/ 3002 h 10000"/>
                  <a:gd name="connsiteX242" fmla="*/ 6388 w 17554"/>
                  <a:gd name="connsiteY242" fmla="*/ 2982 h 10000"/>
                  <a:gd name="connsiteX243" fmla="*/ 6426 w 17554"/>
                  <a:gd name="connsiteY243" fmla="*/ 2982 h 10000"/>
                  <a:gd name="connsiteX244" fmla="*/ 6454 w 17554"/>
                  <a:gd name="connsiteY244" fmla="*/ 2982 h 10000"/>
                  <a:gd name="connsiteX245" fmla="*/ 6483 w 17554"/>
                  <a:gd name="connsiteY245" fmla="*/ 3002 h 10000"/>
                  <a:gd name="connsiteX246" fmla="*/ 6502 w 17554"/>
                  <a:gd name="connsiteY246" fmla="*/ 3002 h 10000"/>
                  <a:gd name="connsiteX247" fmla="*/ 6530 w 17554"/>
                  <a:gd name="connsiteY247" fmla="*/ 3021 h 10000"/>
                  <a:gd name="connsiteX248" fmla="*/ 6559 w 17554"/>
                  <a:gd name="connsiteY248" fmla="*/ 3041 h 10000"/>
                  <a:gd name="connsiteX249" fmla="*/ 6578 w 17554"/>
                  <a:gd name="connsiteY249" fmla="*/ 3060 h 10000"/>
                  <a:gd name="connsiteX250" fmla="*/ 6606 w 17554"/>
                  <a:gd name="connsiteY250" fmla="*/ 3099 h 10000"/>
                  <a:gd name="connsiteX251" fmla="*/ 6635 w 17554"/>
                  <a:gd name="connsiteY251" fmla="*/ 3119 h 10000"/>
                  <a:gd name="connsiteX252" fmla="*/ 6654 w 17554"/>
                  <a:gd name="connsiteY252" fmla="*/ 3099 h 10000"/>
                  <a:gd name="connsiteX253" fmla="*/ 6682 w 17554"/>
                  <a:gd name="connsiteY253" fmla="*/ 3060 h 10000"/>
                  <a:gd name="connsiteX254" fmla="*/ 6711 w 17554"/>
                  <a:gd name="connsiteY254" fmla="*/ 3002 h 10000"/>
                  <a:gd name="connsiteX255" fmla="*/ 6741 w 17554"/>
                  <a:gd name="connsiteY255" fmla="*/ 2943 h 10000"/>
                  <a:gd name="connsiteX256" fmla="*/ 6760 w 17554"/>
                  <a:gd name="connsiteY256" fmla="*/ 2943 h 10000"/>
                  <a:gd name="connsiteX257" fmla="*/ 6798 w 17554"/>
                  <a:gd name="connsiteY257" fmla="*/ 2943 h 10000"/>
                  <a:gd name="connsiteX258" fmla="*/ 6826 w 17554"/>
                  <a:gd name="connsiteY258" fmla="*/ 3002 h 10000"/>
                  <a:gd name="connsiteX259" fmla="*/ 6845 w 17554"/>
                  <a:gd name="connsiteY259" fmla="*/ 3060 h 10000"/>
                  <a:gd name="connsiteX260" fmla="*/ 6874 w 17554"/>
                  <a:gd name="connsiteY260" fmla="*/ 3099 h 10000"/>
                  <a:gd name="connsiteX261" fmla="*/ 6902 w 17554"/>
                  <a:gd name="connsiteY261" fmla="*/ 3138 h 10000"/>
                  <a:gd name="connsiteX262" fmla="*/ 6921 w 17554"/>
                  <a:gd name="connsiteY262" fmla="*/ 3158 h 10000"/>
                  <a:gd name="connsiteX263" fmla="*/ 6950 w 17554"/>
                  <a:gd name="connsiteY263" fmla="*/ 3138 h 10000"/>
                  <a:gd name="connsiteX264" fmla="*/ 6978 w 17554"/>
                  <a:gd name="connsiteY264" fmla="*/ 3119 h 10000"/>
                  <a:gd name="connsiteX265" fmla="*/ 7007 w 17554"/>
                  <a:gd name="connsiteY265" fmla="*/ 3080 h 10000"/>
                  <a:gd name="connsiteX266" fmla="*/ 7026 w 17554"/>
                  <a:gd name="connsiteY266" fmla="*/ 3041 h 10000"/>
                  <a:gd name="connsiteX267" fmla="*/ 7054 w 17554"/>
                  <a:gd name="connsiteY267" fmla="*/ 3021 h 10000"/>
                  <a:gd name="connsiteX268" fmla="*/ 7084 w 17554"/>
                  <a:gd name="connsiteY268" fmla="*/ 3002 h 10000"/>
                  <a:gd name="connsiteX269" fmla="*/ 7103 w 17554"/>
                  <a:gd name="connsiteY269" fmla="*/ 2963 h 10000"/>
                  <a:gd name="connsiteX270" fmla="*/ 7141 w 17554"/>
                  <a:gd name="connsiteY270" fmla="*/ 2963 h 10000"/>
                  <a:gd name="connsiteX271" fmla="*/ 7169 w 17554"/>
                  <a:gd name="connsiteY271" fmla="*/ 2943 h 10000"/>
                  <a:gd name="connsiteX272" fmla="*/ 7188 w 17554"/>
                  <a:gd name="connsiteY272" fmla="*/ 2963 h 10000"/>
                  <a:gd name="connsiteX273" fmla="*/ 7217 w 17554"/>
                  <a:gd name="connsiteY273" fmla="*/ 3002 h 10000"/>
                  <a:gd name="connsiteX274" fmla="*/ 7245 w 17554"/>
                  <a:gd name="connsiteY274" fmla="*/ 3041 h 10000"/>
                  <a:gd name="connsiteX275" fmla="*/ 7274 w 17554"/>
                  <a:gd name="connsiteY275" fmla="*/ 3080 h 10000"/>
                  <a:gd name="connsiteX276" fmla="*/ 7293 w 17554"/>
                  <a:gd name="connsiteY276" fmla="*/ 3099 h 10000"/>
                  <a:gd name="connsiteX277" fmla="*/ 7321 w 17554"/>
                  <a:gd name="connsiteY277" fmla="*/ 3099 h 10000"/>
                  <a:gd name="connsiteX278" fmla="*/ 7350 w 17554"/>
                  <a:gd name="connsiteY278" fmla="*/ 3080 h 10000"/>
                  <a:gd name="connsiteX279" fmla="*/ 7369 w 17554"/>
                  <a:gd name="connsiteY279" fmla="*/ 3041 h 10000"/>
                  <a:gd name="connsiteX280" fmla="*/ 7397 w 17554"/>
                  <a:gd name="connsiteY280" fmla="*/ 3021 h 10000"/>
                  <a:gd name="connsiteX281" fmla="*/ 7427 w 17554"/>
                  <a:gd name="connsiteY281" fmla="*/ 2982 h 10000"/>
                  <a:gd name="connsiteX282" fmla="*/ 7446 w 17554"/>
                  <a:gd name="connsiteY282" fmla="*/ 2963 h 10000"/>
                  <a:gd name="connsiteX283" fmla="*/ 7474 w 17554"/>
                  <a:gd name="connsiteY283" fmla="*/ 2963 h 10000"/>
                  <a:gd name="connsiteX284" fmla="*/ 7512 w 17554"/>
                  <a:gd name="connsiteY284" fmla="*/ 2963 h 10000"/>
                  <a:gd name="connsiteX285" fmla="*/ 7541 w 17554"/>
                  <a:gd name="connsiteY285" fmla="*/ 2982 h 10000"/>
                  <a:gd name="connsiteX286" fmla="*/ 7560 w 17554"/>
                  <a:gd name="connsiteY286" fmla="*/ 3021 h 10000"/>
                  <a:gd name="connsiteX287" fmla="*/ 7589 w 17554"/>
                  <a:gd name="connsiteY287" fmla="*/ 3080 h 10000"/>
                  <a:gd name="connsiteX288" fmla="*/ 7617 w 17554"/>
                  <a:gd name="connsiteY288" fmla="*/ 3119 h 10000"/>
                  <a:gd name="connsiteX289" fmla="*/ 7636 w 17554"/>
                  <a:gd name="connsiteY289" fmla="*/ 3158 h 10000"/>
                  <a:gd name="connsiteX290" fmla="*/ 7665 w 17554"/>
                  <a:gd name="connsiteY290" fmla="*/ 3177 h 10000"/>
                  <a:gd name="connsiteX291" fmla="*/ 7693 w 17554"/>
                  <a:gd name="connsiteY291" fmla="*/ 3158 h 10000"/>
                  <a:gd name="connsiteX292" fmla="*/ 7712 w 17554"/>
                  <a:gd name="connsiteY292" fmla="*/ 3138 h 10000"/>
                  <a:gd name="connsiteX293" fmla="*/ 7741 w 17554"/>
                  <a:gd name="connsiteY293" fmla="*/ 3080 h 10000"/>
                  <a:gd name="connsiteX294" fmla="*/ 7770 w 17554"/>
                  <a:gd name="connsiteY294" fmla="*/ 3021 h 10000"/>
                  <a:gd name="connsiteX295" fmla="*/ 7799 w 17554"/>
                  <a:gd name="connsiteY295" fmla="*/ 2963 h 10000"/>
                  <a:gd name="connsiteX296" fmla="*/ 7818 w 17554"/>
                  <a:gd name="connsiteY296" fmla="*/ 2943 h 10000"/>
                  <a:gd name="connsiteX297" fmla="*/ 7856 w 17554"/>
                  <a:gd name="connsiteY297" fmla="*/ 2924 h 10000"/>
                  <a:gd name="connsiteX298" fmla="*/ 7884 w 17554"/>
                  <a:gd name="connsiteY298" fmla="*/ 2943 h 10000"/>
                  <a:gd name="connsiteX299" fmla="*/ 7903 w 17554"/>
                  <a:gd name="connsiteY299" fmla="*/ 2982 h 10000"/>
                  <a:gd name="connsiteX300" fmla="*/ 7932 w 17554"/>
                  <a:gd name="connsiteY300" fmla="*/ 3021 h 10000"/>
                  <a:gd name="connsiteX301" fmla="*/ 7960 w 17554"/>
                  <a:gd name="connsiteY301" fmla="*/ 3060 h 10000"/>
                  <a:gd name="connsiteX302" fmla="*/ 7989 w 17554"/>
                  <a:gd name="connsiteY302" fmla="*/ 3099 h 10000"/>
                  <a:gd name="connsiteX303" fmla="*/ 8008 w 17554"/>
                  <a:gd name="connsiteY303" fmla="*/ 3119 h 10000"/>
                  <a:gd name="connsiteX304" fmla="*/ 8036 w 17554"/>
                  <a:gd name="connsiteY304" fmla="*/ 3119 h 10000"/>
                  <a:gd name="connsiteX305" fmla="*/ 8065 w 17554"/>
                  <a:gd name="connsiteY305" fmla="*/ 3099 h 10000"/>
                  <a:gd name="connsiteX306" fmla="*/ 8084 w 17554"/>
                  <a:gd name="connsiteY306" fmla="*/ 3080 h 10000"/>
                  <a:gd name="connsiteX307" fmla="*/ 8113 w 17554"/>
                  <a:gd name="connsiteY307" fmla="*/ 3060 h 10000"/>
                  <a:gd name="connsiteX308" fmla="*/ 8142 w 17554"/>
                  <a:gd name="connsiteY308" fmla="*/ 3021 h 10000"/>
                  <a:gd name="connsiteX309" fmla="*/ 8161 w 17554"/>
                  <a:gd name="connsiteY309" fmla="*/ 2982 h 10000"/>
                  <a:gd name="connsiteX310" fmla="*/ 8189 w 17554"/>
                  <a:gd name="connsiteY310" fmla="*/ 2963 h 10000"/>
                  <a:gd name="connsiteX311" fmla="*/ 8227 w 17554"/>
                  <a:gd name="connsiteY311" fmla="*/ 2943 h 10000"/>
                  <a:gd name="connsiteX312" fmla="*/ 8256 w 17554"/>
                  <a:gd name="connsiteY312" fmla="*/ 2963 h 10000"/>
                  <a:gd name="connsiteX313" fmla="*/ 8275 w 17554"/>
                  <a:gd name="connsiteY313" fmla="*/ 3002 h 10000"/>
                  <a:gd name="connsiteX314" fmla="*/ 8303 w 17554"/>
                  <a:gd name="connsiteY314" fmla="*/ 3060 h 10000"/>
                  <a:gd name="connsiteX315" fmla="*/ 8332 w 17554"/>
                  <a:gd name="connsiteY315" fmla="*/ 3099 h 10000"/>
                  <a:gd name="connsiteX316" fmla="*/ 8351 w 17554"/>
                  <a:gd name="connsiteY316" fmla="*/ 3119 h 10000"/>
                  <a:gd name="connsiteX317" fmla="*/ 8380 w 17554"/>
                  <a:gd name="connsiteY317" fmla="*/ 3119 h 10000"/>
                  <a:gd name="connsiteX318" fmla="*/ 8408 w 17554"/>
                  <a:gd name="connsiteY318" fmla="*/ 3099 h 10000"/>
                  <a:gd name="connsiteX319" fmla="*/ 8427 w 17554"/>
                  <a:gd name="connsiteY319" fmla="*/ 3060 h 10000"/>
                  <a:gd name="connsiteX320" fmla="*/ 8457 w 17554"/>
                  <a:gd name="connsiteY320" fmla="*/ 3041 h 10000"/>
                  <a:gd name="connsiteX321" fmla="*/ 8485 w 17554"/>
                  <a:gd name="connsiteY321" fmla="*/ 3021 h 10000"/>
                  <a:gd name="connsiteX322" fmla="*/ 8514 w 17554"/>
                  <a:gd name="connsiteY322" fmla="*/ 3002 h 10000"/>
                  <a:gd name="connsiteX323" fmla="*/ 8533 w 17554"/>
                  <a:gd name="connsiteY323" fmla="*/ 3002 h 10000"/>
                  <a:gd name="connsiteX324" fmla="*/ 8571 w 17554"/>
                  <a:gd name="connsiteY324" fmla="*/ 3002 h 10000"/>
                  <a:gd name="connsiteX325" fmla="*/ 8599 w 17554"/>
                  <a:gd name="connsiteY325" fmla="*/ 3021 h 10000"/>
                  <a:gd name="connsiteX326" fmla="*/ 8618 w 17554"/>
                  <a:gd name="connsiteY326" fmla="*/ 3041 h 10000"/>
                  <a:gd name="connsiteX327" fmla="*/ 8647 w 17554"/>
                  <a:gd name="connsiteY327" fmla="*/ 3060 h 10000"/>
                  <a:gd name="connsiteX328" fmla="*/ 8675 w 17554"/>
                  <a:gd name="connsiteY328" fmla="*/ 3080 h 10000"/>
                  <a:gd name="connsiteX329" fmla="*/ 8694 w 17554"/>
                  <a:gd name="connsiteY329" fmla="*/ 3119 h 10000"/>
                  <a:gd name="connsiteX330" fmla="*/ 8723 w 17554"/>
                  <a:gd name="connsiteY330" fmla="*/ 3138 h 10000"/>
                  <a:gd name="connsiteX331" fmla="*/ 8751 w 17554"/>
                  <a:gd name="connsiteY331" fmla="*/ 3138 h 10000"/>
                  <a:gd name="connsiteX332" fmla="*/ 8780 w 17554"/>
                  <a:gd name="connsiteY332" fmla="*/ 3119 h 10000"/>
                  <a:gd name="connsiteX333" fmla="*/ 8800 w 17554"/>
                  <a:gd name="connsiteY333" fmla="*/ 3080 h 10000"/>
                  <a:gd name="connsiteX334" fmla="*/ 8828 w 17554"/>
                  <a:gd name="connsiteY334" fmla="*/ 3021 h 10000"/>
                  <a:gd name="connsiteX335" fmla="*/ 8857 w 17554"/>
                  <a:gd name="connsiteY335" fmla="*/ 2963 h 10000"/>
                  <a:gd name="connsiteX336" fmla="*/ 8876 w 17554"/>
                  <a:gd name="connsiteY336" fmla="*/ 2924 h 10000"/>
                  <a:gd name="connsiteX337" fmla="*/ 8904 w 17554"/>
                  <a:gd name="connsiteY337" fmla="*/ 2904 h 10000"/>
                  <a:gd name="connsiteX338" fmla="*/ 8942 w 17554"/>
                  <a:gd name="connsiteY338" fmla="*/ 2924 h 10000"/>
                  <a:gd name="connsiteX339" fmla="*/ 8961 w 17554"/>
                  <a:gd name="connsiteY339" fmla="*/ 2963 h 10000"/>
                  <a:gd name="connsiteX340" fmla="*/ 8990 w 17554"/>
                  <a:gd name="connsiteY340" fmla="*/ 3002 h 10000"/>
                  <a:gd name="connsiteX341" fmla="*/ 9018 w 17554"/>
                  <a:gd name="connsiteY341" fmla="*/ 3041 h 10000"/>
                  <a:gd name="connsiteX342" fmla="*/ 9047 w 17554"/>
                  <a:gd name="connsiteY342" fmla="*/ 3080 h 10000"/>
                  <a:gd name="connsiteX343" fmla="*/ 9066 w 17554"/>
                  <a:gd name="connsiteY343" fmla="*/ 3119 h 10000"/>
                  <a:gd name="connsiteX344" fmla="*/ 9094 w 17554"/>
                  <a:gd name="connsiteY344" fmla="*/ 3119 h 10000"/>
                  <a:gd name="connsiteX345" fmla="*/ 9123 w 17554"/>
                  <a:gd name="connsiteY345" fmla="*/ 3119 h 10000"/>
                  <a:gd name="connsiteX346" fmla="*/ 9143 w 17554"/>
                  <a:gd name="connsiteY346" fmla="*/ 3099 h 10000"/>
                  <a:gd name="connsiteX347" fmla="*/ 9171 w 17554"/>
                  <a:gd name="connsiteY347" fmla="*/ 3080 h 10000"/>
                  <a:gd name="connsiteX348" fmla="*/ 9200 w 17554"/>
                  <a:gd name="connsiteY348" fmla="*/ 3060 h 10000"/>
                  <a:gd name="connsiteX349" fmla="*/ 9219 w 17554"/>
                  <a:gd name="connsiteY349" fmla="*/ 3021 h 10000"/>
                  <a:gd name="connsiteX350" fmla="*/ 9248 w 17554"/>
                  <a:gd name="connsiteY350" fmla="*/ 2982 h 10000"/>
                  <a:gd name="connsiteX351" fmla="*/ 9286 w 17554"/>
                  <a:gd name="connsiteY351" fmla="*/ 2963 h 10000"/>
                  <a:gd name="connsiteX352" fmla="*/ 9314 w 17554"/>
                  <a:gd name="connsiteY352" fmla="*/ 2963 h 10000"/>
                  <a:gd name="connsiteX353" fmla="*/ 9333 w 17554"/>
                  <a:gd name="connsiteY353" fmla="*/ 2982 h 10000"/>
                  <a:gd name="connsiteX354" fmla="*/ 9362 w 17554"/>
                  <a:gd name="connsiteY354" fmla="*/ 3021 h 10000"/>
                  <a:gd name="connsiteX355" fmla="*/ 9390 w 17554"/>
                  <a:gd name="connsiteY355" fmla="*/ 3060 h 10000"/>
                  <a:gd name="connsiteX356" fmla="*/ 9409 w 17554"/>
                  <a:gd name="connsiteY356" fmla="*/ 3080 h 10000"/>
                  <a:gd name="connsiteX357" fmla="*/ 9438 w 17554"/>
                  <a:gd name="connsiteY357" fmla="*/ 3099 h 10000"/>
                  <a:gd name="connsiteX358" fmla="*/ 9466 w 17554"/>
                  <a:gd name="connsiteY358" fmla="*/ 3099 h 10000"/>
                  <a:gd name="connsiteX359" fmla="*/ 9496 w 17554"/>
                  <a:gd name="connsiteY359" fmla="*/ 3080 h 10000"/>
                  <a:gd name="connsiteX360" fmla="*/ 9515 w 17554"/>
                  <a:gd name="connsiteY360" fmla="*/ 3060 h 10000"/>
                  <a:gd name="connsiteX361" fmla="*/ 9543 w 17554"/>
                  <a:gd name="connsiteY361" fmla="*/ 3021 h 10000"/>
                  <a:gd name="connsiteX362" fmla="*/ 9572 w 17554"/>
                  <a:gd name="connsiteY362" fmla="*/ 3002 h 10000"/>
                  <a:gd name="connsiteX363" fmla="*/ 9591 w 17554"/>
                  <a:gd name="connsiteY363" fmla="*/ 3002 h 10000"/>
                  <a:gd name="connsiteX364" fmla="*/ 9619 w 17554"/>
                  <a:gd name="connsiteY364" fmla="*/ 3002 h 10000"/>
                  <a:gd name="connsiteX365" fmla="*/ 9657 w 17554"/>
                  <a:gd name="connsiteY365" fmla="*/ 3002 h 10000"/>
                  <a:gd name="connsiteX366" fmla="*/ 9676 w 17554"/>
                  <a:gd name="connsiteY366" fmla="*/ 3021 h 10000"/>
                  <a:gd name="connsiteX367" fmla="*/ 9705 w 17554"/>
                  <a:gd name="connsiteY367" fmla="*/ 3041 h 10000"/>
                  <a:gd name="connsiteX368" fmla="*/ 9733 w 17554"/>
                  <a:gd name="connsiteY368" fmla="*/ 3080 h 10000"/>
                  <a:gd name="connsiteX369" fmla="*/ 9762 w 17554"/>
                  <a:gd name="connsiteY369" fmla="*/ 3099 h 10000"/>
                  <a:gd name="connsiteX370" fmla="*/ 9781 w 17554"/>
                  <a:gd name="connsiteY370" fmla="*/ 3099 h 10000"/>
                  <a:gd name="connsiteX371" fmla="*/ 9809 w 17554"/>
                  <a:gd name="connsiteY371" fmla="*/ 3099 h 10000"/>
                  <a:gd name="connsiteX372" fmla="*/ 9839 w 17554"/>
                  <a:gd name="connsiteY372" fmla="*/ 3099 h 10000"/>
                  <a:gd name="connsiteX373" fmla="*/ 9858 w 17554"/>
                  <a:gd name="connsiteY373" fmla="*/ 3060 h 10000"/>
                  <a:gd name="connsiteX374" fmla="*/ 9886 w 17554"/>
                  <a:gd name="connsiteY374" fmla="*/ 3021 h 10000"/>
                  <a:gd name="connsiteX375" fmla="*/ 9915 w 17554"/>
                  <a:gd name="connsiteY375" fmla="*/ 2982 h 10000"/>
                  <a:gd name="connsiteX376" fmla="*/ 9934 w 17554"/>
                  <a:gd name="connsiteY376" fmla="*/ 2963 h 10000"/>
                  <a:gd name="connsiteX377" fmla="*/ 9962 w 17554"/>
                  <a:gd name="connsiteY377" fmla="*/ 2943 h 10000"/>
                  <a:gd name="connsiteX378" fmla="*/ 17554 w 17554"/>
                  <a:gd name="connsiteY378" fmla="*/ 3473 h 10000"/>
                  <a:gd name="connsiteX0" fmla="*/ 0 w 20043"/>
                  <a:gd name="connsiteY0" fmla="*/ 2963 h 10000"/>
                  <a:gd name="connsiteX1" fmla="*/ 19 w 20043"/>
                  <a:gd name="connsiteY1" fmla="*/ 2963 h 10000"/>
                  <a:gd name="connsiteX2" fmla="*/ 48 w 20043"/>
                  <a:gd name="connsiteY2" fmla="*/ 2963 h 10000"/>
                  <a:gd name="connsiteX3" fmla="*/ 76 w 20043"/>
                  <a:gd name="connsiteY3" fmla="*/ 2982 h 10000"/>
                  <a:gd name="connsiteX4" fmla="*/ 95 w 20043"/>
                  <a:gd name="connsiteY4" fmla="*/ 3021 h 10000"/>
                  <a:gd name="connsiteX5" fmla="*/ 124 w 20043"/>
                  <a:gd name="connsiteY5" fmla="*/ 3060 h 10000"/>
                  <a:gd name="connsiteX6" fmla="*/ 152 w 20043"/>
                  <a:gd name="connsiteY6" fmla="*/ 3099 h 10000"/>
                  <a:gd name="connsiteX7" fmla="*/ 171 w 20043"/>
                  <a:gd name="connsiteY7" fmla="*/ 3099 h 10000"/>
                  <a:gd name="connsiteX8" fmla="*/ 201 w 20043"/>
                  <a:gd name="connsiteY8" fmla="*/ 3099 h 10000"/>
                  <a:gd name="connsiteX9" fmla="*/ 229 w 20043"/>
                  <a:gd name="connsiteY9" fmla="*/ 3080 h 10000"/>
                  <a:gd name="connsiteX10" fmla="*/ 258 w 20043"/>
                  <a:gd name="connsiteY10" fmla="*/ 3060 h 10000"/>
                  <a:gd name="connsiteX11" fmla="*/ 277 w 20043"/>
                  <a:gd name="connsiteY11" fmla="*/ 3021 h 10000"/>
                  <a:gd name="connsiteX12" fmla="*/ 305 w 20043"/>
                  <a:gd name="connsiteY12" fmla="*/ 3002 h 10000"/>
                  <a:gd name="connsiteX13" fmla="*/ 343 w 20043"/>
                  <a:gd name="connsiteY13" fmla="*/ 3002 h 10000"/>
                  <a:gd name="connsiteX14" fmla="*/ 362 w 20043"/>
                  <a:gd name="connsiteY14" fmla="*/ 3002 h 10000"/>
                  <a:gd name="connsiteX15" fmla="*/ 391 w 20043"/>
                  <a:gd name="connsiteY15" fmla="*/ 3002 h 10000"/>
                  <a:gd name="connsiteX16" fmla="*/ 419 w 20043"/>
                  <a:gd name="connsiteY16" fmla="*/ 3021 h 10000"/>
                  <a:gd name="connsiteX17" fmla="*/ 438 w 20043"/>
                  <a:gd name="connsiteY17" fmla="*/ 3041 h 10000"/>
                  <a:gd name="connsiteX18" fmla="*/ 467 w 20043"/>
                  <a:gd name="connsiteY18" fmla="*/ 3060 h 10000"/>
                  <a:gd name="connsiteX19" fmla="*/ 495 w 20043"/>
                  <a:gd name="connsiteY19" fmla="*/ 3080 h 10000"/>
                  <a:gd name="connsiteX20" fmla="*/ 525 w 20043"/>
                  <a:gd name="connsiteY20" fmla="*/ 3099 h 10000"/>
                  <a:gd name="connsiteX21" fmla="*/ 544 w 20043"/>
                  <a:gd name="connsiteY21" fmla="*/ 3099 h 10000"/>
                  <a:gd name="connsiteX22" fmla="*/ 572 w 20043"/>
                  <a:gd name="connsiteY22" fmla="*/ 3080 h 10000"/>
                  <a:gd name="connsiteX23" fmla="*/ 601 w 20043"/>
                  <a:gd name="connsiteY23" fmla="*/ 3041 h 10000"/>
                  <a:gd name="connsiteX24" fmla="*/ 620 w 20043"/>
                  <a:gd name="connsiteY24" fmla="*/ 3002 h 10000"/>
                  <a:gd name="connsiteX25" fmla="*/ 648 w 20043"/>
                  <a:gd name="connsiteY25" fmla="*/ 2963 h 10000"/>
                  <a:gd name="connsiteX26" fmla="*/ 677 w 20043"/>
                  <a:gd name="connsiteY26" fmla="*/ 2943 h 10000"/>
                  <a:gd name="connsiteX27" fmla="*/ 705 w 20043"/>
                  <a:gd name="connsiteY27" fmla="*/ 2963 h 10000"/>
                  <a:gd name="connsiteX28" fmla="*/ 734 w 20043"/>
                  <a:gd name="connsiteY28" fmla="*/ 2982 h 10000"/>
                  <a:gd name="connsiteX29" fmla="*/ 762 w 20043"/>
                  <a:gd name="connsiteY29" fmla="*/ 3021 h 10000"/>
                  <a:gd name="connsiteX30" fmla="*/ 791 w 20043"/>
                  <a:gd name="connsiteY30" fmla="*/ 3060 h 10000"/>
                  <a:gd name="connsiteX31" fmla="*/ 810 w 20043"/>
                  <a:gd name="connsiteY31" fmla="*/ 3099 h 10000"/>
                  <a:gd name="connsiteX32" fmla="*/ 839 w 20043"/>
                  <a:gd name="connsiteY32" fmla="*/ 3119 h 10000"/>
                  <a:gd name="connsiteX33" fmla="*/ 868 w 20043"/>
                  <a:gd name="connsiteY33" fmla="*/ 3138 h 10000"/>
                  <a:gd name="connsiteX34" fmla="*/ 887 w 20043"/>
                  <a:gd name="connsiteY34" fmla="*/ 3138 h 10000"/>
                  <a:gd name="connsiteX35" fmla="*/ 916 w 20043"/>
                  <a:gd name="connsiteY35" fmla="*/ 3119 h 10000"/>
                  <a:gd name="connsiteX36" fmla="*/ 944 w 20043"/>
                  <a:gd name="connsiteY36" fmla="*/ 3099 h 10000"/>
                  <a:gd name="connsiteX37" fmla="*/ 973 w 20043"/>
                  <a:gd name="connsiteY37" fmla="*/ 3060 h 10000"/>
                  <a:gd name="connsiteX38" fmla="*/ 992 w 20043"/>
                  <a:gd name="connsiteY38" fmla="*/ 3021 h 10000"/>
                  <a:gd name="connsiteX39" fmla="*/ 1020 w 20043"/>
                  <a:gd name="connsiteY39" fmla="*/ 2963 h 10000"/>
                  <a:gd name="connsiteX40" fmla="*/ 1058 w 20043"/>
                  <a:gd name="connsiteY40" fmla="*/ 2943 h 10000"/>
                  <a:gd name="connsiteX41" fmla="*/ 1077 w 20043"/>
                  <a:gd name="connsiteY41" fmla="*/ 2924 h 10000"/>
                  <a:gd name="connsiteX42" fmla="*/ 1106 w 20043"/>
                  <a:gd name="connsiteY42" fmla="*/ 2924 h 10000"/>
                  <a:gd name="connsiteX43" fmla="*/ 1134 w 20043"/>
                  <a:gd name="connsiteY43" fmla="*/ 2963 h 10000"/>
                  <a:gd name="connsiteX44" fmla="*/ 1153 w 20043"/>
                  <a:gd name="connsiteY44" fmla="*/ 3002 h 10000"/>
                  <a:gd name="connsiteX45" fmla="*/ 1182 w 20043"/>
                  <a:gd name="connsiteY45" fmla="*/ 3060 h 10000"/>
                  <a:gd name="connsiteX46" fmla="*/ 1211 w 20043"/>
                  <a:gd name="connsiteY46" fmla="*/ 3099 h 10000"/>
                  <a:gd name="connsiteX47" fmla="*/ 1240 w 20043"/>
                  <a:gd name="connsiteY47" fmla="*/ 3119 h 10000"/>
                  <a:gd name="connsiteX48" fmla="*/ 1259 w 20043"/>
                  <a:gd name="connsiteY48" fmla="*/ 3119 h 10000"/>
                  <a:gd name="connsiteX49" fmla="*/ 1287 w 20043"/>
                  <a:gd name="connsiteY49" fmla="*/ 3099 h 10000"/>
                  <a:gd name="connsiteX50" fmla="*/ 1316 w 20043"/>
                  <a:gd name="connsiteY50" fmla="*/ 3060 h 10000"/>
                  <a:gd name="connsiteX51" fmla="*/ 1335 w 20043"/>
                  <a:gd name="connsiteY51" fmla="*/ 3041 h 10000"/>
                  <a:gd name="connsiteX52" fmla="*/ 1363 w 20043"/>
                  <a:gd name="connsiteY52" fmla="*/ 3021 h 10000"/>
                  <a:gd name="connsiteX53" fmla="*/ 1392 w 20043"/>
                  <a:gd name="connsiteY53" fmla="*/ 3002 h 10000"/>
                  <a:gd name="connsiteX54" fmla="*/ 1420 w 20043"/>
                  <a:gd name="connsiteY54" fmla="*/ 3002 h 10000"/>
                  <a:gd name="connsiteX55" fmla="*/ 1449 w 20043"/>
                  <a:gd name="connsiteY55" fmla="*/ 3002 h 10000"/>
                  <a:gd name="connsiteX56" fmla="*/ 1477 w 20043"/>
                  <a:gd name="connsiteY56" fmla="*/ 3021 h 10000"/>
                  <a:gd name="connsiteX57" fmla="*/ 1506 w 20043"/>
                  <a:gd name="connsiteY57" fmla="*/ 3021 h 10000"/>
                  <a:gd name="connsiteX58" fmla="*/ 1525 w 20043"/>
                  <a:gd name="connsiteY58" fmla="*/ 3060 h 10000"/>
                  <a:gd name="connsiteX59" fmla="*/ 1554 w 20043"/>
                  <a:gd name="connsiteY59" fmla="*/ 3080 h 10000"/>
                  <a:gd name="connsiteX60" fmla="*/ 1583 w 20043"/>
                  <a:gd name="connsiteY60" fmla="*/ 3099 h 10000"/>
                  <a:gd name="connsiteX61" fmla="*/ 1602 w 20043"/>
                  <a:gd name="connsiteY61" fmla="*/ 3119 h 10000"/>
                  <a:gd name="connsiteX62" fmla="*/ 1630 w 20043"/>
                  <a:gd name="connsiteY62" fmla="*/ 3119 h 10000"/>
                  <a:gd name="connsiteX63" fmla="*/ 1659 w 20043"/>
                  <a:gd name="connsiteY63" fmla="*/ 3080 h 10000"/>
                  <a:gd name="connsiteX64" fmla="*/ 1678 w 20043"/>
                  <a:gd name="connsiteY64" fmla="*/ 3060 h 10000"/>
                  <a:gd name="connsiteX65" fmla="*/ 1707 w 20043"/>
                  <a:gd name="connsiteY65" fmla="*/ 3002 h 10000"/>
                  <a:gd name="connsiteX66" fmla="*/ 1735 w 20043"/>
                  <a:gd name="connsiteY66" fmla="*/ 2963 h 10000"/>
                  <a:gd name="connsiteX67" fmla="*/ 1773 w 20043"/>
                  <a:gd name="connsiteY67" fmla="*/ 2943 h 10000"/>
                  <a:gd name="connsiteX68" fmla="*/ 1792 w 20043"/>
                  <a:gd name="connsiteY68" fmla="*/ 2963 h 10000"/>
                  <a:gd name="connsiteX69" fmla="*/ 1821 w 20043"/>
                  <a:gd name="connsiteY69" fmla="*/ 2982 h 10000"/>
                  <a:gd name="connsiteX70" fmla="*/ 1849 w 20043"/>
                  <a:gd name="connsiteY70" fmla="*/ 3041 h 10000"/>
                  <a:gd name="connsiteX71" fmla="*/ 1868 w 20043"/>
                  <a:gd name="connsiteY71" fmla="*/ 3080 h 10000"/>
                  <a:gd name="connsiteX72" fmla="*/ 1898 w 20043"/>
                  <a:gd name="connsiteY72" fmla="*/ 3119 h 10000"/>
                  <a:gd name="connsiteX73" fmla="*/ 1926 w 20043"/>
                  <a:gd name="connsiteY73" fmla="*/ 3119 h 10000"/>
                  <a:gd name="connsiteX74" fmla="*/ 1945 w 20043"/>
                  <a:gd name="connsiteY74" fmla="*/ 3119 h 10000"/>
                  <a:gd name="connsiteX75" fmla="*/ 1974 w 20043"/>
                  <a:gd name="connsiteY75" fmla="*/ 3119 h 10000"/>
                  <a:gd name="connsiteX76" fmla="*/ 2002 w 20043"/>
                  <a:gd name="connsiteY76" fmla="*/ 3080 h 10000"/>
                  <a:gd name="connsiteX77" fmla="*/ 2031 w 20043"/>
                  <a:gd name="connsiteY77" fmla="*/ 3041 h 10000"/>
                  <a:gd name="connsiteX78" fmla="*/ 2050 w 20043"/>
                  <a:gd name="connsiteY78" fmla="*/ 3002 h 10000"/>
                  <a:gd name="connsiteX79" fmla="*/ 2078 w 20043"/>
                  <a:gd name="connsiteY79" fmla="*/ 2963 h 10000"/>
                  <a:gd name="connsiteX80" fmla="*/ 2107 w 20043"/>
                  <a:gd name="connsiteY80" fmla="*/ 2943 h 10000"/>
                  <a:gd name="connsiteX81" fmla="*/ 2135 w 20043"/>
                  <a:gd name="connsiteY81" fmla="*/ 2924 h 10000"/>
                  <a:gd name="connsiteX82" fmla="*/ 2164 w 20043"/>
                  <a:gd name="connsiteY82" fmla="*/ 2924 h 10000"/>
                  <a:gd name="connsiteX83" fmla="*/ 2192 w 20043"/>
                  <a:gd name="connsiteY83" fmla="*/ 2963 h 10000"/>
                  <a:gd name="connsiteX84" fmla="*/ 2221 w 20043"/>
                  <a:gd name="connsiteY84" fmla="*/ 3002 h 10000"/>
                  <a:gd name="connsiteX85" fmla="*/ 2240 w 20043"/>
                  <a:gd name="connsiteY85" fmla="*/ 3060 h 10000"/>
                  <a:gd name="connsiteX86" fmla="*/ 2269 w 20043"/>
                  <a:gd name="connsiteY86" fmla="*/ 3119 h 10000"/>
                  <a:gd name="connsiteX87" fmla="*/ 2298 w 20043"/>
                  <a:gd name="connsiteY87" fmla="*/ 3138 h 10000"/>
                  <a:gd name="connsiteX88" fmla="*/ 2317 w 20043"/>
                  <a:gd name="connsiteY88" fmla="*/ 3158 h 10000"/>
                  <a:gd name="connsiteX89" fmla="*/ 2345 w 20043"/>
                  <a:gd name="connsiteY89" fmla="*/ 3138 h 10000"/>
                  <a:gd name="connsiteX90" fmla="*/ 2374 w 20043"/>
                  <a:gd name="connsiteY90" fmla="*/ 3099 h 10000"/>
                  <a:gd name="connsiteX91" fmla="*/ 2393 w 20043"/>
                  <a:gd name="connsiteY91" fmla="*/ 3060 h 10000"/>
                  <a:gd name="connsiteX92" fmla="*/ 2421 w 20043"/>
                  <a:gd name="connsiteY92" fmla="*/ 3021 h 10000"/>
                  <a:gd name="connsiteX93" fmla="*/ 2450 w 20043"/>
                  <a:gd name="connsiteY93" fmla="*/ 2982 h 10000"/>
                  <a:gd name="connsiteX94" fmla="*/ 2488 w 20043"/>
                  <a:gd name="connsiteY94" fmla="*/ 2982 h 10000"/>
                  <a:gd name="connsiteX95" fmla="*/ 2507 w 20043"/>
                  <a:gd name="connsiteY95" fmla="*/ 2963 h 10000"/>
                  <a:gd name="connsiteX96" fmla="*/ 2536 w 20043"/>
                  <a:gd name="connsiteY96" fmla="*/ 2982 h 10000"/>
                  <a:gd name="connsiteX97" fmla="*/ 2564 w 20043"/>
                  <a:gd name="connsiteY97" fmla="*/ 3021 h 10000"/>
                  <a:gd name="connsiteX98" fmla="*/ 2583 w 20043"/>
                  <a:gd name="connsiteY98" fmla="*/ 3041 h 10000"/>
                  <a:gd name="connsiteX99" fmla="*/ 2613 w 20043"/>
                  <a:gd name="connsiteY99" fmla="*/ 3080 h 10000"/>
                  <a:gd name="connsiteX100" fmla="*/ 2641 w 20043"/>
                  <a:gd name="connsiteY100" fmla="*/ 3099 h 10000"/>
                  <a:gd name="connsiteX101" fmla="*/ 2660 w 20043"/>
                  <a:gd name="connsiteY101" fmla="*/ 3119 h 10000"/>
                  <a:gd name="connsiteX102" fmla="*/ 2689 w 20043"/>
                  <a:gd name="connsiteY102" fmla="*/ 3119 h 10000"/>
                  <a:gd name="connsiteX103" fmla="*/ 2717 w 20043"/>
                  <a:gd name="connsiteY103" fmla="*/ 3080 h 10000"/>
                  <a:gd name="connsiteX104" fmla="*/ 2746 w 20043"/>
                  <a:gd name="connsiteY104" fmla="*/ 3041 h 10000"/>
                  <a:gd name="connsiteX105" fmla="*/ 2765 w 20043"/>
                  <a:gd name="connsiteY105" fmla="*/ 3002 h 10000"/>
                  <a:gd name="connsiteX106" fmla="*/ 2793 w 20043"/>
                  <a:gd name="connsiteY106" fmla="*/ 2963 h 10000"/>
                  <a:gd name="connsiteX107" fmla="*/ 2822 w 20043"/>
                  <a:gd name="connsiteY107" fmla="*/ 2943 h 10000"/>
                  <a:gd name="connsiteX108" fmla="*/ 2850 w 20043"/>
                  <a:gd name="connsiteY108" fmla="*/ 2943 h 10000"/>
                  <a:gd name="connsiteX109" fmla="*/ 2879 w 20043"/>
                  <a:gd name="connsiteY109" fmla="*/ 2963 h 10000"/>
                  <a:gd name="connsiteX110" fmla="*/ 2907 w 20043"/>
                  <a:gd name="connsiteY110" fmla="*/ 2982 h 10000"/>
                  <a:gd name="connsiteX111" fmla="*/ 2926 w 20043"/>
                  <a:gd name="connsiteY111" fmla="*/ 3021 h 10000"/>
                  <a:gd name="connsiteX112" fmla="*/ 2956 w 20043"/>
                  <a:gd name="connsiteY112" fmla="*/ 3041 h 10000"/>
                  <a:gd name="connsiteX113" fmla="*/ 2984 w 20043"/>
                  <a:gd name="connsiteY113" fmla="*/ 3080 h 10000"/>
                  <a:gd name="connsiteX114" fmla="*/ 3013 w 20043"/>
                  <a:gd name="connsiteY114" fmla="*/ 3099 h 10000"/>
                  <a:gd name="connsiteX115" fmla="*/ 3032 w 20043"/>
                  <a:gd name="connsiteY115" fmla="*/ 3119 h 10000"/>
                  <a:gd name="connsiteX116" fmla="*/ 3060 w 20043"/>
                  <a:gd name="connsiteY116" fmla="*/ 3138 h 10000"/>
                  <a:gd name="connsiteX117" fmla="*/ 3089 w 20043"/>
                  <a:gd name="connsiteY117" fmla="*/ 3119 h 10000"/>
                  <a:gd name="connsiteX118" fmla="*/ 3108 w 20043"/>
                  <a:gd name="connsiteY118" fmla="*/ 3099 h 10000"/>
                  <a:gd name="connsiteX119" fmla="*/ 3136 w 20043"/>
                  <a:gd name="connsiteY119" fmla="*/ 3041 h 10000"/>
                  <a:gd name="connsiteX120" fmla="*/ 3165 w 20043"/>
                  <a:gd name="connsiteY120" fmla="*/ 3002 h 10000"/>
                  <a:gd name="connsiteX121" fmla="*/ 3184 w 20043"/>
                  <a:gd name="connsiteY121" fmla="*/ 2963 h 10000"/>
                  <a:gd name="connsiteX122" fmla="*/ 3222 w 20043"/>
                  <a:gd name="connsiteY122" fmla="*/ 2963 h 10000"/>
                  <a:gd name="connsiteX123" fmla="*/ 3250 w 20043"/>
                  <a:gd name="connsiteY123" fmla="*/ 2982 h 10000"/>
                  <a:gd name="connsiteX124" fmla="*/ 3280 w 20043"/>
                  <a:gd name="connsiteY124" fmla="*/ 3021 h 10000"/>
                  <a:gd name="connsiteX125" fmla="*/ 3299 w 20043"/>
                  <a:gd name="connsiteY125" fmla="*/ 3080 h 10000"/>
                  <a:gd name="connsiteX126" fmla="*/ 3327 w 20043"/>
                  <a:gd name="connsiteY126" fmla="*/ 3138 h 10000"/>
                  <a:gd name="connsiteX127" fmla="*/ 3356 w 20043"/>
                  <a:gd name="connsiteY127" fmla="*/ 3138 h 10000"/>
                  <a:gd name="connsiteX128" fmla="*/ 3375 w 20043"/>
                  <a:gd name="connsiteY128" fmla="*/ 3119 h 10000"/>
                  <a:gd name="connsiteX129" fmla="*/ 3404 w 20043"/>
                  <a:gd name="connsiteY129" fmla="*/ 3080 h 10000"/>
                  <a:gd name="connsiteX130" fmla="*/ 3432 w 20043"/>
                  <a:gd name="connsiteY130" fmla="*/ 3021 h 10000"/>
                  <a:gd name="connsiteX131" fmla="*/ 3451 w 20043"/>
                  <a:gd name="connsiteY131" fmla="*/ 2982 h 10000"/>
                  <a:gd name="connsiteX132" fmla="*/ 3480 w 20043"/>
                  <a:gd name="connsiteY132" fmla="*/ 2963 h 10000"/>
                  <a:gd name="connsiteX133" fmla="*/ 3508 w 20043"/>
                  <a:gd name="connsiteY133" fmla="*/ 2963 h 10000"/>
                  <a:gd name="connsiteX134" fmla="*/ 3537 w 20043"/>
                  <a:gd name="connsiteY134" fmla="*/ 2963 h 10000"/>
                  <a:gd name="connsiteX135" fmla="*/ 3565 w 20043"/>
                  <a:gd name="connsiteY135" fmla="*/ 2963 h 10000"/>
                  <a:gd name="connsiteX136" fmla="*/ 3594 w 20043"/>
                  <a:gd name="connsiteY136" fmla="*/ 2982 h 10000"/>
                  <a:gd name="connsiteX137" fmla="*/ 3623 w 20043"/>
                  <a:gd name="connsiteY137" fmla="*/ 3002 h 10000"/>
                  <a:gd name="connsiteX138" fmla="*/ 3642 w 20043"/>
                  <a:gd name="connsiteY138" fmla="*/ 3041 h 10000"/>
                  <a:gd name="connsiteX139" fmla="*/ 3671 w 20043"/>
                  <a:gd name="connsiteY139" fmla="*/ 3099 h 10000"/>
                  <a:gd name="connsiteX140" fmla="*/ 3699 w 20043"/>
                  <a:gd name="connsiteY140" fmla="*/ 3177 h 10000"/>
                  <a:gd name="connsiteX141" fmla="*/ 3728 w 20043"/>
                  <a:gd name="connsiteY141" fmla="*/ 3236 h 10000"/>
                  <a:gd name="connsiteX142" fmla="*/ 3747 w 20043"/>
                  <a:gd name="connsiteY142" fmla="*/ 3255 h 10000"/>
                  <a:gd name="connsiteX143" fmla="*/ 3775 w 20043"/>
                  <a:gd name="connsiteY143" fmla="*/ 3236 h 10000"/>
                  <a:gd name="connsiteX144" fmla="*/ 3804 w 20043"/>
                  <a:gd name="connsiteY144" fmla="*/ 3177 h 10000"/>
                  <a:gd name="connsiteX145" fmla="*/ 3823 w 20043"/>
                  <a:gd name="connsiteY145" fmla="*/ 3060 h 10000"/>
                  <a:gd name="connsiteX146" fmla="*/ 3851 w 20043"/>
                  <a:gd name="connsiteY146" fmla="*/ 2924 h 10000"/>
                  <a:gd name="connsiteX147" fmla="*/ 3880 w 20043"/>
                  <a:gd name="connsiteY147" fmla="*/ 2827 h 10000"/>
                  <a:gd name="connsiteX148" fmla="*/ 3899 w 20043"/>
                  <a:gd name="connsiteY148" fmla="*/ 2807 h 10000"/>
                  <a:gd name="connsiteX149" fmla="*/ 3937 w 20043"/>
                  <a:gd name="connsiteY149" fmla="*/ 2827 h 10000"/>
                  <a:gd name="connsiteX150" fmla="*/ 3965 w 20043"/>
                  <a:gd name="connsiteY150" fmla="*/ 2904 h 10000"/>
                  <a:gd name="connsiteX151" fmla="*/ 3995 w 20043"/>
                  <a:gd name="connsiteY151" fmla="*/ 2963 h 10000"/>
                  <a:gd name="connsiteX152" fmla="*/ 4014 w 20043"/>
                  <a:gd name="connsiteY152" fmla="*/ 3002 h 10000"/>
                  <a:gd name="connsiteX153" fmla="*/ 4042 w 20043"/>
                  <a:gd name="connsiteY153" fmla="*/ 3002 h 10000"/>
                  <a:gd name="connsiteX154" fmla="*/ 4071 w 20043"/>
                  <a:gd name="connsiteY154" fmla="*/ 3002 h 10000"/>
                  <a:gd name="connsiteX155" fmla="*/ 4090 w 20043"/>
                  <a:gd name="connsiteY155" fmla="*/ 3021 h 10000"/>
                  <a:gd name="connsiteX156" fmla="*/ 4118 w 20043"/>
                  <a:gd name="connsiteY156" fmla="*/ 3080 h 10000"/>
                  <a:gd name="connsiteX157" fmla="*/ 4147 w 20043"/>
                  <a:gd name="connsiteY157" fmla="*/ 3138 h 10000"/>
                  <a:gd name="connsiteX158" fmla="*/ 4166 w 20043"/>
                  <a:gd name="connsiteY158" fmla="*/ 3197 h 10000"/>
                  <a:gd name="connsiteX159" fmla="*/ 4195 w 20043"/>
                  <a:gd name="connsiteY159" fmla="*/ 3216 h 10000"/>
                  <a:gd name="connsiteX160" fmla="*/ 4223 w 20043"/>
                  <a:gd name="connsiteY160" fmla="*/ 3158 h 10000"/>
                  <a:gd name="connsiteX161" fmla="*/ 4252 w 20043"/>
                  <a:gd name="connsiteY161" fmla="*/ 3099 h 10000"/>
                  <a:gd name="connsiteX162" fmla="*/ 4280 w 20043"/>
                  <a:gd name="connsiteY162" fmla="*/ 3041 h 10000"/>
                  <a:gd name="connsiteX163" fmla="*/ 4309 w 20043"/>
                  <a:gd name="connsiteY163" fmla="*/ 3002 h 10000"/>
                  <a:gd name="connsiteX164" fmla="*/ 4338 w 20043"/>
                  <a:gd name="connsiteY164" fmla="*/ 2982 h 10000"/>
                  <a:gd name="connsiteX165" fmla="*/ 4357 w 20043"/>
                  <a:gd name="connsiteY165" fmla="*/ 3041 h 10000"/>
                  <a:gd name="connsiteX166" fmla="*/ 4386 w 20043"/>
                  <a:gd name="connsiteY166" fmla="*/ 3138 h 10000"/>
                  <a:gd name="connsiteX167" fmla="*/ 4414 w 20043"/>
                  <a:gd name="connsiteY167" fmla="*/ 3216 h 10000"/>
                  <a:gd name="connsiteX168" fmla="*/ 4433 w 20043"/>
                  <a:gd name="connsiteY168" fmla="*/ 3236 h 10000"/>
                  <a:gd name="connsiteX169" fmla="*/ 4462 w 20043"/>
                  <a:gd name="connsiteY169" fmla="*/ 3236 h 10000"/>
                  <a:gd name="connsiteX170" fmla="*/ 4490 w 20043"/>
                  <a:gd name="connsiteY170" fmla="*/ 3216 h 10000"/>
                  <a:gd name="connsiteX171" fmla="*/ 4519 w 20043"/>
                  <a:gd name="connsiteY171" fmla="*/ 3138 h 10000"/>
                  <a:gd name="connsiteX172" fmla="*/ 4538 w 20043"/>
                  <a:gd name="connsiteY172" fmla="*/ 3177 h 10000"/>
                  <a:gd name="connsiteX173" fmla="*/ 4566 w 20043"/>
                  <a:gd name="connsiteY173" fmla="*/ 3294 h 10000"/>
                  <a:gd name="connsiteX174" fmla="*/ 4595 w 20043"/>
                  <a:gd name="connsiteY174" fmla="*/ 3353 h 10000"/>
                  <a:gd name="connsiteX175" fmla="*/ 4614 w 20043"/>
                  <a:gd name="connsiteY175" fmla="*/ 3275 h 10000"/>
                  <a:gd name="connsiteX176" fmla="*/ 4652 w 20043"/>
                  <a:gd name="connsiteY176" fmla="*/ 3197 h 10000"/>
                  <a:gd name="connsiteX177" fmla="*/ 4681 w 20043"/>
                  <a:gd name="connsiteY177" fmla="*/ 3099 h 10000"/>
                  <a:gd name="connsiteX178" fmla="*/ 4700 w 20043"/>
                  <a:gd name="connsiteY178" fmla="*/ 2846 h 10000"/>
                  <a:gd name="connsiteX179" fmla="*/ 4729 w 20043"/>
                  <a:gd name="connsiteY179" fmla="*/ 2378 h 10000"/>
                  <a:gd name="connsiteX180" fmla="*/ 4757 w 20043"/>
                  <a:gd name="connsiteY180" fmla="*/ 1910 h 10000"/>
                  <a:gd name="connsiteX181" fmla="*/ 4786 w 20043"/>
                  <a:gd name="connsiteY181" fmla="*/ 1637 h 10000"/>
                  <a:gd name="connsiteX182" fmla="*/ 4805 w 20043"/>
                  <a:gd name="connsiteY182" fmla="*/ 1442 h 10000"/>
                  <a:gd name="connsiteX183" fmla="*/ 4833 w 20043"/>
                  <a:gd name="connsiteY183" fmla="*/ 1170 h 10000"/>
                  <a:gd name="connsiteX184" fmla="*/ 4862 w 20043"/>
                  <a:gd name="connsiteY184" fmla="*/ 799 h 10000"/>
                  <a:gd name="connsiteX185" fmla="*/ 4881 w 20043"/>
                  <a:gd name="connsiteY185" fmla="*/ 702 h 10000"/>
                  <a:gd name="connsiteX186" fmla="*/ 4909 w 20043"/>
                  <a:gd name="connsiteY186" fmla="*/ 1442 h 10000"/>
                  <a:gd name="connsiteX187" fmla="*/ 4938 w 20043"/>
                  <a:gd name="connsiteY187" fmla="*/ 3704 h 10000"/>
                  <a:gd name="connsiteX188" fmla="*/ 4957 w 20043"/>
                  <a:gd name="connsiteY188" fmla="*/ 7212 h 10000"/>
                  <a:gd name="connsiteX189" fmla="*/ 4995 w 20043"/>
                  <a:gd name="connsiteY189" fmla="*/ 10000 h 10000"/>
                  <a:gd name="connsiteX190" fmla="*/ 5025 w 20043"/>
                  <a:gd name="connsiteY190" fmla="*/ 9571 h 10000"/>
                  <a:gd name="connsiteX191" fmla="*/ 5053 w 20043"/>
                  <a:gd name="connsiteY191" fmla="*/ 5945 h 10000"/>
                  <a:gd name="connsiteX192" fmla="*/ 5072 w 20043"/>
                  <a:gd name="connsiteY192" fmla="*/ 1891 h 10000"/>
                  <a:gd name="connsiteX193" fmla="*/ 5101 w 20043"/>
                  <a:gd name="connsiteY193" fmla="*/ 0 h 10000"/>
                  <a:gd name="connsiteX194" fmla="*/ 5129 w 20043"/>
                  <a:gd name="connsiteY194" fmla="*/ 390 h 10000"/>
                  <a:gd name="connsiteX195" fmla="*/ 5148 w 20043"/>
                  <a:gd name="connsiteY195" fmla="*/ 1501 h 10000"/>
                  <a:gd name="connsiteX196" fmla="*/ 5177 w 20043"/>
                  <a:gd name="connsiteY196" fmla="*/ 2203 h 10000"/>
                  <a:gd name="connsiteX197" fmla="*/ 5205 w 20043"/>
                  <a:gd name="connsiteY197" fmla="*/ 2534 h 10000"/>
                  <a:gd name="connsiteX198" fmla="*/ 5234 w 20043"/>
                  <a:gd name="connsiteY198" fmla="*/ 2807 h 10000"/>
                  <a:gd name="connsiteX199" fmla="*/ 5253 w 20043"/>
                  <a:gd name="connsiteY199" fmla="*/ 3021 h 10000"/>
                  <a:gd name="connsiteX200" fmla="*/ 5281 w 20043"/>
                  <a:gd name="connsiteY200" fmla="*/ 3041 h 10000"/>
                  <a:gd name="connsiteX201" fmla="*/ 5310 w 20043"/>
                  <a:gd name="connsiteY201" fmla="*/ 3021 h 10000"/>
                  <a:gd name="connsiteX202" fmla="*/ 5329 w 20043"/>
                  <a:gd name="connsiteY202" fmla="*/ 3080 h 10000"/>
                  <a:gd name="connsiteX203" fmla="*/ 5368 w 20043"/>
                  <a:gd name="connsiteY203" fmla="*/ 3119 h 10000"/>
                  <a:gd name="connsiteX204" fmla="*/ 5396 w 20043"/>
                  <a:gd name="connsiteY204" fmla="*/ 3041 h 10000"/>
                  <a:gd name="connsiteX205" fmla="*/ 5415 w 20043"/>
                  <a:gd name="connsiteY205" fmla="*/ 2827 h 10000"/>
                  <a:gd name="connsiteX206" fmla="*/ 5444 w 20043"/>
                  <a:gd name="connsiteY206" fmla="*/ 2671 h 10000"/>
                  <a:gd name="connsiteX207" fmla="*/ 5472 w 20043"/>
                  <a:gd name="connsiteY207" fmla="*/ 2671 h 10000"/>
                  <a:gd name="connsiteX208" fmla="*/ 5501 w 20043"/>
                  <a:gd name="connsiteY208" fmla="*/ 2807 h 10000"/>
                  <a:gd name="connsiteX209" fmla="*/ 5520 w 20043"/>
                  <a:gd name="connsiteY209" fmla="*/ 2982 h 10000"/>
                  <a:gd name="connsiteX210" fmla="*/ 5548 w 20043"/>
                  <a:gd name="connsiteY210" fmla="*/ 3099 h 10000"/>
                  <a:gd name="connsiteX211" fmla="*/ 5577 w 20043"/>
                  <a:gd name="connsiteY211" fmla="*/ 3158 h 10000"/>
                  <a:gd name="connsiteX212" fmla="*/ 5596 w 20043"/>
                  <a:gd name="connsiteY212" fmla="*/ 3138 h 10000"/>
                  <a:gd name="connsiteX213" fmla="*/ 5624 w 20043"/>
                  <a:gd name="connsiteY213" fmla="*/ 3080 h 10000"/>
                  <a:gd name="connsiteX214" fmla="*/ 5653 w 20043"/>
                  <a:gd name="connsiteY214" fmla="*/ 3002 h 10000"/>
                  <a:gd name="connsiteX215" fmla="*/ 5672 w 20043"/>
                  <a:gd name="connsiteY215" fmla="*/ 2963 h 10000"/>
                  <a:gd name="connsiteX216" fmla="*/ 5711 w 20043"/>
                  <a:gd name="connsiteY216" fmla="*/ 3002 h 10000"/>
                  <a:gd name="connsiteX217" fmla="*/ 5739 w 20043"/>
                  <a:gd name="connsiteY217" fmla="*/ 3080 h 10000"/>
                  <a:gd name="connsiteX218" fmla="*/ 5768 w 20043"/>
                  <a:gd name="connsiteY218" fmla="*/ 3158 h 10000"/>
                  <a:gd name="connsiteX219" fmla="*/ 5787 w 20043"/>
                  <a:gd name="connsiteY219" fmla="*/ 3216 h 10000"/>
                  <a:gd name="connsiteX220" fmla="*/ 5815 w 20043"/>
                  <a:gd name="connsiteY220" fmla="*/ 3255 h 10000"/>
                  <a:gd name="connsiteX221" fmla="*/ 5844 w 20043"/>
                  <a:gd name="connsiteY221" fmla="*/ 3236 h 10000"/>
                  <a:gd name="connsiteX222" fmla="*/ 5863 w 20043"/>
                  <a:gd name="connsiteY222" fmla="*/ 3177 h 10000"/>
                  <a:gd name="connsiteX223" fmla="*/ 5892 w 20043"/>
                  <a:gd name="connsiteY223" fmla="*/ 3119 h 10000"/>
                  <a:gd name="connsiteX224" fmla="*/ 5920 w 20043"/>
                  <a:gd name="connsiteY224" fmla="*/ 3060 h 10000"/>
                  <a:gd name="connsiteX225" fmla="*/ 5939 w 20043"/>
                  <a:gd name="connsiteY225" fmla="*/ 3021 h 10000"/>
                  <a:gd name="connsiteX226" fmla="*/ 5968 w 20043"/>
                  <a:gd name="connsiteY226" fmla="*/ 3002 h 10000"/>
                  <a:gd name="connsiteX227" fmla="*/ 5996 w 20043"/>
                  <a:gd name="connsiteY227" fmla="*/ 2982 h 10000"/>
                  <a:gd name="connsiteX228" fmla="*/ 6025 w 20043"/>
                  <a:gd name="connsiteY228" fmla="*/ 2943 h 10000"/>
                  <a:gd name="connsiteX229" fmla="*/ 6045 w 20043"/>
                  <a:gd name="connsiteY229" fmla="*/ 2865 h 10000"/>
                  <a:gd name="connsiteX230" fmla="*/ 6083 w 20043"/>
                  <a:gd name="connsiteY230" fmla="*/ 2827 h 10000"/>
                  <a:gd name="connsiteX231" fmla="*/ 6111 w 20043"/>
                  <a:gd name="connsiteY231" fmla="*/ 2846 h 10000"/>
                  <a:gd name="connsiteX232" fmla="*/ 6130 w 20043"/>
                  <a:gd name="connsiteY232" fmla="*/ 2904 h 10000"/>
                  <a:gd name="connsiteX233" fmla="*/ 6159 w 20043"/>
                  <a:gd name="connsiteY233" fmla="*/ 3021 h 10000"/>
                  <a:gd name="connsiteX234" fmla="*/ 6187 w 20043"/>
                  <a:gd name="connsiteY234" fmla="*/ 3138 h 10000"/>
                  <a:gd name="connsiteX235" fmla="*/ 6206 w 20043"/>
                  <a:gd name="connsiteY235" fmla="*/ 3216 h 10000"/>
                  <a:gd name="connsiteX236" fmla="*/ 6235 w 20043"/>
                  <a:gd name="connsiteY236" fmla="*/ 3255 h 10000"/>
                  <a:gd name="connsiteX237" fmla="*/ 6263 w 20043"/>
                  <a:gd name="connsiteY237" fmla="*/ 3236 h 10000"/>
                  <a:gd name="connsiteX238" fmla="*/ 6292 w 20043"/>
                  <a:gd name="connsiteY238" fmla="*/ 3177 h 10000"/>
                  <a:gd name="connsiteX239" fmla="*/ 6311 w 20043"/>
                  <a:gd name="connsiteY239" fmla="*/ 3099 h 10000"/>
                  <a:gd name="connsiteX240" fmla="*/ 6339 w 20043"/>
                  <a:gd name="connsiteY240" fmla="*/ 3041 h 10000"/>
                  <a:gd name="connsiteX241" fmla="*/ 6368 w 20043"/>
                  <a:gd name="connsiteY241" fmla="*/ 3002 h 10000"/>
                  <a:gd name="connsiteX242" fmla="*/ 6388 w 20043"/>
                  <a:gd name="connsiteY242" fmla="*/ 2982 h 10000"/>
                  <a:gd name="connsiteX243" fmla="*/ 6426 w 20043"/>
                  <a:gd name="connsiteY243" fmla="*/ 2982 h 10000"/>
                  <a:gd name="connsiteX244" fmla="*/ 6454 w 20043"/>
                  <a:gd name="connsiteY244" fmla="*/ 2982 h 10000"/>
                  <a:gd name="connsiteX245" fmla="*/ 6483 w 20043"/>
                  <a:gd name="connsiteY245" fmla="*/ 3002 h 10000"/>
                  <a:gd name="connsiteX246" fmla="*/ 6502 w 20043"/>
                  <a:gd name="connsiteY246" fmla="*/ 3002 h 10000"/>
                  <a:gd name="connsiteX247" fmla="*/ 6530 w 20043"/>
                  <a:gd name="connsiteY247" fmla="*/ 3021 h 10000"/>
                  <a:gd name="connsiteX248" fmla="*/ 6559 w 20043"/>
                  <a:gd name="connsiteY248" fmla="*/ 3041 h 10000"/>
                  <a:gd name="connsiteX249" fmla="*/ 6578 w 20043"/>
                  <a:gd name="connsiteY249" fmla="*/ 3060 h 10000"/>
                  <a:gd name="connsiteX250" fmla="*/ 6606 w 20043"/>
                  <a:gd name="connsiteY250" fmla="*/ 3099 h 10000"/>
                  <a:gd name="connsiteX251" fmla="*/ 6635 w 20043"/>
                  <a:gd name="connsiteY251" fmla="*/ 3119 h 10000"/>
                  <a:gd name="connsiteX252" fmla="*/ 6654 w 20043"/>
                  <a:gd name="connsiteY252" fmla="*/ 3099 h 10000"/>
                  <a:gd name="connsiteX253" fmla="*/ 6682 w 20043"/>
                  <a:gd name="connsiteY253" fmla="*/ 3060 h 10000"/>
                  <a:gd name="connsiteX254" fmla="*/ 6711 w 20043"/>
                  <a:gd name="connsiteY254" fmla="*/ 3002 h 10000"/>
                  <a:gd name="connsiteX255" fmla="*/ 6741 w 20043"/>
                  <a:gd name="connsiteY255" fmla="*/ 2943 h 10000"/>
                  <a:gd name="connsiteX256" fmla="*/ 6760 w 20043"/>
                  <a:gd name="connsiteY256" fmla="*/ 2943 h 10000"/>
                  <a:gd name="connsiteX257" fmla="*/ 6798 w 20043"/>
                  <a:gd name="connsiteY257" fmla="*/ 2943 h 10000"/>
                  <a:gd name="connsiteX258" fmla="*/ 6826 w 20043"/>
                  <a:gd name="connsiteY258" fmla="*/ 3002 h 10000"/>
                  <a:gd name="connsiteX259" fmla="*/ 6845 w 20043"/>
                  <a:gd name="connsiteY259" fmla="*/ 3060 h 10000"/>
                  <a:gd name="connsiteX260" fmla="*/ 6874 w 20043"/>
                  <a:gd name="connsiteY260" fmla="*/ 3099 h 10000"/>
                  <a:gd name="connsiteX261" fmla="*/ 6902 w 20043"/>
                  <a:gd name="connsiteY261" fmla="*/ 3138 h 10000"/>
                  <a:gd name="connsiteX262" fmla="*/ 6921 w 20043"/>
                  <a:gd name="connsiteY262" fmla="*/ 3158 h 10000"/>
                  <a:gd name="connsiteX263" fmla="*/ 6950 w 20043"/>
                  <a:gd name="connsiteY263" fmla="*/ 3138 h 10000"/>
                  <a:gd name="connsiteX264" fmla="*/ 6978 w 20043"/>
                  <a:gd name="connsiteY264" fmla="*/ 3119 h 10000"/>
                  <a:gd name="connsiteX265" fmla="*/ 7007 w 20043"/>
                  <a:gd name="connsiteY265" fmla="*/ 3080 h 10000"/>
                  <a:gd name="connsiteX266" fmla="*/ 7026 w 20043"/>
                  <a:gd name="connsiteY266" fmla="*/ 3041 h 10000"/>
                  <a:gd name="connsiteX267" fmla="*/ 7054 w 20043"/>
                  <a:gd name="connsiteY267" fmla="*/ 3021 h 10000"/>
                  <a:gd name="connsiteX268" fmla="*/ 7084 w 20043"/>
                  <a:gd name="connsiteY268" fmla="*/ 3002 h 10000"/>
                  <a:gd name="connsiteX269" fmla="*/ 7103 w 20043"/>
                  <a:gd name="connsiteY269" fmla="*/ 2963 h 10000"/>
                  <a:gd name="connsiteX270" fmla="*/ 7141 w 20043"/>
                  <a:gd name="connsiteY270" fmla="*/ 2963 h 10000"/>
                  <a:gd name="connsiteX271" fmla="*/ 7169 w 20043"/>
                  <a:gd name="connsiteY271" fmla="*/ 2943 h 10000"/>
                  <a:gd name="connsiteX272" fmla="*/ 7188 w 20043"/>
                  <a:gd name="connsiteY272" fmla="*/ 2963 h 10000"/>
                  <a:gd name="connsiteX273" fmla="*/ 7217 w 20043"/>
                  <a:gd name="connsiteY273" fmla="*/ 3002 h 10000"/>
                  <a:gd name="connsiteX274" fmla="*/ 7245 w 20043"/>
                  <a:gd name="connsiteY274" fmla="*/ 3041 h 10000"/>
                  <a:gd name="connsiteX275" fmla="*/ 7274 w 20043"/>
                  <a:gd name="connsiteY275" fmla="*/ 3080 h 10000"/>
                  <a:gd name="connsiteX276" fmla="*/ 7293 w 20043"/>
                  <a:gd name="connsiteY276" fmla="*/ 3099 h 10000"/>
                  <a:gd name="connsiteX277" fmla="*/ 7321 w 20043"/>
                  <a:gd name="connsiteY277" fmla="*/ 3099 h 10000"/>
                  <a:gd name="connsiteX278" fmla="*/ 7350 w 20043"/>
                  <a:gd name="connsiteY278" fmla="*/ 3080 h 10000"/>
                  <a:gd name="connsiteX279" fmla="*/ 7369 w 20043"/>
                  <a:gd name="connsiteY279" fmla="*/ 3041 h 10000"/>
                  <a:gd name="connsiteX280" fmla="*/ 7397 w 20043"/>
                  <a:gd name="connsiteY280" fmla="*/ 3021 h 10000"/>
                  <a:gd name="connsiteX281" fmla="*/ 7427 w 20043"/>
                  <a:gd name="connsiteY281" fmla="*/ 2982 h 10000"/>
                  <a:gd name="connsiteX282" fmla="*/ 7446 w 20043"/>
                  <a:gd name="connsiteY282" fmla="*/ 2963 h 10000"/>
                  <a:gd name="connsiteX283" fmla="*/ 7474 w 20043"/>
                  <a:gd name="connsiteY283" fmla="*/ 2963 h 10000"/>
                  <a:gd name="connsiteX284" fmla="*/ 7512 w 20043"/>
                  <a:gd name="connsiteY284" fmla="*/ 2963 h 10000"/>
                  <a:gd name="connsiteX285" fmla="*/ 7541 w 20043"/>
                  <a:gd name="connsiteY285" fmla="*/ 2982 h 10000"/>
                  <a:gd name="connsiteX286" fmla="*/ 7560 w 20043"/>
                  <a:gd name="connsiteY286" fmla="*/ 3021 h 10000"/>
                  <a:gd name="connsiteX287" fmla="*/ 7589 w 20043"/>
                  <a:gd name="connsiteY287" fmla="*/ 3080 h 10000"/>
                  <a:gd name="connsiteX288" fmla="*/ 7617 w 20043"/>
                  <a:gd name="connsiteY288" fmla="*/ 3119 h 10000"/>
                  <a:gd name="connsiteX289" fmla="*/ 7636 w 20043"/>
                  <a:gd name="connsiteY289" fmla="*/ 3158 h 10000"/>
                  <a:gd name="connsiteX290" fmla="*/ 7665 w 20043"/>
                  <a:gd name="connsiteY290" fmla="*/ 3177 h 10000"/>
                  <a:gd name="connsiteX291" fmla="*/ 7693 w 20043"/>
                  <a:gd name="connsiteY291" fmla="*/ 3158 h 10000"/>
                  <a:gd name="connsiteX292" fmla="*/ 7712 w 20043"/>
                  <a:gd name="connsiteY292" fmla="*/ 3138 h 10000"/>
                  <a:gd name="connsiteX293" fmla="*/ 7741 w 20043"/>
                  <a:gd name="connsiteY293" fmla="*/ 3080 h 10000"/>
                  <a:gd name="connsiteX294" fmla="*/ 7770 w 20043"/>
                  <a:gd name="connsiteY294" fmla="*/ 3021 h 10000"/>
                  <a:gd name="connsiteX295" fmla="*/ 7799 w 20043"/>
                  <a:gd name="connsiteY295" fmla="*/ 2963 h 10000"/>
                  <a:gd name="connsiteX296" fmla="*/ 7818 w 20043"/>
                  <a:gd name="connsiteY296" fmla="*/ 2943 h 10000"/>
                  <a:gd name="connsiteX297" fmla="*/ 7856 w 20043"/>
                  <a:gd name="connsiteY297" fmla="*/ 2924 h 10000"/>
                  <a:gd name="connsiteX298" fmla="*/ 7884 w 20043"/>
                  <a:gd name="connsiteY298" fmla="*/ 2943 h 10000"/>
                  <a:gd name="connsiteX299" fmla="*/ 7903 w 20043"/>
                  <a:gd name="connsiteY299" fmla="*/ 2982 h 10000"/>
                  <a:gd name="connsiteX300" fmla="*/ 7932 w 20043"/>
                  <a:gd name="connsiteY300" fmla="*/ 3021 h 10000"/>
                  <a:gd name="connsiteX301" fmla="*/ 7960 w 20043"/>
                  <a:gd name="connsiteY301" fmla="*/ 3060 h 10000"/>
                  <a:gd name="connsiteX302" fmla="*/ 7989 w 20043"/>
                  <a:gd name="connsiteY302" fmla="*/ 3099 h 10000"/>
                  <a:gd name="connsiteX303" fmla="*/ 8008 w 20043"/>
                  <a:gd name="connsiteY303" fmla="*/ 3119 h 10000"/>
                  <a:gd name="connsiteX304" fmla="*/ 8036 w 20043"/>
                  <a:gd name="connsiteY304" fmla="*/ 3119 h 10000"/>
                  <a:gd name="connsiteX305" fmla="*/ 8065 w 20043"/>
                  <a:gd name="connsiteY305" fmla="*/ 3099 h 10000"/>
                  <a:gd name="connsiteX306" fmla="*/ 8084 w 20043"/>
                  <a:gd name="connsiteY306" fmla="*/ 3080 h 10000"/>
                  <a:gd name="connsiteX307" fmla="*/ 8113 w 20043"/>
                  <a:gd name="connsiteY307" fmla="*/ 3060 h 10000"/>
                  <a:gd name="connsiteX308" fmla="*/ 8142 w 20043"/>
                  <a:gd name="connsiteY308" fmla="*/ 3021 h 10000"/>
                  <a:gd name="connsiteX309" fmla="*/ 8161 w 20043"/>
                  <a:gd name="connsiteY309" fmla="*/ 2982 h 10000"/>
                  <a:gd name="connsiteX310" fmla="*/ 8189 w 20043"/>
                  <a:gd name="connsiteY310" fmla="*/ 2963 h 10000"/>
                  <a:gd name="connsiteX311" fmla="*/ 8227 w 20043"/>
                  <a:gd name="connsiteY311" fmla="*/ 2943 h 10000"/>
                  <a:gd name="connsiteX312" fmla="*/ 8256 w 20043"/>
                  <a:gd name="connsiteY312" fmla="*/ 2963 h 10000"/>
                  <a:gd name="connsiteX313" fmla="*/ 8275 w 20043"/>
                  <a:gd name="connsiteY313" fmla="*/ 3002 h 10000"/>
                  <a:gd name="connsiteX314" fmla="*/ 8303 w 20043"/>
                  <a:gd name="connsiteY314" fmla="*/ 3060 h 10000"/>
                  <a:gd name="connsiteX315" fmla="*/ 8332 w 20043"/>
                  <a:gd name="connsiteY315" fmla="*/ 3099 h 10000"/>
                  <a:gd name="connsiteX316" fmla="*/ 8351 w 20043"/>
                  <a:gd name="connsiteY316" fmla="*/ 3119 h 10000"/>
                  <a:gd name="connsiteX317" fmla="*/ 8380 w 20043"/>
                  <a:gd name="connsiteY317" fmla="*/ 3119 h 10000"/>
                  <a:gd name="connsiteX318" fmla="*/ 8408 w 20043"/>
                  <a:gd name="connsiteY318" fmla="*/ 3099 h 10000"/>
                  <a:gd name="connsiteX319" fmla="*/ 8427 w 20043"/>
                  <a:gd name="connsiteY319" fmla="*/ 3060 h 10000"/>
                  <a:gd name="connsiteX320" fmla="*/ 8457 w 20043"/>
                  <a:gd name="connsiteY320" fmla="*/ 3041 h 10000"/>
                  <a:gd name="connsiteX321" fmla="*/ 8485 w 20043"/>
                  <a:gd name="connsiteY321" fmla="*/ 3021 h 10000"/>
                  <a:gd name="connsiteX322" fmla="*/ 8514 w 20043"/>
                  <a:gd name="connsiteY322" fmla="*/ 3002 h 10000"/>
                  <a:gd name="connsiteX323" fmla="*/ 8533 w 20043"/>
                  <a:gd name="connsiteY323" fmla="*/ 3002 h 10000"/>
                  <a:gd name="connsiteX324" fmla="*/ 8571 w 20043"/>
                  <a:gd name="connsiteY324" fmla="*/ 3002 h 10000"/>
                  <a:gd name="connsiteX325" fmla="*/ 8599 w 20043"/>
                  <a:gd name="connsiteY325" fmla="*/ 3021 h 10000"/>
                  <a:gd name="connsiteX326" fmla="*/ 8618 w 20043"/>
                  <a:gd name="connsiteY326" fmla="*/ 3041 h 10000"/>
                  <a:gd name="connsiteX327" fmla="*/ 8647 w 20043"/>
                  <a:gd name="connsiteY327" fmla="*/ 3060 h 10000"/>
                  <a:gd name="connsiteX328" fmla="*/ 8675 w 20043"/>
                  <a:gd name="connsiteY328" fmla="*/ 3080 h 10000"/>
                  <a:gd name="connsiteX329" fmla="*/ 8694 w 20043"/>
                  <a:gd name="connsiteY329" fmla="*/ 3119 h 10000"/>
                  <a:gd name="connsiteX330" fmla="*/ 8723 w 20043"/>
                  <a:gd name="connsiteY330" fmla="*/ 3138 h 10000"/>
                  <a:gd name="connsiteX331" fmla="*/ 8751 w 20043"/>
                  <a:gd name="connsiteY331" fmla="*/ 3138 h 10000"/>
                  <a:gd name="connsiteX332" fmla="*/ 8780 w 20043"/>
                  <a:gd name="connsiteY332" fmla="*/ 3119 h 10000"/>
                  <a:gd name="connsiteX333" fmla="*/ 8800 w 20043"/>
                  <a:gd name="connsiteY333" fmla="*/ 3080 h 10000"/>
                  <a:gd name="connsiteX334" fmla="*/ 8828 w 20043"/>
                  <a:gd name="connsiteY334" fmla="*/ 3021 h 10000"/>
                  <a:gd name="connsiteX335" fmla="*/ 8857 w 20043"/>
                  <a:gd name="connsiteY335" fmla="*/ 2963 h 10000"/>
                  <a:gd name="connsiteX336" fmla="*/ 8876 w 20043"/>
                  <a:gd name="connsiteY336" fmla="*/ 2924 h 10000"/>
                  <a:gd name="connsiteX337" fmla="*/ 8904 w 20043"/>
                  <a:gd name="connsiteY337" fmla="*/ 2904 h 10000"/>
                  <a:gd name="connsiteX338" fmla="*/ 8942 w 20043"/>
                  <a:gd name="connsiteY338" fmla="*/ 2924 h 10000"/>
                  <a:gd name="connsiteX339" fmla="*/ 8961 w 20043"/>
                  <a:gd name="connsiteY339" fmla="*/ 2963 h 10000"/>
                  <a:gd name="connsiteX340" fmla="*/ 8990 w 20043"/>
                  <a:gd name="connsiteY340" fmla="*/ 3002 h 10000"/>
                  <a:gd name="connsiteX341" fmla="*/ 9018 w 20043"/>
                  <a:gd name="connsiteY341" fmla="*/ 3041 h 10000"/>
                  <a:gd name="connsiteX342" fmla="*/ 9047 w 20043"/>
                  <a:gd name="connsiteY342" fmla="*/ 3080 h 10000"/>
                  <a:gd name="connsiteX343" fmla="*/ 9066 w 20043"/>
                  <a:gd name="connsiteY343" fmla="*/ 3119 h 10000"/>
                  <a:gd name="connsiteX344" fmla="*/ 9094 w 20043"/>
                  <a:gd name="connsiteY344" fmla="*/ 3119 h 10000"/>
                  <a:gd name="connsiteX345" fmla="*/ 9123 w 20043"/>
                  <a:gd name="connsiteY345" fmla="*/ 3119 h 10000"/>
                  <a:gd name="connsiteX346" fmla="*/ 9143 w 20043"/>
                  <a:gd name="connsiteY346" fmla="*/ 3099 h 10000"/>
                  <a:gd name="connsiteX347" fmla="*/ 9171 w 20043"/>
                  <a:gd name="connsiteY347" fmla="*/ 3080 h 10000"/>
                  <a:gd name="connsiteX348" fmla="*/ 9200 w 20043"/>
                  <a:gd name="connsiteY348" fmla="*/ 3060 h 10000"/>
                  <a:gd name="connsiteX349" fmla="*/ 9219 w 20043"/>
                  <a:gd name="connsiteY349" fmla="*/ 3021 h 10000"/>
                  <a:gd name="connsiteX350" fmla="*/ 9248 w 20043"/>
                  <a:gd name="connsiteY350" fmla="*/ 2982 h 10000"/>
                  <a:gd name="connsiteX351" fmla="*/ 9286 w 20043"/>
                  <a:gd name="connsiteY351" fmla="*/ 2963 h 10000"/>
                  <a:gd name="connsiteX352" fmla="*/ 9314 w 20043"/>
                  <a:gd name="connsiteY352" fmla="*/ 2963 h 10000"/>
                  <a:gd name="connsiteX353" fmla="*/ 9333 w 20043"/>
                  <a:gd name="connsiteY353" fmla="*/ 2982 h 10000"/>
                  <a:gd name="connsiteX354" fmla="*/ 9362 w 20043"/>
                  <a:gd name="connsiteY354" fmla="*/ 3021 h 10000"/>
                  <a:gd name="connsiteX355" fmla="*/ 9390 w 20043"/>
                  <a:gd name="connsiteY355" fmla="*/ 3060 h 10000"/>
                  <a:gd name="connsiteX356" fmla="*/ 9409 w 20043"/>
                  <a:gd name="connsiteY356" fmla="*/ 3080 h 10000"/>
                  <a:gd name="connsiteX357" fmla="*/ 9438 w 20043"/>
                  <a:gd name="connsiteY357" fmla="*/ 3099 h 10000"/>
                  <a:gd name="connsiteX358" fmla="*/ 9466 w 20043"/>
                  <a:gd name="connsiteY358" fmla="*/ 3099 h 10000"/>
                  <a:gd name="connsiteX359" fmla="*/ 9496 w 20043"/>
                  <a:gd name="connsiteY359" fmla="*/ 3080 h 10000"/>
                  <a:gd name="connsiteX360" fmla="*/ 9515 w 20043"/>
                  <a:gd name="connsiteY360" fmla="*/ 3060 h 10000"/>
                  <a:gd name="connsiteX361" fmla="*/ 9543 w 20043"/>
                  <a:gd name="connsiteY361" fmla="*/ 3021 h 10000"/>
                  <a:gd name="connsiteX362" fmla="*/ 9572 w 20043"/>
                  <a:gd name="connsiteY362" fmla="*/ 3002 h 10000"/>
                  <a:gd name="connsiteX363" fmla="*/ 9591 w 20043"/>
                  <a:gd name="connsiteY363" fmla="*/ 3002 h 10000"/>
                  <a:gd name="connsiteX364" fmla="*/ 9619 w 20043"/>
                  <a:gd name="connsiteY364" fmla="*/ 3002 h 10000"/>
                  <a:gd name="connsiteX365" fmla="*/ 9657 w 20043"/>
                  <a:gd name="connsiteY365" fmla="*/ 3002 h 10000"/>
                  <a:gd name="connsiteX366" fmla="*/ 9676 w 20043"/>
                  <a:gd name="connsiteY366" fmla="*/ 3021 h 10000"/>
                  <a:gd name="connsiteX367" fmla="*/ 9705 w 20043"/>
                  <a:gd name="connsiteY367" fmla="*/ 3041 h 10000"/>
                  <a:gd name="connsiteX368" fmla="*/ 9733 w 20043"/>
                  <a:gd name="connsiteY368" fmla="*/ 3080 h 10000"/>
                  <a:gd name="connsiteX369" fmla="*/ 9762 w 20043"/>
                  <a:gd name="connsiteY369" fmla="*/ 3099 h 10000"/>
                  <a:gd name="connsiteX370" fmla="*/ 9781 w 20043"/>
                  <a:gd name="connsiteY370" fmla="*/ 3099 h 10000"/>
                  <a:gd name="connsiteX371" fmla="*/ 9809 w 20043"/>
                  <a:gd name="connsiteY371" fmla="*/ 3099 h 10000"/>
                  <a:gd name="connsiteX372" fmla="*/ 9839 w 20043"/>
                  <a:gd name="connsiteY372" fmla="*/ 3099 h 10000"/>
                  <a:gd name="connsiteX373" fmla="*/ 9858 w 20043"/>
                  <a:gd name="connsiteY373" fmla="*/ 3060 h 10000"/>
                  <a:gd name="connsiteX374" fmla="*/ 9886 w 20043"/>
                  <a:gd name="connsiteY374" fmla="*/ 3021 h 10000"/>
                  <a:gd name="connsiteX375" fmla="*/ 9915 w 20043"/>
                  <a:gd name="connsiteY375" fmla="*/ 2982 h 10000"/>
                  <a:gd name="connsiteX376" fmla="*/ 9934 w 20043"/>
                  <a:gd name="connsiteY376" fmla="*/ 2963 h 10000"/>
                  <a:gd name="connsiteX377" fmla="*/ 9962 w 20043"/>
                  <a:gd name="connsiteY377" fmla="*/ 2943 h 10000"/>
                  <a:gd name="connsiteX378" fmla="*/ 20043 w 20043"/>
                  <a:gd name="connsiteY378" fmla="*/ 3009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</a:cxnLst>
                <a:rect l="l" t="t" r="r" b="b"/>
                <a:pathLst>
                  <a:path w="20043" h="10000">
                    <a:moveTo>
                      <a:pt x="0" y="2963"/>
                    </a:moveTo>
                    <a:lnTo>
                      <a:pt x="19" y="2963"/>
                    </a:lnTo>
                    <a:lnTo>
                      <a:pt x="48" y="2963"/>
                    </a:lnTo>
                    <a:cubicBezTo>
                      <a:pt x="57" y="2969"/>
                      <a:pt x="67" y="2976"/>
                      <a:pt x="76" y="2982"/>
                    </a:cubicBezTo>
                    <a:cubicBezTo>
                      <a:pt x="82" y="2995"/>
                      <a:pt x="89" y="3008"/>
                      <a:pt x="95" y="3021"/>
                    </a:cubicBezTo>
                    <a:cubicBezTo>
                      <a:pt x="105" y="3034"/>
                      <a:pt x="114" y="3047"/>
                      <a:pt x="124" y="3060"/>
                    </a:cubicBezTo>
                    <a:cubicBezTo>
                      <a:pt x="133" y="3073"/>
                      <a:pt x="143" y="3086"/>
                      <a:pt x="152" y="3099"/>
                    </a:cubicBezTo>
                    <a:lnTo>
                      <a:pt x="171" y="3099"/>
                    </a:lnTo>
                    <a:lnTo>
                      <a:pt x="201" y="3099"/>
                    </a:lnTo>
                    <a:cubicBezTo>
                      <a:pt x="210" y="3093"/>
                      <a:pt x="220" y="3086"/>
                      <a:pt x="229" y="3080"/>
                    </a:cubicBezTo>
                    <a:cubicBezTo>
                      <a:pt x="239" y="3073"/>
                      <a:pt x="248" y="3067"/>
                      <a:pt x="258" y="3060"/>
                    </a:cubicBezTo>
                    <a:cubicBezTo>
                      <a:pt x="264" y="3047"/>
                      <a:pt x="271" y="3034"/>
                      <a:pt x="277" y="3021"/>
                    </a:cubicBezTo>
                    <a:cubicBezTo>
                      <a:pt x="286" y="3015"/>
                      <a:pt x="296" y="3008"/>
                      <a:pt x="305" y="3002"/>
                    </a:cubicBezTo>
                    <a:lnTo>
                      <a:pt x="343" y="3002"/>
                    </a:lnTo>
                    <a:lnTo>
                      <a:pt x="362" y="3002"/>
                    </a:lnTo>
                    <a:lnTo>
                      <a:pt x="391" y="3002"/>
                    </a:lnTo>
                    <a:cubicBezTo>
                      <a:pt x="400" y="3008"/>
                      <a:pt x="410" y="3015"/>
                      <a:pt x="419" y="3021"/>
                    </a:cubicBezTo>
                    <a:cubicBezTo>
                      <a:pt x="425" y="3028"/>
                      <a:pt x="432" y="3034"/>
                      <a:pt x="438" y="3041"/>
                    </a:cubicBezTo>
                    <a:cubicBezTo>
                      <a:pt x="448" y="3047"/>
                      <a:pt x="457" y="3054"/>
                      <a:pt x="467" y="3060"/>
                    </a:cubicBezTo>
                    <a:cubicBezTo>
                      <a:pt x="476" y="3067"/>
                      <a:pt x="486" y="3073"/>
                      <a:pt x="495" y="3080"/>
                    </a:cubicBezTo>
                    <a:cubicBezTo>
                      <a:pt x="505" y="3086"/>
                      <a:pt x="514" y="3093"/>
                      <a:pt x="525" y="3099"/>
                    </a:cubicBezTo>
                    <a:lnTo>
                      <a:pt x="544" y="3099"/>
                    </a:lnTo>
                    <a:cubicBezTo>
                      <a:pt x="553" y="3093"/>
                      <a:pt x="563" y="3086"/>
                      <a:pt x="572" y="3080"/>
                    </a:cubicBezTo>
                    <a:cubicBezTo>
                      <a:pt x="582" y="3067"/>
                      <a:pt x="591" y="3054"/>
                      <a:pt x="601" y="3041"/>
                    </a:cubicBezTo>
                    <a:cubicBezTo>
                      <a:pt x="607" y="3028"/>
                      <a:pt x="614" y="3015"/>
                      <a:pt x="620" y="3002"/>
                    </a:cubicBezTo>
                    <a:cubicBezTo>
                      <a:pt x="629" y="2989"/>
                      <a:pt x="639" y="2976"/>
                      <a:pt x="648" y="2963"/>
                    </a:cubicBezTo>
                    <a:cubicBezTo>
                      <a:pt x="658" y="2956"/>
                      <a:pt x="667" y="2950"/>
                      <a:pt x="677" y="2943"/>
                    </a:cubicBezTo>
                    <a:cubicBezTo>
                      <a:pt x="686" y="2950"/>
                      <a:pt x="696" y="2956"/>
                      <a:pt x="705" y="2963"/>
                    </a:cubicBezTo>
                    <a:cubicBezTo>
                      <a:pt x="715" y="2969"/>
                      <a:pt x="724" y="2976"/>
                      <a:pt x="734" y="2982"/>
                    </a:cubicBezTo>
                    <a:cubicBezTo>
                      <a:pt x="743" y="2995"/>
                      <a:pt x="753" y="3008"/>
                      <a:pt x="762" y="3021"/>
                    </a:cubicBezTo>
                    <a:cubicBezTo>
                      <a:pt x="772" y="3034"/>
                      <a:pt x="781" y="3047"/>
                      <a:pt x="791" y="3060"/>
                    </a:cubicBezTo>
                    <a:cubicBezTo>
                      <a:pt x="797" y="3073"/>
                      <a:pt x="804" y="3086"/>
                      <a:pt x="810" y="3099"/>
                    </a:cubicBezTo>
                    <a:cubicBezTo>
                      <a:pt x="820" y="3106"/>
                      <a:pt x="829" y="3112"/>
                      <a:pt x="839" y="3119"/>
                    </a:cubicBezTo>
                    <a:cubicBezTo>
                      <a:pt x="848" y="3125"/>
                      <a:pt x="858" y="3132"/>
                      <a:pt x="868" y="3138"/>
                    </a:cubicBezTo>
                    <a:lnTo>
                      <a:pt x="887" y="3138"/>
                    </a:lnTo>
                    <a:cubicBezTo>
                      <a:pt x="897" y="3132"/>
                      <a:pt x="906" y="3125"/>
                      <a:pt x="916" y="3119"/>
                    </a:cubicBezTo>
                    <a:cubicBezTo>
                      <a:pt x="925" y="3112"/>
                      <a:pt x="935" y="3106"/>
                      <a:pt x="944" y="3099"/>
                    </a:cubicBezTo>
                    <a:cubicBezTo>
                      <a:pt x="954" y="3086"/>
                      <a:pt x="963" y="3073"/>
                      <a:pt x="973" y="3060"/>
                    </a:cubicBezTo>
                    <a:cubicBezTo>
                      <a:pt x="979" y="3047"/>
                      <a:pt x="986" y="3034"/>
                      <a:pt x="992" y="3021"/>
                    </a:cubicBezTo>
                    <a:cubicBezTo>
                      <a:pt x="1001" y="3002"/>
                      <a:pt x="1011" y="2982"/>
                      <a:pt x="1020" y="2963"/>
                    </a:cubicBezTo>
                    <a:cubicBezTo>
                      <a:pt x="1033" y="2956"/>
                      <a:pt x="1045" y="2950"/>
                      <a:pt x="1058" y="2943"/>
                    </a:cubicBezTo>
                    <a:lnTo>
                      <a:pt x="1077" y="2924"/>
                    </a:lnTo>
                    <a:lnTo>
                      <a:pt x="1106" y="2924"/>
                    </a:lnTo>
                    <a:cubicBezTo>
                      <a:pt x="1115" y="2937"/>
                      <a:pt x="1125" y="2950"/>
                      <a:pt x="1134" y="2963"/>
                    </a:cubicBezTo>
                    <a:cubicBezTo>
                      <a:pt x="1140" y="2976"/>
                      <a:pt x="1147" y="2989"/>
                      <a:pt x="1153" y="3002"/>
                    </a:cubicBezTo>
                    <a:cubicBezTo>
                      <a:pt x="1163" y="3021"/>
                      <a:pt x="1172" y="3041"/>
                      <a:pt x="1182" y="3060"/>
                    </a:cubicBezTo>
                    <a:cubicBezTo>
                      <a:pt x="1191" y="3073"/>
                      <a:pt x="1201" y="3086"/>
                      <a:pt x="1211" y="3099"/>
                    </a:cubicBezTo>
                    <a:cubicBezTo>
                      <a:pt x="1221" y="3106"/>
                      <a:pt x="1230" y="3112"/>
                      <a:pt x="1240" y="3119"/>
                    </a:cubicBezTo>
                    <a:lnTo>
                      <a:pt x="1259" y="3119"/>
                    </a:lnTo>
                    <a:cubicBezTo>
                      <a:pt x="1268" y="3112"/>
                      <a:pt x="1278" y="3106"/>
                      <a:pt x="1287" y="3099"/>
                    </a:cubicBezTo>
                    <a:cubicBezTo>
                      <a:pt x="1297" y="3086"/>
                      <a:pt x="1306" y="3073"/>
                      <a:pt x="1316" y="3060"/>
                    </a:cubicBezTo>
                    <a:lnTo>
                      <a:pt x="1335" y="3041"/>
                    </a:lnTo>
                    <a:cubicBezTo>
                      <a:pt x="1344" y="3034"/>
                      <a:pt x="1354" y="3028"/>
                      <a:pt x="1363" y="3021"/>
                    </a:cubicBezTo>
                    <a:cubicBezTo>
                      <a:pt x="1373" y="3015"/>
                      <a:pt x="1382" y="3008"/>
                      <a:pt x="1392" y="3002"/>
                    </a:cubicBezTo>
                    <a:lnTo>
                      <a:pt x="1420" y="3002"/>
                    </a:lnTo>
                    <a:lnTo>
                      <a:pt x="1449" y="3002"/>
                    </a:lnTo>
                    <a:cubicBezTo>
                      <a:pt x="1458" y="3008"/>
                      <a:pt x="1468" y="3015"/>
                      <a:pt x="1477" y="3021"/>
                    </a:cubicBezTo>
                    <a:lnTo>
                      <a:pt x="1506" y="3021"/>
                    </a:lnTo>
                    <a:cubicBezTo>
                      <a:pt x="1512" y="3034"/>
                      <a:pt x="1519" y="3047"/>
                      <a:pt x="1525" y="3060"/>
                    </a:cubicBezTo>
                    <a:cubicBezTo>
                      <a:pt x="1534" y="3067"/>
                      <a:pt x="1544" y="3073"/>
                      <a:pt x="1554" y="3080"/>
                    </a:cubicBezTo>
                    <a:cubicBezTo>
                      <a:pt x="1564" y="3086"/>
                      <a:pt x="1573" y="3093"/>
                      <a:pt x="1583" y="3099"/>
                    </a:cubicBezTo>
                    <a:cubicBezTo>
                      <a:pt x="1589" y="3106"/>
                      <a:pt x="1596" y="3112"/>
                      <a:pt x="1602" y="3119"/>
                    </a:cubicBezTo>
                    <a:lnTo>
                      <a:pt x="1630" y="3119"/>
                    </a:lnTo>
                    <a:cubicBezTo>
                      <a:pt x="1640" y="3106"/>
                      <a:pt x="1649" y="3093"/>
                      <a:pt x="1659" y="3080"/>
                    </a:cubicBezTo>
                    <a:cubicBezTo>
                      <a:pt x="1665" y="3073"/>
                      <a:pt x="1672" y="3067"/>
                      <a:pt x="1678" y="3060"/>
                    </a:cubicBezTo>
                    <a:cubicBezTo>
                      <a:pt x="1688" y="3041"/>
                      <a:pt x="1697" y="3021"/>
                      <a:pt x="1707" y="3002"/>
                    </a:cubicBezTo>
                    <a:cubicBezTo>
                      <a:pt x="1716" y="2989"/>
                      <a:pt x="1726" y="2976"/>
                      <a:pt x="1735" y="2963"/>
                    </a:cubicBezTo>
                    <a:cubicBezTo>
                      <a:pt x="1748" y="2956"/>
                      <a:pt x="1760" y="2950"/>
                      <a:pt x="1773" y="2943"/>
                    </a:cubicBezTo>
                    <a:cubicBezTo>
                      <a:pt x="1779" y="2950"/>
                      <a:pt x="1786" y="2956"/>
                      <a:pt x="1792" y="2963"/>
                    </a:cubicBezTo>
                    <a:cubicBezTo>
                      <a:pt x="1802" y="2969"/>
                      <a:pt x="1811" y="2976"/>
                      <a:pt x="1821" y="2982"/>
                    </a:cubicBezTo>
                    <a:cubicBezTo>
                      <a:pt x="1830" y="3002"/>
                      <a:pt x="1840" y="3021"/>
                      <a:pt x="1849" y="3041"/>
                    </a:cubicBezTo>
                    <a:cubicBezTo>
                      <a:pt x="1855" y="3054"/>
                      <a:pt x="1862" y="3067"/>
                      <a:pt x="1868" y="3080"/>
                    </a:cubicBezTo>
                    <a:cubicBezTo>
                      <a:pt x="1878" y="3093"/>
                      <a:pt x="1887" y="3106"/>
                      <a:pt x="1898" y="3119"/>
                    </a:cubicBezTo>
                    <a:lnTo>
                      <a:pt x="1926" y="3119"/>
                    </a:lnTo>
                    <a:lnTo>
                      <a:pt x="1945" y="3119"/>
                    </a:lnTo>
                    <a:lnTo>
                      <a:pt x="1974" y="3119"/>
                    </a:lnTo>
                    <a:cubicBezTo>
                      <a:pt x="1983" y="3106"/>
                      <a:pt x="1993" y="3093"/>
                      <a:pt x="2002" y="3080"/>
                    </a:cubicBezTo>
                    <a:cubicBezTo>
                      <a:pt x="2012" y="3067"/>
                      <a:pt x="2021" y="3054"/>
                      <a:pt x="2031" y="3041"/>
                    </a:cubicBezTo>
                    <a:cubicBezTo>
                      <a:pt x="2037" y="3028"/>
                      <a:pt x="2044" y="3015"/>
                      <a:pt x="2050" y="3002"/>
                    </a:cubicBezTo>
                    <a:cubicBezTo>
                      <a:pt x="2059" y="2989"/>
                      <a:pt x="2069" y="2976"/>
                      <a:pt x="2078" y="2963"/>
                    </a:cubicBezTo>
                    <a:cubicBezTo>
                      <a:pt x="2088" y="2956"/>
                      <a:pt x="2097" y="2950"/>
                      <a:pt x="2107" y="2943"/>
                    </a:cubicBezTo>
                    <a:cubicBezTo>
                      <a:pt x="2116" y="2937"/>
                      <a:pt x="2126" y="2930"/>
                      <a:pt x="2135" y="2924"/>
                    </a:cubicBezTo>
                    <a:lnTo>
                      <a:pt x="2164" y="2924"/>
                    </a:lnTo>
                    <a:cubicBezTo>
                      <a:pt x="2173" y="2937"/>
                      <a:pt x="2183" y="2950"/>
                      <a:pt x="2192" y="2963"/>
                    </a:cubicBezTo>
                    <a:cubicBezTo>
                      <a:pt x="2202" y="2976"/>
                      <a:pt x="2211" y="2989"/>
                      <a:pt x="2221" y="3002"/>
                    </a:cubicBezTo>
                    <a:cubicBezTo>
                      <a:pt x="2227" y="3021"/>
                      <a:pt x="2234" y="3041"/>
                      <a:pt x="2240" y="3060"/>
                    </a:cubicBezTo>
                    <a:cubicBezTo>
                      <a:pt x="2250" y="3080"/>
                      <a:pt x="2260" y="3099"/>
                      <a:pt x="2269" y="3119"/>
                    </a:cubicBezTo>
                    <a:cubicBezTo>
                      <a:pt x="2279" y="3125"/>
                      <a:pt x="2288" y="3132"/>
                      <a:pt x="2298" y="3138"/>
                    </a:cubicBezTo>
                    <a:cubicBezTo>
                      <a:pt x="2304" y="3145"/>
                      <a:pt x="2311" y="3151"/>
                      <a:pt x="2317" y="3158"/>
                    </a:cubicBezTo>
                    <a:cubicBezTo>
                      <a:pt x="2326" y="3151"/>
                      <a:pt x="2336" y="3145"/>
                      <a:pt x="2345" y="3138"/>
                    </a:cubicBezTo>
                    <a:cubicBezTo>
                      <a:pt x="2355" y="3125"/>
                      <a:pt x="2364" y="3112"/>
                      <a:pt x="2374" y="3099"/>
                    </a:cubicBezTo>
                    <a:cubicBezTo>
                      <a:pt x="2380" y="3086"/>
                      <a:pt x="2387" y="3073"/>
                      <a:pt x="2393" y="3060"/>
                    </a:cubicBezTo>
                    <a:cubicBezTo>
                      <a:pt x="2402" y="3047"/>
                      <a:pt x="2412" y="3034"/>
                      <a:pt x="2421" y="3021"/>
                    </a:cubicBezTo>
                    <a:cubicBezTo>
                      <a:pt x="2431" y="3008"/>
                      <a:pt x="2440" y="2995"/>
                      <a:pt x="2450" y="2982"/>
                    </a:cubicBezTo>
                    <a:lnTo>
                      <a:pt x="2488" y="2982"/>
                    </a:lnTo>
                    <a:lnTo>
                      <a:pt x="2507" y="2963"/>
                    </a:lnTo>
                    <a:cubicBezTo>
                      <a:pt x="2517" y="2969"/>
                      <a:pt x="2526" y="2976"/>
                      <a:pt x="2536" y="2982"/>
                    </a:cubicBezTo>
                    <a:cubicBezTo>
                      <a:pt x="2545" y="2995"/>
                      <a:pt x="2555" y="3008"/>
                      <a:pt x="2564" y="3021"/>
                    </a:cubicBezTo>
                    <a:cubicBezTo>
                      <a:pt x="2570" y="3028"/>
                      <a:pt x="2577" y="3034"/>
                      <a:pt x="2583" y="3041"/>
                    </a:cubicBezTo>
                    <a:cubicBezTo>
                      <a:pt x="2594" y="3054"/>
                      <a:pt x="2603" y="3067"/>
                      <a:pt x="2613" y="3080"/>
                    </a:cubicBezTo>
                    <a:cubicBezTo>
                      <a:pt x="2622" y="3086"/>
                      <a:pt x="2632" y="3093"/>
                      <a:pt x="2641" y="3099"/>
                    </a:cubicBezTo>
                    <a:cubicBezTo>
                      <a:pt x="2647" y="3106"/>
                      <a:pt x="2654" y="3112"/>
                      <a:pt x="2660" y="3119"/>
                    </a:cubicBezTo>
                    <a:lnTo>
                      <a:pt x="2689" y="3119"/>
                    </a:lnTo>
                    <a:cubicBezTo>
                      <a:pt x="2698" y="3106"/>
                      <a:pt x="2708" y="3093"/>
                      <a:pt x="2717" y="3080"/>
                    </a:cubicBezTo>
                    <a:cubicBezTo>
                      <a:pt x="2727" y="3067"/>
                      <a:pt x="2736" y="3054"/>
                      <a:pt x="2746" y="3041"/>
                    </a:cubicBezTo>
                    <a:cubicBezTo>
                      <a:pt x="2752" y="3028"/>
                      <a:pt x="2759" y="3015"/>
                      <a:pt x="2765" y="3002"/>
                    </a:cubicBezTo>
                    <a:cubicBezTo>
                      <a:pt x="2774" y="2989"/>
                      <a:pt x="2784" y="2976"/>
                      <a:pt x="2793" y="2963"/>
                    </a:cubicBezTo>
                    <a:cubicBezTo>
                      <a:pt x="2803" y="2956"/>
                      <a:pt x="2812" y="2950"/>
                      <a:pt x="2822" y="2943"/>
                    </a:cubicBezTo>
                    <a:lnTo>
                      <a:pt x="2850" y="2943"/>
                    </a:lnTo>
                    <a:cubicBezTo>
                      <a:pt x="2860" y="2950"/>
                      <a:pt x="2869" y="2956"/>
                      <a:pt x="2879" y="2963"/>
                    </a:cubicBezTo>
                    <a:cubicBezTo>
                      <a:pt x="2888" y="2969"/>
                      <a:pt x="2898" y="2976"/>
                      <a:pt x="2907" y="2982"/>
                    </a:cubicBezTo>
                    <a:cubicBezTo>
                      <a:pt x="2913" y="2995"/>
                      <a:pt x="2920" y="3008"/>
                      <a:pt x="2926" y="3021"/>
                    </a:cubicBezTo>
                    <a:cubicBezTo>
                      <a:pt x="2937" y="3028"/>
                      <a:pt x="2946" y="3034"/>
                      <a:pt x="2956" y="3041"/>
                    </a:cubicBezTo>
                    <a:cubicBezTo>
                      <a:pt x="2965" y="3054"/>
                      <a:pt x="2975" y="3067"/>
                      <a:pt x="2984" y="3080"/>
                    </a:cubicBezTo>
                    <a:cubicBezTo>
                      <a:pt x="2994" y="3086"/>
                      <a:pt x="3003" y="3093"/>
                      <a:pt x="3013" y="3099"/>
                    </a:cubicBezTo>
                    <a:cubicBezTo>
                      <a:pt x="3019" y="3106"/>
                      <a:pt x="3026" y="3112"/>
                      <a:pt x="3032" y="3119"/>
                    </a:cubicBezTo>
                    <a:cubicBezTo>
                      <a:pt x="3041" y="3125"/>
                      <a:pt x="3051" y="3132"/>
                      <a:pt x="3060" y="3138"/>
                    </a:cubicBezTo>
                    <a:cubicBezTo>
                      <a:pt x="3070" y="3132"/>
                      <a:pt x="3079" y="3125"/>
                      <a:pt x="3089" y="3119"/>
                    </a:cubicBezTo>
                    <a:cubicBezTo>
                      <a:pt x="3095" y="3112"/>
                      <a:pt x="3102" y="3106"/>
                      <a:pt x="3108" y="3099"/>
                    </a:cubicBezTo>
                    <a:cubicBezTo>
                      <a:pt x="3117" y="3080"/>
                      <a:pt x="3127" y="3060"/>
                      <a:pt x="3136" y="3041"/>
                    </a:cubicBezTo>
                    <a:cubicBezTo>
                      <a:pt x="3146" y="3028"/>
                      <a:pt x="3155" y="3015"/>
                      <a:pt x="3165" y="3002"/>
                    </a:cubicBezTo>
                    <a:cubicBezTo>
                      <a:pt x="3171" y="2989"/>
                      <a:pt x="3178" y="2976"/>
                      <a:pt x="3184" y="2963"/>
                    </a:cubicBezTo>
                    <a:lnTo>
                      <a:pt x="3222" y="2963"/>
                    </a:lnTo>
                    <a:cubicBezTo>
                      <a:pt x="3231" y="2969"/>
                      <a:pt x="3241" y="2976"/>
                      <a:pt x="3250" y="2982"/>
                    </a:cubicBezTo>
                    <a:cubicBezTo>
                      <a:pt x="3260" y="2995"/>
                      <a:pt x="3269" y="3008"/>
                      <a:pt x="3280" y="3021"/>
                    </a:cubicBezTo>
                    <a:cubicBezTo>
                      <a:pt x="3286" y="3041"/>
                      <a:pt x="3293" y="3060"/>
                      <a:pt x="3299" y="3080"/>
                    </a:cubicBezTo>
                    <a:cubicBezTo>
                      <a:pt x="3308" y="3099"/>
                      <a:pt x="3318" y="3119"/>
                      <a:pt x="3327" y="3138"/>
                    </a:cubicBezTo>
                    <a:lnTo>
                      <a:pt x="3356" y="3138"/>
                    </a:lnTo>
                    <a:lnTo>
                      <a:pt x="3375" y="3119"/>
                    </a:lnTo>
                    <a:cubicBezTo>
                      <a:pt x="3385" y="3106"/>
                      <a:pt x="3394" y="3093"/>
                      <a:pt x="3404" y="3080"/>
                    </a:cubicBezTo>
                    <a:cubicBezTo>
                      <a:pt x="3413" y="3060"/>
                      <a:pt x="3423" y="3041"/>
                      <a:pt x="3432" y="3021"/>
                    </a:cubicBezTo>
                    <a:cubicBezTo>
                      <a:pt x="3438" y="3008"/>
                      <a:pt x="3445" y="2995"/>
                      <a:pt x="3451" y="2982"/>
                    </a:cubicBezTo>
                    <a:cubicBezTo>
                      <a:pt x="3461" y="2976"/>
                      <a:pt x="3470" y="2969"/>
                      <a:pt x="3480" y="2963"/>
                    </a:cubicBezTo>
                    <a:lnTo>
                      <a:pt x="3508" y="2963"/>
                    </a:lnTo>
                    <a:lnTo>
                      <a:pt x="3537" y="2963"/>
                    </a:lnTo>
                    <a:lnTo>
                      <a:pt x="3565" y="2963"/>
                    </a:lnTo>
                    <a:cubicBezTo>
                      <a:pt x="3575" y="2969"/>
                      <a:pt x="3584" y="2976"/>
                      <a:pt x="3594" y="2982"/>
                    </a:cubicBezTo>
                    <a:cubicBezTo>
                      <a:pt x="3603" y="2989"/>
                      <a:pt x="3613" y="2995"/>
                      <a:pt x="3623" y="3002"/>
                    </a:cubicBezTo>
                    <a:cubicBezTo>
                      <a:pt x="3629" y="3015"/>
                      <a:pt x="3636" y="3028"/>
                      <a:pt x="3642" y="3041"/>
                    </a:cubicBezTo>
                    <a:cubicBezTo>
                      <a:pt x="3652" y="3060"/>
                      <a:pt x="3661" y="3080"/>
                      <a:pt x="3671" y="3099"/>
                    </a:cubicBezTo>
                    <a:cubicBezTo>
                      <a:pt x="3680" y="3125"/>
                      <a:pt x="3690" y="3151"/>
                      <a:pt x="3699" y="3177"/>
                    </a:cubicBezTo>
                    <a:cubicBezTo>
                      <a:pt x="3709" y="3197"/>
                      <a:pt x="3718" y="3216"/>
                      <a:pt x="3728" y="3236"/>
                    </a:cubicBezTo>
                    <a:lnTo>
                      <a:pt x="3747" y="3255"/>
                    </a:lnTo>
                    <a:cubicBezTo>
                      <a:pt x="3756" y="3249"/>
                      <a:pt x="3766" y="3242"/>
                      <a:pt x="3775" y="3236"/>
                    </a:cubicBezTo>
                    <a:cubicBezTo>
                      <a:pt x="3785" y="3216"/>
                      <a:pt x="3794" y="3197"/>
                      <a:pt x="3804" y="3177"/>
                    </a:cubicBezTo>
                    <a:cubicBezTo>
                      <a:pt x="3810" y="3138"/>
                      <a:pt x="3817" y="3099"/>
                      <a:pt x="3823" y="3060"/>
                    </a:cubicBezTo>
                    <a:cubicBezTo>
                      <a:pt x="3832" y="3015"/>
                      <a:pt x="3842" y="2969"/>
                      <a:pt x="3851" y="2924"/>
                    </a:cubicBezTo>
                    <a:cubicBezTo>
                      <a:pt x="3861" y="2892"/>
                      <a:pt x="3870" y="2859"/>
                      <a:pt x="3880" y="2827"/>
                    </a:cubicBezTo>
                    <a:cubicBezTo>
                      <a:pt x="3886" y="2820"/>
                      <a:pt x="3893" y="2814"/>
                      <a:pt x="3899" y="2807"/>
                    </a:cubicBezTo>
                    <a:cubicBezTo>
                      <a:pt x="3912" y="2814"/>
                      <a:pt x="3924" y="2820"/>
                      <a:pt x="3937" y="2827"/>
                    </a:cubicBezTo>
                    <a:cubicBezTo>
                      <a:pt x="3946" y="2853"/>
                      <a:pt x="3956" y="2878"/>
                      <a:pt x="3965" y="2904"/>
                    </a:cubicBezTo>
                    <a:cubicBezTo>
                      <a:pt x="3976" y="2924"/>
                      <a:pt x="3985" y="2943"/>
                      <a:pt x="3995" y="2963"/>
                    </a:cubicBezTo>
                    <a:cubicBezTo>
                      <a:pt x="4001" y="2976"/>
                      <a:pt x="4008" y="2989"/>
                      <a:pt x="4014" y="3002"/>
                    </a:cubicBezTo>
                    <a:lnTo>
                      <a:pt x="4042" y="3002"/>
                    </a:lnTo>
                    <a:lnTo>
                      <a:pt x="4071" y="3002"/>
                    </a:lnTo>
                    <a:lnTo>
                      <a:pt x="4090" y="3021"/>
                    </a:lnTo>
                    <a:cubicBezTo>
                      <a:pt x="4099" y="3041"/>
                      <a:pt x="4109" y="3060"/>
                      <a:pt x="4118" y="3080"/>
                    </a:cubicBezTo>
                    <a:cubicBezTo>
                      <a:pt x="4128" y="3099"/>
                      <a:pt x="4137" y="3119"/>
                      <a:pt x="4147" y="3138"/>
                    </a:cubicBezTo>
                    <a:cubicBezTo>
                      <a:pt x="4153" y="3158"/>
                      <a:pt x="4160" y="3177"/>
                      <a:pt x="4166" y="3197"/>
                    </a:cubicBezTo>
                    <a:cubicBezTo>
                      <a:pt x="4176" y="3203"/>
                      <a:pt x="4185" y="3210"/>
                      <a:pt x="4195" y="3216"/>
                    </a:cubicBezTo>
                    <a:cubicBezTo>
                      <a:pt x="4204" y="3197"/>
                      <a:pt x="4214" y="3177"/>
                      <a:pt x="4223" y="3158"/>
                    </a:cubicBezTo>
                    <a:cubicBezTo>
                      <a:pt x="4233" y="3138"/>
                      <a:pt x="4242" y="3119"/>
                      <a:pt x="4252" y="3099"/>
                    </a:cubicBezTo>
                    <a:cubicBezTo>
                      <a:pt x="4261" y="3080"/>
                      <a:pt x="4271" y="3060"/>
                      <a:pt x="4280" y="3041"/>
                    </a:cubicBezTo>
                    <a:cubicBezTo>
                      <a:pt x="4290" y="3028"/>
                      <a:pt x="4299" y="3015"/>
                      <a:pt x="4309" y="3002"/>
                    </a:cubicBezTo>
                    <a:cubicBezTo>
                      <a:pt x="4319" y="2995"/>
                      <a:pt x="4329" y="2989"/>
                      <a:pt x="4338" y="2982"/>
                    </a:cubicBezTo>
                    <a:cubicBezTo>
                      <a:pt x="4344" y="3002"/>
                      <a:pt x="4351" y="3021"/>
                      <a:pt x="4357" y="3041"/>
                    </a:cubicBezTo>
                    <a:cubicBezTo>
                      <a:pt x="4367" y="3073"/>
                      <a:pt x="4376" y="3106"/>
                      <a:pt x="4386" y="3138"/>
                    </a:cubicBezTo>
                    <a:cubicBezTo>
                      <a:pt x="4395" y="3164"/>
                      <a:pt x="4405" y="3190"/>
                      <a:pt x="4414" y="3216"/>
                    </a:cubicBezTo>
                    <a:cubicBezTo>
                      <a:pt x="4420" y="3223"/>
                      <a:pt x="4427" y="3229"/>
                      <a:pt x="4433" y="3236"/>
                    </a:cubicBezTo>
                    <a:lnTo>
                      <a:pt x="4462" y="3236"/>
                    </a:lnTo>
                    <a:cubicBezTo>
                      <a:pt x="4471" y="3229"/>
                      <a:pt x="4481" y="3223"/>
                      <a:pt x="4490" y="3216"/>
                    </a:cubicBezTo>
                    <a:cubicBezTo>
                      <a:pt x="4500" y="3190"/>
                      <a:pt x="4509" y="3164"/>
                      <a:pt x="4519" y="3138"/>
                    </a:cubicBezTo>
                    <a:cubicBezTo>
                      <a:pt x="4525" y="3151"/>
                      <a:pt x="4532" y="3164"/>
                      <a:pt x="4538" y="3177"/>
                    </a:cubicBezTo>
                    <a:cubicBezTo>
                      <a:pt x="4547" y="3216"/>
                      <a:pt x="4557" y="3255"/>
                      <a:pt x="4566" y="3294"/>
                    </a:cubicBezTo>
                    <a:cubicBezTo>
                      <a:pt x="4576" y="3314"/>
                      <a:pt x="4585" y="3333"/>
                      <a:pt x="4595" y="3353"/>
                    </a:cubicBezTo>
                    <a:cubicBezTo>
                      <a:pt x="4601" y="3327"/>
                      <a:pt x="4608" y="3301"/>
                      <a:pt x="4614" y="3275"/>
                    </a:cubicBezTo>
                    <a:cubicBezTo>
                      <a:pt x="4627" y="3249"/>
                      <a:pt x="4639" y="3223"/>
                      <a:pt x="4652" y="3197"/>
                    </a:cubicBezTo>
                    <a:cubicBezTo>
                      <a:pt x="4662" y="3164"/>
                      <a:pt x="4672" y="3132"/>
                      <a:pt x="4681" y="3099"/>
                    </a:cubicBezTo>
                    <a:cubicBezTo>
                      <a:pt x="4687" y="3015"/>
                      <a:pt x="4694" y="2930"/>
                      <a:pt x="4700" y="2846"/>
                    </a:cubicBezTo>
                    <a:cubicBezTo>
                      <a:pt x="4710" y="2690"/>
                      <a:pt x="4719" y="2534"/>
                      <a:pt x="4729" y="2378"/>
                    </a:cubicBezTo>
                    <a:cubicBezTo>
                      <a:pt x="4738" y="2222"/>
                      <a:pt x="4748" y="2066"/>
                      <a:pt x="4757" y="1910"/>
                    </a:cubicBezTo>
                    <a:cubicBezTo>
                      <a:pt x="4767" y="1819"/>
                      <a:pt x="4776" y="1728"/>
                      <a:pt x="4786" y="1637"/>
                    </a:cubicBezTo>
                    <a:cubicBezTo>
                      <a:pt x="4792" y="1572"/>
                      <a:pt x="4799" y="1507"/>
                      <a:pt x="4805" y="1442"/>
                    </a:cubicBezTo>
                    <a:cubicBezTo>
                      <a:pt x="4814" y="1351"/>
                      <a:pt x="4824" y="1261"/>
                      <a:pt x="4833" y="1170"/>
                    </a:cubicBezTo>
                    <a:cubicBezTo>
                      <a:pt x="4843" y="1046"/>
                      <a:pt x="4852" y="923"/>
                      <a:pt x="4862" y="799"/>
                    </a:cubicBezTo>
                    <a:cubicBezTo>
                      <a:pt x="4868" y="767"/>
                      <a:pt x="4875" y="734"/>
                      <a:pt x="4881" y="702"/>
                    </a:cubicBezTo>
                    <a:cubicBezTo>
                      <a:pt x="4890" y="949"/>
                      <a:pt x="4900" y="1195"/>
                      <a:pt x="4909" y="1442"/>
                    </a:cubicBezTo>
                    <a:cubicBezTo>
                      <a:pt x="4919" y="2196"/>
                      <a:pt x="4928" y="2950"/>
                      <a:pt x="4938" y="3704"/>
                    </a:cubicBezTo>
                    <a:cubicBezTo>
                      <a:pt x="4944" y="4873"/>
                      <a:pt x="4951" y="6043"/>
                      <a:pt x="4957" y="7212"/>
                    </a:cubicBezTo>
                    <a:cubicBezTo>
                      <a:pt x="4970" y="8141"/>
                      <a:pt x="4982" y="9071"/>
                      <a:pt x="4995" y="10000"/>
                    </a:cubicBezTo>
                    <a:cubicBezTo>
                      <a:pt x="5006" y="9857"/>
                      <a:pt x="5015" y="9714"/>
                      <a:pt x="5025" y="9571"/>
                    </a:cubicBezTo>
                    <a:cubicBezTo>
                      <a:pt x="5034" y="8362"/>
                      <a:pt x="5044" y="7154"/>
                      <a:pt x="5053" y="5945"/>
                    </a:cubicBezTo>
                    <a:cubicBezTo>
                      <a:pt x="5059" y="4594"/>
                      <a:pt x="5066" y="3242"/>
                      <a:pt x="5072" y="1891"/>
                    </a:cubicBezTo>
                    <a:cubicBezTo>
                      <a:pt x="5082" y="1261"/>
                      <a:pt x="5091" y="630"/>
                      <a:pt x="5101" y="0"/>
                    </a:cubicBezTo>
                    <a:cubicBezTo>
                      <a:pt x="5110" y="130"/>
                      <a:pt x="5120" y="260"/>
                      <a:pt x="5129" y="390"/>
                    </a:cubicBezTo>
                    <a:cubicBezTo>
                      <a:pt x="5135" y="760"/>
                      <a:pt x="5142" y="1131"/>
                      <a:pt x="5148" y="1501"/>
                    </a:cubicBezTo>
                    <a:cubicBezTo>
                      <a:pt x="5158" y="1735"/>
                      <a:pt x="5167" y="1969"/>
                      <a:pt x="5177" y="2203"/>
                    </a:cubicBezTo>
                    <a:cubicBezTo>
                      <a:pt x="5186" y="2313"/>
                      <a:pt x="5196" y="2424"/>
                      <a:pt x="5205" y="2534"/>
                    </a:cubicBezTo>
                    <a:cubicBezTo>
                      <a:pt x="5215" y="2625"/>
                      <a:pt x="5224" y="2716"/>
                      <a:pt x="5234" y="2807"/>
                    </a:cubicBezTo>
                    <a:cubicBezTo>
                      <a:pt x="5240" y="2878"/>
                      <a:pt x="5247" y="2950"/>
                      <a:pt x="5253" y="3021"/>
                    </a:cubicBezTo>
                    <a:cubicBezTo>
                      <a:pt x="5262" y="3028"/>
                      <a:pt x="5272" y="3034"/>
                      <a:pt x="5281" y="3041"/>
                    </a:cubicBezTo>
                    <a:cubicBezTo>
                      <a:pt x="5291" y="3034"/>
                      <a:pt x="5300" y="3028"/>
                      <a:pt x="5310" y="3021"/>
                    </a:cubicBezTo>
                    <a:cubicBezTo>
                      <a:pt x="5316" y="3041"/>
                      <a:pt x="5323" y="3060"/>
                      <a:pt x="5329" y="3080"/>
                    </a:cubicBezTo>
                    <a:lnTo>
                      <a:pt x="5368" y="3119"/>
                    </a:lnTo>
                    <a:cubicBezTo>
                      <a:pt x="5377" y="3093"/>
                      <a:pt x="5387" y="3067"/>
                      <a:pt x="5396" y="3041"/>
                    </a:cubicBezTo>
                    <a:cubicBezTo>
                      <a:pt x="5402" y="2970"/>
                      <a:pt x="5409" y="2898"/>
                      <a:pt x="5415" y="2827"/>
                    </a:cubicBezTo>
                    <a:cubicBezTo>
                      <a:pt x="5425" y="2775"/>
                      <a:pt x="5434" y="2723"/>
                      <a:pt x="5444" y="2671"/>
                    </a:cubicBezTo>
                    <a:lnTo>
                      <a:pt x="5472" y="2671"/>
                    </a:lnTo>
                    <a:cubicBezTo>
                      <a:pt x="5482" y="2716"/>
                      <a:pt x="5491" y="2762"/>
                      <a:pt x="5501" y="2807"/>
                    </a:cubicBezTo>
                    <a:cubicBezTo>
                      <a:pt x="5507" y="2865"/>
                      <a:pt x="5514" y="2924"/>
                      <a:pt x="5520" y="2982"/>
                    </a:cubicBezTo>
                    <a:cubicBezTo>
                      <a:pt x="5529" y="3021"/>
                      <a:pt x="5539" y="3060"/>
                      <a:pt x="5548" y="3099"/>
                    </a:cubicBezTo>
                    <a:cubicBezTo>
                      <a:pt x="5558" y="3119"/>
                      <a:pt x="5567" y="3138"/>
                      <a:pt x="5577" y="3158"/>
                    </a:cubicBezTo>
                    <a:cubicBezTo>
                      <a:pt x="5583" y="3151"/>
                      <a:pt x="5590" y="3145"/>
                      <a:pt x="5596" y="3138"/>
                    </a:cubicBezTo>
                    <a:cubicBezTo>
                      <a:pt x="5605" y="3119"/>
                      <a:pt x="5615" y="3099"/>
                      <a:pt x="5624" y="3080"/>
                    </a:cubicBezTo>
                    <a:cubicBezTo>
                      <a:pt x="5634" y="3054"/>
                      <a:pt x="5643" y="3028"/>
                      <a:pt x="5653" y="3002"/>
                    </a:cubicBezTo>
                    <a:cubicBezTo>
                      <a:pt x="5659" y="2989"/>
                      <a:pt x="5666" y="2976"/>
                      <a:pt x="5672" y="2963"/>
                    </a:cubicBezTo>
                    <a:lnTo>
                      <a:pt x="5711" y="3002"/>
                    </a:lnTo>
                    <a:cubicBezTo>
                      <a:pt x="5720" y="3028"/>
                      <a:pt x="5730" y="3054"/>
                      <a:pt x="5739" y="3080"/>
                    </a:cubicBezTo>
                    <a:cubicBezTo>
                      <a:pt x="5749" y="3106"/>
                      <a:pt x="5758" y="3132"/>
                      <a:pt x="5768" y="3158"/>
                    </a:cubicBezTo>
                    <a:cubicBezTo>
                      <a:pt x="5774" y="3177"/>
                      <a:pt x="5781" y="3197"/>
                      <a:pt x="5787" y="3216"/>
                    </a:cubicBezTo>
                    <a:cubicBezTo>
                      <a:pt x="5796" y="3229"/>
                      <a:pt x="5806" y="3242"/>
                      <a:pt x="5815" y="3255"/>
                    </a:cubicBezTo>
                    <a:cubicBezTo>
                      <a:pt x="5825" y="3249"/>
                      <a:pt x="5834" y="3242"/>
                      <a:pt x="5844" y="3236"/>
                    </a:cubicBezTo>
                    <a:cubicBezTo>
                      <a:pt x="5850" y="3216"/>
                      <a:pt x="5857" y="3197"/>
                      <a:pt x="5863" y="3177"/>
                    </a:cubicBezTo>
                    <a:cubicBezTo>
                      <a:pt x="5873" y="3158"/>
                      <a:pt x="5882" y="3138"/>
                      <a:pt x="5892" y="3119"/>
                    </a:cubicBezTo>
                    <a:cubicBezTo>
                      <a:pt x="5901" y="3099"/>
                      <a:pt x="5911" y="3080"/>
                      <a:pt x="5920" y="3060"/>
                    </a:cubicBezTo>
                    <a:cubicBezTo>
                      <a:pt x="5926" y="3047"/>
                      <a:pt x="5933" y="3034"/>
                      <a:pt x="5939" y="3021"/>
                    </a:cubicBezTo>
                    <a:cubicBezTo>
                      <a:pt x="5949" y="3015"/>
                      <a:pt x="5958" y="3008"/>
                      <a:pt x="5968" y="3002"/>
                    </a:cubicBezTo>
                    <a:cubicBezTo>
                      <a:pt x="5977" y="2995"/>
                      <a:pt x="5987" y="2989"/>
                      <a:pt x="5996" y="2982"/>
                    </a:cubicBezTo>
                    <a:cubicBezTo>
                      <a:pt x="6006" y="2969"/>
                      <a:pt x="6015" y="2956"/>
                      <a:pt x="6025" y="2943"/>
                    </a:cubicBezTo>
                    <a:cubicBezTo>
                      <a:pt x="6031" y="2917"/>
                      <a:pt x="6039" y="2891"/>
                      <a:pt x="6045" y="2865"/>
                    </a:cubicBezTo>
                    <a:lnTo>
                      <a:pt x="6083" y="2827"/>
                    </a:lnTo>
                    <a:cubicBezTo>
                      <a:pt x="6092" y="2833"/>
                      <a:pt x="6102" y="2840"/>
                      <a:pt x="6111" y="2846"/>
                    </a:cubicBezTo>
                    <a:cubicBezTo>
                      <a:pt x="6117" y="2865"/>
                      <a:pt x="6124" y="2885"/>
                      <a:pt x="6130" y="2904"/>
                    </a:cubicBezTo>
                    <a:cubicBezTo>
                      <a:pt x="6140" y="2943"/>
                      <a:pt x="6149" y="2982"/>
                      <a:pt x="6159" y="3021"/>
                    </a:cubicBezTo>
                    <a:cubicBezTo>
                      <a:pt x="6168" y="3060"/>
                      <a:pt x="6178" y="3099"/>
                      <a:pt x="6187" y="3138"/>
                    </a:cubicBezTo>
                    <a:cubicBezTo>
                      <a:pt x="6193" y="3164"/>
                      <a:pt x="6200" y="3190"/>
                      <a:pt x="6206" y="3216"/>
                    </a:cubicBezTo>
                    <a:cubicBezTo>
                      <a:pt x="6216" y="3229"/>
                      <a:pt x="6225" y="3242"/>
                      <a:pt x="6235" y="3255"/>
                    </a:cubicBezTo>
                    <a:cubicBezTo>
                      <a:pt x="6244" y="3249"/>
                      <a:pt x="6254" y="3242"/>
                      <a:pt x="6263" y="3236"/>
                    </a:cubicBezTo>
                    <a:cubicBezTo>
                      <a:pt x="6273" y="3216"/>
                      <a:pt x="6282" y="3197"/>
                      <a:pt x="6292" y="3177"/>
                    </a:cubicBezTo>
                    <a:cubicBezTo>
                      <a:pt x="6298" y="3151"/>
                      <a:pt x="6305" y="3125"/>
                      <a:pt x="6311" y="3099"/>
                    </a:cubicBezTo>
                    <a:cubicBezTo>
                      <a:pt x="6320" y="3080"/>
                      <a:pt x="6330" y="3060"/>
                      <a:pt x="6339" y="3041"/>
                    </a:cubicBezTo>
                    <a:cubicBezTo>
                      <a:pt x="6349" y="3028"/>
                      <a:pt x="6358" y="3015"/>
                      <a:pt x="6368" y="3002"/>
                    </a:cubicBezTo>
                    <a:cubicBezTo>
                      <a:pt x="6374" y="2995"/>
                      <a:pt x="6382" y="2989"/>
                      <a:pt x="6388" y="2982"/>
                    </a:cubicBezTo>
                    <a:lnTo>
                      <a:pt x="6426" y="2982"/>
                    </a:lnTo>
                    <a:lnTo>
                      <a:pt x="6454" y="2982"/>
                    </a:lnTo>
                    <a:cubicBezTo>
                      <a:pt x="6464" y="2989"/>
                      <a:pt x="6473" y="2995"/>
                      <a:pt x="6483" y="3002"/>
                    </a:cubicBezTo>
                    <a:lnTo>
                      <a:pt x="6502" y="3002"/>
                    </a:lnTo>
                    <a:cubicBezTo>
                      <a:pt x="6511" y="3008"/>
                      <a:pt x="6521" y="3015"/>
                      <a:pt x="6530" y="3021"/>
                    </a:cubicBezTo>
                    <a:cubicBezTo>
                      <a:pt x="6540" y="3028"/>
                      <a:pt x="6549" y="3034"/>
                      <a:pt x="6559" y="3041"/>
                    </a:cubicBezTo>
                    <a:lnTo>
                      <a:pt x="6578" y="3060"/>
                    </a:lnTo>
                    <a:cubicBezTo>
                      <a:pt x="6587" y="3073"/>
                      <a:pt x="6597" y="3086"/>
                      <a:pt x="6606" y="3099"/>
                    </a:cubicBezTo>
                    <a:cubicBezTo>
                      <a:pt x="6616" y="3106"/>
                      <a:pt x="6625" y="3112"/>
                      <a:pt x="6635" y="3119"/>
                    </a:cubicBezTo>
                    <a:cubicBezTo>
                      <a:pt x="6641" y="3112"/>
                      <a:pt x="6648" y="3106"/>
                      <a:pt x="6654" y="3099"/>
                    </a:cubicBezTo>
                    <a:cubicBezTo>
                      <a:pt x="6663" y="3086"/>
                      <a:pt x="6673" y="3073"/>
                      <a:pt x="6682" y="3060"/>
                    </a:cubicBezTo>
                    <a:cubicBezTo>
                      <a:pt x="6692" y="3041"/>
                      <a:pt x="6701" y="3021"/>
                      <a:pt x="6711" y="3002"/>
                    </a:cubicBezTo>
                    <a:cubicBezTo>
                      <a:pt x="6721" y="2982"/>
                      <a:pt x="6731" y="2963"/>
                      <a:pt x="6741" y="2943"/>
                    </a:cubicBezTo>
                    <a:lnTo>
                      <a:pt x="6760" y="2943"/>
                    </a:lnTo>
                    <a:lnTo>
                      <a:pt x="6798" y="2943"/>
                    </a:lnTo>
                    <a:cubicBezTo>
                      <a:pt x="6807" y="2963"/>
                      <a:pt x="6817" y="2982"/>
                      <a:pt x="6826" y="3002"/>
                    </a:cubicBezTo>
                    <a:cubicBezTo>
                      <a:pt x="6832" y="3021"/>
                      <a:pt x="6839" y="3041"/>
                      <a:pt x="6845" y="3060"/>
                    </a:cubicBezTo>
                    <a:cubicBezTo>
                      <a:pt x="6855" y="3073"/>
                      <a:pt x="6864" y="3086"/>
                      <a:pt x="6874" y="3099"/>
                    </a:cubicBezTo>
                    <a:cubicBezTo>
                      <a:pt x="6883" y="3112"/>
                      <a:pt x="6893" y="3125"/>
                      <a:pt x="6902" y="3138"/>
                    </a:cubicBezTo>
                    <a:cubicBezTo>
                      <a:pt x="6908" y="3145"/>
                      <a:pt x="6915" y="3151"/>
                      <a:pt x="6921" y="3158"/>
                    </a:cubicBezTo>
                    <a:cubicBezTo>
                      <a:pt x="6931" y="3151"/>
                      <a:pt x="6940" y="3145"/>
                      <a:pt x="6950" y="3138"/>
                    </a:cubicBezTo>
                    <a:cubicBezTo>
                      <a:pt x="6959" y="3132"/>
                      <a:pt x="6969" y="3125"/>
                      <a:pt x="6978" y="3119"/>
                    </a:cubicBezTo>
                    <a:cubicBezTo>
                      <a:pt x="6988" y="3106"/>
                      <a:pt x="6997" y="3093"/>
                      <a:pt x="7007" y="3080"/>
                    </a:cubicBezTo>
                    <a:cubicBezTo>
                      <a:pt x="7013" y="3067"/>
                      <a:pt x="7020" y="3054"/>
                      <a:pt x="7026" y="3041"/>
                    </a:cubicBezTo>
                    <a:cubicBezTo>
                      <a:pt x="7035" y="3034"/>
                      <a:pt x="7045" y="3028"/>
                      <a:pt x="7054" y="3021"/>
                    </a:cubicBezTo>
                    <a:cubicBezTo>
                      <a:pt x="7064" y="3015"/>
                      <a:pt x="7074" y="3008"/>
                      <a:pt x="7084" y="3002"/>
                    </a:cubicBezTo>
                    <a:cubicBezTo>
                      <a:pt x="7090" y="2989"/>
                      <a:pt x="7097" y="2976"/>
                      <a:pt x="7103" y="2963"/>
                    </a:cubicBezTo>
                    <a:lnTo>
                      <a:pt x="7141" y="2963"/>
                    </a:lnTo>
                    <a:cubicBezTo>
                      <a:pt x="7150" y="2956"/>
                      <a:pt x="7160" y="2950"/>
                      <a:pt x="7169" y="2943"/>
                    </a:cubicBezTo>
                    <a:cubicBezTo>
                      <a:pt x="7175" y="2950"/>
                      <a:pt x="7182" y="2956"/>
                      <a:pt x="7188" y="2963"/>
                    </a:cubicBezTo>
                    <a:cubicBezTo>
                      <a:pt x="7198" y="2976"/>
                      <a:pt x="7207" y="2989"/>
                      <a:pt x="7217" y="3002"/>
                    </a:cubicBezTo>
                    <a:cubicBezTo>
                      <a:pt x="7226" y="3015"/>
                      <a:pt x="7236" y="3028"/>
                      <a:pt x="7245" y="3041"/>
                    </a:cubicBezTo>
                    <a:cubicBezTo>
                      <a:pt x="7255" y="3054"/>
                      <a:pt x="7264" y="3067"/>
                      <a:pt x="7274" y="3080"/>
                    </a:cubicBezTo>
                    <a:lnTo>
                      <a:pt x="7293" y="3099"/>
                    </a:lnTo>
                    <a:lnTo>
                      <a:pt x="7321" y="3099"/>
                    </a:lnTo>
                    <a:cubicBezTo>
                      <a:pt x="7331" y="3093"/>
                      <a:pt x="7340" y="3086"/>
                      <a:pt x="7350" y="3080"/>
                    </a:cubicBezTo>
                    <a:cubicBezTo>
                      <a:pt x="7356" y="3067"/>
                      <a:pt x="7363" y="3054"/>
                      <a:pt x="7369" y="3041"/>
                    </a:cubicBezTo>
                    <a:cubicBezTo>
                      <a:pt x="7378" y="3034"/>
                      <a:pt x="7388" y="3028"/>
                      <a:pt x="7397" y="3021"/>
                    </a:cubicBezTo>
                    <a:lnTo>
                      <a:pt x="7427" y="2982"/>
                    </a:lnTo>
                    <a:lnTo>
                      <a:pt x="7446" y="2963"/>
                    </a:lnTo>
                    <a:lnTo>
                      <a:pt x="7474" y="2963"/>
                    </a:lnTo>
                    <a:lnTo>
                      <a:pt x="7512" y="2963"/>
                    </a:lnTo>
                    <a:cubicBezTo>
                      <a:pt x="7522" y="2969"/>
                      <a:pt x="7531" y="2976"/>
                      <a:pt x="7541" y="2982"/>
                    </a:cubicBezTo>
                    <a:cubicBezTo>
                      <a:pt x="7547" y="2995"/>
                      <a:pt x="7554" y="3008"/>
                      <a:pt x="7560" y="3021"/>
                    </a:cubicBezTo>
                    <a:cubicBezTo>
                      <a:pt x="7570" y="3041"/>
                      <a:pt x="7579" y="3060"/>
                      <a:pt x="7589" y="3080"/>
                    </a:cubicBezTo>
                    <a:cubicBezTo>
                      <a:pt x="7598" y="3093"/>
                      <a:pt x="7608" y="3106"/>
                      <a:pt x="7617" y="3119"/>
                    </a:cubicBezTo>
                    <a:cubicBezTo>
                      <a:pt x="7623" y="3132"/>
                      <a:pt x="7630" y="3145"/>
                      <a:pt x="7636" y="3158"/>
                    </a:cubicBezTo>
                    <a:cubicBezTo>
                      <a:pt x="7646" y="3164"/>
                      <a:pt x="7655" y="3171"/>
                      <a:pt x="7665" y="3177"/>
                    </a:cubicBezTo>
                    <a:cubicBezTo>
                      <a:pt x="7674" y="3171"/>
                      <a:pt x="7684" y="3164"/>
                      <a:pt x="7693" y="3158"/>
                    </a:cubicBezTo>
                    <a:cubicBezTo>
                      <a:pt x="7699" y="3151"/>
                      <a:pt x="7706" y="3145"/>
                      <a:pt x="7712" y="3138"/>
                    </a:cubicBezTo>
                    <a:cubicBezTo>
                      <a:pt x="7722" y="3119"/>
                      <a:pt x="7731" y="3099"/>
                      <a:pt x="7741" y="3080"/>
                    </a:cubicBezTo>
                    <a:cubicBezTo>
                      <a:pt x="7750" y="3060"/>
                      <a:pt x="7761" y="3041"/>
                      <a:pt x="7770" y="3021"/>
                    </a:cubicBezTo>
                    <a:cubicBezTo>
                      <a:pt x="7780" y="3002"/>
                      <a:pt x="7789" y="2982"/>
                      <a:pt x="7799" y="2963"/>
                    </a:cubicBezTo>
                    <a:cubicBezTo>
                      <a:pt x="7805" y="2956"/>
                      <a:pt x="7812" y="2950"/>
                      <a:pt x="7818" y="2943"/>
                    </a:cubicBezTo>
                    <a:cubicBezTo>
                      <a:pt x="7831" y="2937"/>
                      <a:pt x="7843" y="2930"/>
                      <a:pt x="7856" y="2924"/>
                    </a:cubicBezTo>
                    <a:cubicBezTo>
                      <a:pt x="7865" y="2930"/>
                      <a:pt x="7875" y="2937"/>
                      <a:pt x="7884" y="2943"/>
                    </a:cubicBezTo>
                    <a:cubicBezTo>
                      <a:pt x="7890" y="2956"/>
                      <a:pt x="7897" y="2969"/>
                      <a:pt x="7903" y="2982"/>
                    </a:cubicBezTo>
                    <a:cubicBezTo>
                      <a:pt x="7913" y="2995"/>
                      <a:pt x="7922" y="3008"/>
                      <a:pt x="7932" y="3021"/>
                    </a:cubicBezTo>
                    <a:cubicBezTo>
                      <a:pt x="7941" y="3034"/>
                      <a:pt x="7951" y="3047"/>
                      <a:pt x="7960" y="3060"/>
                    </a:cubicBezTo>
                    <a:cubicBezTo>
                      <a:pt x="7970" y="3073"/>
                      <a:pt x="7979" y="3086"/>
                      <a:pt x="7989" y="3099"/>
                    </a:cubicBezTo>
                    <a:cubicBezTo>
                      <a:pt x="7995" y="3106"/>
                      <a:pt x="8002" y="3112"/>
                      <a:pt x="8008" y="3119"/>
                    </a:cubicBezTo>
                    <a:lnTo>
                      <a:pt x="8036" y="3119"/>
                    </a:lnTo>
                    <a:cubicBezTo>
                      <a:pt x="8046" y="3112"/>
                      <a:pt x="8055" y="3106"/>
                      <a:pt x="8065" y="3099"/>
                    </a:cubicBezTo>
                    <a:lnTo>
                      <a:pt x="8084" y="3080"/>
                    </a:lnTo>
                    <a:cubicBezTo>
                      <a:pt x="8093" y="3073"/>
                      <a:pt x="8104" y="3067"/>
                      <a:pt x="8113" y="3060"/>
                    </a:cubicBezTo>
                    <a:cubicBezTo>
                      <a:pt x="8123" y="3047"/>
                      <a:pt x="8132" y="3034"/>
                      <a:pt x="8142" y="3021"/>
                    </a:cubicBezTo>
                    <a:cubicBezTo>
                      <a:pt x="8148" y="3008"/>
                      <a:pt x="8155" y="2995"/>
                      <a:pt x="8161" y="2982"/>
                    </a:cubicBezTo>
                    <a:cubicBezTo>
                      <a:pt x="8170" y="2976"/>
                      <a:pt x="8180" y="2969"/>
                      <a:pt x="8189" y="2963"/>
                    </a:cubicBezTo>
                    <a:cubicBezTo>
                      <a:pt x="8202" y="2956"/>
                      <a:pt x="8214" y="2950"/>
                      <a:pt x="8227" y="2943"/>
                    </a:cubicBezTo>
                    <a:cubicBezTo>
                      <a:pt x="8237" y="2950"/>
                      <a:pt x="8246" y="2956"/>
                      <a:pt x="8256" y="2963"/>
                    </a:cubicBezTo>
                    <a:cubicBezTo>
                      <a:pt x="8262" y="2976"/>
                      <a:pt x="8269" y="2989"/>
                      <a:pt x="8275" y="3002"/>
                    </a:cubicBezTo>
                    <a:cubicBezTo>
                      <a:pt x="8284" y="3021"/>
                      <a:pt x="8294" y="3041"/>
                      <a:pt x="8303" y="3060"/>
                    </a:cubicBezTo>
                    <a:cubicBezTo>
                      <a:pt x="8313" y="3073"/>
                      <a:pt x="8322" y="3086"/>
                      <a:pt x="8332" y="3099"/>
                    </a:cubicBezTo>
                    <a:cubicBezTo>
                      <a:pt x="8338" y="3106"/>
                      <a:pt x="8345" y="3112"/>
                      <a:pt x="8351" y="3119"/>
                    </a:cubicBezTo>
                    <a:lnTo>
                      <a:pt x="8380" y="3119"/>
                    </a:lnTo>
                    <a:cubicBezTo>
                      <a:pt x="8389" y="3112"/>
                      <a:pt x="8399" y="3106"/>
                      <a:pt x="8408" y="3099"/>
                    </a:cubicBezTo>
                    <a:cubicBezTo>
                      <a:pt x="8414" y="3086"/>
                      <a:pt x="8421" y="3073"/>
                      <a:pt x="8427" y="3060"/>
                    </a:cubicBezTo>
                    <a:cubicBezTo>
                      <a:pt x="8437" y="3054"/>
                      <a:pt x="8446" y="3047"/>
                      <a:pt x="8457" y="3041"/>
                    </a:cubicBezTo>
                    <a:cubicBezTo>
                      <a:pt x="8466" y="3034"/>
                      <a:pt x="8476" y="3028"/>
                      <a:pt x="8485" y="3021"/>
                    </a:cubicBezTo>
                    <a:cubicBezTo>
                      <a:pt x="8495" y="3015"/>
                      <a:pt x="8504" y="3008"/>
                      <a:pt x="8514" y="3002"/>
                    </a:cubicBezTo>
                    <a:lnTo>
                      <a:pt x="8533" y="3002"/>
                    </a:lnTo>
                    <a:lnTo>
                      <a:pt x="8571" y="3002"/>
                    </a:lnTo>
                    <a:cubicBezTo>
                      <a:pt x="8580" y="3008"/>
                      <a:pt x="8590" y="3015"/>
                      <a:pt x="8599" y="3021"/>
                    </a:cubicBezTo>
                    <a:cubicBezTo>
                      <a:pt x="8605" y="3028"/>
                      <a:pt x="8612" y="3034"/>
                      <a:pt x="8618" y="3041"/>
                    </a:cubicBezTo>
                    <a:cubicBezTo>
                      <a:pt x="8628" y="3047"/>
                      <a:pt x="8637" y="3054"/>
                      <a:pt x="8647" y="3060"/>
                    </a:cubicBezTo>
                    <a:cubicBezTo>
                      <a:pt x="8656" y="3067"/>
                      <a:pt x="8666" y="3073"/>
                      <a:pt x="8675" y="3080"/>
                    </a:cubicBezTo>
                    <a:cubicBezTo>
                      <a:pt x="8681" y="3093"/>
                      <a:pt x="8688" y="3106"/>
                      <a:pt x="8694" y="3119"/>
                    </a:cubicBezTo>
                    <a:cubicBezTo>
                      <a:pt x="8704" y="3125"/>
                      <a:pt x="8713" y="3132"/>
                      <a:pt x="8723" y="3138"/>
                    </a:cubicBezTo>
                    <a:lnTo>
                      <a:pt x="8751" y="3138"/>
                    </a:lnTo>
                    <a:cubicBezTo>
                      <a:pt x="8761" y="3132"/>
                      <a:pt x="8770" y="3125"/>
                      <a:pt x="8780" y="3119"/>
                    </a:cubicBezTo>
                    <a:cubicBezTo>
                      <a:pt x="8786" y="3106"/>
                      <a:pt x="8794" y="3093"/>
                      <a:pt x="8800" y="3080"/>
                    </a:cubicBezTo>
                    <a:cubicBezTo>
                      <a:pt x="8809" y="3060"/>
                      <a:pt x="8819" y="3041"/>
                      <a:pt x="8828" y="3021"/>
                    </a:cubicBezTo>
                    <a:cubicBezTo>
                      <a:pt x="8838" y="3002"/>
                      <a:pt x="8847" y="2982"/>
                      <a:pt x="8857" y="2963"/>
                    </a:cubicBezTo>
                    <a:cubicBezTo>
                      <a:pt x="8863" y="2950"/>
                      <a:pt x="8870" y="2937"/>
                      <a:pt x="8876" y="2924"/>
                    </a:cubicBezTo>
                    <a:cubicBezTo>
                      <a:pt x="8885" y="2917"/>
                      <a:pt x="8895" y="2911"/>
                      <a:pt x="8904" y="2904"/>
                    </a:cubicBezTo>
                    <a:cubicBezTo>
                      <a:pt x="8917" y="2911"/>
                      <a:pt x="8929" y="2917"/>
                      <a:pt x="8942" y="2924"/>
                    </a:cubicBezTo>
                    <a:cubicBezTo>
                      <a:pt x="8948" y="2937"/>
                      <a:pt x="8955" y="2950"/>
                      <a:pt x="8961" y="2963"/>
                    </a:cubicBezTo>
                    <a:cubicBezTo>
                      <a:pt x="8971" y="2976"/>
                      <a:pt x="8980" y="2989"/>
                      <a:pt x="8990" y="3002"/>
                    </a:cubicBezTo>
                    <a:cubicBezTo>
                      <a:pt x="8999" y="3015"/>
                      <a:pt x="9009" y="3028"/>
                      <a:pt x="9018" y="3041"/>
                    </a:cubicBezTo>
                    <a:cubicBezTo>
                      <a:pt x="9028" y="3054"/>
                      <a:pt x="9037" y="3067"/>
                      <a:pt x="9047" y="3080"/>
                    </a:cubicBezTo>
                    <a:cubicBezTo>
                      <a:pt x="9053" y="3093"/>
                      <a:pt x="9060" y="3106"/>
                      <a:pt x="9066" y="3119"/>
                    </a:cubicBezTo>
                    <a:lnTo>
                      <a:pt x="9094" y="3119"/>
                    </a:lnTo>
                    <a:lnTo>
                      <a:pt x="9123" y="3119"/>
                    </a:lnTo>
                    <a:cubicBezTo>
                      <a:pt x="9129" y="3112"/>
                      <a:pt x="9136" y="3106"/>
                      <a:pt x="9143" y="3099"/>
                    </a:cubicBezTo>
                    <a:cubicBezTo>
                      <a:pt x="9152" y="3093"/>
                      <a:pt x="9162" y="3086"/>
                      <a:pt x="9171" y="3080"/>
                    </a:cubicBezTo>
                    <a:cubicBezTo>
                      <a:pt x="9181" y="3073"/>
                      <a:pt x="9190" y="3067"/>
                      <a:pt x="9200" y="3060"/>
                    </a:cubicBezTo>
                    <a:cubicBezTo>
                      <a:pt x="9206" y="3047"/>
                      <a:pt x="9213" y="3034"/>
                      <a:pt x="9219" y="3021"/>
                    </a:cubicBezTo>
                    <a:cubicBezTo>
                      <a:pt x="9229" y="3008"/>
                      <a:pt x="9238" y="2995"/>
                      <a:pt x="9248" y="2982"/>
                    </a:cubicBezTo>
                    <a:cubicBezTo>
                      <a:pt x="9261" y="2976"/>
                      <a:pt x="9273" y="2969"/>
                      <a:pt x="9286" y="2963"/>
                    </a:cubicBezTo>
                    <a:lnTo>
                      <a:pt x="9314" y="2963"/>
                    </a:lnTo>
                    <a:lnTo>
                      <a:pt x="9333" y="2982"/>
                    </a:lnTo>
                    <a:cubicBezTo>
                      <a:pt x="9343" y="2995"/>
                      <a:pt x="9352" y="3008"/>
                      <a:pt x="9362" y="3021"/>
                    </a:cubicBezTo>
                    <a:cubicBezTo>
                      <a:pt x="9371" y="3034"/>
                      <a:pt x="9381" y="3047"/>
                      <a:pt x="9390" y="3060"/>
                    </a:cubicBezTo>
                    <a:cubicBezTo>
                      <a:pt x="9396" y="3067"/>
                      <a:pt x="9403" y="3073"/>
                      <a:pt x="9409" y="3080"/>
                    </a:cubicBezTo>
                    <a:cubicBezTo>
                      <a:pt x="9419" y="3086"/>
                      <a:pt x="9428" y="3093"/>
                      <a:pt x="9438" y="3099"/>
                    </a:cubicBezTo>
                    <a:lnTo>
                      <a:pt x="9466" y="3099"/>
                    </a:lnTo>
                    <a:cubicBezTo>
                      <a:pt x="9476" y="3093"/>
                      <a:pt x="9486" y="3086"/>
                      <a:pt x="9496" y="3080"/>
                    </a:cubicBezTo>
                    <a:cubicBezTo>
                      <a:pt x="9502" y="3073"/>
                      <a:pt x="9509" y="3067"/>
                      <a:pt x="9515" y="3060"/>
                    </a:cubicBezTo>
                    <a:cubicBezTo>
                      <a:pt x="9524" y="3047"/>
                      <a:pt x="9534" y="3034"/>
                      <a:pt x="9543" y="3021"/>
                    </a:cubicBezTo>
                    <a:cubicBezTo>
                      <a:pt x="9553" y="3015"/>
                      <a:pt x="9562" y="3008"/>
                      <a:pt x="9572" y="3002"/>
                    </a:cubicBezTo>
                    <a:lnTo>
                      <a:pt x="9591" y="3002"/>
                    </a:lnTo>
                    <a:lnTo>
                      <a:pt x="9619" y="3002"/>
                    </a:lnTo>
                    <a:lnTo>
                      <a:pt x="9657" y="3002"/>
                    </a:lnTo>
                    <a:lnTo>
                      <a:pt x="9676" y="3021"/>
                    </a:lnTo>
                    <a:cubicBezTo>
                      <a:pt x="9686" y="3028"/>
                      <a:pt x="9695" y="3034"/>
                      <a:pt x="9705" y="3041"/>
                    </a:cubicBezTo>
                    <a:cubicBezTo>
                      <a:pt x="9714" y="3054"/>
                      <a:pt x="9724" y="3067"/>
                      <a:pt x="9733" y="3080"/>
                    </a:cubicBezTo>
                    <a:cubicBezTo>
                      <a:pt x="9743" y="3086"/>
                      <a:pt x="9752" y="3093"/>
                      <a:pt x="9762" y="3099"/>
                    </a:cubicBezTo>
                    <a:lnTo>
                      <a:pt x="9781" y="3099"/>
                    </a:lnTo>
                    <a:lnTo>
                      <a:pt x="9809" y="3099"/>
                    </a:lnTo>
                    <a:lnTo>
                      <a:pt x="9839" y="3099"/>
                    </a:lnTo>
                    <a:cubicBezTo>
                      <a:pt x="9845" y="3086"/>
                      <a:pt x="9852" y="3073"/>
                      <a:pt x="9858" y="3060"/>
                    </a:cubicBezTo>
                    <a:cubicBezTo>
                      <a:pt x="9867" y="3047"/>
                      <a:pt x="9877" y="3034"/>
                      <a:pt x="9886" y="3021"/>
                    </a:cubicBezTo>
                    <a:cubicBezTo>
                      <a:pt x="9896" y="3008"/>
                      <a:pt x="9905" y="2995"/>
                      <a:pt x="9915" y="2982"/>
                    </a:cubicBezTo>
                    <a:lnTo>
                      <a:pt x="9934" y="2963"/>
                    </a:lnTo>
                    <a:cubicBezTo>
                      <a:pt x="9943" y="2956"/>
                      <a:pt x="9953" y="2950"/>
                      <a:pt x="9962" y="2943"/>
                    </a:cubicBezTo>
                    <a:lnTo>
                      <a:pt x="20043" y="3009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200" dirty="0"/>
              </a:p>
            </p:txBody>
          </p:sp>
          <p:grpSp>
            <p:nvGrpSpPr>
              <p:cNvPr id="36" name="Group 41408"/>
              <p:cNvGrpSpPr/>
              <p:nvPr/>
            </p:nvGrpSpPr>
            <p:grpSpPr>
              <a:xfrm>
                <a:off x="324864" y="5492682"/>
                <a:ext cx="1424206" cy="350254"/>
                <a:chOff x="1980501" y="5357209"/>
                <a:chExt cx="6562179" cy="601068"/>
              </a:xfrm>
            </p:grpSpPr>
            <p:cxnSp>
              <p:nvCxnSpPr>
                <p:cNvPr id="52" name="Straight Connector 480"/>
                <p:cNvCxnSpPr/>
                <p:nvPr/>
              </p:nvCxnSpPr>
              <p:spPr bwMode="auto">
                <a:xfrm>
                  <a:off x="2232509" y="5373876"/>
                  <a:ext cx="6093673" cy="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3" name="Straight Connector 481"/>
                <p:cNvCxnSpPr/>
                <p:nvPr/>
              </p:nvCxnSpPr>
              <p:spPr bwMode="auto">
                <a:xfrm>
                  <a:off x="5284511" y="5357209"/>
                  <a:ext cx="0" cy="185980"/>
                </a:xfrm>
                <a:prstGeom prst="line">
                  <a:avLst/>
                </a:prstGeom>
                <a:solidFill>
                  <a:schemeClr val="accent1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54" name="TextBox 482"/>
                <p:cNvSpPr txBox="1"/>
                <p:nvPr/>
              </p:nvSpPr>
              <p:spPr>
                <a:xfrm>
                  <a:off x="4696574" y="5482921"/>
                  <a:ext cx="1242330" cy="47535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 smtClean="0">
                      <a:solidFill>
                        <a:schemeClr val="tx2"/>
                      </a:solidFill>
                    </a:rPr>
                    <a:t>0</a:t>
                  </a:r>
                  <a:endParaRPr lang="ru-RU" sz="12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55" name="TextBox 485"/>
                <p:cNvSpPr txBox="1"/>
                <p:nvPr/>
              </p:nvSpPr>
              <p:spPr>
                <a:xfrm>
                  <a:off x="6731633" y="5482918"/>
                  <a:ext cx="1811047" cy="47535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 smtClean="0">
                      <a:solidFill>
                        <a:schemeClr val="tx2"/>
                      </a:solidFill>
                    </a:rPr>
                    <a:t>+</a:t>
                  </a:r>
                  <a:r>
                    <a:rPr lang="en-US" sz="1200" dirty="0" smtClean="0">
                      <a:solidFill>
                        <a:schemeClr val="tx2"/>
                      </a:solidFill>
                      <a:latin typeface="Symbol" pitchFamily="18" charset="2"/>
                    </a:rPr>
                    <a:t>d</a:t>
                  </a:r>
                  <a:endParaRPr lang="ru-RU" sz="12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56" name="TextBox 486"/>
                <p:cNvSpPr txBox="1"/>
                <p:nvPr/>
              </p:nvSpPr>
              <p:spPr>
                <a:xfrm>
                  <a:off x="1980501" y="5482921"/>
                  <a:ext cx="2310474" cy="4753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 smtClean="0">
                      <a:solidFill>
                        <a:schemeClr val="tx2"/>
                      </a:solidFill>
                    </a:rPr>
                    <a:t>–</a:t>
                  </a:r>
                  <a:r>
                    <a:rPr lang="en-US" sz="1200" dirty="0" smtClean="0">
                      <a:solidFill>
                        <a:schemeClr val="tx2"/>
                      </a:solidFill>
                      <a:latin typeface="Symbol" pitchFamily="18" charset="2"/>
                    </a:rPr>
                    <a:t>d</a:t>
                  </a:r>
                  <a:endParaRPr lang="ru-RU" sz="1200" dirty="0">
                    <a:solidFill>
                      <a:schemeClr val="tx2"/>
                    </a:solidFill>
                  </a:endParaRPr>
                </a:p>
              </p:txBody>
            </p:sp>
          </p:grpSp>
          <p:cxnSp>
            <p:nvCxnSpPr>
              <p:cNvPr id="37" name="Straight Arrow Connector 41413"/>
              <p:cNvCxnSpPr/>
              <p:nvPr/>
            </p:nvCxnSpPr>
            <p:spPr bwMode="auto">
              <a:xfrm flipH="1">
                <a:off x="654790" y="5704434"/>
                <a:ext cx="154114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8" name="Straight Arrow Connector 495"/>
              <p:cNvCxnSpPr/>
              <p:nvPr/>
            </p:nvCxnSpPr>
            <p:spPr bwMode="auto">
              <a:xfrm>
                <a:off x="1237778" y="5704434"/>
                <a:ext cx="154114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34" name="Rectangle 58"/>
            <p:cNvSpPr/>
            <p:nvPr/>
          </p:nvSpPr>
          <p:spPr bwMode="auto">
            <a:xfrm>
              <a:off x="1706345" y="4251013"/>
              <a:ext cx="1340914" cy="9895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46" name="Text Box 64"/>
          <p:cNvSpPr txBox="1">
            <a:spLocks noChangeArrowheads="1"/>
          </p:cNvSpPr>
          <p:nvPr/>
        </p:nvSpPr>
        <p:spPr bwMode="auto">
          <a:xfrm>
            <a:off x="1899064" y="4797152"/>
            <a:ext cx="10887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900" kern="0" dirty="0">
                <a:solidFill>
                  <a:srgbClr val="616161"/>
                </a:solidFill>
              </a:rPr>
              <a:t>Преобразование</a:t>
            </a:r>
          </a:p>
          <a:p>
            <a:pPr algn="ctr"/>
            <a:r>
              <a:rPr lang="en-US" sz="900" kern="0" dirty="0" smtClean="0">
                <a:solidFill>
                  <a:srgbClr val="616161"/>
                </a:solidFill>
              </a:rPr>
              <a:t>Фурье</a:t>
            </a:r>
            <a:endParaRPr lang="ru-RU" sz="900" kern="0" dirty="0">
              <a:solidFill>
                <a:srgbClr val="616161"/>
              </a:solidFill>
            </a:endParaRPr>
          </a:p>
        </p:txBody>
      </p:sp>
      <p:grpSp>
        <p:nvGrpSpPr>
          <p:cNvPr id="81" name="Gruppieren 80"/>
          <p:cNvGrpSpPr/>
          <p:nvPr/>
        </p:nvGrpSpPr>
        <p:grpSpPr>
          <a:xfrm>
            <a:off x="173708" y="4149080"/>
            <a:ext cx="4470299" cy="1728191"/>
            <a:chOff x="166335" y="4275050"/>
            <a:chExt cx="4229354" cy="1728191"/>
          </a:xfrm>
        </p:grpSpPr>
        <p:sp>
          <p:nvSpPr>
            <p:cNvPr id="44" name="Text Box 62"/>
            <p:cNvSpPr txBox="1">
              <a:spLocks noChangeArrowheads="1"/>
            </p:cNvSpPr>
            <p:nvPr/>
          </p:nvSpPr>
          <p:spPr bwMode="auto">
            <a:xfrm>
              <a:off x="166335" y="4275050"/>
              <a:ext cx="101662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 dirty="0"/>
                <a:t>Интерферограмма</a:t>
              </a:r>
            </a:p>
          </p:txBody>
        </p:sp>
        <p:grpSp>
          <p:nvGrpSpPr>
            <p:cNvPr id="80" name="Gruppieren 79"/>
            <p:cNvGrpSpPr/>
            <p:nvPr/>
          </p:nvGrpSpPr>
          <p:grpSpPr>
            <a:xfrm>
              <a:off x="2016707" y="4275050"/>
              <a:ext cx="2378982" cy="1713335"/>
              <a:chOff x="2016707" y="4275050"/>
              <a:chExt cx="2378982" cy="1713335"/>
            </a:xfrm>
          </p:grpSpPr>
          <p:grpSp>
            <p:nvGrpSpPr>
              <p:cNvPr id="43" name="Group 1"/>
              <p:cNvGrpSpPr/>
              <p:nvPr/>
            </p:nvGrpSpPr>
            <p:grpSpPr>
              <a:xfrm>
                <a:off x="2016707" y="4673075"/>
                <a:ext cx="2236107" cy="825432"/>
                <a:chOff x="5487715" y="3568030"/>
                <a:chExt cx="3061711" cy="1172384"/>
              </a:xfrm>
            </p:grpSpPr>
            <p:sp>
              <p:nvSpPr>
                <p:cNvPr id="47" name="Right Arrow 41415"/>
                <p:cNvSpPr/>
                <p:nvPr/>
              </p:nvSpPr>
              <p:spPr bwMode="auto">
                <a:xfrm>
                  <a:off x="5487715" y="4427763"/>
                  <a:ext cx="739376" cy="211341"/>
                </a:xfrm>
                <a:prstGeom prst="rightArrow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AU" sz="12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grpSp>
              <p:nvGrpSpPr>
                <p:cNvPr id="48" name="Group 41"/>
                <p:cNvGrpSpPr/>
                <p:nvPr/>
              </p:nvGrpSpPr>
              <p:grpSpPr>
                <a:xfrm>
                  <a:off x="6734958" y="3568030"/>
                  <a:ext cx="1814468" cy="1172384"/>
                  <a:chOff x="-2793523" y="2650548"/>
                  <a:chExt cx="3529152" cy="1566386"/>
                </a:xfrm>
              </p:grpSpPr>
              <p:sp>
                <p:nvSpPr>
                  <p:cNvPr id="49" name="Freeform 66"/>
                  <p:cNvSpPr>
                    <a:spLocks noChangeAspect="1"/>
                  </p:cNvSpPr>
                  <p:nvPr/>
                </p:nvSpPr>
                <p:spPr bwMode="auto">
                  <a:xfrm>
                    <a:off x="-2793523" y="3431733"/>
                    <a:ext cx="1142899" cy="783193"/>
                  </a:xfrm>
                  <a:custGeom>
                    <a:avLst/>
                    <a:gdLst>
                      <a:gd name="T0" fmla="*/ 0 w 1728"/>
                      <a:gd name="T1" fmla="*/ 1 h 1641"/>
                      <a:gd name="T2" fmla="*/ 0 w 1728"/>
                      <a:gd name="T3" fmla="*/ 1 h 1641"/>
                      <a:gd name="T4" fmla="*/ 1 w 1728"/>
                      <a:gd name="T5" fmla="*/ 1 h 1641"/>
                      <a:gd name="T6" fmla="*/ 1 w 1728"/>
                      <a:gd name="T7" fmla="*/ 1 h 1641"/>
                      <a:gd name="T8" fmla="*/ 1 w 1728"/>
                      <a:gd name="T9" fmla="*/ 1 h 1641"/>
                      <a:gd name="T10" fmla="*/ 1 w 1728"/>
                      <a:gd name="T11" fmla="*/ 1 h 1641"/>
                      <a:gd name="T12" fmla="*/ 1 w 1728"/>
                      <a:gd name="T13" fmla="*/ 1 h 1641"/>
                      <a:gd name="T14" fmla="*/ 2 w 1728"/>
                      <a:gd name="T15" fmla="*/ 1 h 1641"/>
                      <a:gd name="T16" fmla="*/ 2 w 1728"/>
                      <a:gd name="T17" fmla="*/ 1 h 1641"/>
                      <a:gd name="T18" fmla="*/ 2 w 1728"/>
                      <a:gd name="T19" fmla="*/ 1 h 1641"/>
                      <a:gd name="T20" fmla="*/ 2 w 1728"/>
                      <a:gd name="T21" fmla="*/ 1 h 1641"/>
                      <a:gd name="T22" fmla="*/ 2 w 1728"/>
                      <a:gd name="T23" fmla="*/ 1 h 1641"/>
                      <a:gd name="T24" fmla="*/ 3 w 1728"/>
                      <a:gd name="T25" fmla="*/ 1 h 1641"/>
                      <a:gd name="T26" fmla="*/ 3 w 1728"/>
                      <a:gd name="T27" fmla="*/ 1 h 1641"/>
                      <a:gd name="T28" fmla="*/ 3 w 1728"/>
                      <a:gd name="T29" fmla="*/ 1 h 1641"/>
                      <a:gd name="T30" fmla="*/ 3 w 1728"/>
                      <a:gd name="T31" fmla="*/ 1 h 1641"/>
                      <a:gd name="T32" fmla="*/ 3 w 1728"/>
                      <a:gd name="T33" fmla="*/ 1 h 1641"/>
                      <a:gd name="T34" fmla="*/ 3 w 1728"/>
                      <a:gd name="T35" fmla="*/ 1 h 1641"/>
                      <a:gd name="T36" fmla="*/ 3 w 1728"/>
                      <a:gd name="T37" fmla="*/ 1 h 1641"/>
                      <a:gd name="T38" fmla="*/ 3 w 1728"/>
                      <a:gd name="T39" fmla="*/ 1 h 1641"/>
                      <a:gd name="T40" fmla="*/ 4 w 1728"/>
                      <a:gd name="T41" fmla="*/ 1 h 1641"/>
                      <a:gd name="T42" fmla="*/ 4 w 1728"/>
                      <a:gd name="T43" fmla="*/ 1 h 1641"/>
                      <a:gd name="T44" fmla="*/ 4 w 1728"/>
                      <a:gd name="T45" fmla="*/ 1 h 1641"/>
                      <a:gd name="T46" fmla="*/ 4 w 1728"/>
                      <a:gd name="T47" fmla="*/ 1 h 1641"/>
                      <a:gd name="T48" fmla="*/ 4 w 1728"/>
                      <a:gd name="T49" fmla="*/ 1 h 1641"/>
                      <a:gd name="T50" fmla="*/ 5 w 1728"/>
                      <a:gd name="T51" fmla="*/ 1 h 1641"/>
                      <a:gd name="T52" fmla="*/ 5 w 1728"/>
                      <a:gd name="T53" fmla="*/ 1 h 1641"/>
                      <a:gd name="T54" fmla="*/ 5 w 1728"/>
                      <a:gd name="T55" fmla="*/ 1 h 1641"/>
                      <a:gd name="T56" fmla="*/ 5 w 1728"/>
                      <a:gd name="T57" fmla="*/ 1 h 1641"/>
                      <a:gd name="T58" fmla="*/ 5 w 1728"/>
                      <a:gd name="T59" fmla="*/ 1 h 1641"/>
                      <a:gd name="T60" fmla="*/ 5 w 1728"/>
                      <a:gd name="T61" fmla="*/ 1 h 1641"/>
                      <a:gd name="T62" fmla="*/ 5 w 1728"/>
                      <a:gd name="T63" fmla="*/ 1 h 1641"/>
                      <a:gd name="T64" fmla="*/ 5 w 1728"/>
                      <a:gd name="T65" fmla="*/ 1 h 1641"/>
                      <a:gd name="T66" fmla="*/ 5 w 1728"/>
                      <a:gd name="T67" fmla="*/ 1 h 1641"/>
                      <a:gd name="T68" fmla="*/ 6 w 1728"/>
                      <a:gd name="T69" fmla="*/ 1 h 1641"/>
                      <a:gd name="T70" fmla="*/ 6 w 1728"/>
                      <a:gd name="T71" fmla="*/ 0 h 1641"/>
                      <a:gd name="T72" fmla="*/ 6 w 1728"/>
                      <a:gd name="T73" fmla="*/ 0 h 1641"/>
                      <a:gd name="T74" fmla="*/ 6 w 1728"/>
                      <a:gd name="T75" fmla="*/ 0 h 1641"/>
                      <a:gd name="T76" fmla="*/ 6 w 1728"/>
                      <a:gd name="T77" fmla="*/ 0 h 1641"/>
                      <a:gd name="T78" fmla="*/ 6 w 1728"/>
                      <a:gd name="T79" fmla="*/ 0 h 1641"/>
                      <a:gd name="T80" fmla="*/ 6 w 1728"/>
                      <a:gd name="T81" fmla="*/ 0 h 1641"/>
                      <a:gd name="T82" fmla="*/ 6 w 1728"/>
                      <a:gd name="T83" fmla="*/ 0 h 1641"/>
                      <a:gd name="T84" fmla="*/ 6 w 1728"/>
                      <a:gd name="T85" fmla="*/ 0 h 1641"/>
                      <a:gd name="T86" fmla="*/ 6 w 1728"/>
                      <a:gd name="T87" fmla="*/ 0 h 1641"/>
                      <a:gd name="T88" fmla="*/ 7 w 1728"/>
                      <a:gd name="T89" fmla="*/ 0 h 1641"/>
                      <a:gd name="T90" fmla="*/ 7 w 1728"/>
                      <a:gd name="T91" fmla="*/ 0 h 1641"/>
                      <a:gd name="T92" fmla="*/ 7 w 1728"/>
                      <a:gd name="T93" fmla="*/ 0 h 1641"/>
                      <a:gd name="T94" fmla="*/ 7 w 1728"/>
                      <a:gd name="T95" fmla="*/ 0 h 1641"/>
                      <a:gd name="T96" fmla="*/ 7 w 1728"/>
                      <a:gd name="T97" fmla="*/ 0 h 1641"/>
                      <a:gd name="T98" fmla="*/ 7 w 1728"/>
                      <a:gd name="T99" fmla="*/ 1 h 1641"/>
                      <a:gd name="T100" fmla="*/ 7 w 1728"/>
                      <a:gd name="T101" fmla="*/ 1 h 1641"/>
                      <a:gd name="T102" fmla="*/ 7 w 1728"/>
                      <a:gd name="T103" fmla="*/ 1 h 1641"/>
                      <a:gd name="T104" fmla="*/ 8 w 1728"/>
                      <a:gd name="T105" fmla="*/ 1 h 1641"/>
                      <a:gd name="T106" fmla="*/ 8 w 1728"/>
                      <a:gd name="T107" fmla="*/ 1 h 1641"/>
                      <a:gd name="T108" fmla="*/ 8 w 1728"/>
                      <a:gd name="T109" fmla="*/ 1 h 1641"/>
                      <a:gd name="T110" fmla="*/ 8 w 1728"/>
                      <a:gd name="T111" fmla="*/ 1 h 1641"/>
                      <a:gd name="T112" fmla="*/ 8 w 1728"/>
                      <a:gd name="T113" fmla="*/ 1 h 1641"/>
                      <a:gd name="T114" fmla="*/ 8 w 1728"/>
                      <a:gd name="T115" fmla="*/ 1 h 1641"/>
                      <a:gd name="T116" fmla="*/ 8 w 1728"/>
                      <a:gd name="T117" fmla="*/ 1 h 1641"/>
                      <a:gd name="T118" fmla="*/ 9 w 1728"/>
                      <a:gd name="T119" fmla="*/ 1 h 1641"/>
                      <a:gd name="T120" fmla="*/ 9 w 1728"/>
                      <a:gd name="T121" fmla="*/ 1 h 1641"/>
                      <a:gd name="T122" fmla="*/ 9 w 1728"/>
                      <a:gd name="T123" fmla="*/ 1 h 1641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  <a:gd name="T186" fmla="*/ 0 w 1728"/>
                      <a:gd name="T187" fmla="*/ 0 h 1641"/>
                      <a:gd name="T188" fmla="*/ 1728 w 1728"/>
                      <a:gd name="T189" fmla="*/ 1641 h 1641"/>
                    </a:gdLst>
                    <a:ahLst/>
                    <a:cxnLst>
                      <a:cxn ang="T124">
                        <a:pos x="T0" y="T1"/>
                      </a:cxn>
                      <a:cxn ang="T125">
                        <a:pos x="T2" y="T3"/>
                      </a:cxn>
                      <a:cxn ang="T126">
                        <a:pos x="T4" y="T5"/>
                      </a:cxn>
                      <a:cxn ang="T127">
                        <a:pos x="T6" y="T7"/>
                      </a:cxn>
                      <a:cxn ang="T128">
                        <a:pos x="T8" y="T9"/>
                      </a:cxn>
                      <a:cxn ang="T129">
                        <a:pos x="T10" y="T11"/>
                      </a:cxn>
                      <a:cxn ang="T130">
                        <a:pos x="T12" y="T13"/>
                      </a:cxn>
                      <a:cxn ang="T131">
                        <a:pos x="T14" y="T15"/>
                      </a:cxn>
                      <a:cxn ang="T132">
                        <a:pos x="T16" y="T17"/>
                      </a:cxn>
                      <a:cxn ang="T133">
                        <a:pos x="T18" y="T19"/>
                      </a:cxn>
                      <a:cxn ang="T134">
                        <a:pos x="T20" y="T21"/>
                      </a:cxn>
                      <a:cxn ang="T135">
                        <a:pos x="T22" y="T23"/>
                      </a:cxn>
                      <a:cxn ang="T136">
                        <a:pos x="T24" y="T25"/>
                      </a:cxn>
                      <a:cxn ang="T137">
                        <a:pos x="T26" y="T27"/>
                      </a:cxn>
                      <a:cxn ang="T138">
                        <a:pos x="T28" y="T29"/>
                      </a:cxn>
                      <a:cxn ang="T139">
                        <a:pos x="T30" y="T31"/>
                      </a:cxn>
                      <a:cxn ang="T140">
                        <a:pos x="T32" y="T33"/>
                      </a:cxn>
                      <a:cxn ang="T141">
                        <a:pos x="T34" y="T35"/>
                      </a:cxn>
                      <a:cxn ang="T142">
                        <a:pos x="T36" y="T37"/>
                      </a:cxn>
                      <a:cxn ang="T143">
                        <a:pos x="T38" y="T39"/>
                      </a:cxn>
                      <a:cxn ang="T144">
                        <a:pos x="T40" y="T41"/>
                      </a:cxn>
                      <a:cxn ang="T145">
                        <a:pos x="T42" y="T43"/>
                      </a:cxn>
                      <a:cxn ang="T146">
                        <a:pos x="T44" y="T45"/>
                      </a:cxn>
                      <a:cxn ang="T147">
                        <a:pos x="T46" y="T47"/>
                      </a:cxn>
                      <a:cxn ang="T148">
                        <a:pos x="T48" y="T49"/>
                      </a:cxn>
                      <a:cxn ang="T149">
                        <a:pos x="T50" y="T51"/>
                      </a:cxn>
                      <a:cxn ang="T150">
                        <a:pos x="T52" y="T53"/>
                      </a:cxn>
                      <a:cxn ang="T151">
                        <a:pos x="T54" y="T55"/>
                      </a:cxn>
                      <a:cxn ang="T152">
                        <a:pos x="T56" y="T57"/>
                      </a:cxn>
                      <a:cxn ang="T153">
                        <a:pos x="T58" y="T59"/>
                      </a:cxn>
                      <a:cxn ang="T154">
                        <a:pos x="T60" y="T61"/>
                      </a:cxn>
                      <a:cxn ang="T155">
                        <a:pos x="T62" y="T63"/>
                      </a:cxn>
                      <a:cxn ang="T156">
                        <a:pos x="T64" y="T65"/>
                      </a:cxn>
                      <a:cxn ang="T157">
                        <a:pos x="T66" y="T67"/>
                      </a:cxn>
                      <a:cxn ang="T158">
                        <a:pos x="T68" y="T69"/>
                      </a:cxn>
                      <a:cxn ang="T159">
                        <a:pos x="T70" y="T71"/>
                      </a:cxn>
                      <a:cxn ang="T160">
                        <a:pos x="T72" y="T73"/>
                      </a:cxn>
                      <a:cxn ang="T161">
                        <a:pos x="T74" y="T75"/>
                      </a:cxn>
                      <a:cxn ang="T162">
                        <a:pos x="T76" y="T77"/>
                      </a:cxn>
                      <a:cxn ang="T163">
                        <a:pos x="T78" y="T79"/>
                      </a:cxn>
                      <a:cxn ang="T164">
                        <a:pos x="T80" y="T81"/>
                      </a:cxn>
                      <a:cxn ang="T165">
                        <a:pos x="T82" y="T83"/>
                      </a:cxn>
                      <a:cxn ang="T166">
                        <a:pos x="T84" y="T85"/>
                      </a:cxn>
                      <a:cxn ang="T167">
                        <a:pos x="T86" y="T87"/>
                      </a:cxn>
                      <a:cxn ang="T168">
                        <a:pos x="T88" y="T89"/>
                      </a:cxn>
                      <a:cxn ang="T169">
                        <a:pos x="T90" y="T91"/>
                      </a:cxn>
                      <a:cxn ang="T170">
                        <a:pos x="T92" y="T93"/>
                      </a:cxn>
                      <a:cxn ang="T171">
                        <a:pos x="T94" y="T95"/>
                      </a:cxn>
                      <a:cxn ang="T172">
                        <a:pos x="T96" y="T97"/>
                      </a:cxn>
                      <a:cxn ang="T173">
                        <a:pos x="T98" y="T99"/>
                      </a:cxn>
                      <a:cxn ang="T174">
                        <a:pos x="T100" y="T101"/>
                      </a:cxn>
                      <a:cxn ang="T175">
                        <a:pos x="T102" y="T103"/>
                      </a:cxn>
                      <a:cxn ang="T176">
                        <a:pos x="T104" y="T105"/>
                      </a:cxn>
                      <a:cxn ang="T177">
                        <a:pos x="T106" y="T107"/>
                      </a:cxn>
                      <a:cxn ang="T178">
                        <a:pos x="T108" y="T109"/>
                      </a:cxn>
                      <a:cxn ang="T179">
                        <a:pos x="T110" y="T111"/>
                      </a:cxn>
                      <a:cxn ang="T180">
                        <a:pos x="T112" y="T113"/>
                      </a:cxn>
                      <a:cxn ang="T181">
                        <a:pos x="T114" y="T115"/>
                      </a:cxn>
                      <a:cxn ang="T182">
                        <a:pos x="T116" y="T117"/>
                      </a:cxn>
                      <a:cxn ang="T183">
                        <a:pos x="T118" y="T119"/>
                      </a:cxn>
                      <a:cxn ang="T184">
                        <a:pos x="T120" y="T121"/>
                      </a:cxn>
                      <a:cxn ang="T185">
                        <a:pos x="T122" y="T123"/>
                      </a:cxn>
                    </a:cxnLst>
                    <a:rect l="T186" t="T187" r="T188" b="T189"/>
                    <a:pathLst>
                      <a:path w="1728" h="1641">
                        <a:moveTo>
                          <a:pt x="0" y="1607"/>
                        </a:moveTo>
                        <a:lnTo>
                          <a:pt x="0" y="1607"/>
                        </a:lnTo>
                        <a:lnTo>
                          <a:pt x="6" y="1607"/>
                        </a:lnTo>
                        <a:lnTo>
                          <a:pt x="11" y="1607"/>
                        </a:lnTo>
                        <a:lnTo>
                          <a:pt x="17" y="1607"/>
                        </a:lnTo>
                        <a:lnTo>
                          <a:pt x="17" y="1613"/>
                        </a:lnTo>
                        <a:lnTo>
                          <a:pt x="23" y="1613"/>
                        </a:lnTo>
                        <a:lnTo>
                          <a:pt x="23" y="1618"/>
                        </a:lnTo>
                        <a:lnTo>
                          <a:pt x="29" y="1618"/>
                        </a:lnTo>
                        <a:lnTo>
                          <a:pt x="40" y="1618"/>
                        </a:lnTo>
                        <a:lnTo>
                          <a:pt x="46" y="1618"/>
                        </a:lnTo>
                        <a:lnTo>
                          <a:pt x="46" y="1624"/>
                        </a:lnTo>
                        <a:lnTo>
                          <a:pt x="52" y="1624"/>
                        </a:lnTo>
                        <a:lnTo>
                          <a:pt x="81" y="1624"/>
                        </a:lnTo>
                        <a:lnTo>
                          <a:pt x="86" y="1624"/>
                        </a:lnTo>
                        <a:lnTo>
                          <a:pt x="86" y="1630"/>
                        </a:lnTo>
                        <a:lnTo>
                          <a:pt x="92" y="1630"/>
                        </a:lnTo>
                        <a:lnTo>
                          <a:pt x="92" y="1624"/>
                        </a:lnTo>
                        <a:lnTo>
                          <a:pt x="98" y="1624"/>
                        </a:lnTo>
                        <a:lnTo>
                          <a:pt x="104" y="1624"/>
                        </a:lnTo>
                        <a:lnTo>
                          <a:pt x="104" y="1630"/>
                        </a:lnTo>
                        <a:lnTo>
                          <a:pt x="109" y="1630"/>
                        </a:lnTo>
                        <a:lnTo>
                          <a:pt x="138" y="1630"/>
                        </a:lnTo>
                        <a:lnTo>
                          <a:pt x="144" y="1630"/>
                        </a:lnTo>
                        <a:lnTo>
                          <a:pt x="144" y="1636"/>
                        </a:lnTo>
                        <a:lnTo>
                          <a:pt x="150" y="1636"/>
                        </a:lnTo>
                        <a:lnTo>
                          <a:pt x="167" y="1636"/>
                        </a:lnTo>
                        <a:lnTo>
                          <a:pt x="173" y="1636"/>
                        </a:lnTo>
                        <a:lnTo>
                          <a:pt x="173" y="1630"/>
                        </a:lnTo>
                        <a:lnTo>
                          <a:pt x="179" y="1630"/>
                        </a:lnTo>
                        <a:lnTo>
                          <a:pt x="184" y="1630"/>
                        </a:lnTo>
                        <a:lnTo>
                          <a:pt x="184" y="1636"/>
                        </a:lnTo>
                        <a:lnTo>
                          <a:pt x="190" y="1636"/>
                        </a:lnTo>
                        <a:lnTo>
                          <a:pt x="196" y="1636"/>
                        </a:lnTo>
                        <a:lnTo>
                          <a:pt x="196" y="1641"/>
                        </a:lnTo>
                        <a:lnTo>
                          <a:pt x="202" y="1641"/>
                        </a:lnTo>
                        <a:lnTo>
                          <a:pt x="207" y="1641"/>
                        </a:lnTo>
                        <a:lnTo>
                          <a:pt x="207" y="1636"/>
                        </a:lnTo>
                        <a:lnTo>
                          <a:pt x="213" y="1636"/>
                        </a:lnTo>
                        <a:lnTo>
                          <a:pt x="219" y="1636"/>
                        </a:lnTo>
                        <a:lnTo>
                          <a:pt x="219" y="1630"/>
                        </a:lnTo>
                        <a:lnTo>
                          <a:pt x="225" y="1630"/>
                        </a:lnTo>
                        <a:lnTo>
                          <a:pt x="230" y="1630"/>
                        </a:lnTo>
                        <a:lnTo>
                          <a:pt x="236" y="1630"/>
                        </a:lnTo>
                        <a:lnTo>
                          <a:pt x="236" y="1636"/>
                        </a:lnTo>
                        <a:lnTo>
                          <a:pt x="242" y="1636"/>
                        </a:lnTo>
                        <a:lnTo>
                          <a:pt x="253" y="1636"/>
                        </a:lnTo>
                        <a:lnTo>
                          <a:pt x="259" y="1636"/>
                        </a:lnTo>
                        <a:lnTo>
                          <a:pt x="259" y="1630"/>
                        </a:lnTo>
                        <a:lnTo>
                          <a:pt x="265" y="1630"/>
                        </a:lnTo>
                        <a:lnTo>
                          <a:pt x="276" y="1630"/>
                        </a:lnTo>
                        <a:lnTo>
                          <a:pt x="282" y="1630"/>
                        </a:lnTo>
                        <a:lnTo>
                          <a:pt x="282" y="1636"/>
                        </a:lnTo>
                        <a:lnTo>
                          <a:pt x="288" y="1636"/>
                        </a:lnTo>
                        <a:lnTo>
                          <a:pt x="294" y="1636"/>
                        </a:lnTo>
                        <a:lnTo>
                          <a:pt x="294" y="1630"/>
                        </a:lnTo>
                        <a:lnTo>
                          <a:pt x="299" y="1630"/>
                        </a:lnTo>
                        <a:lnTo>
                          <a:pt x="311" y="1630"/>
                        </a:lnTo>
                        <a:lnTo>
                          <a:pt x="317" y="1630"/>
                        </a:lnTo>
                        <a:lnTo>
                          <a:pt x="317" y="1624"/>
                        </a:lnTo>
                        <a:lnTo>
                          <a:pt x="323" y="1624"/>
                        </a:lnTo>
                        <a:lnTo>
                          <a:pt x="328" y="1624"/>
                        </a:lnTo>
                        <a:lnTo>
                          <a:pt x="334" y="1624"/>
                        </a:lnTo>
                        <a:lnTo>
                          <a:pt x="334" y="1630"/>
                        </a:lnTo>
                        <a:lnTo>
                          <a:pt x="340" y="1630"/>
                        </a:lnTo>
                        <a:lnTo>
                          <a:pt x="346" y="1630"/>
                        </a:lnTo>
                        <a:lnTo>
                          <a:pt x="351" y="1630"/>
                        </a:lnTo>
                        <a:lnTo>
                          <a:pt x="351" y="1624"/>
                        </a:lnTo>
                        <a:lnTo>
                          <a:pt x="357" y="1624"/>
                        </a:lnTo>
                        <a:lnTo>
                          <a:pt x="363" y="1624"/>
                        </a:lnTo>
                        <a:lnTo>
                          <a:pt x="363" y="1630"/>
                        </a:lnTo>
                        <a:lnTo>
                          <a:pt x="369" y="1630"/>
                        </a:lnTo>
                        <a:lnTo>
                          <a:pt x="374" y="1630"/>
                        </a:lnTo>
                        <a:lnTo>
                          <a:pt x="374" y="1624"/>
                        </a:lnTo>
                        <a:lnTo>
                          <a:pt x="380" y="1624"/>
                        </a:lnTo>
                        <a:lnTo>
                          <a:pt x="409" y="1624"/>
                        </a:lnTo>
                        <a:lnTo>
                          <a:pt x="415" y="1624"/>
                        </a:lnTo>
                        <a:lnTo>
                          <a:pt x="415" y="1630"/>
                        </a:lnTo>
                        <a:lnTo>
                          <a:pt x="420" y="1630"/>
                        </a:lnTo>
                        <a:lnTo>
                          <a:pt x="420" y="1624"/>
                        </a:lnTo>
                        <a:lnTo>
                          <a:pt x="426" y="1624"/>
                        </a:lnTo>
                        <a:lnTo>
                          <a:pt x="426" y="1630"/>
                        </a:lnTo>
                        <a:lnTo>
                          <a:pt x="432" y="1630"/>
                        </a:lnTo>
                        <a:lnTo>
                          <a:pt x="438" y="1630"/>
                        </a:lnTo>
                        <a:lnTo>
                          <a:pt x="438" y="1636"/>
                        </a:lnTo>
                        <a:lnTo>
                          <a:pt x="443" y="1636"/>
                        </a:lnTo>
                        <a:lnTo>
                          <a:pt x="449" y="1636"/>
                        </a:lnTo>
                        <a:lnTo>
                          <a:pt x="455" y="1636"/>
                        </a:lnTo>
                        <a:lnTo>
                          <a:pt x="455" y="1641"/>
                        </a:lnTo>
                        <a:lnTo>
                          <a:pt x="461" y="1641"/>
                        </a:lnTo>
                        <a:lnTo>
                          <a:pt x="501" y="1641"/>
                        </a:lnTo>
                        <a:lnTo>
                          <a:pt x="507" y="1641"/>
                        </a:lnTo>
                        <a:lnTo>
                          <a:pt x="507" y="1636"/>
                        </a:lnTo>
                        <a:lnTo>
                          <a:pt x="513" y="1636"/>
                        </a:lnTo>
                        <a:lnTo>
                          <a:pt x="518" y="1636"/>
                        </a:lnTo>
                        <a:lnTo>
                          <a:pt x="518" y="1630"/>
                        </a:lnTo>
                        <a:lnTo>
                          <a:pt x="524" y="1630"/>
                        </a:lnTo>
                        <a:lnTo>
                          <a:pt x="530" y="1630"/>
                        </a:lnTo>
                        <a:lnTo>
                          <a:pt x="530" y="1636"/>
                        </a:lnTo>
                        <a:lnTo>
                          <a:pt x="536" y="1636"/>
                        </a:lnTo>
                        <a:lnTo>
                          <a:pt x="536" y="1630"/>
                        </a:lnTo>
                        <a:lnTo>
                          <a:pt x="541" y="1630"/>
                        </a:lnTo>
                        <a:lnTo>
                          <a:pt x="564" y="1630"/>
                        </a:lnTo>
                        <a:lnTo>
                          <a:pt x="570" y="1630"/>
                        </a:lnTo>
                        <a:lnTo>
                          <a:pt x="570" y="1624"/>
                        </a:lnTo>
                        <a:lnTo>
                          <a:pt x="576" y="1624"/>
                        </a:lnTo>
                        <a:lnTo>
                          <a:pt x="582" y="1624"/>
                        </a:lnTo>
                        <a:lnTo>
                          <a:pt x="587" y="1624"/>
                        </a:lnTo>
                        <a:lnTo>
                          <a:pt x="587" y="1618"/>
                        </a:lnTo>
                        <a:lnTo>
                          <a:pt x="593" y="1618"/>
                        </a:lnTo>
                        <a:lnTo>
                          <a:pt x="593" y="1613"/>
                        </a:lnTo>
                        <a:lnTo>
                          <a:pt x="599" y="1613"/>
                        </a:lnTo>
                        <a:lnTo>
                          <a:pt x="599" y="1607"/>
                        </a:lnTo>
                        <a:lnTo>
                          <a:pt x="605" y="1607"/>
                        </a:lnTo>
                        <a:lnTo>
                          <a:pt x="611" y="1607"/>
                        </a:lnTo>
                        <a:lnTo>
                          <a:pt x="611" y="1601"/>
                        </a:lnTo>
                        <a:lnTo>
                          <a:pt x="616" y="1601"/>
                        </a:lnTo>
                        <a:lnTo>
                          <a:pt x="616" y="1595"/>
                        </a:lnTo>
                        <a:lnTo>
                          <a:pt x="622" y="1595"/>
                        </a:lnTo>
                        <a:lnTo>
                          <a:pt x="622" y="1590"/>
                        </a:lnTo>
                        <a:lnTo>
                          <a:pt x="628" y="1590"/>
                        </a:lnTo>
                        <a:lnTo>
                          <a:pt x="634" y="1590"/>
                        </a:lnTo>
                        <a:lnTo>
                          <a:pt x="634" y="1584"/>
                        </a:lnTo>
                        <a:lnTo>
                          <a:pt x="639" y="1584"/>
                        </a:lnTo>
                        <a:lnTo>
                          <a:pt x="639" y="1578"/>
                        </a:lnTo>
                        <a:lnTo>
                          <a:pt x="645" y="1578"/>
                        </a:lnTo>
                        <a:lnTo>
                          <a:pt x="651" y="1578"/>
                        </a:lnTo>
                        <a:lnTo>
                          <a:pt x="651" y="1572"/>
                        </a:lnTo>
                        <a:lnTo>
                          <a:pt x="657" y="1572"/>
                        </a:lnTo>
                        <a:lnTo>
                          <a:pt x="662" y="1572"/>
                        </a:lnTo>
                        <a:lnTo>
                          <a:pt x="662" y="1567"/>
                        </a:lnTo>
                        <a:lnTo>
                          <a:pt x="668" y="1567"/>
                        </a:lnTo>
                        <a:lnTo>
                          <a:pt x="668" y="1561"/>
                        </a:lnTo>
                        <a:lnTo>
                          <a:pt x="674" y="1561"/>
                        </a:lnTo>
                        <a:lnTo>
                          <a:pt x="674" y="1555"/>
                        </a:lnTo>
                        <a:lnTo>
                          <a:pt x="680" y="1555"/>
                        </a:lnTo>
                        <a:lnTo>
                          <a:pt x="680" y="1549"/>
                        </a:lnTo>
                        <a:lnTo>
                          <a:pt x="685" y="1549"/>
                        </a:lnTo>
                        <a:lnTo>
                          <a:pt x="685" y="1544"/>
                        </a:lnTo>
                        <a:lnTo>
                          <a:pt x="691" y="1544"/>
                        </a:lnTo>
                        <a:lnTo>
                          <a:pt x="691" y="1538"/>
                        </a:lnTo>
                        <a:lnTo>
                          <a:pt x="697" y="1538"/>
                        </a:lnTo>
                        <a:lnTo>
                          <a:pt x="697" y="1532"/>
                        </a:lnTo>
                        <a:lnTo>
                          <a:pt x="703" y="1532"/>
                        </a:lnTo>
                        <a:lnTo>
                          <a:pt x="703" y="1526"/>
                        </a:lnTo>
                        <a:lnTo>
                          <a:pt x="708" y="1526"/>
                        </a:lnTo>
                        <a:lnTo>
                          <a:pt x="708" y="1521"/>
                        </a:lnTo>
                        <a:lnTo>
                          <a:pt x="714" y="1521"/>
                        </a:lnTo>
                        <a:lnTo>
                          <a:pt x="714" y="1515"/>
                        </a:lnTo>
                        <a:lnTo>
                          <a:pt x="720" y="1515"/>
                        </a:lnTo>
                        <a:lnTo>
                          <a:pt x="720" y="1503"/>
                        </a:lnTo>
                        <a:lnTo>
                          <a:pt x="726" y="1503"/>
                        </a:lnTo>
                        <a:lnTo>
                          <a:pt x="726" y="1497"/>
                        </a:lnTo>
                        <a:lnTo>
                          <a:pt x="731" y="1497"/>
                        </a:lnTo>
                        <a:lnTo>
                          <a:pt x="737" y="1497"/>
                        </a:lnTo>
                        <a:lnTo>
                          <a:pt x="737" y="1492"/>
                        </a:lnTo>
                        <a:lnTo>
                          <a:pt x="743" y="1492"/>
                        </a:lnTo>
                        <a:lnTo>
                          <a:pt x="743" y="1480"/>
                        </a:lnTo>
                        <a:lnTo>
                          <a:pt x="749" y="1480"/>
                        </a:lnTo>
                        <a:lnTo>
                          <a:pt x="749" y="1474"/>
                        </a:lnTo>
                        <a:lnTo>
                          <a:pt x="755" y="1474"/>
                        </a:lnTo>
                        <a:lnTo>
                          <a:pt x="755" y="1463"/>
                        </a:lnTo>
                        <a:lnTo>
                          <a:pt x="760" y="1463"/>
                        </a:lnTo>
                        <a:lnTo>
                          <a:pt x="760" y="1457"/>
                        </a:lnTo>
                        <a:lnTo>
                          <a:pt x="766" y="1457"/>
                        </a:lnTo>
                        <a:lnTo>
                          <a:pt x="766" y="1451"/>
                        </a:lnTo>
                        <a:lnTo>
                          <a:pt x="772" y="1451"/>
                        </a:lnTo>
                        <a:lnTo>
                          <a:pt x="772" y="1446"/>
                        </a:lnTo>
                        <a:lnTo>
                          <a:pt x="778" y="1446"/>
                        </a:lnTo>
                        <a:lnTo>
                          <a:pt x="778" y="1434"/>
                        </a:lnTo>
                        <a:lnTo>
                          <a:pt x="783" y="1434"/>
                        </a:lnTo>
                        <a:lnTo>
                          <a:pt x="783" y="1423"/>
                        </a:lnTo>
                        <a:lnTo>
                          <a:pt x="789" y="1423"/>
                        </a:lnTo>
                        <a:lnTo>
                          <a:pt x="789" y="1411"/>
                        </a:lnTo>
                        <a:lnTo>
                          <a:pt x="795" y="1411"/>
                        </a:lnTo>
                        <a:lnTo>
                          <a:pt x="795" y="1405"/>
                        </a:lnTo>
                        <a:lnTo>
                          <a:pt x="801" y="1405"/>
                        </a:lnTo>
                        <a:lnTo>
                          <a:pt x="801" y="1394"/>
                        </a:lnTo>
                        <a:lnTo>
                          <a:pt x="806" y="1394"/>
                        </a:lnTo>
                        <a:lnTo>
                          <a:pt x="806" y="1388"/>
                        </a:lnTo>
                        <a:lnTo>
                          <a:pt x="812" y="1388"/>
                        </a:lnTo>
                        <a:lnTo>
                          <a:pt x="812" y="1377"/>
                        </a:lnTo>
                        <a:lnTo>
                          <a:pt x="818" y="1377"/>
                        </a:lnTo>
                        <a:lnTo>
                          <a:pt x="818" y="1365"/>
                        </a:lnTo>
                        <a:lnTo>
                          <a:pt x="824" y="1365"/>
                        </a:lnTo>
                        <a:lnTo>
                          <a:pt x="824" y="1353"/>
                        </a:lnTo>
                        <a:lnTo>
                          <a:pt x="829" y="1353"/>
                        </a:lnTo>
                        <a:lnTo>
                          <a:pt x="829" y="1342"/>
                        </a:lnTo>
                        <a:lnTo>
                          <a:pt x="835" y="1342"/>
                        </a:lnTo>
                        <a:lnTo>
                          <a:pt x="835" y="1330"/>
                        </a:lnTo>
                        <a:lnTo>
                          <a:pt x="841" y="1330"/>
                        </a:lnTo>
                        <a:lnTo>
                          <a:pt x="841" y="1319"/>
                        </a:lnTo>
                        <a:lnTo>
                          <a:pt x="847" y="1319"/>
                        </a:lnTo>
                        <a:lnTo>
                          <a:pt x="847" y="1307"/>
                        </a:lnTo>
                        <a:lnTo>
                          <a:pt x="852" y="1307"/>
                        </a:lnTo>
                        <a:lnTo>
                          <a:pt x="852" y="1302"/>
                        </a:lnTo>
                        <a:lnTo>
                          <a:pt x="858" y="1302"/>
                        </a:lnTo>
                        <a:lnTo>
                          <a:pt x="858" y="1290"/>
                        </a:lnTo>
                        <a:lnTo>
                          <a:pt x="864" y="1290"/>
                        </a:lnTo>
                        <a:lnTo>
                          <a:pt x="864" y="1279"/>
                        </a:lnTo>
                        <a:lnTo>
                          <a:pt x="870" y="1279"/>
                        </a:lnTo>
                        <a:lnTo>
                          <a:pt x="870" y="1273"/>
                        </a:lnTo>
                        <a:lnTo>
                          <a:pt x="875" y="1273"/>
                        </a:lnTo>
                        <a:lnTo>
                          <a:pt x="875" y="1261"/>
                        </a:lnTo>
                        <a:lnTo>
                          <a:pt x="881" y="1261"/>
                        </a:lnTo>
                        <a:lnTo>
                          <a:pt x="881" y="1244"/>
                        </a:lnTo>
                        <a:lnTo>
                          <a:pt x="887" y="1244"/>
                        </a:lnTo>
                        <a:lnTo>
                          <a:pt x="887" y="1233"/>
                        </a:lnTo>
                        <a:lnTo>
                          <a:pt x="893" y="1233"/>
                        </a:lnTo>
                        <a:lnTo>
                          <a:pt x="893" y="1221"/>
                        </a:lnTo>
                        <a:lnTo>
                          <a:pt x="899" y="1221"/>
                        </a:lnTo>
                        <a:lnTo>
                          <a:pt x="899" y="1209"/>
                        </a:lnTo>
                        <a:lnTo>
                          <a:pt x="904" y="1209"/>
                        </a:lnTo>
                        <a:lnTo>
                          <a:pt x="904" y="1198"/>
                        </a:lnTo>
                        <a:lnTo>
                          <a:pt x="910" y="1198"/>
                        </a:lnTo>
                        <a:lnTo>
                          <a:pt x="910" y="1186"/>
                        </a:lnTo>
                        <a:lnTo>
                          <a:pt x="916" y="1186"/>
                        </a:lnTo>
                        <a:lnTo>
                          <a:pt x="916" y="1175"/>
                        </a:lnTo>
                        <a:lnTo>
                          <a:pt x="922" y="1175"/>
                        </a:lnTo>
                        <a:lnTo>
                          <a:pt x="922" y="1163"/>
                        </a:lnTo>
                        <a:lnTo>
                          <a:pt x="927" y="1163"/>
                        </a:lnTo>
                        <a:lnTo>
                          <a:pt x="927" y="1158"/>
                        </a:lnTo>
                        <a:lnTo>
                          <a:pt x="933" y="1158"/>
                        </a:lnTo>
                        <a:lnTo>
                          <a:pt x="933" y="1146"/>
                        </a:lnTo>
                        <a:lnTo>
                          <a:pt x="939" y="1146"/>
                        </a:lnTo>
                        <a:lnTo>
                          <a:pt x="939" y="1135"/>
                        </a:lnTo>
                        <a:lnTo>
                          <a:pt x="945" y="1135"/>
                        </a:lnTo>
                        <a:lnTo>
                          <a:pt x="945" y="1123"/>
                        </a:lnTo>
                        <a:lnTo>
                          <a:pt x="950" y="1123"/>
                        </a:lnTo>
                        <a:lnTo>
                          <a:pt x="950" y="1112"/>
                        </a:lnTo>
                        <a:lnTo>
                          <a:pt x="956" y="1112"/>
                        </a:lnTo>
                        <a:lnTo>
                          <a:pt x="956" y="1100"/>
                        </a:lnTo>
                        <a:lnTo>
                          <a:pt x="962" y="1100"/>
                        </a:lnTo>
                        <a:lnTo>
                          <a:pt x="962" y="1083"/>
                        </a:lnTo>
                        <a:lnTo>
                          <a:pt x="968" y="1083"/>
                        </a:lnTo>
                        <a:lnTo>
                          <a:pt x="968" y="1071"/>
                        </a:lnTo>
                        <a:lnTo>
                          <a:pt x="973" y="1071"/>
                        </a:lnTo>
                        <a:lnTo>
                          <a:pt x="973" y="1054"/>
                        </a:lnTo>
                        <a:lnTo>
                          <a:pt x="979" y="1054"/>
                        </a:lnTo>
                        <a:lnTo>
                          <a:pt x="979" y="1042"/>
                        </a:lnTo>
                        <a:lnTo>
                          <a:pt x="985" y="1042"/>
                        </a:lnTo>
                        <a:lnTo>
                          <a:pt x="985" y="1025"/>
                        </a:lnTo>
                        <a:lnTo>
                          <a:pt x="991" y="1025"/>
                        </a:lnTo>
                        <a:lnTo>
                          <a:pt x="991" y="1008"/>
                        </a:lnTo>
                        <a:lnTo>
                          <a:pt x="996" y="1008"/>
                        </a:lnTo>
                        <a:lnTo>
                          <a:pt x="996" y="991"/>
                        </a:lnTo>
                        <a:lnTo>
                          <a:pt x="1002" y="991"/>
                        </a:lnTo>
                        <a:lnTo>
                          <a:pt x="1002" y="973"/>
                        </a:lnTo>
                        <a:lnTo>
                          <a:pt x="1008" y="973"/>
                        </a:lnTo>
                        <a:lnTo>
                          <a:pt x="1008" y="956"/>
                        </a:lnTo>
                        <a:lnTo>
                          <a:pt x="1014" y="956"/>
                        </a:lnTo>
                        <a:lnTo>
                          <a:pt x="1014" y="939"/>
                        </a:lnTo>
                        <a:lnTo>
                          <a:pt x="1019" y="939"/>
                        </a:lnTo>
                        <a:lnTo>
                          <a:pt x="1019" y="921"/>
                        </a:lnTo>
                        <a:lnTo>
                          <a:pt x="1025" y="921"/>
                        </a:lnTo>
                        <a:lnTo>
                          <a:pt x="1025" y="904"/>
                        </a:lnTo>
                        <a:lnTo>
                          <a:pt x="1031" y="904"/>
                        </a:lnTo>
                        <a:lnTo>
                          <a:pt x="1031" y="887"/>
                        </a:lnTo>
                        <a:lnTo>
                          <a:pt x="1037" y="887"/>
                        </a:lnTo>
                        <a:lnTo>
                          <a:pt x="1037" y="870"/>
                        </a:lnTo>
                        <a:lnTo>
                          <a:pt x="1043" y="870"/>
                        </a:lnTo>
                        <a:lnTo>
                          <a:pt x="1043" y="847"/>
                        </a:lnTo>
                        <a:lnTo>
                          <a:pt x="1048" y="847"/>
                        </a:lnTo>
                        <a:lnTo>
                          <a:pt x="1048" y="829"/>
                        </a:lnTo>
                        <a:lnTo>
                          <a:pt x="1054" y="829"/>
                        </a:lnTo>
                        <a:lnTo>
                          <a:pt x="1054" y="806"/>
                        </a:lnTo>
                        <a:lnTo>
                          <a:pt x="1060" y="806"/>
                        </a:lnTo>
                        <a:lnTo>
                          <a:pt x="1060" y="783"/>
                        </a:lnTo>
                        <a:lnTo>
                          <a:pt x="1066" y="783"/>
                        </a:lnTo>
                        <a:lnTo>
                          <a:pt x="1066" y="760"/>
                        </a:lnTo>
                        <a:lnTo>
                          <a:pt x="1071" y="760"/>
                        </a:lnTo>
                        <a:lnTo>
                          <a:pt x="1071" y="737"/>
                        </a:lnTo>
                        <a:lnTo>
                          <a:pt x="1077" y="737"/>
                        </a:lnTo>
                        <a:lnTo>
                          <a:pt x="1077" y="708"/>
                        </a:lnTo>
                        <a:lnTo>
                          <a:pt x="1083" y="708"/>
                        </a:lnTo>
                        <a:lnTo>
                          <a:pt x="1083" y="685"/>
                        </a:lnTo>
                        <a:lnTo>
                          <a:pt x="1089" y="685"/>
                        </a:lnTo>
                        <a:lnTo>
                          <a:pt x="1089" y="657"/>
                        </a:lnTo>
                        <a:lnTo>
                          <a:pt x="1094" y="657"/>
                        </a:lnTo>
                        <a:lnTo>
                          <a:pt x="1094" y="633"/>
                        </a:lnTo>
                        <a:lnTo>
                          <a:pt x="1100" y="633"/>
                        </a:lnTo>
                        <a:lnTo>
                          <a:pt x="1100" y="605"/>
                        </a:lnTo>
                        <a:lnTo>
                          <a:pt x="1106" y="605"/>
                        </a:lnTo>
                        <a:lnTo>
                          <a:pt x="1106" y="576"/>
                        </a:lnTo>
                        <a:lnTo>
                          <a:pt x="1112" y="576"/>
                        </a:lnTo>
                        <a:lnTo>
                          <a:pt x="1112" y="541"/>
                        </a:lnTo>
                        <a:lnTo>
                          <a:pt x="1117" y="541"/>
                        </a:lnTo>
                        <a:lnTo>
                          <a:pt x="1117" y="507"/>
                        </a:lnTo>
                        <a:lnTo>
                          <a:pt x="1123" y="507"/>
                        </a:lnTo>
                        <a:lnTo>
                          <a:pt x="1123" y="478"/>
                        </a:lnTo>
                        <a:lnTo>
                          <a:pt x="1129" y="478"/>
                        </a:lnTo>
                        <a:lnTo>
                          <a:pt x="1129" y="443"/>
                        </a:lnTo>
                        <a:lnTo>
                          <a:pt x="1135" y="443"/>
                        </a:lnTo>
                        <a:lnTo>
                          <a:pt x="1135" y="415"/>
                        </a:lnTo>
                        <a:lnTo>
                          <a:pt x="1140" y="415"/>
                        </a:lnTo>
                        <a:lnTo>
                          <a:pt x="1140" y="380"/>
                        </a:lnTo>
                        <a:lnTo>
                          <a:pt x="1146" y="380"/>
                        </a:lnTo>
                        <a:lnTo>
                          <a:pt x="1146" y="351"/>
                        </a:lnTo>
                        <a:lnTo>
                          <a:pt x="1152" y="351"/>
                        </a:lnTo>
                        <a:lnTo>
                          <a:pt x="1152" y="317"/>
                        </a:lnTo>
                        <a:lnTo>
                          <a:pt x="1158" y="317"/>
                        </a:lnTo>
                        <a:lnTo>
                          <a:pt x="1158" y="288"/>
                        </a:lnTo>
                        <a:lnTo>
                          <a:pt x="1163" y="288"/>
                        </a:lnTo>
                        <a:lnTo>
                          <a:pt x="1163" y="248"/>
                        </a:lnTo>
                        <a:lnTo>
                          <a:pt x="1169" y="248"/>
                        </a:lnTo>
                        <a:lnTo>
                          <a:pt x="1169" y="207"/>
                        </a:lnTo>
                        <a:lnTo>
                          <a:pt x="1175" y="207"/>
                        </a:lnTo>
                        <a:lnTo>
                          <a:pt x="1175" y="173"/>
                        </a:lnTo>
                        <a:lnTo>
                          <a:pt x="1181" y="173"/>
                        </a:lnTo>
                        <a:lnTo>
                          <a:pt x="1181" y="138"/>
                        </a:lnTo>
                        <a:lnTo>
                          <a:pt x="1187" y="138"/>
                        </a:lnTo>
                        <a:lnTo>
                          <a:pt x="1187" y="109"/>
                        </a:lnTo>
                        <a:lnTo>
                          <a:pt x="1192" y="109"/>
                        </a:lnTo>
                        <a:lnTo>
                          <a:pt x="1192" y="81"/>
                        </a:lnTo>
                        <a:lnTo>
                          <a:pt x="1198" y="81"/>
                        </a:lnTo>
                        <a:lnTo>
                          <a:pt x="1198" y="57"/>
                        </a:lnTo>
                        <a:lnTo>
                          <a:pt x="1204" y="57"/>
                        </a:lnTo>
                        <a:lnTo>
                          <a:pt x="1204" y="40"/>
                        </a:lnTo>
                        <a:lnTo>
                          <a:pt x="1210" y="40"/>
                        </a:lnTo>
                        <a:lnTo>
                          <a:pt x="1210" y="23"/>
                        </a:lnTo>
                        <a:lnTo>
                          <a:pt x="1215" y="23"/>
                        </a:lnTo>
                        <a:lnTo>
                          <a:pt x="1215" y="11"/>
                        </a:lnTo>
                        <a:lnTo>
                          <a:pt x="1221" y="11"/>
                        </a:lnTo>
                        <a:lnTo>
                          <a:pt x="1221" y="0"/>
                        </a:lnTo>
                        <a:lnTo>
                          <a:pt x="1227" y="0"/>
                        </a:lnTo>
                        <a:lnTo>
                          <a:pt x="1227" y="6"/>
                        </a:lnTo>
                        <a:lnTo>
                          <a:pt x="1233" y="6"/>
                        </a:lnTo>
                        <a:lnTo>
                          <a:pt x="1233" y="17"/>
                        </a:lnTo>
                        <a:lnTo>
                          <a:pt x="1238" y="17"/>
                        </a:lnTo>
                        <a:lnTo>
                          <a:pt x="1238" y="40"/>
                        </a:lnTo>
                        <a:lnTo>
                          <a:pt x="1244" y="40"/>
                        </a:lnTo>
                        <a:lnTo>
                          <a:pt x="1244" y="57"/>
                        </a:lnTo>
                        <a:lnTo>
                          <a:pt x="1250" y="57"/>
                        </a:lnTo>
                        <a:lnTo>
                          <a:pt x="1250" y="81"/>
                        </a:lnTo>
                        <a:lnTo>
                          <a:pt x="1256" y="81"/>
                        </a:lnTo>
                        <a:lnTo>
                          <a:pt x="1256" y="115"/>
                        </a:lnTo>
                        <a:lnTo>
                          <a:pt x="1261" y="115"/>
                        </a:lnTo>
                        <a:lnTo>
                          <a:pt x="1261" y="155"/>
                        </a:lnTo>
                        <a:lnTo>
                          <a:pt x="1267" y="155"/>
                        </a:lnTo>
                        <a:lnTo>
                          <a:pt x="1267" y="196"/>
                        </a:lnTo>
                        <a:lnTo>
                          <a:pt x="1273" y="196"/>
                        </a:lnTo>
                        <a:lnTo>
                          <a:pt x="1273" y="242"/>
                        </a:lnTo>
                        <a:lnTo>
                          <a:pt x="1279" y="242"/>
                        </a:lnTo>
                        <a:lnTo>
                          <a:pt x="1279" y="288"/>
                        </a:lnTo>
                        <a:lnTo>
                          <a:pt x="1284" y="288"/>
                        </a:lnTo>
                        <a:lnTo>
                          <a:pt x="1284" y="334"/>
                        </a:lnTo>
                        <a:lnTo>
                          <a:pt x="1290" y="334"/>
                        </a:lnTo>
                        <a:lnTo>
                          <a:pt x="1290" y="380"/>
                        </a:lnTo>
                        <a:lnTo>
                          <a:pt x="1296" y="380"/>
                        </a:lnTo>
                        <a:lnTo>
                          <a:pt x="1296" y="426"/>
                        </a:lnTo>
                        <a:lnTo>
                          <a:pt x="1302" y="426"/>
                        </a:lnTo>
                        <a:lnTo>
                          <a:pt x="1302" y="466"/>
                        </a:lnTo>
                        <a:lnTo>
                          <a:pt x="1307" y="466"/>
                        </a:lnTo>
                        <a:lnTo>
                          <a:pt x="1307" y="507"/>
                        </a:lnTo>
                        <a:lnTo>
                          <a:pt x="1313" y="507"/>
                        </a:lnTo>
                        <a:lnTo>
                          <a:pt x="1313" y="541"/>
                        </a:lnTo>
                        <a:lnTo>
                          <a:pt x="1319" y="541"/>
                        </a:lnTo>
                        <a:lnTo>
                          <a:pt x="1319" y="570"/>
                        </a:lnTo>
                        <a:lnTo>
                          <a:pt x="1325" y="570"/>
                        </a:lnTo>
                        <a:lnTo>
                          <a:pt x="1325" y="593"/>
                        </a:lnTo>
                        <a:lnTo>
                          <a:pt x="1331" y="593"/>
                        </a:lnTo>
                        <a:lnTo>
                          <a:pt x="1331" y="622"/>
                        </a:lnTo>
                        <a:lnTo>
                          <a:pt x="1336" y="622"/>
                        </a:lnTo>
                        <a:lnTo>
                          <a:pt x="1336" y="645"/>
                        </a:lnTo>
                        <a:lnTo>
                          <a:pt x="1342" y="645"/>
                        </a:lnTo>
                        <a:lnTo>
                          <a:pt x="1342" y="662"/>
                        </a:lnTo>
                        <a:lnTo>
                          <a:pt x="1348" y="662"/>
                        </a:lnTo>
                        <a:lnTo>
                          <a:pt x="1348" y="680"/>
                        </a:lnTo>
                        <a:lnTo>
                          <a:pt x="1354" y="680"/>
                        </a:lnTo>
                        <a:lnTo>
                          <a:pt x="1354" y="697"/>
                        </a:lnTo>
                        <a:lnTo>
                          <a:pt x="1359" y="697"/>
                        </a:lnTo>
                        <a:lnTo>
                          <a:pt x="1359" y="714"/>
                        </a:lnTo>
                        <a:lnTo>
                          <a:pt x="1365" y="714"/>
                        </a:lnTo>
                        <a:lnTo>
                          <a:pt x="1365" y="731"/>
                        </a:lnTo>
                        <a:lnTo>
                          <a:pt x="1371" y="731"/>
                        </a:lnTo>
                        <a:lnTo>
                          <a:pt x="1371" y="749"/>
                        </a:lnTo>
                        <a:lnTo>
                          <a:pt x="1377" y="749"/>
                        </a:lnTo>
                        <a:lnTo>
                          <a:pt x="1377" y="760"/>
                        </a:lnTo>
                        <a:lnTo>
                          <a:pt x="1382" y="760"/>
                        </a:lnTo>
                        <a:lnTo>
                          <a:pt x="1382" y="777"/>
                        </a:lnTo>
                        <a:lnTo>
                          <a:pt x="1388" y="777"/>
                        </a:lnTo>
                        <a:lnTo>
                          <a:pt x="1388" y="795"/>
                        </a:lnTo>
                        <a:lnTo>
                          <a:pt x="1394" y="795"/>
                        </a:lnTo>
                        <a:lnTo>
                          <a:pt x="1394" y="806"/>
                        </a:lnTo>
                        <a:lnTo>
                          <a:pt x="1400" y="806"/>
                        </a:lnTo>
                        <a:lnTo>
                          <a:pt x="1400" y="824"/>
                        </a:lnTo>
                        <a:lnTo>
                          <a:pt x="1405" y="824"/>
                        </a:lnTo>
                        <a:lnTo>
                          <a:pt x="1405" y="841"/>
                        </a:lnTo>
                        <a:lnTo>
                          <a:pt x="1411" y="841"/>
                        </a:lnTo>
                        <a:lnTo>
                          <a:pt x="1411" y="858"/>
                        </a:lnTo>
                        <a:lnTo>
                          <a:pt x="1417" y="858"/>
                        </a:lnTo>
                        <a:lnTo>
                          <a:pt x="1417" y="870"/>
                        </a:lnTo>
                        <a:lnTo>
                          <a:pt x="1423" y="870"/>
                        </a:lnTo>
                        <a:lnTo>
                          <a:pt x="1423" y="887"/>
                        </a:lnTo>
                        <a:lnTo>
                          <a:pt x="1428" y="887"/>
                        </a:lnTo>
                        <a:lnTo>
                          <a:pt x="1428" y="904"/>
                        </a:lnTo>
                        <a:lnTo>
                          <a:pt x="1434" y="904"/>
                        </a:lnTo>
                        <a:lnTo>
                          <a:pt x="1434" y="921"/>
                        </a:lnTo>
                        <a:lnTo>
                          <a:pt x="1440" y="921"/>
                        </a:lnTo>
                        <a:lnTo>
                          <a:pt x="1440" y="939"/>
                        </a:lnTo>
                        <a:lnTo>
                          <a:pt x="1446" y="939"/>
                        </a:lnTo>
                        <a:lnTo>
                          <a:pt x="1446" y="950"/>
                        </a:lnTo>
                        <a:lnTo>
                          <a:pt x="1451" y="950"/>
                        </a:lnTo>
                        <a:lnTo>
                          <a:pt x="1451" y="968"/>
                        </a:lnTo>
                        <a:lnTo>
                          <a:pt x="1457" y="968"/>
                        </a:lnTo>
                        <a:lnTo>
                          <a:pt x="1457" y="979"/>
                        </a:lnTo>
                        <a:lnTo>
                          <a:pt x="1463" y="979"/>
                        </a:lnTo>
                        <a:lnTo>
                          <a:pt x="1463" y="991"/>
                        </a:lnTo>
                        <a:lnTo>
                          <a:pt x="1469" y="991"/>
                        </a:lnTo>
                        <a:lnTo>
                          <a:pt x="1469" y="1002"/>
                        </a:lnTo>
                        <a:lnTo>
                          <a:pt x="1475" y="1002"/>
                        </a:lnTo>
                        <a:lnTo>
                          <a:pt x="1475" y="1014"/>
                        </a:lnTo>
                        <a:lnTo>
                          <a:pt x="1480" y="1014"/>
                        </a:lnTo>
                        <a:lnTo>
                          <a:pt x="1480" y="1025"/>
                        </a:lnTo>
                        <a:lnTo>
                          <a:pt x="1486" y="1025"/>
                        </a:lnTo>
                        <a:lnTo>
                          <a:pt x="1486" y="1031"/>
                        </a:lnTo>
                        <a:lnTo>
                          <a:pt x="1492" y="1031"/>
                        </a:lnTo>
                        <a:lnTo>
                          <a:pt x="1492" y="1037"/>
                        </a:lnTo>
                        <a:lnTo>
                          <a:pt x="1498" y="1037"/>
                        </a:lnTo>
                        <a:lnTo>
                          <a:pt x="1498" y="1042"/>
                        </a:lnTo>
                        <a:lnTo>
                          <a:pt x="1503" y="1042"/>
                        </a:lnTo>
                        <a:lnTo>
                          <a:pt x="1503" y="1048"/>
                        </a:lnTo>
                        <a:lnTo>
                          <a:pt x="1509" y="1048"/>
                        </a:lnTo>
                        <a:lnTo>
                          <a:pt x="1509" y="1054"/>
                        </a:lnTo>
                        <a:lnTo>
                          <a:pt x="1515" y="1054"/>
                        </a:lnTo>
                        <a:lnTo>
                          <a:pt x="1515" y="1060"/>
                        </a:lnTo>
                        <a:lnTo>
                          <a:pt x="1521" y="1060"/>
                        </a:lnTo>
                        <a:lnTo>
                          <a:pt x="1521" y="1065"/>
                        </a:lnTo>
                        <a:lnTo>
                          <a:pt x="1526" y="1065"/>
                        </a:lnTo>
                        <a:lnTo>
                          <a:pt x="1526" y="1071"/>
                        </a:lnTo>
                        <a:lnTo>
                          <a:pt x="1532" y="1071"/>
                        </a:lnTo>
                        <a:lnTo>
                          <a:pt x="1561" y="1071"/>
                        </a:lnTo>
                        <a:lnTo>
                          <a:pt x="1567" y="1071"/>
                        </a:lnTo>
                        <a:lnTo>
                          <a:pt x="1567" y="1065"/>
                        </a:lnTo>
                        <a:lnTo>
                          <a:pt x="1572" y="1065"/>
                        </a:lnTo>
                        <a:lnTo>
                          <a:pt x="1572" y="1060"/>
                        </a:lnTo>
                        <a:lnTo>
                          <a:pt x="1578" y="1060"/>
                        </a:lnTo>
                        <a:lnTo>
                          <a:pt x="1584" y="1060"/>
                        </a:lnTo>
                        <a:lnTo>
                          <a:pt x="1590" y="1060"/>
                        </a:lnTo>
                        <a:lnTo>
                          <a:pt x="1590" y="1054"/>
                        </a:lnTo>
                        <a:lnTo>
                          <a:pt x="1595" y="1054"/>
                        </a:lnTo>
                        <a:lnTo>
                          <a:pt x="1601" y="1054"/>
                        </a:lnTo>
                        <a:lnTo>
                          <a:pt x="1607" y="1054"/>
                        </a:lnTo>
                        <a:lnTo>
                          <a:pt x="1607" y="1048"/>
                        </a:lnTo>
                        <a:lnTo>
                          <a:pt x="1613" y="1048"/>
                        </a:lnTo>
                        <a:lnTo>
                          <a:pt x="1630" y="1048"/>
                        </a:lnTo>
                        <a:lnTo>
                          <a:pt x="1636" y="1048"/>
                        </a:lnTo>
                        <a:lnTo>
                          <a:pt x="1636" y="1054"/>
                        </a:lnTo>
                        <a:lnTo>
                          <a:pt x="1642" y="1054"/>
                        </a:lnTo>
                        <a:lnTo>
                          <a:pt x="1647" y="1054"/>
                        </a:lnTo>
                        <a:lnTo>
                          <a:pt x="1647" y="1065"/>
                        </a:lnTo>
                        <a:lnTo>
                          <a:pt x="1653" y="1065"/>
                        </a:lnTo>
                        <a:lnTo>
                          <a:pt x="1653" y="1071"/>
                        </a:lnTo>
                        <a:lnTo>
                          <a:pt x="1659" y="1071"/>
                        </a:lnTo>
                        <a:lnTo>
                          <a:pt x="1659" y="1077"/>
                        </a:lnTo>
                        <a:lnTo>
                          <a:pt x="1665" y="1077"/>
                        </a:lnTo>
                        <a:lnTo>
                          <a:pt x="1665" y="1089"/>
                        </a:lnTo>
                        <a:lnTo>
                          <a:pt x="1670" y="1089"/>
                        </a:lnTo>
                        <a:lnTo>
                          <a:pt x="1670" y="1094"/>
                        </a:lnTo>
                        <a:lnTo>
                          <a:pt x="1676" y="1094"/>
                        </a:lnTo>
                        <a:lnTo>
                          <a:pt x="1682" y="1094"/>
                        </a:lnTo>
                        <a:lnTo>
                          <a:pt x="1682" y="1100"/>
                        </a:lnTo>
                        <a:lnTo>
                          <a:pt x="1688" y="1100"/>
                        </a:lnTo>
                        <a:lnTo>
                          <a:pt x="1688" y="1112"/>
                        </a:lnTo>
                        <a:lnTo>
                          <a:pt x="1693" y="1112"/>
                        </a:lnTo>
                        <a:lnTo>
                          <a:pt x="1693" y="1117"/>
                        </a:lnTo>
                        <a:lnTo>
                          <a:pt x="1699" y="1117"/>
                        </a:lnTo>
                        <a:lnTo>
                          <a:pt x="1699" y="1123"/>
                        </a:lnTo>
                        <a:lnTo>
                          <a:pt x="1705" y="1123"/>
                        </a:lnTo>
                        <a:lnTo>
                          <a:pt x="1705" y="1129"/>
                        </a:lnTo>
                        <a:lnTo>
                          <a:pt x="1711" y="1129"/>
                        </a:lnTo>
                        <a:lnTo>
                          <a:pt x="1716" y="1129"/>
                        </a:lnTo>
                        <a:lnTo>
                          <a:pt x="1716" y="1135"/>
                        </a:lnTo>
                        <a:lnTo>
                          <a:pt x="1722" y="1135"/>
                        </a:lnTo>
                        <a:lnTo>
                          <a:pt x="1728" y="1135"/>
                        </a:lnTo>
                        <a:lnTo>
                          <a:pt x="1728" y="1129"/>
                        </a:lnTo>
                      </a:path>
                    </a:pathLst>
                  </a:custGeom>
                  <a:noFill/>
                  <a:ln w="28575">
                    <a:solidFill>
                      <a:schemeClr val="accent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AU" sz="1200" dirty="0"/>
                  </a:p>
                </p:txBody>
              </p:sp>
              <p:sp>
                <p:nvSpPr>
                  <p:cNvPr id="50" name="Freeform 67"/>
                  <p:cNvSpPr>
                    <a:spLocks noChangeAspect="1"/>
                  </p:cNvSpPr>
                  <p:nvPr/>
                </p:nvSpPr>
                <p:spPr bwMode="auto">
                  <a:xfrm>
                    <a:off x="-1646833" y="2650548"/>
                    <a:ext cx="1611052" cy="1566386"/>
                  </a:xfrm>
                  <a:custGeom>
                    <a:avLst/>
                    <a:gdLst>
                      <a:gd name="T0" fmla="*/ 0 w 2430"/>
                      <a:gd name="T1" fmla="*/ 2 h 3289"/>
                      <a:gd name="T2" fmla="*/ 0 w 2430"/>
                      <a:gd name="T3" fmla="*/ 2 h 3289"/>
                      <a:gd name="T4" fmla="*/ 0 w 2430"/>
                      <a:gd name="T5" fmla="*/ 2 h 3289"/>
                      <a:gd name="T6" fmla="*/ 0 w 2430"/>
                      <a:gd name="T7" fmla="*/ 2 h 3289"/>
                      <a:gd name="T8" fmla="*/ 1 w 2430"/>
                      <a:gd name="T9" fmla="*/ 2 h 3289"/>
                      <a:gd name="T10" fmla="*/ 1 w 2430"/>
                      <a:gd name="T11" fmla="*/ 2 h 3289"/>
                      <a:gd name="T12" fmla="*/ 1 w 2430"/>
                      <a:gd name="T13" fmla="*/ 2 h 3289"/>
                      <a:gd name="T14" fmla="*/ 1 w 2430"/>
                      <a:gd name="T15" fmla="*/ 2 h 3289"/>
                      <a:gd name="T16" fmla="*/ 1 w 2430"/>
                      <a:gd name="T17" fmla="*/ 2 h 3289"/>
                      <a:gd name="T18" fmla="*/ 1 w 2430"/>
                      <a:gd name="T19" fmla="*/ 2 h 3289"/>
                      <a:gd name="T20" fmla="*/ 1 w 2430"/>
                      <a:gd name="T21" fmla="*/ 2 h 3289"/>
                      <a:gd name="T22" fmla="*/ 1 w 2430"/>
                      <a:gd name="T23" fmla="*/ 2 h 3289"/>
                      <a:gd name="T24" fmla="*/ 2 w 2430"/>
                      <a:gd name="T25" fmla="*/ 2 h 3289"/>
                      <a:gd name="T26" fmla="*/ 2 w 2430"/>
                      <a:gd name="T27" fmla="*/ 2 h 3289"/>
                      <a:gd name="T28" fmla="*/ 2 w 2430"/>
                      <a:gd name="T29" fmla="*/ 2 h 3289"/>
                      <a:gd name="T30" fmla="*/ 2 w 2430"/>
                      <a:gd name="T31" fmla="*/ 2 h 3289"/>
                      <a:gd name="T32" fmla="*/ 2 w 2430"/>
                      <a:gd name="T33" fmla="*/ 2 h 3289"/>
                      <a:gd name="T34" fmla="*/ 2 w 2430"/>
                      <a:gd name="T35" fmla="*/ 2 h 3289"/>
                      <a:gd name="T36" fmla="*/ 2 w 2430"/>
                      <a:gd name="T37" fmla="*/ 2 h 3289"/>
                      <a:gd name="T38" fmla="*/ 2 w 2430"/>
                      <a:gd name="T39" fmla="*/ 2 h 3289"/>
                      <a:gd name="T40" fmla="*/ 2 w 2430"/>
                      <a:gd name="T41" fmla="*/ 2 h 3289"/>
                      <a:gd name="T42" fmla="*/ 2 w 2430"/>
                      <a:gd name="T43" fmla="*/ 2 h 3289"/>
                      <a:gd name="T44" fmla="*/ 3 w 2430"/>
                      <a:gd name="T45" fmla="*/ 2 h 3289"/>
                      <a:gd name="T46" fmla="*/ 3 w 2430"/>
                      <a:gd name="T47" fmla="*/ 2 h 3289"/>
                      <a:gd name="T48" fmla="*/ 3 w 2430"/>
                      <a:gd name="T49" fmla="*/ 2 h 3289"/>
                      <a:gd name="T50" fmla="*/ 3 w 2430"/>
                      <a:gd name="T51" fmla="*/ 2 h 3289"/>
                      <a:gd name="T52" fmla="*/ 3 w 2430"/>
                      <a:gd name="T53" fmla="*/ 2 h 3289"/>
                      <a:gd name="T54" fmla="*/ 3 w 2430"/>
                      <a:gd name="T55" fmla="*/ 2 h 3289"/>
                      <a:gd name="T56" fmla="*/ 3 w 2430"/>
                      <a:gd name="T57" fmla="*/ 2 h 3289"/>
                      <a:gd name="T58" fmla="*/ 3 w 2430"/>
                      <a:gd name="T59" fmla="*/ 2 h 3289"/>
                      <a:gd name="T60" fmla="*/ 3 w 2430"/>
                      <a:gd name="T61" fmla="*/ 2 h 3289"/>
                      <a:gd name="T62" fmla="*/ 4 w 2430"/>
                      <a:gd name="T63" fmla="*/ 2 h 3289"/>
                      <a:gd name="T64" fmla="*/ 4 w 2430"/>
                      <a:gd name="T65" fmla="*/ 2 h 3289"/>
                      <a:gd name="T66" fmla="*/ 4 w 2430"/>
                      <a:gd name="T67" fmla="*/ 2 h 3289"/>
                      <a:gd name="T68" fmla="*/ 5 w 2430"/>
                      <a:gd name="T69" fmla="*/ 2 h 3289"/>
                      <a:gd name="T70" fmla="*/ 6 w 2430"/>
                      <a:gd name="T71" fmla="*/ 2 h 3289"/>
                      <a:gd name="T72" fmla="*/ 6 w 2430"/>
                      <a:gd name="T73" fmla="*/ 2 h 3289"/>
                      <a:gd name="T74" fmla="*/ 6 w 2430"/>
                      <a:gd name="T75" fmla="*/ 2 h 3289"/>
                      <a:gd name="T76" fmla="*/ 7 w 2430"/>
                      <a:gd name="T77" fmla="*/ 2 h 3289"/>
                      <a:gd name="T78" fmla="*/ 8 w 2430"/>
                      <a:gd name="T79" fmla="*/ 2 h 3289"/>
                      <a:gd name="T80" fmla="*/ 8 w 2430"/>
                      <a:gd name="T81" fmla="*/ 2 h 3289"/>
                      <a:gd name="T82" fmla="*/ 8 w 2430"/>
                      <a:gd name="T83" fmla="*/ 2 h 3289"/>
                      <a:gd name="T84" fmla="*/ 8 w 2430"/>
                      <a:gd name="T85" fmla="*/ 2 h 3289"/>
                      <a:gd name="T86" fmla="*/ 9 w 2430"/>
                      <a:gd name="T87" fmla="*/ 2 h 3289"/>
                      <a:gd name="T88" fmla="*/ 9 w 2430"/>
                      <a:gd name="T89" fmla="*/ 2 h 3289"/>
                      <a:gd name="T90" fmla="*/ 10 w 2430"/>
                      <a:gd name="T91" fmla="*/ 2 h 3289"/>
                      <a:gd name="T92" fmla="*/ 10 w 2430"/>
                      <a:gd name="T93" fmla="*/ 2 h 3289"/>
                      <a:gd name="T94" fmla="*/ 10 w 2430"/>
                      <a:gd name="T95" fmla="*/ 2 h 3289"/>
                      <a:gd name="T96" fmla="*/ 11 w 2430"/>
                      <a:gd name="T97" fmla="*/ 2 h 3289"/>
                      <a:gd name="T98" fmla="*/ 11 w 2430"/>
                      <a:gd name="T99" fmla="*/ 2 h 3289"/>
                      <a:gd name="T100" fmla="*/ 12 w 2430"/>
                      <a:gd name="T101" fmla="*/ 2 h 3289"/>
                      <a:gd name="T102" fmla="*/ 12 w 2430"/>
                      <a:gd name="T103" fmla="*/ 2 h 3289"/>
                      <a:gd name="T104" fmla="*/ 12 w 2430"/>
                      <a:gd name="T105" fmla="*/ 2 h 3289"/>
                      <a:gd name="T106" fmla="*/ 12 w 2430"/>
                      <a:gd name="T107" fmla="*/ 2 h 3289"/>
                      <a:gd name="T108" fmla="*/ 12 w 2430"/>
                      <a:gd name="T109" fmla="*/ 2 h 3289"/>
                      <a:gd name="T110" fmla="*/ 12 w 2430"/>
                      <a:gd name="T111" fmla="*/ 1 h 3289"/>
                      <a:gd name="T112" fmla="*/ 12 w 2430"/>
                      <a:gd name="T113" fmla="*/ 1 h 3289"/>
                      <a:gd name="T114" fmla="*/ 12 w 2430"/>
                      <a:gd name="T115" fmla="*/ 0 h 3289"/>
                      <a:gd name="T116" fmla="*/ 12 w 2430"/>
                      <a:gd name="T117" fmla="*/ 0 h 3289"/>
                      <a:gd name="T118" fmla="*/ 13 w 2430"/>
                      <a:gd name="T119" fmla="*/ 0 h 3289"/>
                      <a:gd name="T120" fmla="*/ 13 w 2430"/>
                      <a:gd name="T121" fmla="*/ 1 h 3289"/>
                      <a:gd name="T122" fmla="*/ 13 w 2430"/>
                      <a:gd name="T123" fmla="*/ 2 h 3289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  <a:gd name="T186" fmla="*/ 0 w 2430"/>
                      <a:gd name="T187" fmla="*/ 0 h 3289"/>
                      <a:gd name="T188" fmla="*/ 2430 w 2430"/>
                      <a:gd name="T189" fmla="*/ 3289 h 3289"/>
                    </a:gdLst>
                    <a:ahLst/>
                    <a:cxnLst>
                      <a:cxn ang="T124">
                        <a:pos x="T0" y="T1"/>
                      </a:cxn>
                      <a:cxn ang="T125">
                        <a:pos x="T2" y="T3"/>
                      </a:cxn>
                      <a:cxn ang="T126">
                        <a:pos x="T4" y="T5"/>
                      </a:cxn>
                      <a:cxn ang="T127">
                        <a:pos x="T6" y="T7"/>
                      </a:cxn>
                      <a:cxn ang="T128">
                        <a:pos x="T8" y="T9"/>
                      </a:cxn>
                      <a:cxn ang="T129">
                        <a:pos x="T10" y="T11"/>
                      </a:cxn>
                      <a:cxn ang="T130">
                        <a:pos x="T12" y="T13"/>
                      </a:cxn>
                      <a:cxn ang="T131">
                        <a:pos x="T14" y="T15"/>
                      </a:cxn>
                      <a:cxn ang="T132">
                        <a:pos x="T16" y="T17"/>
                      </a:cxn>
                      <a:cxn ang="T133">
                        <a:pos x="T18" y="T19"/>
                      </a:cxn>
                      <a:cxn ang="T134">
                        <a:pos x="T20" y="T21"/>
                      </a:cxn>
                      <a:cxn ang="T135">
                        <a:pos x="T22" y="T23"/>
                      </a:cxn>
                      <a:cxn ang="T136">
                        <a:pos x="T24" y="T25"/>
                      </a:cxn>
                      <a:cxn ang="T137">
                        <a:pos x="T26" y="T27"/>
                      </a:cxn>
                      <a:cxn ang="T138">
                        <a:pos x="T28" y="T29"/>
                      </a:cxn>
                      <a:cxn ang="T139">
                        <a:pos x="T30" y="T31"/>
                      </a:cxn>
                      <a:cxn ang="T140">
                        <a:pos x="T32" y="T33"/>
                      </a:cxn>
                      <a:cxn ang="T141">
                        <a:pos x="T34" y="T35"/>
                      </a:cxn>
                      <a:cxn ang="T142">
                        <a:pos x="T36" y="T37"/>
                      </a:cxn>
                      <a:cxn ang="T143">
                        <a:pos x="T38" y="T39"/>
                      </a:cxn>
                      <a:cxn ang="T144">
                        <a:pos x="T40" y="T41"/>
                      </a:cxn>
                      <a:cxn ang="T145">
                        <a:pos x="T42" y="T43"/>
                      </a:cxn>
                      <a:cxn ang="T146">
                        <a:pos x="T44" y="T45"/>
                      </a:cxn>
                      <a:cxn ang="T147">
                        <a:pos x="T46" y="T47"/>
                      </a:cxn>
                      <a:cxn ang="T148">
                        <a:pos x="T48" y="T49"/>
                      </a:cxn>
                      <a:cxn ang="T149">
                        <a:pos x="T50" y="T51"/>
                      </a:cxn>
                      <a:cxn ang="T150">
                        <a:pos x="T52" y="T53"/>
                      </a:cxn>
                      <a:cxn ang="T151">
                        <a:pos x="T54" y="T55"/>
                      </a:cxn>
                      <a:cxn ang="T152">
                        <a:pos x="T56" y="T57"/>
                      </a:cxn>
                      <a:cxn ang="T153">
                        <a:pos x="T58" y="T59"/>
                      </a:cxn>
                      <a:cxn ang="T154">
                        <a:pos x="T60" y="T61"/>
                      </a:cxn>
                      <a:cxn ang="T155">
                        <a:pos x="T62" y="T63"/>
                      </a:cxn>
                      <a:cxn ang="T156">
                        <a:pos x="T64" y="T65"/>
                      </a:cxn>
                      <a:cxn ang="T157">
                        <a:pos x="T66" y="T67"/>
                      </a:cxn>
                      <a:cxn ang="T158">
                        <a:pos x="T68" y="T69"/>
                      </a:cxn>
                      <a:cxn ang="T159">
                        <a:pos x="T70" y="T71"/>
                      </a:cxn>
                      <a:cxn ang="T160">
                        <a:pos x="T72" y="T73"/>
                      </a:cxn>
                      <a:cxn ang="T161">
                        <a:pos x="T74" y="T75"/>
                      </a:cxn>
                      <a:cxn ang="T162">
                        <a:pos x="T76" y="T77"/>
                      </a:cxn>
                      <a:cxn ang="T163">
                        <a:pos x="T78" y="T79"/>
                      </a:cxn>
                      <a:cxn ang="T164">
                        <a:pos x="T80" y="T81"/>
                      </a:cxn>
                      <a:cxn ang="T165">
                        <a:pos x="T82" y="T83"/>
                      </a:cxn>
                      <a:cxn ang="T166">
                        <a:pos x="T84" y="T85"/>
                      </a:cxn>
                      <a:cxn ang="T167">
                        <a:pos x="T86" y="T87"/>
                      </a:cxn>
                      <a:cxn ang="T168">
                        <a:pos x="T88" y="T89"/>
                      </a:cxn>
                      <a:cxn ang="T169">
                        <a:pos x="T90" y="T91"/>
                      </a:cxn>
                      <a:cxn ang="T170">
                        <a:pos x="T92" y="T93"/>
                      </a:cxn>
                      <a:cxn ang="T171">
                        <a:pos x="T94" y="T95"/>
                      </a:cxn>
                      <a:cxn ang="T172">
                        <a:pos x="T96" y="T97"/>
                      </a:cxn>
                      <a:cxn ang="T173">
                        <a:pos x="T98" y="T99"/>
                      </a:cxn>
                      <a:cxn ang="T174">
                        <a:pos x="T100" y="T101"/>
                      </a:cxn>
                      <a:cxn ang="T175">
                        <a:pos x="T102" y="T103"/>
                      </a:cxn>
                      <a:cxn ang="T176">
                        <a:pos x="T104" y="T105"/>
                      </a:cxn>
                      <a:cxn ang="T177">
                        <a:pos x="T106" y="T107"/>
                      </a:cxn>
                      <a:cxn ang="T178">
                        <a:pos x="T108" y="T109"/>
                      </a:cxn>
                      <a:cxn ang="T179">
                        <a:pos x="T110" y="T111"/>
                      </a:cxn>
                      <a:cxn ang="T180">
                        <a:pos x="T112" y="T113"/>
                      </a:cxn>
                      <a:cxn ang="T181">
                        <a:pos x="T114" y="T115"/>
                      </a:cxn>
                      <a:cxn ang="T182">
                        <a:pos x="T116" y="T117"/>
                      </a:cxn>
                      <a:cxn ang="T183">
                        <a:pos x="T118" y="T119"/>
                      </a:cxn>
                      <a:cxn ang="T184">
                        <a:pos x="T120" y="T121"/>
                      </a:cxn>
                      <a:cxn ang="T185">
                        <a:pos x="T122" y="T123"/>
                      </a:cxn>
                    </a:cxnLst>
                    <a:rect l="T186" t="T187" r="T188" b="T189"/>
                    <a:pathLst>
                      <a:path w="2430" h="3289">
                        <a:moveTo>
                          <a:pt x="0" y="2771"/>
                        </a:moveTo>
                        <a:lnTo>
                          <a:pt x="0" y="2765"/>
                        </a:lnTo>
                        <a:lnTo>
                          <a:pt x="5" y="2765"/>
                        </a:lnTo>
                        <a:lnTo>
                          <a:pt x="5" y="2759"/>
                        </a:lnTo>
                        <a:lnTo>
                          <a:pt x="11" y="2759"/>
                        </a:lnTo>
                        <a:lnTo>
                          <a:pt x="11" y="2748"/>
                        </a:lnTo>
                        <a:lnTo>
                          <a:pt x="17" y="2748"/>
                        </a:lnTo>
                        <a:lnTo>
                          <a:pt x="17" y="2731"/>
                        </a:lnTo>
                        <a:lnTo>
                          <a:pt x="23" y="2731"/>
                        </a:lnTo>
                        <a:lnTo>
                          <a:pt x="23" y="2713"/>
                        </a:lnTo>
                        <a:lnTo>
                          <a:pt x="29" y="2713"/>
                        </a:lnTo>
                        <a:lnTo>
                          <a:pt x="29" y="2684"/>
                        </a:lnTo>
                        <a:lnTo>
                          <a:pt x="34" y="2684"/>
                        </a:lnTo>
                        <a:lnTo>
                          <a:pt x="34" y="2656"/>
                        </a:lnTo>
                        <a:lnTo>
                          <a:pt x="40" y="2656"/>
                        </a:lnTo>
                        <a:lnTo>
                          <a:pt x="40" y="2621"/>
                        </a:lnTo>
                        <a:lnTo>
                          <a:pt x="46" y="2621"/>
                        </a:lnTo>
                        <a:lnTo>
                          <a:pt x="46" y="2587"/>
                        </a:lnTo>
                        <a:lnTo>
                          <a:pt x="52" y="2587"/>
                        </a:lnTo>
                        <a:lnTo>
                          <a:pt x="52" y="2546"/>
                        </a:lnTo>
                        <a:lnTo>
                          <a:pt x="57" y="2546"/>
                        </a:lnTo>
                        <a:lnTo>
                          <a:pt x="57" y="2506"/>
                        </a:lnTo>
                        <a:lnTo>
                          <a:pt x="63" y="2506"/>
                        </a:lnTo>
                        <a:lnTo>
                          <a:pt x="63" y="2460"/>
                        </a:lnTo>
                        <a:lnTo>
                          <a:pt x="69" y="2460"/>
                        </a:lnTo>
                        <a:lnTo>
                          <a:pt x="69" y="2419"/>
                        </a:lnTo>
                        <a:lnTo>
                          <a:pt x="75" y="2419"/>
                        </a:lnTo>
                        <a:lnTo>
                          <a:pt x="75" y="2391"/>
                        </a:lnTo>
                        <a:lnTo>
                          <a:pt x="80" y="2391"/>
                        </a:lnTo>
                        <a:lnTo>
                          <a:pt x="80" y="2379"/>
                        </a:lnTo>
                        <a:lnTo>
                          <a:pt x="86" y="2379"/>
                        </a:lnTo>
                        <a:lnTo>
                          <a:pt x="86" y="2385"/>
                        </a:lnTo>
                        <a:lnTo>
                          <a:pt x="92" y="2385"/>
                        </a:lnTo>
                        <a:lnTo>
                          <a:pt x="92" y="2396"/>
                        </a:lnTo>
                        <a:lnTo>
                          <a:pt x="98" y="2396"/>
                        </a:lnTo>
                        <a:lnTo>
                          <a:pt x="98" y="2414"/>
                        </a:lnTo>
                        <a:lnTo>
                          <a:pt x="103" y="2414"/>
                        </a:lnTo>
                        <a:lnTo>
                          <a:pt x="103" y="2408"/>
                        </a:lnTo>
                        <a:lnTo>
                          <a:pt x="109" y="2408"/>
                        </a:lnTo>
                        <a:lnTo>
                          <a:pt x="109" y="2391"/>
                        </a:lnTo>
                        <a:lnTo>
                          <a:pt x="115" y="2391"/>
                        </a:lnTo>
                        <a:lnTo>
                          <a:pt x="115" y="2356"/>
                        </a:lnTo>
                        <a:lnTo>
                          <a:pt x="121" y="2356"/>
                        </a:lnTo>
                        <a:lnTo>
                          <a:pt x="121" y="2316"/>
                        </a:lnTo>
                        <a:lnTo>
                          <a:pt x="126" y="2316"/>
                        </a:lnTo>
                        <a:lnTo>
                          <a:pt x="126" y="2275"/>
                        </a:lnTo>
                        <a:lnTo>
                          <a:pt x="132" y="2275"/>
                        </a:lnTo>
                        <a:lnTo>
                          <a:pt x="132" y="2252"/>
                        </a:lnTo>
                        <a:lnTo>
                          <a:pt x="138" y="2252"/>
                        </a:lnTo>
                        <a:lnTo>
                          <a:pt x="138" y="2247"/>
                        </a:lnTo>
                        <a:lnTo>
                          <a:pt x="144" y="2247"/>
                        </a:lnTo>
                        <a:lnTo>
                          <a:pt x="144" y="2258"/>
                        </a:lnTo>
                        <a:lnTo>
                          <a:pt x="149" y="2258"/>
                        </a:lnTo>
                        <a:lnTo>
                          <a:pt x="149" y="2293"/>
                        </a:lnTo>
                        <a:lnTo>
                          <a:pt x="155" y="2293"/>
                        </a:lnTo>
                        <a:lnTo>
                          <a:pt x="155" y="2356"/>
                        </a:lnTo>
                        <a:lnTo>
                          <a:pt x="161" y="2356"/>
                        </a:lnTo>
                        <a:lnTo>
                          <a:pt x="161" y="2425"/>
                        </a:lnTo>
                        <a:lnTo>
                          <a:pt x="167" y="2425"/>
                        </a:lnTo>
                        <a:lnTo>
                          <a:pt x="167" y="2483"/>
                        </a:lnTo>
                        <a:lnTo>
                          <a:pt x="173" y="2483"/>
                        </a:lnTo>
                        <a:lnTo>
                          <a:pt x="173" y="2529"/>
                        </a:lnTo>
                        <a:lnTo>
                          <a:pt x="178" y="2529"/>
                        </a:lnTo>
                        <a:lnTo>
                          <a:pt x="178" y="2563"/>
                        </a:lnTo>
                        <a:lnTo>
                          <a:pt x="184" y="2563"/>
                        </a:lnTo>
                        <a:lnTo>
                          <a:pt x="184" y="2592"/>
                        </a:lnTo>
                        <a:lnTo>
                          <a:pt x="190" y="2592"/>
                        </a:lnTo>
                        <a:lnTo>
                          <a:pt x="190" y="2610"/>
                        </a:lnTo>
                        <a:lnTo>
                          <a:pt x="196" y="2610"/>
                        </a:lnTo>
                        <a:lnTo>
                          <a:pt x="196" y="2627"/>
                        </a:lnTo>
                        <a:lnTo>
                          <a:pt x="201" y="2627"/>
                        </a:lnTo>
                        <a:lnTo>
                          <a:pt x="201" y="2644"/>
                        </a:lnTo>
                        <a:lnTo>
                          <a:pt x="207" y="2644"/>
                        </a:lnTo>
                        <a:lnTo>
                          <a:pt x="207" y="2650"/>
                        </a:lnTo>
                        <a:lnTo>
                          <a:pt x="213" y="2650"/>
                        </a:lnTo>
                        <a:lnTo>
                          <a:pt x="213" y="2656"/>
                        </a:lnTo>
                        <a:lnTo>
                          <a:pt x="219" y="2656"/>
                        </a:lnTo>
                        <a:lnTo>
                          <a:pt x="219" y="2650"/>
                        </a:lnTo>
                        <a:lnTo>
                          <a:pt x="224" y="2650"/>
                        </a:lnTo>
                        <a:lnTo>
                          <a:pt x="224" y="2644"/>
                        </a:lnTo>
                        <a:lnTo>
                          <a:pt x="230" y="2644"/>
                        </a:lnTo>
                        <a:lnTo>
                          <a:pt x="236" y="2644"/>
                        </a:lnTo>
                        <a:lnTo>
                          <a:pt x="236" y="2650"/>
                        </a:lnTo>
                        <a:lnTo>
                          <a:pt x="242" y="2650"/>
                        </a:lnTo>
                        <a:lnTo>
                          <a:pt x="242" y="2661"/>
                        </a:lnTo>
                        <a:lnTo>
                          <a:pt x="247" y="2661"/>
                        </a:lnTo>
                        <a:lnTo>
                          <a:pt x="247" y="2667"/>
                        </a:lnTo>
                        <a:lnTo>
                          <a:pt x="253" y="2667"/>
                        </a:lnTo>
                        <a:lnTo>
                          <a:pt x="259" y="2667"/>
                        </a:lnTo>
                        <a:lnTo>
                          <a:pt x="259" y="2656"/>
                        </a:lnTo>
                        <a:lnTo>
                          <a:pt x="265" y="2656"/>
                        </a:lnTo>
                        <a:lnTo>
                          <a:pt x="270" y="2656"/>
                        </a:lnTo>
                        <a:lnTo>
                          <a:pt x="270" y="2684"/>
                        </a:lnTo>
                        <a:lnTo>
                          <a:pt x="276" y="2684"/>
                        </a:lnTo>
                        <a:lnTo>
                          <a:pt x="276" y="2736"/>
                        </a:lnTo>
                        <a:lnTo>
                          <a:pt x="282" y="2736"/>
                        </a:lnTo>
                        <a:lnTo>
                          <a:pt x="282" y="2788"/>
                        </a:lnTo>
                        <a:lnTo>
                          <a:pt x="288" y="2788"/>
                        </a:lnTo>
                        <a:lnTo>
                          <a:pt x="288" y="2828"/>
                        </a:lnTo>
                        <a:lnTo>
                          <a:pt x="293" y="2828"/>
                        </a:lnTo>
                        <a:lnTo>
                          <a:pt x="293" y="2857"/>
                        </a:lnTo>
                        <a:lnTo>
                          <a:pt x="299" y="2857"/>
                        </a:lnTo>
                        <a:lnTo>
                          <a:pt x="299" y="2875"/>
                        </a:lnTo>
                        <a:lnTo>
                          <a:pt x="305" y="2875"/>
                        </a:lnTo>
                        <a:lnTo>
                          <a:pt x="305" y="2886"/>
                        </a:lnTo>
                        <a:lnTo>
                          <a:pt x="311" y="2886"/>
                        </a:lnTo>
                        <a:lnTo>
                          <a:pt x="311" y="2898"/>
                        </a:lnTo>
                        <a:lnTo>
                          <a:pt x="317" y="2898"/>
                        </a:lnTo>
                        <a:lnTo>
                          <a:pt x="317" y="2909"/>
                        </a:lnTo>
                        <a:lnTo>
                          <a:pt x="322" y="2909"/>
                        </a:lnTo>
                        <a:lnTo>
                          <a:pt x="322" y="2915"/>
                        </a:lnTo>
                        <a:lnTo>
                          <a:pt x="328" y="2915"/>
                        </a:lnTo>
                        <a:lnTo>
                          <a:pt x="328" y="2921"/>
                        </a:lnTo>
                        <a:lnTo>
                          <a:pt x="334" y="2921"/>
                        </a:lnTo>
                        <a:lnTo>
                          <a:pt x="334" y="2926"/>
                        </a:lnTo>
                        <a:lnTo>
                          <a:pt x="340" y="2926"/>
                        </a:lnTo>
                        <a:lnTo>
                          <a:pt x="340" y="2932"/>
                        </a:lnTo>
                        <a:lnTo>
                          <a:pt x="345" y="2932"/>
                        </a:lnTo>
                        <a:lnTo>
                          <a:pt x="345" y="2938"/>
                        </a:lnTo>
                        <a:lnTo>
                          <a:pt x="351" y="2938"/>
                        </a:lnTo>
                        <a:lnTo>
                          <a:pt x="351" y="2949"/>
                        </a:lnTo>
                        <a:lnTo>
                          <a:pt x="357" y="2949"/>
                        </a:lnTo>
                        <a:lnTo>
                          <a:pt x="357" y="2955"/>
                        </a:lnTo>
                        <a:lnTo>
                          <a:pt x="363" y="2955"/>
                        </a:lnTo>
                        <a:lnTo>
                          <a:pt x="368" y="2955"/>
                        </a:lnTo>
                        <a:lnTo>
                          <a:pt x="368" y="2961"/>
                        </a:lnTo>
                        <a:lnTo>
                          <a:pt x="374" y="2961"/>
                        </a:lnTo>
                        <a:lnTo>
                          <a:pt x="374" y="2967"/>
                        </a:lnTo>
                        <a:lnTo>
                          <a:pt x="380" y="2967"/>
                        </a:lnTo>
                        <a:lnTo>
                          <a:pt x="380" y="2972"/>
                        </a:lnTo>
                        <a:lnTo>
                          <a:pt x="386" y="2972"/>
                        </a:lnTo>
                        <a:lnTo>
                          <a:pt x="386" y="2978"/>
                        </a:lnTo>
                        <a:lnTo>
                          <a:pt x="391" y="2978"/>
                        </a:lnTo>
                        <a:lnTo>
                          <a:pt x="391" y="2984"/>
                        </a:lnTo>
                        <a:lnTo>
                          <a:pt x="397" y="2984"/>
                        </a:lnTo>
                        <a:lnTo>
                          <a:pt x="397" y="2995"/>
                        </a:lnTo>
                        <a:lnTo>
                          <a:pt x="403" y="2995"/>
                        </a:lnTo>
                        <a:lnTo>
                          <a:pt x="403" y="3001"/>
                        </a:lnTo>
                        <a:lnTo>
                          <a:pt x="409" y="3001"/>
                        </a:lnTo>
                        <a:lnTo>
                          <a:pt x="409" y="3007"/>
                        </a:lnTo>
                        <a:lnTo>
                          <a:pt x="414" y="3007"/>
                        </a:lnTo>
                        <a:lnTo>
                          <a:pt x="414" y="3013"/>
                        </a:lnTo>
                        <a:lnTo>
                          <a:pt x="420" y="3013"/>
                        </a:lnTo>
                        <a:lnTo>
                          <a:pt x="426" y="3013"/>
                        </a:lnTo>
                        <a:lnTo>
                          <a:pt x="426" y="3024"/>
                        </a:lnTo>
                        <a:lnTo>
                          <a:pt x="432" y="3024"/>
                        </a:lnTo>
                        <a:lnTo>
                          <a:pt x="432" y="3030"/>
                        </a:lnTo>
                        <a:lnTo>
                          <a:pt x="437" y="3030"/>
                        </a:lnTo>
                        <a:lnTo>
                          <a:pt x="437" y="3036"/>
                        </a:lnTo>
                        <a:lnTo>
                          <a:pt x="443" y="3036"/>
                        </a:lnTo>
                        <a:lnTo>
                          <a:pt x="443" y="3042"/>
                        </a:lnTo>
                        <a:lnTo>
                          <a:pt x="449" y="3042"/>
                        </a:lnTo>
                        <a:lnTo>
                          <a:pt x="455" y="3042"/>
                        </a:lnTo>
                        <a:lnTo>
                          <a:pt x="455" y="3053"/>
                        </a:lnTo>
                        <a:lnTo>
                          <a:pt x="461" y="3053"/>
                        </a:lnTo>
                        <a:lnTo>
                          <a:pt x="461" y="3059"/>
                        </a:lnTo>
                        <a:lnTo>
                          <a:pt x="466" y="3059"/>
                        </a:lnTo>
                        <a:lnTo>
                          <a:pt x="472" y="3059"/>
                        </a:lnTo>
                        <a:lnTo>
                          <a:pt x="472" y="3065"/>
                        </a:lnTo>
                        <a:lnTo>
                          <a:pt x="478" y="3065"/>
                        </a:lnTo>
                        <a:lnTo>
                          <a:pt x="478" y="3070"/>
                        </a:lnTo>
                        <a:lnTo>
                          <a:pt x="484" y="3070"/>
                        </a:lnTo>
                        <a:lnTo>
                          <a:pt x="484" y="3076"/>
                        </a:lnTo>
                        <a:lnTo>
                          <a:pt x="489" y="3076"/>
                        </a:lnTo>
                        <a:lnTo>
                          <a:pt x="489" y="3082"/>
                        </a:lnTo>
                        <a:lnTo>
                          <a:pt x="495" y="3082"/>
                        </a:lnTo>
                        <a:lnTo>
                          <a:pt x="495" y="3088"/>
                        </a:lnTo>
                        <a:lnTo>
                          <a:pt x="501" y="3088"/>
                        </a:lnTo>
                        <a:lnTo>
                          <a:pt x="501" y="3093"/>
                        </a:lnTo>
                        <a:lnTo>
                          <a:pt x="507" y="3093"/>
                        </a:lnTo>
                        <a:lnTo>
                          <a:pt x="507" y="3099"/>
                        </a:lnTo>
                        <a:lnTo>
                          <a:pt x="512" y="3099"/>
                        </a:lnTo>
                        <a:lnTo>
                          <a:pt x="512" y="3105"/>
                        </a:lnTo>
                        <a:lnTo>
                          <a:pt x="518" y="3105"/>
                        </a:lnTo>
                        <a:lnTo>
                          <a:pt x="518" y="3111"/>
                        </a:lnTo>
                        <a:lnTo>
                          <a:pt x="524" y="3111"/>
                        </a:lnTo>
                        <a:lnTo>
                          <a:pt x="524" y="3116"/>
                        </a:lnTo>
                        <a:lnTo>
                          <a:pt x="530" y="3116"/>
                        </a:lnTo>
                        <a:lnTo>
                          <a:pt x="530" y="3122"/>
                        </a:lnTo>
                        <a:lnTo>
                          <a:pt x="535" y="3122"/>
                        </a:lnTo>
                        <a:lnTo>
                          <a:pt x="535" y="3128"/>
                        </a:lnTo>
                        <a:lnTo>
                          <a:pt x="541" y="3128"/>
                        </a:lnTo>
                        <a:lnTo>
                          <a:pt x="541" y="3134"/>
                        </a:lnTo>
                        <a:lnTo>
                          <a:pt x="547" y="3134"/>
                        </a:lnTo>
                        <a:lnTo>
                          <a:pt x="553" y="3134"/>
                        </a:lnTo>
                        <a:lnTo>
                          <a:pt x="553" y="3139"/>
                        </a:lnTo>
                        <a:lnTo>
                          <a:pt x="558" y="3139"/>
                        </a:lnTo>
                        <a:lnTo>
                          <a:pt x="558" y="3145"/>
                        </a:lnTo>
                        <a:lnTo>
                          <a:pt x="564" y="3145"/>
                        </a:lnTo>
                        <a:lnTo>
                          <a:pt x="570" y="3145"/>
                        </a:lnTo>
                        <a:lnTo>
                          <a:pt x="570" y="3151"/>
                        </a:lnTo>
                        <a:lnTo>
                          <a:pt x="576" y="3151"/>
                        </a:lnTo>
                        <a:lnTo>
                          <a:pt x="576" y="3157"/>
                        </a:lnTo>
                        <a:lnTo>
                          <a:pt x="581" y="3157"/>
                        </a:lnTo>
                        <a:lnTo>
                          <a:pt x="581" y="3163"/>
                        </a:lnTo>
                        <a:lnTo>
                          <a:pt x="587" y="3163"/>
                        </a:lnTo>
                        <a:lnTo>
                          <a:pt x="593" y="3163"/>
                        </a:lnTo>
                        <a:lnTo>
                          <a:pt x="593" y="3168"/>
                        </a:lnTo>
                        <a:lnTo>
                          <a:pt x="599" y="3168"/>
                        </a:lnTo>
                        <a:lnTo>
                          <a:pt x="599" y="3174"/>
                        </a:lnTo>
                        <a:lnTo>
                          <a:pt x="605" y="3174"/>
                        </a:lnTo>
                        <a:lnTo>
                          <a:pt x="605" y="3180"/>
                        </a:lnTo>
                        <a:lnTo>
                          <a:pt x="610" y="3180"/>
                        </a:lnTo>
                        <a:lnTo>
                          <a:pt x="616" y="3180"/>
                        </a:lnTo>
                        <a:lnTo>
                          <a:pt x="616" y="3186"/>
                        </a:lnTo>
                        <a:lnTo>
                          <a:pt x="622" y="3186"/>
                        </a:lnTo>
                        <a:lnTo>
                          <a:pt x="622" y="3191"/>
                        </a:lnTo>
                        <a:lnTo>
                          <a:pt x="628" y="3191"/>
                        </a:lnTo>
                        <a:lnTo>
                          <a:pt x="628" y="3197"/>
                        </a:lnTo>
                        <a:lnTo>
                          <a:pt x="633" y="3197"/>
                        </a:lnTo>
                        <a:lnTo>
                          <a:pt x="633" y="3203"/>
                        </a:lnTo>
                        <a:lnTo>
                          <a:pt x="639" y="3203"/>
                        </a:lnTo>
                        <a:lnTo>
                          <a:pt x="639" y="3209"/>
                        </a:lnTo>
                        <a:lnTo>
                          <a:pt x="645" y="3209"/>
                        </a:lnTo>
                        <a:lnTo>
                          <a:pt x="651" y="3209"/>
                        </a:lnTo>
                        <a:lnTo>
                          <a:pt x="651" y="3214"/>
                        </a:lnTo>
                        <a:lnTo>
                          <a:pt x="656" y="3214"/>
                        </a:lnTo>
                        <a:lnTo>
                          <a:pt x="662" y="3214"/>
                        </a:lnTo>
                        <a:lnTo>
                          <a:pt x="668" y="3214"/>
                        </a:lnTo>
                        <a:lnTo>
                          <a:pt x="668" y="3220"/>
                        </a:lnTo>
                        <a:lnTo>
                          <a:pt x="674" y="3220"/>
                        </a:lnTo>
                        <a:lnTo>
                          <a:pt x="679" y="3220"/>
                        </a:lnTo>
                        <a:lnTo>
                          <a:pt x="679" y="3226"/>
                        </a:lnTo>
                        <a:lnTo>
                          <a:pt x="685" y="3226"/>
                        </a:lnTo>
                        <a:lnTo>
                          <a:pt x="691" y="3226"/>
                        </a:lnTo>
                        <a:lnTo>
                          <a:pt x="691" y="3232"/>
                        </a:lnTo>
                        <a:lnTo>
                          <a:pt x="697" y="3232"/>
                        </a:lnTo>
                        <a:lnTo>
                          <a:pt x="702" y="3232"/>
                        </a:lnTo>
                        <a:lnTo>
                          <a:pt x="702" y="3237"/>
                        </a:lnTo>
                        <a:lnTo>
                          <a:pt x="708" y="3237"/>
                        </a:lnTo>
                        <a:lnTo>
                          <a:pt x="714" y="3237"/>
                        </a:lnTo>
                        <a:lnTo>
                          <a:pt x="714" y="3243"/>
                        </a:lnTo>
                        <a:lnTo>
                          <a:pt x="720" y="3243"/>
                        </a:lnTo>
                        <a:lnTo>
                          <a:pt x="720" y="3249"/>
                        </a:lnTo>
                        <a:lnTo>
                          <a:pt x="725" y="3249"/>
                        </a:lnTo>
                        <a:lnTo>
                          <a:pt x="731" y="3249"/>
                        </a:lnTo>
                        <a:lnTo>
                          <a:pt x="731" y="3255"/>
                        </a:lnTo>
                        <a:lnTo>
                          <a:pt x="737" y="3255"/>
                        </a:lnTo>
                        <a:lnTo>
                          <a:pt x="743" y="3255"/>
                        </a:lnTo>
                        <a:lnTo>
                          <a:pt x="749" y="3255"/>
                        </a:lnTo>
                        <a:lnTo>
                          <a:pt x="749" y="3260"/>
                        </a:lnTo>
                        <a:lnTo>
                          <a:pt x="754" y="3260"/>
                        </a:lnTo>
                        <a:lnTo>
                          <a:pt x="760" y="3260"/>
                        </a:lnTo>
                        <a:lnTo>
                          <a:pt x="760" y="3266"/>
                        </a:lnTo>
                        <a:lnTo>
                          <a:pt x="766" y="3266"/>
                        </a:lnTo>
                        <a:lnTo>
                          <a:pt x="777" y="3266"/>
                        </a:lnTo>
                        <a:lnTo>
                          <a:pt x="783" y="3266"/>
                        </a:lnTo>
                        <a:lnTo>
                          <a:pt x="783" y="3272"/>
                        </a:lnTo>
                        <a:lnTo>
                          <a:pt x="789" y="3272"/>
                        </a:lnTo>
                        <a:lnTo>
                          <a:pt x="795" y="3272"/>
                        </a:lnTo>
                        <a:lnTo>
                          <a:pt x="800" y="3272"/>
                        </a:lnTo>
                        <a:lnTo>
                          <a:pt x="800" y="3278"/>
                        </a:lnTo>
                        <a:lnTo>
                          <a:pt x="806" y="3278"/>
                        </a:lnTo>
                        <a:lnTo>
                          <a:pt x="823" y="3278"/>
                        </a:lnTo>
                        <a:lnTo>
                          <a:pt x="829" y="3278"/>
                        </a:lnTo>
                        <a:lnTo>
                          <a:pt x="829" y="3283"/>
                        </a:lnTo>
                        <a:lnTo>
                          <a:pt x="835" y="3283"/>
                        </a:lnTo>
                        <a:lnTo>
                          <a:pt x="898" y="3283"/>
                        </a:lnTo>
                        <a:lnTo>
                          <a:pt x="904" y="3283"/>
                        </a:lnTo>
                        <a:lnTo>
                          <a:pt x="904" y="3289"/>
                        </a:lnTo>
                        <a:lnTo>
                          <a:pt x="910" y="3289"/>
                        </a:lnTo>
                        <a:lnTo>
                          <a:pt x="910" y="3283"/>
                        </a:lnTo>
                        <a:lnTo>
                          <a:pt x="916" y="3283"/>
                        </a:lnTo>
                        <a:lnTo>
                          <a:pt x="1048" y="3283"/>
                        </a:lnTo>
                        <a:lnTo>
                          <a:pt x="1054" y="3283"/>
                        </a:lnTo>
                        <a:lnTo>
                          <a:pt x="1054" y="3278"/>
                        </a:lnTo>
                        <a:lnTo>
                          <a:pt x="1060" y="3278"/>
                        </a:lnTo>
                        <a:lnTo>
                          <a:pt x="1083" y="3278"/>
                        </a:lnTo>
                        <a:lnTo>
                          <a:pt x="1088" y="3278"/>
                        </a:lnTo>
                        <a:lnTo>
                          <a:pt x="1088" y="3283"/>
                        </a:lnTo>
                        <a:lnTo>
                          <a:pt x="1094" y="3283"/>
                        </a:lnTo>
                        <a:lnTo>
                          <a:pt x="1100" y="3283"/>
                        </a:lnTo>
                        <a:lnTo>
                          <a:pt x="1100" y="3289"/>
                        </a:lnTo>
                        <a:lnTo>
                          <a:pt x="1106" y="3289"/>
                        </a:lnTo>
                        <a:lnTo>
                          <a:pt x="1134" y="3289"/>
                        </a:lnTo>
                        <a:lnTo>
                          <a:pt x="1140" y="3289"/>
                        </a:lnTo>
                        <a:lnTo>
                          <a:pt x="1140" y="3283"/>
                        </a:lnTo>
                        <a:lnTo>
                          <a:pt x="1146" y="3283"/>
                        </a:lnTo>
                        <a:lnTo>
                          <a:pt x="1146" y="3278"/>
                        </a:lnTo>
                        <a:lnTo>
                          <a:pt x="1152" y="3278"/>
                        </a:lnTo>
                        <a:lnTo>
                          <a:pt x="1169" y="3278"/>
                        </a:lnTo>
                        <a:lnTo>
                          <a:pt x="1175" y="3278"/>
                        </a:lnTo>
                        <a:lnTo>
                          <a:pt x="1175" y="3283"/>
                        </a:lnTo>
                        <a:lnTo>
                          <a:pt x="1181" y="3283"/>
                        </a:lnTo>
                        <a:lnTo>
                          <a:pt x="1186" y="3283"/>
                        </a:lnTo>
                        <a:lnTo>
                          <a:pt x="1186" y="3278"/>
                        </a:lnTo>
                        <a:lnTo>
                          <a:pt x="1192" y="3278"/>
                        </a:lnTo>
                        <a:lnTo>
                          <a:pt x="1215" y="3278"/>
                        </a:lnTo>
                        <a:lnTo>
                          <a:pt x="1221" y="3278"/>
                        </a:lnTo>
                        <a:lnTo>
                          <a:pt x="1221" y="3272"/>
                        </a:lnTo>
                        <a:lnTo>
                          <a:pt x="1227" y="3272"/>
                        </a:lnTo>
                        <a:lnTo>
                          <a:pt x="1232" y="3272"/>
                        </a:lnTo>
                        <a:lnTo>
                          <a:pt x="1238" y="3272"/>
                        </a:lnTo>
                        <a:lnTo>
                          <a:pt x="1238" y="3278"/>
                        </a:lnTo>
                        <a:lnTo>
                          <a:pt x="1244" y="3278"/>
                        </a:lnTo>
                        <a:lnTo>
                          <a:pt x="1284" y="3278"/>
                        </a:lnTo>
                        <a:lnTo>
                          <a:pt x="1290" y="3278"/>
                        </a:lnTo>
                        <a:lnTo>
                          <a:pt x="1290" y="3283"/>
                        </a:lnTo>
                        <a:lnTo>
                          <a:pt x="1296" y="3283"/>
                        </a:lnTo>
                        <a:lnTo>
                          <a:pt x="1469" y="3283"/>
                        </a:lnTo>
                        <a:lnTo>
                          <a:pt x="1474" y="3283"/>
                        </a:lnTo>
                        <a:lnTo>
                          <a:pt x="1474" y="3278"/>
                        </a:lnTo>
                        <a:lnTo>
                          <a:pt x="1480" y="3278"/>
                        </a:lnTo>
                        <a:lnTo>
                          <a:pt x="1503" y="3278"/>
                        </a:lnTo>
                        <a:lnTo>
                          <a:pt x="1509" y="3278"/>
                        </a:lnTo>
                        <a:lnTo>
                          <a:pt x="1509" y="3272"/>
                        </a:lnTo>
                        <a:lnTo>
                          <a:pt x="1515" y="3272"/>
                        </a:lnTo>
                        <a:lnTo>
                          <a:pt x="1549" y="3272"/>
                        </a:lnTo>
                        <a:lnTo>
                          <a:pt x="1555" y="3272"/>
                        </a:lnTo>
                        <a:lnTo>
                          <a:pt x="1555" y="3278"/>
                        </a:lnTo>
                        <a:lnTo>
                          <a:pt x="1561" y="3278"/>
                        </a:lnTo>
                        <a:lnTo>
                          <a:pt x="1566" y="3278"/>
                        </a:lnTo>
                        <a:lnTo>
                          <a:pt x="1572" y="3278"/>
                        </a:lnTo>
                        <a:lnTo>
                          <a:pt x="1572" y="3283"/>
                        </a:lnTo>
                        <a:lnTo>
                          <a:pt x="1578" y="3283"/>
                        </a:lnTo>
                        <a:lnTo>
                          <a:pt x="1584" y="3283"/>
                        </a:lnTo>
                        <a:lnTo>
                          <a:pt x="1589" y="3283"/>
                        </a:lnTo>
                        <a:lnTo>
                          <a:pt x="1589" y="3278"/>
                        </a:lnTo>
                        <a:lnTo>
                          <a:pt x="1595" y="3278"/>
                        </a:lnTo>
                        <a:lnTo>
                          <a:pt x="1613" y="3278"/>
                        </a:lnTo>
                        <a:lnTo>
                          <a:pt x="1618" y="3278"/>
                        </a:lnTo>
                        <a:lnTo>
                          <a:pt x="1618" y="3272"/>
                        </a:lnTo>
                        <a:lnTo>
                          <a:pt x="1624" y="3272"/>
                        </a:lnTo>
                        <a:lnTo>
                          <a:pt x="1630" y="3272"/>
                        </a:lnTo>
                        <a:lnTo>
                          <a:pt x="1636" y="3272"/>
                        </a:lnTo>
                        <a:lnTo>
                          <a:pt x="1636" y="3278"/>
                        </a:lnTo>
                        <a:lnTo>
                          <a:pt x="1641" y="3278"/>
                        </a:lnTo>
                        <a:lnTo>
                          <a:pt x="1641" y="3272"/>
                        </a:lnTo>
                        <a:lnTo>
                          <a:pt x="1647" y="3272"/>
                        </a:lnTo>
                        <a:lnTo>
                          <a:pt x="1664" y="3272"/>
                        </a:lnTo>
                        <a:lnTo>
                          <a:pt x="1670" y="3272"/>
                        </a:lnTo>
                        <a:lnTo>
                          <a:pt x="1670" y="3278"/>
                        </a:lnTo>
                        <a:lnTo>
                          <a:pt x="1676" y="3278"/>
                        </a:lnTo>
                        <a:lnTo>
                          <a:pt x="1722" y="3278"/>
                        </a:lnTo>
                        <a:lnTo>
                          <a:pt x="1728" y="3278"/>
                        </a:lnTo>
                        <a:lnTo>
                          <a:pt x="1728" y="3272"/>
                        </a:lnTo>
                        <a:lnTo>
                          <a:pt x="1733" y="3272"/>
                        </a:lnTo>
                        <a:lnTo>
                          <a:pt x="1733" y="3278"/>
                        </a:lnTo>
                        <a:lnTo>
                          <a:pt x="1739" y="3278"/>
                        </a:lnTo>
                        <a:lnTo>
                          <a:pt x="1757" y="3278"/>
                        </a:lnTo>
                        <a:lnTo>
                          <a:pt x="1762" y="3278"/>
                        </a:lnTo>
                        <a:lnTo>
                          <a:pt x="1762" y="3283"/>
                        </a:lnTo>
                        <a:lnTo>
                          <a:pt x="1768" y="3283"/>
                        </a:lnTo>
                        <a:lnTo>
                          <a:pt x="1854" y="3283"/>
                        </a:lnTo>
                        <a:lnTo>
                          <a:pt x="1860" y="3283"/>
                        </a:lnTo>
                        <a:lnTo>
                          <a:pt x="1860" y="3289"/>
                        </a:lnTo>
                        <a:lnTo>
                          <a:pt x="1866" y="3289"/>
                        </a:lnTo>
                        <a:lnTo>
                          <a:pt x="1883" y="3289"/>
                        </a:lnTo>
                        <a:lnTo>
                          <a:pt x="1889" y="3289"/>
                        </a:lnTo>
                        <a:lnTo>
                          <a:pt x="1889" y="3283"/>
                        </a:lnTo>
                        <a:lnTo>
                          <a:pt x="1895" y="3283"/>
                        </a:lnTo>
                        <a:lnTo>
                          <a:pt x="1912" y="3283"/>
                        </a:lnTo>
                        <a:lnTo>
                          <a:pt x="1918" y="3283"/>
                        </a:lnTo>
                        <a:lnTo>
                          <a:pt x="1918" y="3278"/>
                        </a:lnTo>
                        <a:lnTo>
                          <a:pt x="1924" y="3278"/>
                        </a:lnTo>
                        <a:lnTo>
                          <a:pt x="1970" y="3278"/>
                        </a:lnTo>
                        <a:lnTo>
                          <a:pt x="1975" y="3278"/>
                        </a:lnTo>
                        <a:lnTo>
                          <a:pt x="1975" y="3283"/>
                        </a:lnTo>
                        <a:lnTo>
                          <a:pt x="1981" y="3283"/>
                        </a:lnTo>
                        <a:lnTo>
                          <a:pt x="1987" y="3283"/>
                        </a:lnTo>
                        <a:lnTo>
                          <a:pt x="1987" y="3278"/>
                        </a:lnTo>
                        <a:lnTo>
                          <a:pt x="1993" y="3278"/>
                        </a:lnTo>
                        <a:lnTo>
                          <a:pt x="2039" y="3278"/>
                        </a:lnTo>
                        <a:lnTo>
                          <a:pt x="2045" y="3278"/>
                        </a:lnTo>
                        <a:lnTo>
                          <a:pt x="2045" y="3272"/>
                        </a:lnTo>
                        <a:lnTo>
                          <a:pt x="2050" y="3272"/>
                        </a:lnTo>
                        <a:lnTo>
                          <a:pt x="2056" y="3272"/>
                        </a:lnTo>
                        <a:lnTo>
                          <a:pt x="2062" y="3272"/>
                        </a:lnTo>
                        <a:lnTo>
                          <a:pt x="2062" y="3278"/>
                        </a:lnTo>
                        <a:lnTo>
                          <a:pt x="2068" y="3278"/>
                        </a:lnTo>
                        <a:lnTo>
                          <a:pt x="2119" y="3278"/>
                        </a:lnTo>
                        <a:lnTo>
                          <a:pt x="2125" y="3278"/>
                        </a:lnTo>
                        <a:lnTo>
                          <a:pt x="2125" y="3272"/>
                        </a:lnTo>
                        <a:lnTo>
                          <a:pt x="2131" y="3272"/>
                        </a:lnTo>
                        <a:lnTo>
                          <a:pt x="2137" y="3272"/>
                        </a:lnTo>
                        <a:lnTo>
                          <a:pt x="2137" y="3278"/>
                        </a:lnTo>
                        <a:lnTo>
                          <a:pt x="2142" y="3278"/>
                        </a:lnTo>
                        <a:lnTo>
                          <a:pt x="2142" y="3283"/>
                        </a:lnTo>
                        <a:lnTo>
                          <a:pt x="2148" y="3283"/>
                        </a:lnTo>
                        <a:lnTo>
                          <a:pt x="2160" y="3283"/>
                        </a:lnTo>
                        <a:lnTo>
                          <a:pt x="2165" y="3283"/>
                        </a:lnTo>
                        <a:lnTo>
                          <a:pt x="2165" y="3272"/>
                        </a:lnTo>
                        <a:lnTo>
                          <a:pt x="2171" y="3272"/>
                        </a:lnTo>
                        <a:lnTo>
                          <a:pt x="2171" y="3255"/>
                        </a:lnTo>
                        <a:lnTo>
                          <a:pt x="2177" y="3255"/>
                        </a:lnTo>
                        <a:lnTo>
                          <a:pt x="2177" y="3232"/>
                        </a:lnTo>
                        <a:lnTo>
                          <a:pt x="2183" y="3232"/>
                        </a:lnTo>
                        <a:lnTo>
                          <a:pt x="2183" y="3197"/>
                        </a:lnTo>
                        <a:lnTo>
                          <a:pt x="2189" y="3197"/>
                        </a:lnTo>
                        <a:lnTo>
                          <a:pt x="2189" y="3157"/>
                        </a:lnTo>
                        <a:lnTo>
                          <a:pt x="2194" y="3157"/>
                        </a:lnTo>
                        <a:lnTo>
                          <a:pt x="2194" y="3111"/>
                        </a:lnTo>
                        <a:lnTo>
                          <a:pt x="2200" y="3111"/>
                        </a:lnTo>
                        <a:lnTo>
                          <a:pt x="2200" y="3065"/>
                        </a:lnTo>
                        <a:lnTo>
                          <a:pt x="2206" y="3065"/>
                        </a:lnTo>
                        <a:lnTo>
                          <a:pt x="2206" y="3024"/>
                        </a:lnTo>
                        <a:lnTo>
                          <a:pt x="2212" y="3024"/>
                        </a:lnTo>
                        <a:lnTo>
                          <a:pt x="2212" y="2984"/>
                        </a:lnTo>
                        <a:lnTo>
                          <a:pt x="2217" y="2984"/>
                        </a:lnTo>
                        <a:lnTo>
                          <a:pt x="2217" y="2955"/>
                        </a:lnTo>
                        <a:lnTo>
                          <a:pt x="2223" y="2955"/>
                        </a:lnTo>
                        <a:lnTo>
                          <a:pt x="2223" y="2921"/>
                        </a:lnTo>
                        <a:lnTo>
                          <a:pt x="2229" y="2921"/>
                        </a:lnTo>
                        <a:lnTo>
                          <a:pt x="2229" y="2892"/>
                        </a:lnTo>
                        <a:lnTo>
                          <a:pt x="2235" y="2892"/>
                        </a:lnTo>
                        <a:lnTo>
                          <a:pt x="2235" y="2851"/>
                        </a:lnTo>
                        <a:lnTo>
                          <a:pt x="2240" y="2851"/>
                        </a:lnTo>
                        <a:lnTo>
                          <a:pt x="2240" y="2811"/>
                        </a:lnTo>
                        <a:lnTo>
                          <a:pt x="2246" y="2811"/>
                        </a:lnTo>
                        <a:lnTo>
                          <a:pt x="2246" y="2765"/>
                        </a:lnTo>
                        <a:lnTo>
                          <a:pt x="2252" y="2765"/>
                        </a:lnTo>
                        <a:lnTo>
                          <a:pt x="2252" y="2713"/>
                        </a:lnTo>
                        <a:lnTo>
                          <a:pt x="2258" y="2713"/>
                        </a:lnTo>
                        <a:lnTo>
                          <a:pt x="2258" y="2661"/>
                        </a:lnTo>
                        <a:lnTo>
                          <a:pt x="2263" y="2661"/>
                        </a:lnTo>
                        <a:lnTo>
                          <a:pt x="2263" y="2598"/>
                        </a:lnTo>
                        <a:lnTo>
                          <a:pt x="2269" y="2598"/>
                        </a:lnTo>
                        <a:lnTo>
                          <a:pt x="2269" y="2512"/>
                        </a:lnTo>
                        <a:lnTo>
                          <a:pt x="2275" y="2512"/>
                        </a:lnTo>
                        <a:lnTo>
                          <a:pt x="2275" y="2396"/>
                        </a:lnTo>
                        <a:lnTo>
                          <a:pt x="2281" y="2396"/>
                        </a:lnTo>
                        <a:lnTo>
                          <a:pt x="2281" y="2252"/>
                        </a:lnTo>
                        <a:lnTo>
                          <a:pt x="2286" y="2252"/>
                        </a:lnTo>
                        <a:lnTo>
                          <a:pt x="2286" y="2091"/>
                        </a:lnTo>
                        <a:lnTo>
                          <a:pt x="2292" y="2091"/>
                        </a:lnTo>
                        <a:lnTo>
                          <a:pt x="2292" y="1924"/>
                        </a:lnTo>
                        <a:lnTo>
                          <a:pt x="2298" y="1924"/>
                        </a:lnTo>
                        <a:lnTo>
                          <a:pt x="2298" y="1751"/>
                        </a:lnTo>
                        <a:lnTo>
                          <a:pt x="2304" y="1751"/>
                        </a:lnTo>
                        <a:lnTo>
                          <a:pt x="2304" y="1567"/>
                        </a:lnTo>
                        <a:lnTo>
                          <a:pt x="2309" y="1567"/>
                        </a:lnTo>
                        <a:lnTo>
                          <a:pt x="2309" y="1383"/>
                        </a:lnTo>
                        <a:lnTo>
                          <a:pt x="2315" y="1383"/>
                        </a:lnTo>
                        <a:lnTo>
                          <a:pt x="2315" y="1198"/>
                        </a:lnTo>
                        <a:lnTo>
                          <a:pt x="2321" y="1198"/>
                        </a:lnTo>
                        <a:lnTo>
                          <a:pt x="2321" y="1008"/>
                        </a:lnTo>
                        <a:lnTo>
                          <a:pt x="2327" y="1008"/>
                        </a:lnTo>
                        <a:lnTo>
                          <a:pt x="2327" y="807"/>
                        </a:lnTo>
                        <a:lnTo>
                          <a:pt x="2333" y="807"/>
                        </a:lnTo>
                        <a:lnTo>
                          <a:pt x="2333" y="582"/>
                        </a:lnTo>
                        <a:lnTo>
                          <a:pt x="2338" y="582"/>
                        </a:lnTo>
                        <a:lnTo>
                          <a:pt x="2338" y="352"/>
                        </a:lnTo>
                        <a:lnTo>
                          <a:pt x="2344" y="352"/>
                        </a:lnTo>
                        <a:lnTo>
                          <a:pt x="2344" y="156"/>
                        </a:lnTo>
                        <a:lnTo>
                          <a:pt x="2350" y="156"/>
                        </a:lnTo>
                        <a:lnTo>
                          <a:pt x="2350" y="35"/>
                        </a:lnTo>
                        <a:lnTo>
                          <a:pt x="2356" y="35"/>
                        </a:lnTo>
                        <a:lnTo>
                          <a:pt x="2356" y="0"/>
                        </a:lnTo>
                        <a:lnTo>
                          <a:pt x="2361" y="0"/>
                        </a:lnTo>
                        <a:lnTo>
                          <a:pt x="2361" y="58"/>
                        </a:lnTo>
                        <a:lnTo>
                          <a:pt x="2367" y="58"/>
                        </a:lnTo>
                        <a:lnTo>
                          <a:pt x="2367" y="179"/>
                        </a:lnTo>
                        <a:lnTo>
                          <a:pt x="2373" y="179"/>
                        </a:lnTo>
                        <a:lnTo>
                          <a:pt x="2373" y="323"/>
                        </a:lnTo>
                        <a:lnTo>
                          <a:pt x="2379" y="323"/>
                        </a:lnTo>
                        <a:lnTo>
                          <a:pt x="2379" y="478"/>
                        </a:lnTo>
                        <a:lnTo>
                          <a:pt x="2384" y="478"/>
                        </a:lnTo>
                        <a:lnTo>
                          <a:pt x="2384" y="657"/>
                        </a:lnTo>
                        <a:lnTo>
                          <a:pt x="2390" y="657"/>
                        </a:lnTo>
                        <a:lnTo>
                          <a:pt x="2390" y="882"/>
                        </a:lnTo>
                        <a:lnTo>
                          <a:pt x="2396" y="882"/>
                        </a:lnTo>
                        <a:lnTo>
                          <a:pt x="2396" y="1141"/>
                        </a:lnTo>
                        <a:lnTo>
                          <a:pt x="2402" y="1141"/>
                        </a:lnTo>
                        <a:lnTo>
                          <a:pt x="2402" y="1406"/>
                        </a:lnTo>
                        <a:lnTo>
                          <a:pt x="2407" y="1406"/>
                        </a:lnTo>
                        <a:lnTo>
                          <a:pt x="2407" y="1648"/>
                        </a:lnTo>
                        <a:lnTo>
                          <a:pt x="2413" y="1648"/>
                        </a:lnTo>
                        <a:lnTo>
                          <a:pt x="2413" y="1849"/>
                        </a:lnTo>
                        <a:lnTo>
                          <a:pt x="2419" y="1849"/>
                        </a:lnTo>
                        <a:lnTo>
                          <a:pt x="2419" y="2011"/>
                        </a:lnTo>
                        <a:lnTo>
                          <a:pt x="2425" y="2011"/>
                        </a:lnTo>
                        <a:lnTo>
                          <a:pt x="2425" y="2131"/>
                        </a:lnTo>
                        <a:lnTo>
                          <a:pt x="2430" y="2131"/>
                        </a:lnTo>
                        <a:lnTo>
                          <a:pt x="2430" y="2235"/>
                        </a:lnTo>
                      </a:path>
                    </a:pathLst>
                  </a:custGeom>
                  <a:noFill/>
                  <a:ln w="28575">
                    <a:solidFill>
                      <a:schemeClr val="accent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AU" sz="1200" dirty="0"/>
                  </a:p>
                </p:txBody>
              </p:sp>
              <p:sp>
                <p:nvSpPr>
                  <p:cNvPr id="51" name="Freeform 68"/>
                  <p:cNvSpPr>
                    <a:spLocks noChangeAspect="1"/>
                  </p:cNvSpPr>
                  <p:nvPr/>
                </p:nvSpPr>
                <p:spPr bwMode="auto">
                  <a:xfrm>
                    <a:off x="-31990" y="3367471"/>
                    <a:ext cx="767619" cy="837414"/>
                  </a:xfrm>
                  <a:custGeom>
                    <a:avLst/>
                    <a:gdLst>
                      <a:gd name="T0" fmla="*/ 0 w 1158"/>
                      <a:gd name="T1" fmla="*/ 1 h 1757"/>
                      <a:gd name="T2" fmla="*/ 0 w 1158"/>
                      <a:gd name="T3" fmla="*/ 1 h 1757"/>
                      <a:gd name="T4" fmla="*/ 0 w 1158"/>
                      <a:gd name="T5" fmla="*/ 1 h 1757"/>
                      <a:gd name="T6" fmla="*/ 0 w 1158"/>
                      <a:gd name="T7" fmla="*/ 1 h 1757"/>
                      <a:gd name="T8" fmla="*/ 0 w 1158"/>
                      <a:gd name="T9" fmla="*/ 0 h 1757"/>
                      <a:gd name="T10" fmla="*/ 1 w 1158"/>
                      <a:gd name="T11" fmla="*/ 0 h 1757"/>
                      <a:gd name="T12" fmla="*/ 1 w 1158"/>
                      <a:gd name="T13" fmla="*/ 0 h 1757"/>
                      <a:gd name="T14" fmla="*/ 1 w 1158"/>
                      <a:gd name="T15" fmla="*/ 0 h 1757"/>
                      <a:gd name="T16" fmla="*/ 1 w 1158"/>
                      <a:gd name="T17" fmla="*/ 0 h 1757"/>
                      <a:gd name="T18" fmla="*/ 1 w 1158"/>
                      <a:gd name="T19" fmla="*/ 1 h 1757"/>
                      <a:gd name="T20" fmla="*/ 1 w 1158"/>
                      <a:gd name="T21" fmla="*/ 1 h 1757"/>
                      <a:gd name="T22" fmla="*/ 1 w 1158"/>
                      <a:gd name="T23" fmla="*/ 1 h 1757"/>
                      <a:gd name="T24" fmla="*/ 1 w 1158"/>
                      <a:gd name="T25" fmla="*/ 1 h 1757"/>
                      <a:gd name="T26" fmla="*/ 1 w 1158"/>
                      <a:gd name="T27" fmla="*/ 1 h 1757"/>
                      <a:gd name="T28" fmla="*/ 2 w 1158"/>
                      <a:gd name="T29" fmla="*/ 1 h 1757"/>
                      <a:gd name="T30" fmla="*/ 2 w 1158"/>
                      <a:gd name="T31" fmla="*/ 1 h 1757"/>
                      <a:gd name="T32" fmla="*/ 2 w 1158"/>
                      <a:gd name="T33" fmla="*/ 1 h 1757"/>
                      <a:gd name="T34" fmla="*/ 2 w 1158"/>
                      <a:gd name="T35" fmla="*/ 1 h 1757"/>
                      <a:gd name="T36" fmla="*/ 2 w 1158"/>
                      <a:gd name="T37" fmla="*/ 1 h 1757"/>
                      <a:gd name="T38" fmla="*/ 2 w 1158"/>
                      <a:gd name="T39" fmla="*/ 1 h 1757"/>
                      <a:gd name="T40" fmla="*/ 2 w 1158"/>
                      <a:gd name="T41" fmla="*/ 1 h 1757"/>
                      <a:gd name="T42" fmla="*/ 2 w 1158"/>
                      <a:gd name="T43" fmla="*/ 1 h 1757"/>
                      <a:gd name="T44" fmla="*/ 2 w 1158"/>
                      <a:gd name="T45" fmla="*/ 1 h 1757"/>
                      <a:gd name="T46" fmla="*/ 2 w 1158"/>
                      <a:gd name="T47" fmla="*/ 1 h 1757"/>
                      <a:gd name="T48" fmla="*/ 3 w 1158"/>
                      <a:gd name="T49" fmla="*/ 1 h 1757"/>
                      <a:gd name="T50" fmla="*/ 3 w 1158"/>
                      <a:gd name="T51" fmla="*/ 1 h 1757"/>
                      <a:gd name="T52" fmla="*/ 3 w 1158"/>
                      <a:gd name="T53" fmla="*/ 1 h 1757"/>
                      <a:gd name="T54" fmla="*/ 3 w 1158"/>
                      <a:gd name="T55" fmla="*/ 1 h 1757"/>
                      <a:gd name="T56" fmla="*/ 3 w 1158"/>
                      <a:gd name="T57" fmla="*/ 1 h 1757"/>
                      <a:gd name="T58" fmla="*/ 3 w 1158"/>
                      <a:gd name="T59" fmla="*/ 1 h 1757"/>
                      <a:gd name="T60" fmla="*/ 3 w 1158"/>
                      <a:gd name="T61" fmla="*/ 1 h 1757"/>
                      <a:gd name="T62" fmla="*/ 3 w 1158"/>
                      <a:gd name="T63" fmla="*/ 1 h 1757"/>
                      <a:gd name="T64" fmla="*/ 3 w 1158"/>
                      <a:gd name="T65" fmla="*/ 1 h 1757"/>
                      <a:gd name="T66" fmla="*/ 3 w 1158"/>
                      <a:gd name="T67" fmla="*/ 1 h 1757"/>
                      <a:gd name="T68" fmla="*/ 4 w 1158"/>
                      <a:gd name="T69" fmla="*/ 1 h 1757"/>
                      <a:gd name="T70" fmla="*/ 4 w 1158"/>
                      <a:gd name="T71" fmla="*/ 1 h 1757"/>
                      <a:gd name="T72" fmla="*/ 4 w 1158"/>
                      <a:gd name="T73" fmla="*/ 1 h 1757"/>
                      <a:gd name="T74" fmla="*/ 4 w 1158"/>
                      <a:gd name="T75" fmla="*/ 1 h 1757"/>
                      <a:gd name="T76" fmla="*/ 4 w 1158"/>
                      <a:gd name="T77" fmla="*/ 1 h 1757"/>
                      <a:gd name="T78" fmla="*/ 4 w 1158"/>
                      <a:gd name="T79" fmla="*/ 1 h 1757"/>
                      <a:gd name="T80" fmla="*/ 5 w 1158"/>
                      <a:gd name="T81" fmla="*/ 1 h 1757"/>
                      <a:gd name="T82" fmla="*/ 5 w 1158"/>
                      <a:gd name="T83" fmla="*/ 1 h 1757"/>
                      <a:gd name="T84" fmla="*/ 5 w 1158"/>
                      <a:gd name="T85" fmla="*/ 1 h 1757"/>
                      <a:gd name="T86" fmla="*/ 5 w 1158"/>
                      <a:gd name="T87" fmla="*/ 1 h 1757"/>
                      <a:gd name="T88" fmla="*/ 5 w 1158"/>
                      <a:gd name="T89" fmla="*/ 1 h 1757"/>
                      <a:gd name="T90" fmla="*/ 5 w 1158"/>
                      <a:gd name="T91" fmla="*/ 1 h 1757"/>
                      <a:gd name="T92" fmla="*/ 5 w 1158"/>
                      <a:gd name="T93" fmla="*/ 1 h 1757"/>
                      <a:gd name="T94" fmla="*/ 5 w 1158"/>
                      <a:gd name="T95" fmla="*/ 1 h 1757"/>
                      <a:gd name="T96" fmla="*/ 5 w 1158"/>
                      <a:gd name="T97" fmla="*/ 1 h 1757"/>
                      <a:gd name="T98" fmla="*/ 6 w 1158"/>
                      <a:gd name="T99" fmla="*/ 1 h 1757"/>
                      <a:gd name="T100" fmla="*/ 6 w 1158"/>
                      <a:gd name="T101" fmla="*/ 1 h 1757"/>
                      <a:gd name="T102" fmla="*/ 6 w 1158"/>
                      <a:gd name="T103" fmla="*/ 1 h 1757"/>
                      <a:gd name="T104" fmla="*/ 6 w 1158"/>
                      <a:gd name="T105" fmla="*/ 1 h 1757"/>
                      <a:gd name="T106" fmla="*/ 6 w 1158"/>
                      <a:gd name="T107" fmla="*/ 1 h 1757"/>
                      <a:gd name="T108" fmla="*/ 6 w 1158"/>
                      <a:gd name="T109" fmla="*/ 1 h 1757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w 1158"/>
                      <a:gd name="T166" fmla="*/ 0 h 1757"/>
                      <a:gd name="T167" fmla="*/ 1158 w 1158"/>
                      <a:gd name="T168" fmla="*/ 1757 h 1757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T165" t="T166" r="T167" b="T168"/>
                    <a:pathLst>
                      <a:path w="1158" h="1757">
                        <a:moveTo>
                          <a:pt x="0" y="726"/>
                        </a:moveTo>
                        <a:lnTo>
                          <a:pt x="0" y="813"/>
                        </a:lnTo>
                        <a:lnTo>
                          <a:pt x="6" y="813"/>
                        </a:lnTo>
                        <a:lnTo>
                          <a:pt x="6" y="882"/>
                        </a:lnTo>
                        <a:lnTo>
                          <a:pt x="12" y="882"/>
                        </a:lnTo>
                        <a:lnTo>
                          <a:pt x="12" y="939"/>
                        </a:lnTo>
                        <a:lnTo>
                          <a:pt x="17" y="939"/>
                        </a:lnTo>
                        <a:lnTo>
                          <a:pt x="17" y="974"/>
                        </a:lnTo>
                        <a:lnTo>
                          <a:pt x="23" y="974"/>
                        </a:lnTo>
                        <a:lnTo>
                          <a:pt x="23" y="997"/>
                        </a:lnTo>
                        <a:lnTo>
                          <a:pt x="29" y="997"/>
                        </a:lnTo>
                        <a:lnTo>
                          <a:pt x="29" y="1008"/>
                        </a:lnTo>
                        <a:lnTo>
                          <a:pt x="35" y="1008"/>
                        </a:lnTo>
                        <a:lnTo>
                          <a:pt x="35" y="1014"/>
                        </a:lnTo>
                        <a:lnTo>
                          <a:pt x="41" y="1014"/>
                        </a:lnTo>
                        <a:lnTo>
                          <a:pt x="46" y="1014"/>
                        </a:lnTo>
                        <a:lnTo>
                          <a:pt x="46" y="1008"/>
                        </a:lnTo>
                        <a:lnTo>
                          <a:pt x="52" y="1008"/>
                        </a:lnTo>
                        <a:lnTo>
                          <a:pt x="52" y="991"/>
                        </a:lnTo>
                        <a:lnTo>
                          <a:pt x="58" y="991"/>
                        </a:lnTo>
                        <a:lnTo>
                          <a:pt x="58" y="968"/>
                        </a:lnTo>
                        <a:lnTo>
                          <a:pt x="64" y="968"/>
                        </a:lnTo>
                        <a:lnTo>
                          <a:pt x="64" y="928"/>
                        </a:lnTo>
                        <a:lnTo>
                          <a:pt x="69" y="928"/>
                        </a:lnTo>
                        <a:lnTo>
                          <a:pt x="69" y="870"/>
                        </a:lnTo>
                        <a:lnTo>
                          <a:pt x="75" y="870"/>
                        </a:lnTo>
                        <a:lnTo>
                          <a:pt x="75" y="795"/>
                        </a:lnTo>
                        <a:lnTo>
                          <a:pt x="81" y="795"/>
                        </a:lnTo>
                        <a:lnTo>
                          <a:pt x="81" y="697"/>
                        </a:lnTo>
                        <a:lnTo>
                          <a:pt x="87" y="697"/>
                        </a:lnTo>
                        <a:lnTo>
                          <a:pt x="87" y="576"/>
                        </a:lnTo>
                        <a:lnTo>
                          <a:pt x="92" y="576"/>
                        </a:lnTo>
                        <a:lnTo>
                          <a:pt x="92" y="432"/>
                        </a:lnTo>
                        <a:lnTo>
                          <a:pt x="98" y="432"/>
                        </a:lnTo>
                        <a:lnTo>
                          <a:pt x="98" y="277"/>
                        </a:lnTo>
                        <a:lnTo>
                          <a:pt x="104" y="277"/>
                        </a:lnTo>
                        <a:lnTo>
                          <a:pt x="104" y="139"/>
                        </a:lnTo>
                        <a:lnTo>
                          <a:pt x="110" y="139"/>
                        </a:lnTo>
                        <a:lnTo>
                          <a:pt x="110" y="46"/>
                        </a:lnTo>
                        <a:lnTo>
                          <a:pt x="115" y="46"/>
                        </a:lnTo>
                        <a:lnTo>
                          <a:pt x="115" y="0"/>
                        </a:lnTo>
                        <a:lnTo>
                          <a:pt x="121" y="0"/>
                        </a:lnTo>
                        <a:lnTo>
                          <a:pt x="127" y="0"/>
                        </a:lnTo>
                        <a:lnTo>
                          <a:pt x="127" y="35"/>
                        </a:lnTo>
                        <a:lnTo>
                          <a:pt x="133" y="35"/>
                        </a:lnTo>
                        <a:lnTo>
                          <a:pt x="133" y="93"/>
                        </a:lnTo>
                        <a:lnTo>
                          <a:pt x="138" y="93"/>
                        </a:lnTo>
                        <a:lnTo>
                          <a:pt x="138" y="167"/>
                        </a:lnTo>
                        <a:lnTo>
                          <a:pt x="144" y="167"/>
                        </a:lnTo>
                        <a:lnTo>
                          <a:pt x="144" y="248"/>
                        </a:lnTo>
                        <a:lnTo>
                          <a:pt x="150" y="248"/>
                        </a:lnTo>
                        <a:lnTo>
                          <a:pt x="150" y="329"/>
                        </a:lnTo>
                        <a:lnTo>
                          <a:pt x="156" y="329"/>
                        </a:lnTo>
                        <a:lnTo>
                          <a:pt x="156" y="398"/>
                        </a:lnTo>
                        <a:lnTo>
                          <a:pt x="161" y="398"/>
                        </a:lnTo>
                        <a:lnTo>
                          <a:pt x="161" y="473"/>
                        </a:lnTo>
                        <a:lnTo>
                          <a:pt x="167" y="473"/>
                        </a:lnTo>
                        <a:lnTo>
                          <a:pt x="167" y="565"/>
                        </a:lnTo>
                        <a:lnTo>
                          <a:pt x="173" y="565"/>
                        </a:lnTo>
                        <a:lnTo>
                          <a:pt x="173" y="674"/>
                        </a:lnTo>
                        <a:lnTo>
                          <a:pt x="179" y="674"/>
                        </a:lnTo>
                        <a:lnTo>
                          <a:pt x="179" y="790"/>
                        </a:lnTo>
                        <a:lnTo>
                          <a:pt x="185" y="790"/>
                        </a:lnTo>
                        <a:lnTo>
                          <a:pt x="185" y="893"/>
                        </a:lnTo>
                        <a:lnTo>
                          <a:pt x="190" y="893"/>
                        </a:lnTo>
                        <a:lnTo>
                          <a:pt x="190" y="991"/>
                        </a:lnTo>
                        <a:lnTo>
                          <a:pt x="196" y="991"/>
                        </a:lnTo>
                        <a:lnTo>
                          <a:pt x="196" y="1078"/>
                        </a:lnTo>
                        <a:lnTo>
                          <a:pt x="202" y="1078"/>
                        </a:lnTo>
                        <a:lnTo>
                          <a:pt x="202" y="1158"/>
                        </a:lnTo>
                        <a:lnTo>
                          <a:pt x="208" y="1158"/>
                        </a:lnTo>
                        <a:lnTo>
                          <a:pt x="208" y="1227"/>
                        </a:lnTo>
                        <a:lnTo>
                          <a:pt x="213" y="1227"/>
                        </a:lnTo>
                        <a:lnTo>
                          <a:pt x="213" y="1279"/>
                        </a:lnTo>
                        <a:lnTo>
                          <a:pt x="219" y="1279"/>
                        </a:lnTo>
                        <a:lnTo>
                          <a:pt x="219" y="1314"/>
                        </a:lnTo>
                        <a:lnTo>
                          <a:pt x="225" y="1314"/>
                        </a:lnTo>
                        <a:lnTo>
                          <a:pt x="225" y="1325"/>
                        </a:lnTo>
                        <a:lnTo>
                          <a:pt x="231" y="1325"/>
                        </a:lnTo>
                        <a:lnTo>
                          <a:pt x="231" y="1314"/>
                        </a:lnTo>
                        <a:lnTo>
                          <a:pt x="236" y="1314"/>
                        </a:lnTo>
                        <a:lnTo>
                          <a:pt x="236" y="1279"/>
                        </a:lnTo>
                        <a:lnTo>
                          <a:pt x="242" y="1279"/>
                        </a:lnTo>
                        <a:lnTo>
                          <a:pt x="242" y="1233"/>
                        </a:lnTo>
                        <a:lnTo>
                          <a:pt x="248" y="1233"/>
                        </a:lnTo>
                        <a:lnTo>
                          <a:pt x="248" y="1187"/>
                        </a:lnTo>
                        <a:lnTo>
                          <a:pt x="254" y="1187"/>
                        </a:lnTo>
                        <a:lnTo>
                          <a:pt x="254" y="1164"/>
                        </a:lnTo>
                        <a:lnTo>
                          <a:pt x="259" y="1164"/>
                        </a:lnTo>
                        <a:lnTo>
                          <a:pt x="259" y="1147"/>
                        </a:lnTo>
                        <a:lnTo>
                          <a:pt x="265" y="1147"/>
                        </a:lnTo>
                        <a:lnTo>
                          <a:pt x="265" y="1129"/>
                        </a:lnTo>
                        <a:lnTo>
                          <a:pt x="271" y="1129"/>
                        </a:lnTo>
                        <a:lnTo>
                          <a:pt x="271" y="1118"/>
                        </a:lnTo>
                        <a:lnTo>
                          <a:pt x="277" y="1118"/>
                        </a:lnTo>
                        <a:lnTo>
                          <a:pt x="277" y="1124"/>
                        </a:lnTo>
                        <a:lnTo>
                          <a:pt x="282" y="1124"/>
                        </a:lnTo>
                        <a:lnTo>
                          <a:pt x="282" y="1135"/>
                        </a:lnTo>
                        <a:lnTo>
                          <a:pt x="288" y="1135"/>
                        </a:lnTo>
                        <a:lnTo>
                          <a:pt x="288" y="1152"/>
                        </a:lnTo>
                        <a:lnTo>
                          <a:pt x="294" y="1152"/>
                        </a:lnTo>
                        <a:lnTo>
                          <a:pt x="294" y="1175"/>
                        </a:lnTo>
                        <a:lnTo>
                          <a:pt x="300" y="1175"/>
                        </a:lnTo>
                        <a:lnTo>
                          <a:pt x="300" y="1198"/>
                        </a:lnTo>
                        <a:lnTo>
                          <a:pt x="305" y="1198"/>
                        </a:lnTo>
                        <a:lnTo>
                          <a:pt x="305" y="1227"/>
                        </a:lnTo>
                        <a:lnTo>
                          <a:pt x="311" y="1227"/>
                        </a:lnTo>
                        <a:lnTo>
                          <a:pt x="311" y="1250"/>
                        </a:lnTo>
                        <a:lnTo>
                          <a:pt x="317" y="1250"/>
                        </a:lnTo>
                        <a:lnTo>
                          <a:pt x="317" y="1268"/>
                        </a:lnTo>
                        <a:lnTo>
                          <a:pt x="323" y="1268"/>
                        </a:lnTo>
                        <a:lnTo>
                          <a:pt x="323" y="1273"/>
                        </a:lnTo>
                        <a:lnTo>
                          <a:pt x="329" y="1273"/>
                        </a:lnTo>
                        <a:lnTo>
                          <a:pt x="329" y="1268"/>
                        </a:lnTo>
                        <a:lnTo>
                          <a:pt x="334" y="1268"/>
                        </a:lnTo>
                        <a:lnTo>
                          <a:pt x="334" y="1256"/>
                        </a:lnTo>
                        <a:lnTo>
                          <a:pt x="340" y="1256"/>
                        </a:lnTo>
                        <a:lnTo>
                          <a:pt x="340" y="1239"/>
                        </a:lnTo>
                        <a:lnTo>
                          <a:pt x="346" y="1239"/>
                        </a:lnTo>
                        <a:lnTo>
                          <a:pt x="346" y="1227"/>
                        </a:lnTo>
                        <a:lnTo>
                          <a:pt x="352" y="1227"/>
                        </a:lnTo>
                        <a:lnTo>
                          <a:pt x="352" y="1210"/>
                        </a:lnTo>
                        <a:lnTo>
                          <a:pt x="357" y="1210"/>
                        </a:lnTo>
                        <a:lnTo>
                          <a:pt x="357" y="1193"/>
                        </a:lnTo>
                        <a:lnTo>
                          <a:pt x="363" y="1193"/>
                        </a:lnTo>
                        <a:lnTo>
                          <a:pt x="363" y="1175"/>
                        </a:lnTo>
                        <a:lnTo>
                          <a:pt x="369" y="1175"/>
                        </a:lnTo>
                        <a:lnTo>
                          <a:pt x="369" y="1164"/>
                        </a:lnTo>
                        <a:lnTo>
                          <a:pt x="375" y="1164"/>
                        </a:lnTo>
                        <a:lnTo>
                          <a:pt x="375" y="1152"/>
                        </a:lnTo>
                        <a:lnTo>
                          <a:pt x="380" y="1152"/>
                        </a:lnTo>
                        <a:lnTo>
                          <a:pt x="380" y="1141"/>
                        </a:lnTo>
                        <a:lnTo>
                          <a:pt x="386" y="1141"/>
                        </a:lnTo>
                        <a:lnTo>
                          <a:pt x="392" y="1141"/>
                        </a:lnTo>
                        <a:lnTo>
                          <a:pt x="392" y="1147"/>
                        </a:lnTo>
                        <a:lnTo>
                          <a:pt x="398" y="1147"/>
                        </a:lnTo>
                        <a:lnTo>
                          <a:pt x="398" y="1158"/>
                        </a:lnTo>
                        <a:lnTo>
                          <a:pt x="403" y="1158"/>
                        </a:lnTo>
                        <a:lnTo>
                          <a:pt x="403" y="1175"/>
                        </a:lnTo>
                        <a:lnTo>
                          <a:pt x="409" y="1175"/>
                        </a:lnTo>
                        <a:lnTo>
                          <a:pt x="409" y="1193"/>
                        </a:lnTo>
                        <a:lnTo>
                          <a:pt x="415" y="1193"/>
                        </a:lnTo>
                        <a:lnTo>
                          <a:pt x="415" y="1210"/>
                        </a:lnTo>
                        <a:lnTo>
                          <a:pt x="421" y="1210"/>
                        </a:lnTo>
                        <a:lnTo>
                          <a:pt x="421" y="1233"/>
                        </a:lnTo>
                        <a:lnTo>
                          <a:pt x="426" y="1233"/>
                        </a:lnTo>
                        <a:lnTo>
                          <a:pt x="426" y="1262"/>
                        </a:lnTo>
                        <a:lnTo>
                          <a:pt x="432" y="1262"/>
                        </a:lnTo>
                        <a:lnTo>
                          <a:pt x="432" y="1291"/>
                        </a:lnTo>
                        <a:lnTo>
                          <a:pt x="438" y="1291"/>
                        </a:lnTo>
                        <a:lnTo>
                          <a:pt x="438" y="1314"/>
                        </a:lnTo>
                        <a:lnTo>
                          <a:pt x="444" y="1314"/>
                        </a:lnTo>
                        <a:lnTo>
                          <a:pt x="444" y="1331"/>
                        </a:lnTo>
                        <a:lnTo>
                          <a:pt x="449" y="1331"/>
                        </a:lnTo>
                        <a:lnTo>
                          <a:pt x="449" y="1342"/>
                        </a:lnTo>
                        <a:lnTo>
                          <a:pt x="455" y="1342"/>
                        </a:lnTo>
                        <a:lnTo>
                          <a:pt x="455" y="1348"/>
                        </a:lnTo>
                        <a:lnTo>
                          <a:pt x="461" y="1348"/>
                        </a:lnTo>
                        <a:lnTo>
                          <a:pt x="461" y="1354"/>
                        </a:lnTo>
                        <a:lnTo>
                          <a:pt x="467" y="1354"/>
                        </a:lnTo>
                        <a:lnTo>
                          <a:pt x="473" y="1354"/>
                        </a:lnTo>
                        <a:lnTo>
                          <a:pt x="473" y="1348"/>
                        </a:lnTo>
                        <a:lnTo>
                          <a:pt x="478" y="1348"/>
                        </a:lnTo>
                        <a:lnTo>
                          <a:pt x="478" y="1342"/>
                        </a:lnTo>
                        <a:lnTo>
                          <a:pt x="484" y="1342"/>
                        </a:lnTo>
                        <a:lnTo>
                          <a:pt x="490" y="1342"/>
                        </a:lnTo>
                        <a:lnTo>
                          <a:pt x="496" y="1342"/>
                        </a:lnTo>
                        <a:lnTo>
                          <a:pt x="496" y="1337"/>
                        </a:lnTo>
                        <a:lnTo>
                          <a:pt x="501" y="1337"/>
                        </a:lnTo>
                        <a:lnTo>
                          <a:pt x="501" y="1331"/>
                        </a:lnTo>
                        <a:lnTo>
                          <a:pt x="507" y="1331"/>
                        </a:lnTo>
                        <a:lnTo>
                          <a:pt x="507" y="1319"/>
                        </a:lnTo>
                        <a:lnTo>
                          <a:pt x="513" y="1319"/>
                        </a:lnTo>
                        <a:lnTo>
                          <a:pt x="513" y="1314"/>
                        </a:lnTo>
                        <a:lnTo>
                          <a:pt x="519" y="1314"/>
                        </a:lnTo>
                        <a:lnTo>
                          <a:pt x="519" y="1302"/>
                        </a:lnTo>
                        <a:lnTo>
                          <a:pt x="524" y="1302"/>
                        </a:lnTo>
                        <a:lnTo>
                          <a:pt x="524" y="1296"/>
                        </a:lnTo>
                        <a:lnTo>
                          <a:pt x="530" y="1296"/>
                        </a:lnTo>
                        <a:lnTo>
                          <a:pt x="530" y="1291"/>
                        </a:lnTo>
                        <a:lnTo>
                          <a:pt x="536" y="1291"/>
                        </a:lnTo>
                        <a:lnTo>
                          <a:pt x="536" y="1285"/>
                        </a:lnTo>
                        <a:lnTo>
                          <a:pt x="542" y="1285"/>
                        </a:lnTo>
                        <a:lnTo>
                          <a:pt x="565" y="1285"/>
                        </a:lnTo>
                        <a:lnTo>
                          <a:pt x="570" y="1285"/>
                        </a:lnTo>
                        <a:lnTo>
                          <a:pt x="570" y="1279"/>
                        </a:lnTo>
                        <a:lnTo>
                          <a:pt x="576" y="1279"/>
                        </a:lnTo>
                        <a:lnTo>
                          <a:pt x="576" y="1273"/>
                        </a:lnTo>
                        <a:lnTo>
                          <a:pt x="582" y="1273"/>
                        </a:lnTo>
                        <a:lnTo>
                          <a:pt x="582" y="1262"/>
                        </a:lnTo>
                        <a:lnTo>
                          <a:pt x="588" y="1262"/>
                        </a:lnTo>
                        <a:lnTo>
                          <a:pt x="588" y="1245"/>
                        </a:lnTo>
                        <a:lnTo>
                          <a:pt x="593" y="1245"/>
                        </a:lnTo>
                        <a:lnTo>
                          <a:pt x="593" y="1222"/>
                        </a:lnTo>
                        <a:lnTo>
                          <a:pt x="599" y="1222"/>
                        </a:lnTo>
                        <a:lnTo>
                          <a:pt x="599" y="1204"/>
                        </a:lnTo>
                        <a:lnTo>
                          <a:pt x="605" y="1204"/>
                        </a:lnTo>
                        <a:lnTo>
                          <a:pt x="605" y="1187"/>
                        </a:lnTo>
                        <a:lnTo>
                          <a:pt x="611" y="1187"/>
                        </a:lnTo>
                        <a:lnTo>
                          <a:pt x="611" y="1164"/>
                        </a:lnTo>
                        <a:lnTo>
                          <a:pt x="617" y="1164"/>
                        </a:lnTo>
                        <a:lnTo>
                          <a:pt x="617" y="1147"/>
                        </a:lnTo>
                        <a:lnTo>
                          <a:pt x="622" y="1147"/>
                        </a:lnTo>
                        <a:lnTo>
                          <a:pt x="622" y="1124"/>
                        </a:lnTo>
                        <a:lnTo>
                          <a:pt x="628" y="1124"/>
                        </a:lnTo>
                        <a:lnTo>
                          <a:pt x="628" y="1101"/>
                        </a:lnTo>
                        <a:lnTo>
                          <a:pt x="634" y="1101"/>
                        </a:lnTo>
                        <a:lnTo>
                          <a:pt x="634" y="1083"/>
                        </a:lnTo>
                        <a:lnTo>
                          <a:pt x="640" y="1083"/>
                        </a:lnTo>
                        <a:lnTo>
                          <a:pt x="640" y="1072"/>
                        </a:lnTo>
                        <a:lnTo>
                          <a:pt x="645" y="1072"/>
                        </a:lnTo>
                        <a:lnTo>
                          <a:pt x="645" y="1060"/>
                        </a:lnTo>
                        <a:lnTo>
                          <a:pt x="651" y="1060"/>
                        </a:lnTo>
                        <a:lnTo>
                          <a:pt x="657" y="1060"/>
                        </a:lnTo>
                        <a:lnTo>
                          <a:pt x="657" y="1066"/>
                        </a:lnTo>
                        <a:lnTo>
                          <a:pt x="663" y="1066"/>
                        </a:lnTo>
                        <a:lnTo>
                          <a:pt x="663" y="1083"/>
                        </a:lnTo>
                        <a:lnTo>
                          <a:pt x="668" y="1083"/>
                        </a:lnTo>
                        <a:lnTo>
                          <a:pt x="668" y="1106"/>
                        </a:lnTo>
                        <a:lnTo>
                          <a:pt x="674" y="1106"/>
                        </a:lnTo>
                        <a:lnTo>
                          <a:pt x="674" y="1135"/>
                        </a:lnTo>
                        <a:lnTo>
                          <a:pt x="680" y="1135"/>
                        </a:lnTo>
                        <a:lnTo>
                          <a:pt x="680" y="1175"/>
                        </a:lnTo>
                        <a:lnTo>
                          <a:pt x="686" y="1175"/>
                        </a:lnTo>
                        <a:lnTo>
                          <a:pt x="686" y="1216"/>
                        </a:lnTo>
                        <a:lnTo>
                          <a:pt x="691" y="1216"/>
                        </a:lnTo>
                        <a:lnTo>
                          <a:pt x="691" y="1256"/>
                        </a:lnTo>
                        <a:lnTo>
                          <a:pt x="697" y="1256"/>
                        </a:lnTo>
                        <a:lnTo>
                          <a:pt x="697" y="1296"/>
                        </a:lnTo>
                        <a:lnTo>
                          <a:pt x="703" y="1296"/>
                        </a:lnTo>
                        <a:lnTo>
                          <a:pt x="703" y="1331"/>
                        </a:lnTo>
                        <a:lnTo>
                          <a:pt x="709" y="1331"/>
                        </a:lnTo>
                        <a:lnTo>
                          <a:pt x="709" y="1371"/>
                        </a:lnTo>
                        <a:lnTo>
                          <a:pt x="714" y="1371"/>
                        </a:lnTo>
                        <a:lnTo>
                          <a:pt x="714" y="1400"/>
                        </a:lnTo>
                        <a:lnTo>
                          <a:pt x="720" y="1400"/>
                        </a:lnTo>
                        <a:lnTo>
                          <a:pt x="720" y="1429"/>
                        </a:lnTo>
                        <a:lnTo>
                          <a:pt x="726" y="1429"/>
                        </a:lnTo>
                        <a:lnTo>
                          <a:pt x="726" y="1452"/>
                        </a:lnTo>
                        <a:lnTo>
                          <a:pt x="732" y="1452"/>
                        </a:lnTo>
                        <a:lnTo>
                          <a:pt x="732" y="1475"/>
                        </a:lnTo>
                        <a:lnTo>
                          <a:pt x="737" y="1475"/>
                        </a:lnTo>
                        <a:lnTo>
                          <a:pt x="737" y="1486"/>
                        </a:lnTo>
                        <a:lnTo>
                          <a:pt x="743" y="1486"/>
                        </a:lnTo>
                        <a:lnTo>
                          <a:pt x="749" y="1486"/>
                        </a:lnTo>
                        <a:lnTo>
                          <a:pt x="749" y="1481"/>
                        </a:lnTo>
                        <a:lnTo>
                          <a:pt x="755" y="1481"/>
                        </a:lnTo>
                        <a:lnTo>
                          <a:pt x="755" y="1469"/>
                        </a:lnTo>
                        <a:lnTo>
                          <a:pt x="761" y="1469"/>
                        </a:lnTo>
                        <a:lnTo>
                          <a:pt x="761" y="1452"/>
                        </a:lnTo>
                        <a:lnTo>
                          <a:pt x="766" y="1452"/>
                        </a:lnTo>
                        <a:lnTo>
                          <a:pt x="766" y="1440"/>
                        </a:lnTo>
                        <a:lnTo>
                          <a:pt x="772" y="1440"/>
                        </a:lnTo>
                        <a:lnTo>
                          <a:pt x="772" y="1435"/>
                        </a:lnTo>
                        <a:lnTo>
                          <a:pt x="778" y="1435"/>
                        </a:lnTo>
                        <a:lnTo>
                          <a:pt x="778" y="1429"/>
                        </a:lnTo>
                        <a:lnTo>
                          <a:pt x="784" y="1429"/>
                        </a:lnTo>
                        <a:lnTo>
                          <a:pt x="784" y="1423"/>
                        </a:lnTo>
                        <a:lnTo>
                          <a:pt x="789" y="1423"/>
                        </a:lnTo>
                        <a:lnTo>
                          <a:pt x="789" y="1406"/>
                        </a:lnTo>
                        <a:lnTo>
                          <a:pt x="795" y="1406"/>
                        </a:lnTo>
                        <a:lnTo>
                          <a:pt x="795" y="1394"/>
                        </a:lnTo>
                        <a:lnTo>
                          <a:pt x="801" y="1394"/>
                        </a:lnTo>
                        <a:lnTo>
                          <a:pt x="801" y="1383"/>
                        </a:lnTo>
                        <a:lnTo>
                          <a:pt x="807" y="1383"/>
                        </a:lnTo>
                        <a:lnTo>
                          <a:pt x="807" y="1377"/>
                        </a:lnTo>
                        <a:lnTo>
                          <a:pt x="812" y="1377"/>
                        </a:lnTo>
                        <a:lnTo>
                          <a:pt x="812" y="1371"/>
                        </a:lnTo>
                        <a:lnTo>
                          <a:pt x="818" y="1371"/>
                        </a:lnTo>
                        <a:lnTo>
                          <a:pt x="818" y="1366"/>
                        </a:lnTo>
                        <a:lnTo>
                          <a:pt x="824" y="1366"/>
                        </a:lnTo>
                        <a:lnTo>
                          <a:pt x="824" y="1354"/>
                        </a:lnTo>
                        <a:lnTo>
                          <a:pt x="830" y="1354"/>
                        </a:lnTo>
                        <a:lnTo>
                          <a:pt x="830" y="1325"/>
                        </a:lnTo>
                        <a:lnTo>
                          <a:pt x="835" y="1325"/>
                        </a:lnTo>
                        <a:lnTo>
                          <a:pt x="835" y="1296"/>
                        </a:lnTo>
                        <a:lnTo>
                          <a:pt x="841" y="1296"/>
                        </a:lnTo>
                        <a:lnTo>
                          <a:pt x="841" y="1262"/>
                        </a:lnTo>
                        <a:lnTo>
                          <a:pt x="847" y="1262"/>
                        </a:lnTo>
                        <a:lnTo>
                          <a:pt x="847" y="1227"/>
                        </a:lnTo>
                        <a:lnTo>
                          <a:pt x="853" y="1227"/>
                        </a:lnTo>
                        <a:lnTo>
                          <a:pt x="853" y="1198"/>
                        </a:lnTo>
                        <a:lnTo>
                          <a:pt x="858" y="1198"/>
                        </a:lnTo>
                        <a:lnTo>
                          <a:pt x="858" y="1175"/>
                        </a:lnTo>
                        <a:lnTo>
                          <a:pt x="864" y="1175"/>
                        </a:lnTo>
                        <a:lnTo>
                          <a:pt x="864" y="1158"/>
                        </a:lnTo>
                        <a:lnTo>
                          <a:pt x="870" y="1158"/>
                        </a:lnTo>
                        <a:lnTo>
                          <a:pt x="870" y="1135"/>
                        </a:lnTo>
                        <a:lnTo>
                          <a:pt x="876" y="1135"/>
                        </a:lnTo>
                        <a:lnTo>
                          <a:pt x="876" y="1118"/>
                        </a:lnTo>
                        <a:lnTo>
                          <a:pt x="881" y="1118"/>
                        </a:lnTo>
                        <a:lnTo>
                          <a:pt x="881" y="1101"/>
                        </a:lnTo>
                        <a:lnTo>
                          <a:pt x="887" y="1101"/>
                        </a:lnTo>
                        <a:lnTo>
                          <a:pt x="887" y="1083"/>
                        </a:lnTo>
                        <a:lnTo>
                          <a:pt x="893" y="1083"/>
                        </a:lnTo>
                        <a:lnTo>
                          <a:pt x="893" y="1066"/>
                        </a:lnTo>
                        <a:lnTo>
                          <a:pt x="899" y="1066"/>
                        </a:lnTo>
                        <a:lnTo>
                          <a:pt x="899" y="1054"/>
                        </a:lnTo>
                        <a:lnTo>
                          <a:pt x="905" y="1054"/>
                        </a:lnTo>
                        <a:lnTo>
                          <a:pt x="905" y="1031"/>
                        </a:lnTo>
                        <a:lnTo>
                          <a:pt x="910" y="1031"/>
                        </a:lnTo>
                        <a:lnTo>
                          <a:pt x="910" y="1003"/>
                        </a:lnTo>
                        <a:lnTo>
                          <a:pt x="916" y="1003"/>
                        </a:lnTo>
                        <a:lnTo>
                          <a:pt x="916" y="974"/>
                        </a:lnTo>
                        <a:lnTo>
                          <a:pt x="922" y="974"/>
                        </a:lnTo>
                        <a:lnTo>
                          <a:pt x="922" y="951"/>
                        </a:lnTo>
                        <a:lnTo>
                          <a:pt x="928" y="951"/>
                        </a:lnTo>
                        <a:lnTo>
                          <a:pt x="928" y="934"/>
                        </a:lnTo>
                        <a:lnTo>
                          <a:pt x="933" y="934"/>
                        </a:lnTo>
                        <a:lnTo>
                          <a:pt x="933" y="916"/>
                        </a:lnTo>
                        <a:lnTo>
                          <a:pt x="939" y="916"/>
                        </a:lnTo>
                        <a:lnTo>
                          <a:pt x="939" y="905"/>
                        </a:lnTo>
                        <a:lnTo>
                          <a:pt x="945" y="905"/>
                        </a:lnTo>
                        <a:lnTo>
                          <a:pt x="956" y="905"/>
                        </a:lnTo>
                        <a:lnTo>
                          <a:pt x="962" y="905"/>
                        </a:lnTo>
                        <a:lnTo>
                          <a:pt x="962" y="910"/>
                        </a:lnTo>
                        <a:lnTo>
                          <a:pt x="968" y="910"/>
                        </a:lnTo>
                        <a:lnTo>
                          <a:pt x="968" y="916"/>
                        </a:lnTo>
                        <a:lnTo>
                          <a:pt x="974" y="916"/>
                        </a:lnTo>
                        <a:lnTo>
                          <a:pt x="974" y="934"/>
                        </a:lnTo>
                        <a:lnTo>
                          <a:pt x="979" y="934"/>
                        </a:lnTo>
                        <a:lnTo>
                          <a:pt x="979" y="951"/>
                        </a:lnTo>
                        <a:lnTo>
                          <a:pt x="985" y="951"/>
                        </a:lnTo>
                        <a:lnTo>
                          <a:pt x="985" y="962"/>
                        </a:lnTo>
                        <a:lnTo>
                          <a:pt x="991" y="962"/>
                        </a:lnTo>
                        <a:lnTo>
                          <a:pt x="991" y="985"/>
                        </a:lnTo>
                        <a:lnTo>
                          <a:pt x="997" y="985"/>
                        </a:lnTo>
                        <a:lnTo>
                          <a:pt x="997" y="1003"/>
                        </a:lnTo>
                        <a:lnTo>
                          <a:pt x="1002" y="1003"/>
                        </a:lnTo>
                        <a:lnTo>
                          <a:pt x="1002" y="1031"/>
                        </a:lnTo>
                        <a:lnTo>
                          <a:pt x="1008" y="1031"/>
                        </a:lnTo>
                        <a:lnTo>
                          <a:pt x="1008" y="1054"/>
                        </a:lnTo>
                        <a:lnTo>
                          <a:pt x="1014" y="1054"/>
                        </a:lnTo>
                        <a:lnTo>
                          <a:pt x="1014" y="1095"/>
                        </a:lnTo>
                        <a:lnTo>
                          <a:pt x="1020" y="1095"/>
                        </a:lnTo>
                        <a:lnTo>
                          <a:pt x="1020" y="1135"/>
                        </a:lnTo>
                        <a:lnTo>
                          <a:pt x="1025" y="1135"/>
                        </a:lnTo>
                        <a:lnTo>
                          <a:pt x="1025" y="1187"/>
                        </a:lnTo>
                        <a:lnTo>
                          <a:pt x="1031" y="1187"/>
                        </a:lnTo>
                        <a:lnTo>
                          <a:pt x="1031" y="1245"/>
                        </a:lnTo>
                        <a:lnTo>
                          <a:pt x="1037" y="1245"/>
                        </a:lnTo>
                        <a:lnTo>
                          <a:pt x="1037" y="1302"/>
                        </a:lnTo>
                        <a:lnTo>
                          <a:pt x="1043" y="1302"/>
                        </a:lnTo>
                        <a:lnTo>
                          <a:pt x="1043" y="1354"/>
                        </a:lnTo>
                        <a:lnTo>
                          <a:pt x="1049" y="1354"/>
                        </a:lnTo>
                        <a:lnTo>
                          <a:pt x="1049" y="1400"/>
                        </a:lnTo>
                        <a:lnTo>
                          <a:pt x="1054" y="1400"/>
                        </a:lnTo>
                        <a:lnTo>
                          <a:pt x="1054" y="1446"/>
                        </a:lnTo>
                        <a:lnTo>
                          <a:pt x="1060" y="1446"/>
                        </a:lnTo>
                        <a:lnTo>
                          <a:pt x="1060" y="1481"/>
                        </a:lnTo>
                        <a:lnTo>
                          <a:pt x="1066" y="1481"/>
                        </a:lnTo>
                        <a:lnTo>
                          <a:pt x="1066" y="1510"/>
                        </a:lnTo>
                        <a:lnTo>
                          <a:pt x="1072" y="1510"/>
                        </a:lnTo>
                        <a:lnTo>
                          <a:pt x="1072" y="1538"/>
                        </a:lnTo>
                        <a:lnTo>
                          <a:pt x="1077" y="1538"/>
                        </a:lnTo>
                        <a:lnTo>
                          <a:pt x="1077" y="1573"/>
                        </a:lnTo>
                        <a:lnTo>
                          <a:pt x="1083" y="1573"/>
                        </a:lnTo>
                        <a:lnTo>
                          <a:pt x="1083" y="1613"/>
                        </a:lnTo>
                        <a:lnTo>
                          <a:pt x="1089" y="1613"/>
                        </a:lnTo>
                        <a:lnTo>
                          <a:pt x="1089" y="1642"/>
                        </a:lnTo>
                        <a:lnTo>
                          <a:pt x="1095" y="1642"/>
                        </a:lnTo>
                        <a:lnTo>
                          <a:pt x="1095" y="1671"/>
                        </a:lnTo>
                        <a:lnTo>
                          <a:pt x="1100" y="1671"/>
                        </a:lnTo>
                        <a:lnTo>
                          <a:pt x="1100" y="1694"/>
                        </a:lnTo>
                        <a:lnTo>
                          <a:pt x="1106" y="1694"/>
                        </a:lnTo>
                        <a:lnTo>
                          <a:pt x="1106" y="1711"/>
                        </a:lnTo>
                        <a:lnTo>
                          <a:pt x="1112" y="1711"/>
                        </a:lnTo>
                        <a:lnTo>
                          <a:pt x="1112" y="1723"/>
                        </a:lnTo>
                        <a:lnTo>
                          <a:pt x="1118" y="1723"/>
                        </a:lnTo>
                        <a:lnTo>
                          <a:pt x="1123" y="1723"/>
                        </a:lnTo>
                        <a:lnTo>
                          <a:pt x="1123" y="1728"/>
                        </a:lnTo>
                        <a:lnTo>
                          <a:pt x="1129" y="1728"/>
                        </a:lnTo>
                        <a:lnTo>
                          <a:pt x="1135" y="1728"/>
                        </a:lnTo>
                        <a:lnTo>
                          <a:pt x="1135" y="1734"/>
                        </a:lnTo>
                        <a:lnTo>
                          <a:pt x="1141" y="1734"/>
                        </a:lnTo>
                        <a:lnTo>
                          <a:pt x="1141" y="1740"/>
                        </a:lnTo>
                        <a:lnTo>
                          <a:pt x="1146" y="1740"/>
                        </a:lnTo>
                        <a:lnTo>
                          <a:pt x="1146" y="1751"/>
                        </a:lnTo>
                        <a:lnTo>
                          <a:pt x="1152" y="1751"/>
                        </a:lnTo>
                        <a:lnTo>
                          <a:pt x="1152" y="1757"/>
                        </a:lnTo>
                        <a:lnTo>
                          <a:pt x="1158" y="1757"/>
                        </a:lnTo>
                      </a:path>
                    </a:pathLst>
                  </a:custGeom>
                  <a:noFill/>
                  <a:ln w="28575">
                    <a:solidFill>
                      <a:schemeClr val="accent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AU" sz="1200" dirty="0"/>
                  </a:p>
                </p:txBody>
              </p:sp>
            </p:grpSp>
          </p:grpSp>
          <p:grpSp>
            <p:nvGrpSpPr>
              <p:cNvPr id="7" name="Gruppieren 6"/>
              <p:cNvGrpSpPr/>
              <p:nvPr/>
            </p:nvGrpSpPr>
            <p:grpSpPr>
              <a:xfrm>
                <a:off x="2658712" y="4275050"/>
                <a:ext cx="1736977" cy="1713335"/>
                <a:chOff x="2658712" y="4275050"/>
                <a:chExt cx="1736977" cy="1713335"/>
              </a:xfrm>
            </p:grpSpPr>
            <p:cxnSp>
              <p:nvCxnSpPr>
                <p:cNvPr id="39" name="Straight Connector 496"/>
                <p:cNvCxnSpPr/>
                <p:nvPr/>
              </p:nvCxnSpPr>
              <p:spPr bwMode="auto">
                <a:xfrm>
                  <a:off x="2847163" y="5554800"/>
                  <a:ext cx="1440000" cy="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0" name="Straight Arrow Connector 497"/>
                <p:cNvCxnSpPr/>
                <p:nvPr/>
              </p:nvCxnSpPr>
              <p:spPr bwMode="auto">
                <a:xfrm flipH="1">
                  <a:off x="2847832" y="5720726"/>
                  <a:ext cx="154114" cy="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  <a:extLst>
                  <a:ext uri="{AF507438-7753-43E0-B8FC-AC1667EBCBE1}">
                    <a14:hiddenEffects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41" name="TextBox 498"/>
                <p:cNvSpPr txBox="1"/>
                <p:nvPr/>
              </p:nvSpPr>
              <p:spPr>
                <a:xfrm>
                  <a:off x="2973777" y="5582227"/>
                  <a:ext cx="58211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 smtClean="0">
                      <a:solidFill>
                        <a:schemeClr val="tx2"/>
                      </a:solidFill>
                    </a:rPr>
                    <a:t>см</a:t>
                  </a:r>
                  <a:r>
                    <a:rPr lang="en-US" sz="1200" baseline="30000" dirty="0" smtClean="0">
                      <a:solidFill>
                        <a:schemeClr val="tx2"/>
                      </a:solidFill>
                    </a:rPr>
                    <a:t>–1</a:t>
                  </a:r>
                  <a:endParaRPr lang="ru-RU" sz="1200" baseline="300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42" name="Rectangle 499"/>
                <p:cNvSpPr/>
                <p:nvPr/>
              </p:nvSpPr>
              <p:spPr bwMode="auto">
                <a:xfrm>
                  <a:off x="2757051" y="4483479"/>
                  <a:ext cx="1638638" cy="1504906"/>
                </a:xfrm>
                <a:prstGeom prst="rect">
                  <a:avLst/>
                </a:prstGeom>
                <a:noFill/>
                <a:ln w="9525" cap="flat" cmpd="sng" algn="ctr">
                  <a:solidFill>
                    <a:srgbClr val="D9D9D9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AU" sz="12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45" name="Text Box 63"/>
                <p:cNvSpPr txBox="1">
                  <a:spLocks noChangeArrowheads="1"/>
                </p:cNvSpPr>
                <p:nvPr/>
              </p:nvSpPr>
              <p:spPr bwMode="auto">
                <a:xfrm>
                  <a:off x="2658712" y="4275050"/>
                  <a:ext cx="774571" cy="24622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000" b="1" dirty="0"/>
                    <a:t>Спектр</a:t>
                  </a:r>
                </a:p>
              </p:txBody>
            </p:sp>
          </p:grpSp>
        </p:grpSp>
        <p:sp>
          <p:nvSpPr>
            <p:cNvPr id="82" name="Rectangle 25"/>
            <p:cNvSpPr/>
            <p:nvPr/>
          </p:nvSpPr>
          <p:spPr bwMode="auto">
            <a:xfrm>
              <a:off x="230400" y="4483478"/>
              <a:ext cx="1638639" cy="1519763"/>
            </a:xfrm>
            <a:prstGeom prst="rect">
              <a:avLst/>
            </a:prstGeom>
            <a:noFill/>
            <a:ln w="9525" cap="flat" cmpd="sng" algn="ctr">
              <a:solidFill>
                <a:srgbClr val="D9D9D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dirty="0" smtClean="0"/>
                <a:t> </a:t>
              </a:r>
            </a:p>
          </p:txBody>
        </p:sp>
      </p:grpSp>
      <p:grpSp>
        <p:nvGrpSpPr>
          <p:cNvPr id="85" name="Gruppieren 84"/>
          <p:cNvGrpSpPr/>
          <p:nvPr/>
        </p:nvGrpSpPr>
        <p:grpSpPr>
          <a:xfrm>
            <a:off x="5054007" y="1717007"/>
            <a:ext cx="3766465" cy="3944241"/>
            <a:chOff x="5054007" y="1512000"/>
            <a:chExt cx="3766465" cy="3944241"/>
          </a:xfrm>
        </p:grpSpPr>
        <p:sp>
          <p:nvSpPr>
            <p:cNvPr id="57" name="TextBox 41421"/>
            <p:cNvSpPr txBox="1"/>
            <p:nvPr/>
          </p:nvSpPr>
          <p:spPr>
            <a:xfrm>
              <a:off x="7596336" y="2742019"/>
              <a:ext cx="1224136" cy="861774"/>
            </a:xfrm>
            <a:prstGeom prst="rect">
              <a:avLst/>
            </a:prstGeom>
            <a:noFill/>
          </p:spPr>
          <p:txBody>
            <a:bodyPr wrap="square" lIns="36000" rtlCol="0">
              <a:spAutoFit/>
            </a:bodyPr>
            <a:lstStyle/>
            <a:p>
              <a:r>
                <a:rPr lang="en-US" sz="1000" dirty="0" smtClean="0"/>
                <a:t>Подвижное зеркало</a:t>
              </a:r>
            </a:p>
            <a:p>
              <a:r>
                <a:rPr lang="en-US" sz="1000" dirty="0" smtClean="0"/>
                <a:t>создает </a:t>
              </a:r>
            </a:p>
            <a:p>
              <a:r>
                <a:rPr lang="en-US" sz="1000" dirty="0" smtClean="0"/>
                <a:t>интерференционную картину</a:t>
              </a:r>
              <a:endParaRPr lang="ru-RU" sz="1000" dirty="0"/>
            </a:p>
          </p:txBody>
        </p:sp>
        <p:grpSp>
          <p:nvGrpSpPr>
            <p:cNvPr id="58" name="Group 5"/>
            <p:cNvGrpSpPr/>
            <p:nvPr/>
          </p:nvGrpSpPr>
          <p:grpSpPr>
            <a:xfrm>
              <a:off x="5054007" y="1512000"/>
              <a:ext cx="3552933" cy="3944241"/>
              <a:chOff x="292461" y="1416421"/>
              <a:chExt cx="4877715" cy="4661084"/>
            </a:xfrm>
          </p:grpSpPr>
          <p:sp>
            <p:nvSpPr>
              <p:cNvPr id="59" name="Rectangle 13"/>
              <p:cNvSpPr/>
              <p:nvPr/>
            </p:nvSpPr>
            <p:spPr>
              <a:xfrm>
                <a:off x="2550272" y="4536819"/>
                <a:ext cx="437221" cy="278426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1200" dirty="0"/>
              </a:p>
            </p:txBody>
          </p:sp>
          <p:grpSp>
            <p:nvGrpSpPr>
              <p:cNvPr id="60" name="Group 55"/>
              <p:cNvGrpSpPr/>
              <p:nvPr/>
            </p:nvGrpSpPr>
            <p:grpSpPr>
              <a:xfrm>
                <a:off x="1846320" y="3042719"/>
                <a:ext cx="1876772" cy="727242"/>
                <a:chOff x="1846320" y="2679034"/>
                <a:chExt cx="1876772" cy="727242"/>
              </a:xfrm>
            </p:grpSpPr>
            <p:cxnSp>
              <p:nvCxnSpPr>
                <p:cNvPr id="76" name="Straight Arrow Connector 51"/>
                <p:cNvCxnSpPr/>
                <p:nvPr/>
              </p:nvCxnSpPr>
              <p:spPr bwMode="auto">
                <a:xfrm>
                  <a:off x="1846320" y="3043150"/>
                  <a:ext cx="1828800" cy="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  <a:extLst>
                  <a:ext uri="{AF507438-7753-43E0-B8FC-AC1667EBCBE1}">
                    <a14:hiddenEffects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77" name="Rectangle 20"/>
                <p:cNvSpPr/>
                <p:nvPr/>
              </p:nvSpPr>
              <p:spPr bwMode="auto">
                <a:xfrm>
                  <a:off x="3677373" y="2679034"/>
                  <a:ext cx="45719" cy="727242"/>
                </a:xfrm>
                <a:prstGeom prst="rect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AU" sz="12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sp>
            <p:nvSpPr>
              <p:cNvPr id="61" name="Rectangle 45"/>
              <p:cNvSpPr/>
              <p:nvPr/>
            </p:nvSpPr>
            <p:spPr bwMode="auto">
              <a:xfrm>
                <a:off x="1835150" y="3022945"/>
                <a:ext cx="1504950" cy="45719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2" name="Rectangle 10"/>
              <p:cNvSpPr/>
              <p:nvPr/>
            </p:nvSpPr>
            <p:spPr bwMode="auto">
              <a:xfrm rot="2700000">
                <a:off x="2746023" y="2728391"/>
                <a:ext cx="45719" cy="1348353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AU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3" name="Sun 7"/>
              <p:cNvSpPr/>
              <p:nvPr/>
            </p:nvSpPr>
            <p:spPr bwMode="auto">
              <a:xfrm>
                <a:off x="349800" y="3049048"/>
                <a:ext cx="809731" cy="712921"/>
              </a:xfrm>
              <a:prstGeom prst="sun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AU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64" name="Straight Arrow Connector 11"/>
              <p:cNvCxnSpPr/>
              <p:nvPr/>
            </p:nvCxnSpPr>
            <p:spPr bwMode="auto">
              <a:xfrm flipV="1">
                <a:off x="2768882" y="1629801"/>
                <a:ext cx="0" cy="175189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arrow" w="med" len="med"/>
                <a:tailEnd type="arrow"/>
              </a:ln>
              <a:effectLst/>
              <a:extLst>
                <a:ext uri="{AF507438-7753-43E0-B8FC-AC1667EBCBE1}">
                  <a14:hiddenEffects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5" name="Straight Arrow Connector 12"/>
              <p:cNvCxnSpPr/>
              <p:nvPr/>
            </p:nvCxnSpPr>
            <p:spPr bwMode="auto">
              <a:xfrm flipV="1">
                <a:off x="2768089" y="3441081"/>
                <a:ext cx="1588" cy="2287021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arrow" w="med" len="med"/>
                <a:tailEnd type="none"/>
              </a:ln>
              <a:effectLst/>
              <a:extLst>
                <a:ext uri="{AF507438-7753-43E0-B8FC-AC1667EBCBE1}">
                  <a14:hiddenEffects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6" name="Rectangle 21"/>
              <p:cNvSpPr/>
              <p:nvPr/>
            </p:nvSpPr>
            <p:spPr bwMode="auto">
              <a:xfrm rot="5400000">
                <a:off x="2726408" y="1232713"/>
                <a:ext cx="45719" cy="727242"/>
              </a:xfrm>
              <a:prstGeom prst="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AU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7" name="Rectangle 23"/>
              <p:cNvSpPr/>
              <p:nvPr/>
            </p:nvSpPr>
            <p:spPr bwMode="auto">
              <a:xfrm>
                <a:off x="2568531" y="5728102"/>
                <a:ext cx="400704" cy="349403"/>
              </a:xfrm>
              <a:prstGeom prst="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AU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8" name="TextBox 41417"/>
              <p:cNvSpPr txBox="1"/>
              <p:nvPr/>
            </p:nvSpPr>
            <p:spPr>
              <a:xfrm>
                <a:off x="292461" y="2640557"/>
                <a:ext cx="2203356" cy="290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/>
                  <a:t>Источник ИК-излучения</a:t>
                </a:r>
                <a:endParaRPr lang="ru-RU" sz="1000" dirty="0"/>
              </a:p>
            </p:txBody>
          </p:sp>
          <p:sp>
            <p:nvSpPr>
              <p:cNvPr id="69" name="TextBox 41418"/>
              <p:cNvSpPr txBox="1"/>
              <p:nvPr/>
            </p:nvSpPr>
            <p:spPr>
              <a:xfrm>
                <a:off x="1191937" y="3779958"/>
                <a:ext cx="1416381" cy="290970"/>
              </a:xfrm>
              <a:prstGeom prst="rect">
                <a:avLst/>
              </a:prstGeom>
              <a:noFill/>
            </p:spPr>
            <p:txBody>
              <a:bodyPr wrap="none" lIns="0" rtlCol="0">
                <a:spAutoFit/>
              </a:bodyPr>
              <a:lstStyle/>
              <a:p>
                <a:r>
                  <a:rPr lang="en-US" sz="1000" dirty="0" smtClean="0"/>
                  <a:t>Делитель пучка</a:t>
                </a:r>
                <a:endParaRPr lang="ru-RU" sz="1000" dirty="0"/>
              </a:p>
            </p:txBody>
          </p:sp>
          <p:sp>
            <p:nvSpPr>
              <p:cNvPr id="70" name="TextBox 41419"/>
              <p:cNvSpPr txBox="1"/>
              <p:nvPr/>
            </p:nvSpPr>
            <p:spPr>
              <a:xfrm>
                <a:off x="1625478" y="5707283"/>
                <a:ext cx="872804" cy="290970"/>
              </a:xfrm>
              <a:prstGeom prst="rect">
                <a:avLst/>
              </a:prstGeom>
              <a:noFill/>
            </p:spPr>
            <p:txBody>
              <a:bodyPr wrap="none" lIns="0" rtlCol="0">
                <a:spAutoFit/>
              </a:bodyPr>
              <a:lstStyle/>
              <a:p>
                <a:r>
                  <a:rPr lang="en-US" sz="1000" dirty="0" smtClean="0"/>
                  <a:t>Детектор</a:t>
                </a:r>
                <a:endParaRPr lang="ru-RU" sz="1000" dirty="0"/>
              </a:p>
            </p:txBody>
          </p:sp>
          <p:sp>
            <p:nvSpPr>
              <p:cNvPr id="71" name="TextBox 41420"/>
              <p:cNvSpPr txBox="1"/>
              <p:nvPr/>
            </p:nvSpPr>
            <p:spPr>
              <a:xfrm>
                <a:off x="3173518" y="1416421"/>
                <a:ext cx="1996658" cy="290970"/>
              </a:xfrm>
              <a:prstGeom prst="rect">
                <a:avLst/>
              </a:prstGeom>
              <a:noFill/>
            </p:spPr>
            <p:txBody>
              <a:bodyPr wrap="none" lIns="36000" rtlCol="0">
                <a:spAutoFit/>
              </a:bodyPr>
              <a:lstStyle/>
              <a:p>
                <a:r>
                  <a:rPr lang="en-US" sz="1000" dirty="0" smtClean="0"/>
                  <a:t>Неподвижное зеркало</a:t>
                </a:r>
                <a:endParaRPr lang="ru-RU" sz="1000" dirty="0"/>
              </a:p>
            </p:txBody>
          </p:sp>
          <p:cxnSp>
            <p:nvCxnSpPr>
              <p:cNvPr id="72" name="Straight Arrow Connector 9"/>
              <p:cNvCxnSpPr/>
              <p:nvPr/>
            </p:nvCxnSpPr>
            <p:spPr bwMode="auto">
              <a:xfrm>
                <a:off x="1167664" y="3406835"/>
                <a:ext cx="1560674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arrow" w="med" len="med"/>
                <a:tailEnd type="arrow"/>
              </a:ln>
              <a:effectLst/>
              <a:extLst>
                <a:ext uri="{AF507438-7753-43E0-B8FC-AC1667EBCBE1}">
                  <a14:hiddenEffects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3" name="Straight Arrow Connector 53"/>
              <p:cNvCxnSpPr/>
              <p:nvPr/>
            </p:nvCxnSpPr>
            <p:spPr bwMode="auto">
              <a:xfrm>
                <a:off x="2804902" y="3427213"/>
                <a:ext cx="820427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arrow" w="med" len="med"/>
                <a:tailEnd type="none"/>
              </a:ln>
              <a:effectLst/>
              <a:extLst>
                <a:ext uri="{AF507438-7753-43E0-B8FC-AC1667EBCBE1}">
                  <a14:hiddenEffects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74" name="TextBox 48"/>
              <p:cNvSpPr txBox="1"/>
              <p:nvPr/>
            </p:nvSpPr>
            <p:spPr>
              <a:xfrm>
                <a:off x="1709105" y="4506582"/>
                <a:ext cx="646130" cy="290970"/>
              </a:xfrm>
              <a:prstGeom prst="rect">
                <a:avLst/>
              </a:prstGeom>
              <a:noFill/>
            </p:spPr>
            <p:txBody>
              <a:bodyPr wrap="none" lIns="0" rtlCol="0">
                <a:spAutoFit/>
              </a:bodyPr>
              <a:lstStyle/>
              <a:p>
                <a:r>
                  <a:rPr lang="en-US" sz="1000" dirty="0" smtClean="0"/>
                  <a:t>Проба</a:t>
                </a:r>
                <a:endParaRPr lang="ru-RU" sz="1000" dirty="0"/>
              </a:p>
            </p:txBody>
          </p:sp>
        </p:grpSp>
        <p:sp>
          <p:nvSpPr>
            <p:cNvPr id="86" name="Right Arrow 41415"/>
            <p:cNvSpPr/>
            <p:nvPr/>
          </p:nvSpPr>
          <p:spPr bwMode="auto">
            <a:xfrm>
              <a:off x="7058735" y="5234008"/>
              <a:ext cx="187674" cy="170142"/>
            </a:xfrm>
            <a:prstGeom prst="rightArrow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A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88" name="Rechteck 87"/>
          <p:cNvSpPr/>
          <p:nvPr/>
        </p:nvSpPr>
        <p:spPr>
          <a:xfrm>
            <a:off x="4788000" y="1612799"/>
            <a:ext cx="4032472" cy="4249616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5" name="Group 74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78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87" name="Action Button: Custom 86">
                <a:hlinkClick r:id="rId3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9" name="Chevron 88">
                <a:hlinkClick r:id="rId3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90" name="Chevron 89">
                <a:hlinkClick r:id="rId3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84" name="TextBox 83">
              <a:hlinkClick r:id="rId3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65532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/>
                </a:solidFill>
              </a:rPr>
              <a:t>Инфракрасная спектроскопия с Фурье-преобразованием</a:t>
            </a:r>
            <a:r>
              <a:rPr dirty="0"/>
              <a:t/>
            </a:r>
            <a:br>
              <a:rPr dirty="0"/>
            </a:br>
            <a:r>
              <a:rPr lang="en-US" sz="3100" dirty="0" smtClean="0">
                <a:solidFill>
                  <a:schemeClr val="tx2"/>
                </a:solidFill>
              </a:rPr>
              <a:t>Качественный анализ</a:t>
            </a:r>
            <a:r>
              <a:rPr dirty="0"/>
              <a:t/>
            </a:r>
            <a:br>
              <a:rPr dirty="0"/>
            </a:br>
            <a:endParaRPr lang="ru-RU" dirty="0"/>
          </a:p>
        </p:txBody>
      </p:sp>
      <p:sp>
        <p:nvSpPr>
          <p:cNvPr id="78" name="Content Placeholder 9"/>
          <p:cNvSpPr txBox="1">
            <a:spLocks/>
          </p:cNvSpPr>
          <p:nvPr/>
        </p:nvSpPr>
        <p:spPr>
          <a:xfrm>
            <a:off x="228600" y="1512000"/>
            <a:ext cx="4270248" cy="456285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400"/>
              </a:spcBef>
              <a:buFontTx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8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0400" indent="-230400">
              <a:buFont typeface="Arial" panose="020B0604020202020204" pitchFamily="34" charset="0"/>
              <a:buChar char="•"/>
            </a:pPr>
            <a:r>
              <a:rPr lang="en-US" sz="2000" dirty="0" smtClean="0"/>
              <a:t>Соединения можно идентифицировать по их уникальному инфракрасному спектру</a:t>
            </a:r>
          </a:p>
          <a:p>
            <a:pPr marL="230400" indent="-230400">
              <a:buFont typeface="Arial" panose="020B0604020202020204" pitchFamily="34" charset="0"/>
              <a:buChar char="•"/>
            </a:pPr>
            <a:r>
              <a:rPr lang="en-US" sz="2000" dirty="0" smtClean="0"/>
              <a:t>ИК-спектр дает представление о молекулярной структуре (например, указывает на присутствие цианогруппы)</a:t>
            </a:r>
          </a:p>
          <a:p>
            <a:pPr marL="230400" indent="-230400">
              <a:buFont typeface="Arial" panose="020B0604020202020204" pitchFamily="34" charset="0"/>
              <a:buChar char="•"/>
            </a:pPr>
            <a:r>
              <a:rPr lang="en-US" sz="2000" dirty="0" smtClean="0"/>
              <a:t>Для идентификации соединения компьютеры могут выполнить поиск по базам данных ИК-спектров  </a:t>
            </a:r>
          </a:p>
          <a:p>
            <a:endParaRPr lang="ru-RU" sz="1800" dirty="0" smtClean="0"/>
          </a:p>
          <a:p>
            <a:pPr>
              <a:spcBef>
                <a:spcPts val="0"/>
              </a:spcBef>
            </a:pPr>
            <a:endParaRPr lang="ru-RU" sz="1800" dirty="0" smtClean="0"/>
          </a:p>
          <a:p>
            <a:pPr>
              <a:spcBef>
                <a:spcPts val="0"/>
              </a:spcBef>
            </a:pPr>
            <a:endParaRPr lang="ru-RU" sz="1800" dirty="0" smtClean="0"/>
          </a:p>
        </p:txBody>
      </p:sp>
      <p:sp>
        <p:nvSpPr>
          <p:cNvPr id="84" name="Rechteck 83"/>
          <p:cNvSpPr/>
          <p:nvPr/>
        </p:nvSpPr>
        <p:spPr>
          <a:xfrm>
            <a:off x="4788000" y="1772960"/>
            <a:ext cx="4031607" cy="129600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7" name="Text Box 145"/>
          <p:cNvSpPr txBox="1">
            <a:spLocks noChangeArrowheads="1"/>
          </p:cNvSpPr>
          <p:nvPr/>
        </p:nvSpPr>
        <p:spPr bwMode="auto">
          <a:xfrm>
            <a:off x="4787999" y="3140968"/>
            <a:ext cx="3456409" cy="2859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rIns="0">
            <a:spAutoFit/>
          </a:bodyPr>
          <a:lstStyle/>
          <a:p>
            <a:r>
              <a:rPr lang="en-US" sz="1200" b="1" dirty="0" smtClean="0">
                <a:solidFill>
                  <a:srgbClr val="000000"/>
                </a:solidFill>
              </a:rPr>
              <a:t>2. Сравнение с базой данных спектров</a:t>
            </a:r>
          </a:p>
        </p:txBody>
      </p:sp>
      <p:grpSp>
        <p:nvGrpSpPr>
          <p:cNvPr id="89" name="Group 19"/>
          <p:cNvGrpSpPr/>
          <p:nvPr/>
        </p:nvGrpSpPr>
        <p:grpSpPr>
          <a:xfrm>
            <a:off x="4970510" y="1926773"/>
            <a:ext cx="3176418" cy="1087009"/>
            <a:chOff x="4852487" y="1756940"/>
            <a:chExt cx="3176418" cy="1087009"/>
          </a:xfrm>
        </p:grpSpPr>
        <p:grpSp>
          <p:nvGrpSpPr>
            <p:cNvPr id="90" name="Group 142"/>
            <p:cNvGrpSpPr/>
            <p:nvPr/>
          </p:nvGrpSpPr>
          <p:grpSpPr>
            <a:xfrm>
              <a:off x="4852487" y="1756940"/>
              <a:ext cx="3176418" cy="1087009"/>
              <a:chOff x="321816" y="2474149"/>
              <a:chExt cx="4886286" cy="1353770"/>
            </a:xfrm>
          </p:grpSpPr>
          <p:sp>
            <p:nvSpPr>
              <p:cNvPr id="94" name="Rectangle 12"/>
              <p:cNvSpPr>
                <a:spLocks noChangeArrowheads="1"/>
              </p:cNvSpPr>
              <p:nvPr/>
            </p:nvSpPr>
            <p:spPr bwMode="auto">
              <a:xfrm>
                <a:off x="803275" y="2477324"/>
                <a:ext cx="3008313" cy="113188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AU">
                  <a:solidFill>
                    <a:srgbClr val="4D4D4D"/>
                  </a:solidFill>
                </a:endParaRPr>
              </a:p>
            </p:txBody>
          </p:sp>
          <p:sp>
            <p:nvSpPr>
              <p:cNvPr id="95" name="Freeform 13"/>
              <p:cNvSpPr>
                <a:spLocks/>
              </p:cNvSpPr>
              <p:nvPr/>
            </p:nvSpPr>
            <p:spPr bwMode="auto">
              <a:xfrm>
                <a:off x="603342" y="2532887"/>
                <a:ext cx="3008313" cy="1017587"/>
              </a:xfrm>
              <a:custGeom>
                <a:avLst/>
                <a:gdLst>
                  <a:gd name="T0" fmla="*/ 70564393 w 1895"/>
                  <a:gd name="T1" fmla="*/ 1612898990 h 641"/>
                  <a:gd name="T2" fmla="*/ 153730361 w 1895"/>
                  <a:gd name="T3" fmla="*/ 1615418350 h 641"/>
                  <a:gd name="T4" fmla="*/ 234375403 w 1895"/>
                  <a:gd name="T5" fmla="*/ 1615418350 h 641"/>
                  <a:gd name="T6" fmla="*/ 312499446 w 1895"/>
                  <a:gd name="T7" fmla="*/ 1612898990 h 641"/>
                  <a:gd name="T8" fmla="*/ 393144438 w 1895"/>
                  <a:gd name="T9" fmla="*/ 1612898990 h 641"/>
                  <a:gd name="T10" fmla="*/ 471270168 w 1895"/>
                  <a:gd name="T11" fmla="*/ 1600297426 h 641"/>
                  <a:gd name="T12" fmla="*/ 549394211 w 1895"/>
                  <a:gd name="T13" fmla="*/ 1557455601 h 641"/>
                  <a:gd name="T14" fmla="*/ 630039203 w 1895"/>
                  <a:gd name="T15" fmla="*/ 1444047875 h 641"/>
                  <a:gd name="T16" fmla="*/ 708164834 w 1895"/>
                  <a:gd name="T17" fmla="*/ 1262596783 h 641"/>
                  <a:gd name="T18" fmla="*/ 786288877 w 1895"/>
                  <a:gd name="T19" fmla="*/ 1028223250 h 641"/>
                  <a:gd name="T20" fmla="*/ 866934068 w 1895"/>
                  <a:gd name="T21" fmla="*/ 824089780 h 641"/>
                  <a:gd name="T22" fmla="*/ 945059698 w 1895"/>
                  <a:gd name="T23" fmla="*/ 650199944 h 641"/>
                  <a:gd name="T24" fmla="*/ 1025704691 w 1895"/>
                  <a:gd name="T25" fmla="*/ 594756555 h 641"/>
                  <a:gd name="T26" fmla="*/ 1103828733 w 1895"/>
                  <a:gd name="T27" fmla="*/ 670361176 h 641"/>
                  <a:gd name="T28" fmla="*/ 1181954364 w 1895"/>
                  <a:gd name="T29" fmla="*/ 866933391 h 641"/>
                  <a:gd name="T30" fmla="*/ 1262599356 w 1895"/>
                  <a:gd name="T31" fmla="*/ 1108868180 h 641"/>
                  <a:gd name="T32" fmla="*/ 1340723399 w 1895"/>
                  <a:gd name="T33" fmla="*/ 1282758016 h 641"/>
                  <a:gd name="T34" fmla="*/ 1421368392 w 1895"/>
                  <a:gd name="T35" fmla="*/ 1386085125 h 641"/>
                  <a:gd name="T36" fmla="*/ 1504534334 w 1895"/>
                  <a:gd name="T37" fmla="*/ 1154230953 h 641"/>
                  <a:gd name="T38" fmla="*/ 1582658377 w 1895"/>
                  <a:gd name="T39" fmla="*/ 1116427848 h 641"/>
                  <a:gd name="T40" fmla="*/ 1660784007 w 1895"/>
                  <a:gd name="T41" fmla="*/ 1131548772 h 641"/>
                  <a:gd name="T42" fmla="*/ 1741429397 w 1895"/>
                  <a:gd name="T43" fmla="*/ 1370964201 h 641"/>
                  <a:gd name="T44" fmla="*/ 1819553440 w 1895"/>
                  <a:gd name="T45" fmla="*/ 1444047875 h 641"/>
                  <a:gd name="T46" fmla="*/ 1900198432 w 1895"/>
                  <a:gd name="T47" fmla="*/ 1481850979 h 641"/>
                  <a:gd name="T48" fmla="*/ 1978324063 w 1895"/>
                  <a:gd name="T49" fmla="*/ 1507052520 h 641"/>
                  <a:gd name="T50" fmla="*/ 2056448106 w 1895"/>
                  <a:gd name="T51" fmla="*/ 1537294368 h 641"/>
                  <a:gd name="T52" fmla="*/ 2137093098 w 1895"/>
                  <a:gd name="T53" fmla="*/ 1544854037 h 641"/>
                  <a:gd name="T54" fmla="*/ 2147483647 w 1895"/>
                  <a:gd name="T55" fmla="*/ 1552415293 h 641"/>
                  <a:gd name="T56" fmla="*/ 2147483647 w 1895"/>
                  <a:gd name="T57" fmla="*/ 1575095886 h 641"/>
                  <a:gd name="T58" fmla="*/ 2147483647 w 1895"/>
                  <a:gd name="T59" fmla="*/ 1582657141 h 641"/>
                  <a:gd name="T60" fmla="*/ 2147483647 w 1895"/>
                  <a:gd name="T61" fmla="*/ 1582657141 h 641"/>
                  <a:gd name="T62" fmla="*/ 2147483647 w 1895"/>
                  <a:gd name="T63" fmla="*/ 1582657141 h 641"/>
                  <a:gd name="T64" fmla="*/ 2147483647 w 1895"/>
                  <a:gd name="T65" fmla="*/ 1582657141 h 641"/>
                  <a:gd name="T66" fmla="*/ 2147483647 w 1895"/>
                  <a:gd name="T67" fmla="*/ 1577616833 h 641"/>
                  <a:gd name="T68" fmla="*/ 2147483647 w 1895"/>
                  <a:gd name="T69" fmla="*/ 1582657141 h 641"/>
                  <a:gd name="T70" fmla="*/ 2147483647 w 1895"/>
                  <a:gd name="T71" fmla="*/ 1590216810 h 641"/>
                  <a:gd name="T72" fmla="*/ 2147483647 w 1895"/>
                  <a:gd name="T73" fmla="*/ 1582657141 h 641"/>
                  <a:gd name="T74" fmla="*/ 2147483647 w 1895"/>
                  <a:gd name="T75" fmla="*/ 1575095886 h 641"/>
                  <a:gd name="T76" fmla="*/ 2147483647 w 1895"/>
                  <a:gd name="T77" fmla="*/ 1582657141 h 641"/>
                  <a:gd name="T78" fmla="*/ 2147483647 w 1895"/>
                  <a:gd name="T79" fmla="*/ 1577616833 h 641"/>
                  <a:gd name="T80" fmla="*/ 2147483647 w 1895"/>
                  <a:gd name="T81" fmla="*/ 1565015269 h 641"/>
                  <a:gd name="T82" fmla="*/ 2147483647 w 1895"/>
                  <a:gd name="T83" fmla="*/ 1532254060 h 641"/>
                  <a:gd name="T84" fmla="*/ 2147483647 w 1895"/>
                  <a:gd name="T85" fmla="*/ 1454128491 h 641"/>
                  <a:gd name="T86" fmla="*/ 2147483647 w 1895"/>
                  <a:gd name="T87" fmla="*/ 1512092828 h 641"/>
                  <a:gd name="T88" fmla="*/ 2147483647 w 1895"/>
                  <a:gd name="T89" fmla="*/ 1486891287 h 641"/>
                  <a:gd name="T90" fmla="*/ 2147483647 w 1895"/>
                  <a:gd name="T91" fmla="*/ 1300399888 h 641"/>
                  <a:gd name="T92" fmla="*/ 2147483647 w 1895"/>
                  <a:gd name="T93" fmla="*/ 1058465099 h 641"/>
                  <a:gd name="T94" fmla="*/ 2147483647 w 1895"/>
                  <a:gd name="T95" fmla="*/ 1073586023 h 641"/>
                  <a:gd name="T96" fmla="*/ 2147483647 w 1895"/>
                  <a:gd name="T97" fmla="*/ 1144150336 h 641"/>
                  <a:gd name="T98" fmla="*/ 2147483647 w 1895"/>
                  <a:gd name="T99" fmla="*/ 1229835574 h 641"/>
                  <a:gd name="T100" fmla="*/ 2147483647 w 1895"/>
                  <a:gd name="T101" fmla="*/ 1169351877 h 641"/>
                  <a:gd name="T102" fmla="*/ 2147483647 w 1895"/>
                  <a:gd name="T103" fmla="*/ 1386085125 h 641"/>
                  <a:gd name="T104" fmla="*/ 2147483647 w 1895"/>
                  <a:gd name="T105" fmla="*/ 808968855 h 641"/>
                  <a:gd name="T106" fmla="*/ 2147483647 w 1895"/>
                  <a:gd name="T107" fmla="*/ 65524030 h 641"/>
                  <a:gd name="T108" fmla="*/ 2147483647 w 1895"/>
                  <a:gd name="T109" fmla="*/ 1136589081 h 641"/>
                  <a:gd name="T110" fmla="*/ 2147483647 w 1895"/>
                  <a:gd name="T111" fmla="*/ 1257556475 h 641"/>
                  <a:gd name="T112" fmla="*/ 2147483647 w 1895"/>
                  <a:gd name="T113" fmla="*/ 325099178 h 641"/>
                  <a:gd name="T114" fmla="*/ 2147483647 w 1895"/>
                  <a:gd name="T115" fmla="*/ 1060984459 h 641"/>
                  <a:gd name="T116" fmla="*/ 2147483647 w 1895"/>
                  <a:gd name="T117" fmla="*/ 882054315 h 641"/>
                  <a:gd name="T118" fmla="*/ 2147483647 w 1895"/>
                  <a:gd name="T119" fmla="*/ 632558072 h 64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895"/>
                  <a:gd name="T181" fmla="*/ 0 h 641"/>
                  <a:gd name="T182" fmla="*/ 1895 w 1895"/>
                  <a:gd name="T183" fmla="*/ 641 h 641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895" h="641">
                    <a:moveTo>
                      <a:pt x="0" y="640"/>
                    </a:moveTo>
                    <a:lnTo>
                      <a:pt x="2" y="640"/>
                    </a:lnTo>
                    <a:lnTo>
                      <a:pt x="4" y="640"/>
                    </a:lnTo>
                    <a:lnTo>
                      <a:pt x="5" y="640"/>
                    </a:lnTo>
                    <a:lnTo>
                      <a:pt x="7" y="640"/>
                    </a:lnTo>
                    <a:lnTo>
                      <a:pt x="9" y="640"/>
                    </a:lnTo>
                    <a:lnTo>
                      <a:pt x="10" y="640"/>
                    </a:lnTo>
                    <a:lnTo>
                      <a:pt x="12" y="640"/>
                    </a:lnTo>
                    <a:lnTo>
                      <a:pt x="13" y="640"/>
                    </a:lnTo>
                    <a:lnTo>
                      <a:pt x="17" y="640"/>
                    </a:lnTo>
                    <a:lnTo>
                      <a:pt x="18" y="640"/>
                    </a:lnTo>
                    <a:lnTo>
                      <a:pt x="20" y="640"/>
                    </a:lnTo>
                    <a:lnTo>
                      <a:pt x="22" y="640"/>
                    </a:lnTo>
                    <a:lnTo>
                      <a:pt x="23" y="640"/>
                    </a:lnTo>
                    <a:lnTo>
                      <a:pt x="25" y="640"/>
                    </a:lnTo>
                    <a:lnTo>
                      <a:pt x="27" y="640"/>
                    </a:lnTo>
                    <a:lnTo>
                      <a:pt x="28" y="640"/>
                    </a:lnTo>
                    <a:lnTo>
                      <a:pt x="32" y="640"/>
                    </a:lnTo>
                    <a:lnTo>
                      <a:pt x="33" y="640"/>
                    </a:lnTo>
                    <a:lnTo>
                      <a:pt x="35" y="640"/>
                    </a:lnTo>
                    <a:lnTo>
                      <a:pt x="37" y="640"/>
                    </a:lnTo>
                    <a:lnTo>
                      <a:pt x="38" y="640"/>
                    </a:lnTo>
                    <a:lnTo>
                      <a:pt x="40" y="640"/>
                    </a:lnTo>
                    <a:lnTo>
                      <a:pt x="42" y="641"/>
                    </a:lnTo>
                    <a:lnTo>
                      <a:pt x="43" y="641"/>
                    </a:lnTo>
                    <a:lnTo>
                      <a:pt x="46" y="641"/>
                    </a:lnTo>
                    <a:lnTo>
                      <a:pt x="48" y="641"/>
                    </a:lnTo>
                    <a:lnTo>
                      <a:pt x="50" y="641"/>
                    </a:lnTo>
                    <a:lnTo>
                      <a:pt x="51" y="641"/>
                    </a:lnTo>
                    <a:lnTo>
                      <a:pt x="53" y="641"/>
                    </a:lnTo>
                    <a:lnTo>
                      <a:pt x="55" y="641"/>
                    </a:lnTo>
                    <a:lnTo>
                      <a:pt x="56" y="641"/>
                    </a:lnTo>
                    <a:lnTo>
                      <a:pt x="58" y="641"/>
                    </a:lnTo>
                    <a:lnTo>
                      <a:pt x="61" y="641"/>
                    </a:lnTo>
                    <a:lnTo>
                      <a:pt x="63" y="641"/>
                    </a:lnTo>
                    <a:lnTo>
                      <a:pt x="65" y="641"/>
                    </a:lnTo>
                    <a:lnTo>
                      <a:pt x="66" y="641"/>
                    </a:lnTo>
                    <a:lnTo>
                      <a:pt x="68" y="641"/>
                    </a:lnTo>
                    <a:lnTo>
                      <a:pt x="70" y="641"/>
                    </a:lnTo>
                    <a:lnTo>
                      <a:pt x="71" y="641"/>
                    </a:lnTo>
                    <a:lnTo>
                      <a:pt x="73" y="641"/>
                    </a:lnTo>
                    <a:lnTo>
                      <a:pt x="75" y="641"/>
                    </a:lnTo>
                    <a:lnTo>
                      <a:pt x="78" y="641"/>
                    </a:lnTo>
                    <a:lnTo>
                      <a:pt x="80" y="641"/>
                    </a:lnTo>
                    <a:lnTo>
                      <a:pt x="81" y="641"/>
                    </a:lnTo>
                    <a:lnTo>
                      <a:pt x="83" y="640"/>
                    </a:lnTo>
                    <a:lnTo>
                      <a:pt x="84" y="640"/>
                    </a:lnTo>
                    <a:lnTo>
                      <a:pt x="86" y="641"/>
                    </a:lnTo>
                    <a:lnTo>
                      <a:pt x="88" y="641"/>
                    </a:lnTo>
                    <a:lnTo>
                      <a:pt x="89" y="641"/>
                    </a:lnTo>
                    <a:lnTo>
                      <a:pt x="93" y="641"/>
                    </a:lnTo>
                    <a:lnTo>
                      <a:pt x="94" y="640"/>
                    </a:lnTo>
                    <a:lnTo>
                      <a:pt x="96" y="641"/>
                    </a:lnTo>
                    <a:lnTo>
                      <a:pt x="98" y="641"/>
                    </a:lnTo>
                    <a:lnTo>
                      <a:pt x="99" y="641"/>
                    </a:lnTo>
                    <a:lnTo>
                      <a:pt x="101" y="640"/>
                    </a:lnTo>
                    <a:lnTo>
                      <a:pt x="103" y="640"/>
                    </a:lnTo>
                    <a:lnTo>
                      <a:pt x="104" y="640"/>
                    </a:lnTo>
                    <a:lnTo>
                      <a:pt x="108" y="640"/>
                    </a:lnTo>
                    <a:lnTo>
                      <a:pt x="109" y="641"/>
                    </a:lnTo>
                    <a:lnTo>
                      <a:pt x="111" y="640"/>
                    </a:lnTo>
                    <a:lnTo>
                      <a:pt x="113" y="640"/>
                    </a:lnTo>
                    <a:lnTo>
                      <a:pt x="114" y="640"/>
                    </a:lnTo>
                    <a:lnTo>
                      <a:pt x="116" y="640"/>
                    </a:lnTo>
                    <a:lnTo>
                      <a:pt x="118" y="640"/>
                    </a:lnTo>
                    <a:lnTo>
                      <a:pt x="119" y="641"/>
                    </a:lnTo>
                    <a:lnTo>
                      <a:pt x="122" y="641"/>
                    </a:lnTo>
                    <a:lnTo>
                      <a:pt x="124" y="640"/>
                    </a:lnTo>
                    <a:lnTo>
                      <a:pt x="126" y="640"/>
                    </a:lnTo>
                    <a:lnTo>
                      <a:pt x="127" y="640"/>
                    </a:lnTo>
                    <a:lnTo>
                      <a:pt x="129" y="640"/>
                    </a:lnTo>
                    <a:lnTo>
                      <a:pt x="131" y="640"/>
                    </a:lnTo>
                    <a:lnTo>
                      <a:pt x="132" y="640"/>
                    </a:lnTo>
                    <a:lnTo>
                      <a:pt x="134" y="640"/>
                    </a:lnTo>
                    <a:lnTo>
                      <a:pt x="136" y="640"/>
                    </a:lnTo>
                    <a:lnTo>
                      <a:pt x="139" y="640"/>
                    </a:lnTo>
                    <a:lnTo>
                      <a:pt x="141" y="640"/>
                    </a:lnTo>
                    <a:lnTo>
                      <a:pt x="142" y="640"/>
                    </a:lnTo>
                    <a:lnTo>
                      <a:pt x="144" y="640"/>
                    </a:lnTo>
                    <a:lnTo>
                      <a:pt x="146" y="638"/>
                    </a:lnTo>
                    <a:lnTo>
                      <a:pt x="147" y="640"/>
                    </a:lnTo>
                    <a:lnTo>
                      <a:pt x="149" y="640"/>
                    </a:lnTo>
                    <a:lnTo>
                      <a:pt x="151" y="640"/>
                    </a:lnTo>
                    <a:lnTo>
                      <a:pt x="154" y="640"/>
                    </a:lnTo>
                    <a:lnTo>
                      <a:pt x="156" y="640"/>
                    </a:lnTo>
                    <a:lnTo>
                      <a:pt x="157" y="640"/>
                    </a:lnTo>
                    <a:lnTo>
                      <a:pt x="159" y="640"/>
                    </a:lnTo>
                    <a:lnTo>
                      <a:pt x="160" y="640"/>
                    </a:lnTo>
                    <a:lnTo>
                      <a:pt x="162" y="640"/>
                    </a:lnTo>
                    <a:lnTo>
                      <a:pt x="164" y="638"/>
                    </a:lnTo>
                    <a:lnTo>
                      <a:pt x="165" y="638"/>
                    </a:lnTo>
                    <a:lnTo>
                      <a:pt x="169" y="638"/>
                    </a:lnTo>
                    <a:lnTo>
                      <a:pt x="170" y="638"/>
                    </a:lnTo>
                    <a:lnTo>
                      <a:pt x="172" y="638"/>
                    </a:lnTo>
                    <a:lnTo>
                      <a:pt x="174" y="638"/>
                    </a:lnTo>
                    <a:lnTo>
                      <a:pt x="175" y="638"/>
                    </a:lnTo>
                    <a:lnTo>
                      <a:pt x="177" y="638"/>
                    </a:lnTo>
                    <a:lnTo>
                      <a:pt x="179" y="636"/>
                    </a:lnTo>
                    <a:lnTo>
                      <a:pt x="180" y="636"/>
                    </a:lnTo>
                    <a:lnTo>
                      <a:pt x="184" y="636"/>
                    </a:lnTo>
                    <a:lnTo>
                      <a:pt x="185" y="636"/>
                    </a:lnTo>
                    <a:lnTo>
                      <a:pt x="187" y="635"/>
                    </a:lnTo>
                    <a:lnTo>
                      <a:pt x="189" y="635"/>
                    </a:lnTo>
                    <a:lnTo>
                      <a:pt x="190" y="635"/>
                    </a:lnTo>
                    <a:lnTo>
                      <a:pt x="192" y="635"/>
                    </a:lnTo>
                    <a:lnTo>
                      <a:pt x="194" y="633"/>
                    </a:lnTo>
                    <a:lnTo>
                      <a:pt x="195" y="633"/>
                    </a:lnTo>
                    <a:lnTo>
                      <a:pt x="197" y="631"/>
                    </a:lnTo>
                    <a:lnTo>
                      <a:pt x="200" y="631"/>
                    </a:lnTo>
                    <a:lnTo>
                      <a:pt x="202" y="630"/>
                    </a:lnTo>
                    <a:lnTo>
                      <a:pt x="203" y="630"/>
                    </a:lnTo>
                    <a:lnTo>
                      <a:pt x="205" y="628"/>
                    </a:lnTo>
                    <a:lnTo>
                      <a:pt x="207" y="628"/>
                    </a:lnTo>
                    <a:lnTo>
                      <a:pt x="208" y="626"/>
                    </a:lnTo>
                    <a:lnTo>
                      <a:pt x="210" y="625"/>
                    </a:lnTo>
                    <a:lnTo>
                      <a:pt x="212" y="623"/>
                    </a:lnTo>
                    <a:lnTo>
                      <a:pt x="215" y="621"/>
                    </a:lnTo>
                    <a:lnTo>
                      <a:pt x="217" y="620"/>
                    </a:lnTo>
                    <a:lnTo>
                      <a:pt x="218" y="618"/>
                    </a:lnTo>
                    <a:lnTo>
                      <a:pt x="220" y="616"/>
                    </a:lnTo>
                    <a:lnTo>
                      <a:pt x="222" y="615"/>
                    </a:lnTo>
                    <a:lnTo>
                      <a:pt x="223" y="613"/>
                    </a:lnTo>
                    <a:lnTo>
                      <a:pt x="225" y="612"/>
                    </a:lnTo>
                    <a:lnTo>
                      <a:pt x="227" y="608"/>
                    </a:lnTo>
                    <a:lnTo>
                      <a:pt x="230" y="607"/>
                    </a:lnTo>
                    <a:lnTo>
                      <a:pt x="232" y="603"/>
                    </a:lnTo>
                    <a:lnTo>
                      <a:pt x="233" y="602"/>
                    </a:lnTo>
                    <a:lnTo>
                      <a:pt x="235" y="600"/>
                    </a:lnTo>
                    <a:lnTo>
                      <a:pt x="236" y="598"/>
                    </a:lnTo>
                    <a:lnTo>
                      <a:pt x="238" y="593"/>
                    </a:lnTo>
                    <a:lnTo>
                      <a:pt x="240" y="592"/>
                    </a:lnTo>
                    <a:lnTo>
                      <a:pt x="241" y="587"/>
                    </a:lnTo>
                    <a:lnTo>
                      <a:pt x="245" y="585"/>
                    </a:lnTo>
                    <a:lnTo>
                      <a:pt x="246" y="580"/>
                    </a:lnTo>
                    <a:lnTo>
                      <a:pt x="248" y="577"/>
                    </a:lnTo>
                    <a:lnTo>
                      <a:pt x="250" y="573"/>
                    </a:lnTo>
                    <a:lnTo>
                      <a:pt x="251" y="572"/>
                    </a:lnTo>
                    <a:lnTo>
                      <a:pt x="253" y="567"/>
                    </a:lnTo>
                    <a:lnTo>
                      <a:pt x="255" y="565"/>
                    </a:lnTo>
                    <a:lnTo>
                      <a:pt x="256" y="557"/>
                    </a:lnTo>
                    <a:lnTo>
                      <a:pt x="258" y="555"/>
                    </a:lnTo>
                    <a:lnTo>
                      <a:pt x="261" y="550"/>
                    </a:lnTo>
                    <a:lnTo>
                      <a:pt x="263" y="549"/>
                    </a:lnTo>
                    <a:lnTo>
                      <a:pt x="265" y="542"/>
                    </a:lnTo>
                    <a:lnTo>
                      <a:pt x="266" y="540"/>
                    </a:lnTo>
                    <a:lnTo>
                      <a:pt x="268" y="532"/>
                    </a:lnTo>
                    <a:lnTo>
                      <a:pt x="270" y="529"/>
                    </a:lnTo>
                    <a:lnTo>
                      <a:pt x="271" y="524"/>
                    </a:lnTo>
                    <a:lnTo>
                      <a:pt x="273" y="521"/>
                    </a:lnTo>
                    <a:lnTo>
                      <a:pt x="276" y="516"/>
                    </a:lnTo>
                    <a:lnTo>
                      <a:pt x="278" y="512"/>
                    </a:lnTo>
                    <a:lnTo>
                      <a:pt x="279" y="504"/>
                    </a:lnTo>
                    <a:lnTo>
                      <a:pt x="281" y="501"/>
                    </a:lnTo>
                    <a:lnTo>
                      <a:pt x="283" y="494"/>
                    </a:lnTo>
                    <a:lnTo>
                      <a:pt x="284" y="491"/>
                    </a:lnTo>
                    <a:lnTo>
                      <a:pt x="286" y="484"/>
                    </a:lnTo>
                    <a:lnTo>
                      <a:pt x="288" y="483"/>
                    </a:lnTo>
                    <a:lnTo>
                      <a:pt x="291" y="473"/>
                    </a:lnTo>
                    <a:lnTo>
                      <a:pt x="293" y="469"/>
                    </a:lnTo>
                    <a:lnTo>
                      <a:pt x="294" y="463"/>
                    </a:lnTo>
                    <a:lnTo>
                      <a:pt x="296" y="459"/>
                    </a:lnTo>
                    <a:lnTo>
                      <a:pt x="298" y="453"/>
                    </a:lnTo>
                    <a:lnTo>
                      <a:pt x="299" y="449"/>
                    </a:lnTo>
                    <a:lnTo>
                      <a:pt x="301" y="441"/>
                    </a:lnTo>
                    <a:lnTo>
                      <a:pt x="303" y="438"/>
                    </a:lnTo>
                    <a:lnTo>
                      <a:pt x="306" y="431"/>
                    </a:lnTo>
                    <a:lnTo>
                      <a:pt x="307" y="428"/>
                    </a:lnTo>
                    <a:lnTo>
                      <a:pt x="309" y="421"/>
                    </a:lnTo>
                    <a:lnTo>
                      <a:pt x="311" y="418"/>
                    </a:lnTo>
                    <a:lnTo>
                      <a:pt x="312" y="408"/>
                    </a:lnTo>
                    <a:lnTo>
                      <a:pt x="314" y="405"/>
                    </a:lnTo>
                    <a:lnTo>
                      <a:pt x="316" y="400"/>
                    </a:lnTo>
                    <a:lnTo>
                      <a:pt x="317" y="397"/>
                    </a:lnTo>
                    <a:lnTo>
                      <a:pt x="319" y="390"/>
                    </a:lnTo>
                    <a:lnTo>
                      <a:pt x="322" y="387"/>
                    </a:lnTo>
                    <a:lnTo>
                      <a:pt x="324" y="377"/>
                    </a:lnTo>
                    <a:lnTo>
                      <a:pt x="326" y="373"/>
                    </a:lnTo>
                    <a:lnTo>
                      <a:pt x="327" y="368"/>
                    </a:lnTo>
                    <a:lnTo>
                      <a:pt x="329" y="365"/>
                    </a:lnTo>
                    <a:lnTo>
                      <a:pt x="331" y="359"/>
                    </a:lnTo>
                    <a:lnTo>
                      <a:pt x="332" y="355"/>
                    </a:lnTo>
                    <a:lnTo>
                      <a:pt x="334" y="347"/>
                    </a:lnTo>
                    <a:lnTo>
                      <a:pt x="337" y="344"/>
                    </a:lnTo>
                    <a:lnTo>
                      <a:pt x="339" y="339"/>
                    </a:lnTo>
                    <a:lnTo>
                      <a:pt x="341" y="335"/>
                    </a:lnTo>
                    <a:lnTo>
                      <a:pt x="342" y="329"/>
                    </a:lnTo>
                    <a:lnTo>
                      <a:pt x="344" y="327"/>
                    </a:lnTo>
                    <a:lnTo>
                      <a:pt x="345" y="317"/>
                    </a:lnTo>
                    <a:lnTo>
                      <a:pt x="347" y="316"/>
                    </a:lnTo>
                    <a:lnTo>
                      <a:pt x="349" y="309"/>
                    </a:lnTo>
                    <a:lnTo>
                      <a:pt x="352" y="309"/>
                    </a:lnTo>
                    <a:lnTo>
                      <a:pt x="354" y="302"/>
                    </a:lnTo>
                    <a:lnTo>
                      <a:pt x="355" y="301"/>
                    </a:lnTo>
                    <a:lnTo>
                      <a:pt x="357" y="292"/>
                    </a:lnTo>
                    <a:lnTo>
                      <a:pt x="359" y="292"/>
                    </a:lnTo>
                    <a:lnTo>
                      <a:pt x="360" y="284"/>
                    </a:lnTo>
                    <a:lnTo>
                      <a:pt x="362" y="284"/>
                    </a:lnTo>
                    <a:lnTo>
                      <a:pt x="364" y="279"/>
                    </a:lnTo>
                    <a:lnTo>
                      <a:pt x="367" y="276"/>
                    </a:lnTo>
                    <a:lnTo>
                      <a:pt x="369" y="271"/>
                    </a:lnTo>
                    <a:lnTo>
                      <a:pt x="370" y="269"/>
                    </a:lnTo>
                    <a:lnTo>
                      <a:pt x="372" y="268"/>
                    </a:lnTo>
                    <a:lnTo>
                      <a:pt x="374" y="266"/>
                    </a:lnTo>
                    <a:lnTo>
                      <a:pt x="375" y="258"/>
                    </a:lnTo>
                    <a:lnTo>
                      <a:pt x="377" y="258"/>
                    </a:lnTo>
                    <a:lnTo>
                      <a:pt x="379" y="253"/>
                    </a:lnTo>
                    <a:lnTo>
                      <a:pt x="380" y="253"/>
                    </a:lnTo>
                    <a:lnTo>
                      <a:pt x="383" y="251"/>
                    </a:lnTo>
                    <a:lnTo>
                      <a:pt x="385" y="249"/>
                    </a:lnTo>
                    <a:lnTo>
                      <a:pt x="387" y="246"/>
                    </a:lnTo>
                    <a:lnTo>
                      <a:pt x="388" y="244"/>
                    </a:lnTo>
                    <a:lnTo>
                      <a:pt x="390" y="241"/>
                    </a:lnTo>
                    <a:lnTo>
                      <a:pt x="392" y="243"/>
                    </a:lnTo>
                    <a:lnTo>
                      <a:pt x="393" y="241"/>
                    </a:lnTo>
                    <a:lnTo>
                      <a:pt x="395" y="239"/>
                    </a:lnTo>
                    <a:lnTo>
                      <a:pt x="398" y="235"/>
                    </a:lnTo>
                    <a:lnTo>
                      <a:pt x="400" y="236"/>
                    </a:lnTo>
                    <a:lnTo>
                      <a:pt x="402" y="236"/>
                    </a:lnTo>
                    <a:lnTo>
                      <a:pt x="403" y="236"/>
                    </a:lnTo>
                    <a:lnTo>
                      <a:pt x="405" y="235"/>
                    </a:lnTo>
                    <a:lnTo>
                      <a:pt x="407" y="236"/>
                    </a:lnTo>
                    <a:lnTo>
                      <a:pt x="408" y="235"/>
                    </a:lnTo>
                    <a:lnTo>
                      <a:pt x="410" y="236"/>
                    </a:lnTo>
                    <a:lnTo>
                      <a:pt x="413" y="239"/>
                    </a:lnTo>
                    <a:lnTo>
                      <a:pt x="415" y="239"/>
                    </a:lnTo>
                    <a:lnTo>
                      <a:pt x="417" y="243"/>
                    </a:lnTo>
                    <a:lnTo>
                      <a:pt x="418" y="241"/>
                    </a:lnTo>
                    <a:lnTo>
                      <a:pt x="420" y="238"/>
                    </a:lnTo>
                    <a:lnTo>
                      <a:pt x="421" y="244"/>
                    </a:lnTo>
                    <a:lnTo>
                      <a:pt x="423" y="246"/>
                    </a:lnTo>
                    <a:lnTo>
                      <a:pt x="425" y="248"/>
                    </a:lnTo>
                    <a:lnTo>
                      <a:pt x="428" y="251"/>
                    </a:lnTo>
                    <a:lnTo>
                      <a:pt x="430" y="253"/>
                    </a:lnTo>
                    <a:lnTo>
                      <a:pt x="431" y="254"/>
                    </a:lnTo>
                    <a:lnTo>
                      <a:pt x="433" y="254"/>
                    </a:lnTo>
                    <a:lnTo>
                      <a:pt x="435" y="264"/>
                    </a:lnTo>
                    <a:lnTo>
                      <a:pt x="436" y="264"/>
                    </a:lnTo>
                    <a:lnTo>
                      <a:pt x="438" y="266"/>
                    </a:lnTo>
                    <a:lnTo>
                      <a:pt x="440" y="269"/>
                    </a:lnTo>
                    <a:lnTo>
                      <a:pt x="441" y="273"/>
                    </a:lnTo>
                    <a:lnTo>
                      <a:pt x="445" y="276"/>
                    </a:lnTo>
                    <a:lnTo>
                      <a:pt x="446" y="282"/>
                    </a:lnTo>
                    <a:lnTo>
                      <a:pt x="448" y="286"/>
                    </a:lnTo>
                    <a:lnTo>
                      <a:pt x="450" y="289"/>
                    </a:lnTo>
                    <a:lnTo>
                      <a:pt x="451" y="292"/>
                    </a:lnTo>
                    <a:lnTo>
                      <a:pt x="453" y="301"/>
                    </a:lnTo>
                    <a:lnTo>
                      <a:pt x="455" y="304"/>
                    </a:lnTo>
                    <a:lnTo>
                      <a:pt x="456" y="309"/>
                    </a:lnTo>
                    <a:lnTo>
                      <a:pt x="459" y="312"/>
                    </a:lnTo>
                    <a:lnTo>
                      <a:pt x="461" y="319"/>
                    </a:lnTo>
                    <a:lnTo>
                      <a:pt x="463" y="322"/>
                    </a:lnTo>
                    <a:lnTo>
                      <a:pt x="464" y="332"/>
                    </a:lnTo>
                    <a:lnTo>
                      <a:pt x="466" y="334"/>
                    </a:lnTo>
                    <a:lnTo>
                      <a:pt x="468" y="340"/>
                    </a:lnTo>
                    <a:lnTo>
                      <a:pt x="469" y="344"/>
                    </a:lnTo>
                    <a:lnTo>
                      <a:pt x="471" y="350"/>
                    </a:lnTo>
                    <a:lnTo>
                      <a:pt x="474" y="354"/>
                    </a:lnTo>
                    <a:lnTo>
                      <a:pt x="476" y="365"/>
                    </a:lnTo>
                    <a:lnTo>
                      <a:pt x="478" y="367"/>
                    </a:lnTo>
                    <a:lnTo>
                      <a:pt x="479" y="373"/>
                    </a:lnTo>
                    <a:lnTo>
                      <a:pt x="481" y="378"/>
                    </a:lnTo>
                    <a:lnTo>
                      <a:pt x="483" y="388"/>
                    </a:lnTo>
                    <a:lnTo>
                      <a:pt x="484" y="392"/>
                    </a:lnTo>
                    <a:lnTo>
                      <a:pt x="486" y="398"/>
                    </a:lnTo>
                    <a:lnTo>
                      <a:pt x="489" y="402"/>
                    </a:lnTo>
                    <a:lnTo>
                      <a:pt x="491" y="408"/>
                    </a:lnTo>
                    <a:lnTo>
                      <a:pt x="493" y="411"/>
                    </a:lnTo>
                    <a:lnTo>
                      <a:pt x="494" y="421"/>
                    </a:lnTo>
                    <a:lnTo>
                      <a:pt x="496" y="425"/>
                    </a:lnTo>
                    <a:lnTo>
                      <a:pt x="497" y="431"/>
                    </a:lnTo>
                    <a:lnTo>
                      <a:pt x="499" y="435"/>
                    </a:lnTo>
                    <a:lnTo>
                      <a:pt x="501" y="440"/>
                    </a:lnTo>
                    <a:lnTo>
                      <a:pt x="502" y="443"/>
                    </a:lnTo>
                    <a:lnTo>
                      <a:pt x="506" y="451"/>
                    </a:lnTo>
                    <a:lnTo>
                      <a:pt x="507" y="454"/>
                    </a:lnTo>
                    <a:lnTo>
                      <a:pt x="509" y="459"/>
                    </a:lnTo>
                    <a:lnTo>
                      <a:pt x="511" y="463"/>
                    </a:lnTo>
                    <a:lnTo>
                      <a:pt x="512" y="468"/>
                    </a:lnTo>
                    <a:lnTo>
                      <a:pt x="514" y="471"/>
                    </a:lnTo>
                    <a:lnTo>
                      <a:pt x="516" y="478"/>
                    </a:lnTo>
                    <a:lnTo>
                      <a:pt x="517" y="481"/>
                    </a:lnTo>
                    <a:lnTo>
                      <a:pt x="521" y="486"/>
                    </a:lnTo>
                    <a:lnTo>
                      <a:pt x="522" y="488"/>
                    </a:lnTo>
                    <a:lnTo>
                      <a:pt x="524" y="492"/>
                    </a:lnTo>
                    <a:lnTo>
                      <a:pt x="526" y="496"/>
                    </a:lnTo>
                    <a:lnTo>
                      <a:pt x="527" y="501"/>
                    </a:lnTo>
                    <a:lnTo>
                      <a:pt x="529" y="504"/>
                    </a:lnTo>
                    <a:lnTo>
                      <a:pt x="531" y="507"/>
                    </a:lnTo>
                    <a:lnTo>
                      <a:pt x="532" y="509"/>
                    </a:lnTo>
                    <a:lnTo>
                      <a:pt x="535" y="514"/>
                    </a:lnTo>
                    <a:lnTo>
                      <a:pt x="537" y="516"/>
                    </a:lnTo>
                    <a:lnTo>
                      <a:pt x="539" y="521"/>
                    </a:lnTo>
                    <a:lnTo>
                      <a:pt x="540" y="522"/>
                    </a:lnTo>
                    <a:lnTo>
                      <a:pt x="542" y="526"/>
                    </a:lnTo>
                    <a:lnTo>
                      <a:pt x="544" y="527"/>
                    </a:lnTo>
                    <a:lnTo>
                      <a:pt x="545" y="531"/>
                    </a:lnTo>
                    <a:lnTo>
                      <a:pt x="547" y="532"/>
                    </a:lnTo>
                    <a:lnTo>
                      <a:pt x="550" y="537"/>
                    </a:lnTo>
                    <a:lnTo>
                      <a:pt x="552" y="539"/>
                    </a:lnTo>
                    <a:lnTo>
                      <a:pt x="554" y="540"/>
                    </a:lnTo>
                    <a:lnTo>
                      <a:pt x="555" y="542"/>
                    </a:lnTo>
                    <a:lnTo>
                      <a:pt x="557" y="544"/>
                    </a:lnTo>
                    <a:lnTo>
                      <a:pt x="559" y="545"/>
                    </a:lnTo>
                    <a:lnTo>
                      <a:pt x="560" y="549"/>
                    </a:lnTo>
                    <a:lnTo>
                      <a:pt x="562" y="549"/>
                    </a:lnTo>
                    <a:lnTo>
                      <a:pt x="564" y="550"/>
                    </a:lnTo>
                    <a:lnTo>
                      <a:pt x="567" y="552"/>
                    </a:lnTo>
                    <a:lnTo>
                      <a:pt x="569" y="554"/>
                    </a:lnTo>
                    <a:lnTo>
                      <a:pt x="570" y="554"/>
                    </a:lnTo>
                    <a:lnTo>
                      <a:pt x="572" y="554"/>
                    </a:lnTo>
                    <a:lnTo>
                      <a:pt x="573" y="554"/>
                    </a:lnTo>
                    <a:lnTo>
                      <a:pt x="575" y="554"/>
                    </a:lnTo>
                    <a:lnTo>
                      <a:pt x="577" y="552"/>
                    </a:lnTo>
                    <a:lnTo>
                      <a:pt x="578" y="550"/>
                    </a:lnTo>
                    <a:lnTo>
                      <a:pt x="582" y="547"/>
                    </a:lnTo>
                    <a:lnTo>
                      <a:pt x="583" y="539"/>
                    </a:lnTo>
                    <a:lnTo>
                      <a:pt x="585" y="534"/>
                    </a:lnTo>
                    <a:lnTo>
                      <a:pt x="587" y="524"/>
                    </a:lnTo>
                    <a:lnTo>
                      <a:pt x="588" y="517"/>
                    </a:lnTo>
                    <a:lnTo>
                      <a:pt x="590" y="502"/>
                    </a:lnTo>
                    <a:lnTo>
                      <a:pt x="592" y="494"/>
                    </a:lnTo>
                    <a:lnTo>
                      <a:pt x="593" y="468"/>
                    </a:lnTo>
                    <a:lnTo>
                      <a:pt x="597" y="458"/>
                    </a:lnTo>
                    <a:lnTo>
                      <a:pt x="598" y="440"/>
                    </a:lnTo>
                    <a:lnTo>
                      <a:pt x="600" y="431"/>
                    </a:lnTo>
                    <a:lnTo>
                      <a:pt x="602" y="411"/>
                    </a:lnTo>
                    <a:lnTo>
                      <a:pt x="603" y="406"/>
                    </a:lnTo>
                    <a:lnTo>
                      <a:pt x="605" y="398"/>
                    </a:lnTo>
                    <a:lnTo>
                      <a:pt x="606" y="397"/>
                    </a:lnTo>
                    <a:lnTo>
                      <a:pt x="608" y="393"/>
                    </a:lnTo>
                    <a:lnTo>
                      <a:pt x="611" y="393"/>
                    </a:lnTo>
                    <a:lnTo>
                      <a:pt x="613" y="397"/>
                    </a:lnTo>
                    <a:lnTo>
                      <a:pt x="615" y="398"/>
                    </a:lnTo>
                    <a:lnTo>
                      <a:pt x="616" y="405"/>
                    </a:lnTo>
                    <a:lnTo>
                      <a:pt x="618" y="408"/>
                    </a:lnTo>
                    <a:lnTo>
                      <a:pt x="620" y="415"/>
                    </a:lnTo>
                    <a:lnTo>
                      <a:pt x="621" y="420"/>
                    </a:lnTo>
                    <a:lnTo>
                      <a:pt x="623" y="433"/>
                    </a:lnTo>
                    <a:lnTo>
                      <a:pt x="625" y="436"/>
                    </a:lnTo>
                    <a:lnTo>
                      <a:pt x="628" y="443"/>
                    </a:lnTo>
                    <a:lnTo>
                      <a:pt x="630" y="445"/>
                    </a:lnTo>
                    <a:lnTo>
                      <a:pt x="631" y="445"/>
                    </a:lnTo>
                    <a:lnTo>
                      <a:pt x="633" y="443"/>
                    </a:lnTo>
                    <a:lnTo>
                      <a:pt x="635" y="435"/>
                    </a:lnTo>
                    <a:lnTo>
                      <a:pt x="636" y="430"/>
                    </a:lnTo>
                    <a:lnTo>
                      <a:pt x="638" y="420"/>
                    </a:lnTo>
                    <a:lnTo>
                      <a:pt x="640" y="413"/>
                    </a:lnTo>
                    <a:lnTo>
                      <a:pt x="643" y="405"/>
                    </a:lnTo>
                    <a:lnTo>
                      <a:pt x="644" y="400"/>
                    </a:lnTo>
                    <a:lnTo>
                      <a:pt x="646" y="397"/>
                    </a:lnTo>
                    <a:lnTo>
                      <a:pt x="648" y="400"/>
                    </a:lnTo>
                    <a:lnTo>
                      <a:pt x="649" y="406"/>
                    </a:lnTo>
                    <a:lnTo>
                      <a:pt x="651" y="410"/>
                    </a:lnTo>
                    <a:lnTo>
                      <a:pt x="653" y="421"/>
                    </a:lnTo>
                    <a:lnTo>
                      <a:pt x="654" y="426"/>
                    </a:lnTo>
                    <a:lnTo>
                      <a:pt x="658" y="445"/>
                    </a:lnTo>
                    <a:lnTo>
                      <a:pt x="659" y="449"/>
                    </a:lnTo>
                    <a:lnTo>
                      <a:pt x="661" y="459"/>
                    </a:lnTo>
                    <a:lnTo>
                      <a:pt x="663" y="464"/>
                    </a:lnTo>
                    <a:lnTo>
                      <a:pt x="664" y="474"/>
                    </a:lnTo>
                    <a:lnTo>
                      <a:pt x="666" y="478"/>
                    </a:lnTo>
                    <a:lnTo>
                      <a:pt x="668" y="491"/>
                    </a:lnTo>
                    <a:lnTo>
                      <a:pt x="669" y="494"/>
                    </a:lnTo>
                    <a:lnTo>
                      <a:pt x="673" y="501"/>
                    </a:lnTo>
                    <a:lnTo>
                      <a:pt x="674" y="504"/>
                    </a:lnTo>
                    <a:lnTo>
                      <a:pt x="676" y="511"/>
                    </a:lnTo>
                    <a:lnTo>
                      <a:pt x="678" y="514"/>
                    </a:lnTo>
                    <a:lnTo>
                      <a:pt x="679" y="522"/>
                    </a:lnTo>
                    <a:lnTo>
                      <a:pt x="681" y="526"/>
                    </a:lnTo>
                    <a:lnTo>
                      <a:pt x="682" y="531"/>
                    </a:lnTo>
                    <a:lnTo>
                      <a:pt x="684" y="532"/>
                    </a:lnTo>
                    <a:lnTo>
                      <a:pt x="686" y="537"/>
                    </a:lnTo>
                    <a:lnTo>
                      <a:pt x="689" y="539"/>
                    </a:lnTo>
                    <a:lnTo>
                      <a:pt x="691" y="544"/>
                    </a:lnTo>
                    <a:lnTo>
                      <a:pt x="692" y="545"/>
                    </a:lnTo>
                    <a:lnTo>
                      <a:pt x="694" y="549"/>
                    </a:lnTo>
                    <a:lnTo>
                      <a:pt x="696" y="550"/>
                    </a:lnTo>
                    <a:lnTo>
                      <a:pt x="697" y="554"/>
                    </a:lnTo>
                    <a:lnTo>
                      <a:pt x="699" y="555"/>
                    </a:lnTo>
                    <a:lnTo>
                      <a:pt x="701" y="559"/>
                    </a:lnTo>
                    <a:lnTo>
                      <a:pt x="704" y="560"/>
                    </a:lnTo>
                    <a:lnTo>
                      <a:pt x="706" y="562"/>
                    </a:lnTo>
                    <a:lnTo>
                      <a:pt x="707" y="564"/>
                    </a:lnTo>
                    <a:lnTo>
                      <a:pt x="709" y="565"/>
                    </a:lnTo>
                    <a:lnTo>
                      <a:pt x="711" y="567"/>
                    </a:lnTo>
                    <a:lnTo>
                      <a:pt x="712" y="569"/>
                    </a:lnTo>
                    <a:lnTo>
                      <a:pt x="714" y="570"/>
                    </a:lnTo>
                    <a:lnTo>
                      <a:pt x="716" y="572"/>
                    </a:lnTo>
                    <a:lnTo>
                      <a:pt x="719" y="572"/>
                    </a:lnTo>
                    <a:lnTo>
                      <a:pt x="720" y="573"/>
                    </a:lnTo>
                    <a:lnTo>
                      <a:pt x="722" y="573"/>
                    </a:lnTo>
                    <a:lnTo>
                      <a:pt x="724" y="575"/>
                    </a:lnTo>
                    <a:lnTo>
                      <a:pt x="725" y="575"/>
                    </a:lnTo>
                    <a:lnTo>
                      <a:pt x="727" y="575"/>
                    </a:lnTo>
                    <a:lnTo>
                      <a:pt x="729" y="575"/>
                    </a:lnTo>
                    <a:lnTo>
                      <a:pt x="730" y="577"/>
                    </a:lnTo>
                    <a:lnTo>
                      <a:pt x="734" y="577"/>
                    </a:lnTo>
                    <a:lnTo>
                      <a:pt x="735" y="577"/>
                    </a:lnTo>
                    <a:lnTo>
                      <a:pt x="737" y="578"/>
                    </a:lnTo>
                    <a:lnTo>
                      <a:pt x="739" y="578"/>
                    </a:lnTo>
                    <a:lnTo>
                      <a:pt x="740" y="580"/>
                    </a:lnTo>
                    <a:lnTo>
                      <a:pt x="742" y="582"/>
                    </a:lnTo>
                    <a:lnTo>
                      <a:pt x="744" y="583"/>
                    </a:lnTo>
                    <a:lnTo>
                      <a:pt x="745" y="585"/>
                    </a:lnTo>
                    <a:lnTo>
                      <a:pt x="747" y="585"/>
                    </a:lnTo>
                    <a:lnTo>
                      <a:pt x="750" y="587"/>
                    </a:lnTo>
                    <a:lnTo>
                      <a:pt x="752" y="587"/>
                    </a:lnTo>
                    <a:lnTo>
                      <a:pt x="754" y="588"/>
                    </a:lnTo>
                    <a:lnTo>
                      <a:pt x="755" y="590"/>
                    </a:lnTo>
                    <a:lnTo>
                      <a:pt x="757" y="590"/>
                    </a:lnTo>
                    <a:lnTo>
                      <a:pt x="758" y="590"/>
                    </a:lnTo>
                    <a:lnTo>
                      <a:pt x="760" y="592"/>
                    </a:lnTo>
                    <a:lnTo>
                      <a:pt x="762" y="592"/>
                    </a:lnTo>
                    <a:lnTo>
                      <a:pt x="765" y="592"/>
                    </a:lnTo>
                    <a:lnTo>
                      <a:pt x="767" y="593"/>
                    </a:lnTo>
                    <a:lnTo>
                      <a:pt x="768" y="593"/>
                    </a:lnTo>
                    <a:lnTo>
                      <a:pt x="770" y="593"/>
                    </a:lnTo>
                    <a:lnTo>
                      <a:pt x="772" y="593"/>
                    </a:lnTo>
                    <a:lnTo>
                      <a:pt x="773" y="595"/>
                    </a:lnTo>
                    <a:lnTo>
                      <a:pt x="775" y="595"/>
                    </a:lnTo>
                    <a:lnTo>
                      <a:pt x="777" y="595"/>
                    </a:lnTo>
                    <a:lnTo>
                      <a:pt x="780" y="597"/>
                    </a:lnTo>
                    <a:lnTo>
                      <a:pt x="782" y="597"/>
                    </a:lnTo>
                    <a:lnTo>
                      <a:pt x="783" y="597"/>
                    </a:lnTo>
                    <a:lnTo>
                      <a:pt x="785" y="598"/>
                    </a:lnTo>
                    <a:lnTo>
                      <a:pt x="787" y="598"/>
                    </a:lnTo>
                    <a:lnTo>
                      <a:pt x="788" y="600"/>
                    </a:lnTo>
                    <a:lnTo>
                      <a:pt x="790" y="600"/>
                    </a:lnTo>
                    <a:lnTo>
                      <a:pt x="792" y="602"/>
                    </a:lnTo>
                    <a:lnTo>
                      <a:pt x="795" y="602"/>
                    </a:lnTo>
                    <a:lnTo>
                      <a:pt x="796" y="602"/>
                    </a:lnTo>
                    <a:lnTo>
                      <a:pt x="798" y="603"/>
                    </a:lnTo>
                    <a:lnTo>
                      <a:pt x="800" y="605"/>
                    </a:lnTo>
                    <a:lnTo>
                      <a:pt x="801" y="605"/>
                    </a:lnTo>
                    <a:lnTo>
                      <a:pt x="803" y="607"/>
                    </a:lnTo>
                    <a:lnTo>
                      <a:pt x="805" y="607"/>
                    </a:lnTo>
                    <a:lnTo>
                      <a:pt x="806" y="607"/>
                    </a:lnTo>
                    <a:lnTo>
                      <a:pt x="808" y="608"/>
                    </a:lnTo>
                    <a:lnTo>
                      <a:pt x="811" y="608"/>
                    </a:lnTo>
                    <a:lnTo>
                      <a:pt x="813" y="610"/>
                    </a:lnTo>
                    <a:lnTo>
                      <a:pt x="815" y="610"/>
                    </a:lnTo>
                    <a:lnTo>
                      <a:pt x="816" y="610"/>
                    </a:lnTo>
                    <a:lnTo>
                      <a:pt x="818" y="610"/>
                    </a:lnTo>
                    <a:lnTo>
                      <a:pt x="820" y="610"/>
                    </a:lnTo>
                    <a:lnTo>
                      <a:pt x="821" y="612"/>
                    </a:lnTo>
                    <a:lnTo>
                      <a:pt x="823" y="612"/>
                    </a:lnTo>
                    <a:lnTo>
                      <a:pt x="826" y="612"/>
                    </a:lnTo>
                    <a:lnTo>
                      <a:pt x="828" y="612"/>
                    </a:lnTo>
                    <a:lnTo>
                      <a:pt x="830" y="612"/>
                    </a:lnTo>
                    <a:lnTo>
                      <a:pt x="831" y="612"/>
                    </a:lnTo>
                    <a:lnTo>
                      <a:pt x="833" y="612"/>
                    </a:lnTo>
                    <a:lnTo>
                      <a:pt x="834" y="612"/>
                    </a:lnTo>
                    <a:lnTo>
                      <a:pt x="836" y="612"/>
                    </a:lnTo>
                    <a:lnTo>
                      <a:pt x="838" y="612"/>
                    </a:lnTo>
                    <a:lnTo>
                      <a:pt x="841" y="612"/>
                    </a:lnTo>
                    <a:lnTo>
                      <a:pt x="843" y="612"/>
                    </a:lnTo>
                    <a:lnTo>
                      <a:pt x="844" y="613"/>
                    </a:lnTo>
                    <a:lnTo>
                      <a:pt x="846" y="613"/>
                    </a:lnTo>
                    <a:lnTo>
                      <a:pt x="848" y="613"/>
                    </a:lnTo>
                    <a:lnTo>
                      <a:pt x="849" y="613"/>
                    </a:lnTo>
                    <a:lnTo>
                      <a:pt x="851" y="613"/>
                    </a:lnTo>
                    <a:lnTo>
                      <a:pt x="853" y="613"/>
                    </a:lnTo>
                    <a:lnTo>
                      <a:pt x="856" y="613"/>
                    </a:lnTo>
                    <a:lnTo>
                      <a:pt x="858" y="613"/>
                    </a:lnTo>
                    <a:lnTo>
                      <a:pt x="859" y="613"/>
                    </a:lnTo>
                    <a:lnTo>
                      <a:pt x="861" y="613"/>
                    </a:lnTo>
                    <a:lnTo>
                      <a:pt x="863" y="613"/>
                    </a:lnTo>
                    <a:lnTo>
                      <a:pt x="864" y="615"/>
                    </a:lnTo>
                    <a:lnTo>
                      <a:pt x="866" y="615"/>
                    </a:lnTo>
                    <a:lnTo>
                      <a:pt x="867" y="615"/>
                    </a:lnTo>
                    <a:lnTo>
                      <a:pt x="869" y="615"/>
                    </a:lnTo>
                    <a:lnTo>
                      <a:pt x="872" y="615"/>
                    </a:lnTo>
                    <a:lnTo>
                      <a:pt x="874" y="615"/>
                    </a:lnTo>
                    <a:lnTo>
                      <a:pt x="876" y="616"/>
                    </a:lnTo>
                    <a:lnTo>
                      <a:pt x="877" y="616"/>
                    </a:lnTo>
                    <a:lnTo>
                      <a:pt x="879" y="616"/>
                    </a:lnTo>
                    <a:lnTo>
                      <a:pt x="881" y="616"/>
                    </a:lnTo>
                    <a:lnTo>
                      <a:pt x="882" y="618"/>
                    </a:lnTo>
                    <a:lnTo>
                      <a:pt x="884" y="618"/>
                    </a:lnTo>
                    <a:lnTo>
                      <a:pt x="887" y="618"/>
                    </a:lnTo>
                    <a:lnTo>
                      <a:pt x="889" y="620"/>
                    </a:lnTo>
                    <a:lnTo>
                      <a:pt x="891" y="620"/>
                    </a:lnTo>
                    <a:lnTo>
                      <a:pt x="892" y="620"/>
                    </a:lnTo>
                    <a:lnTo>
                      <a:pt x="894" y="621"/>
                    </a:lnTo>
                    <a:lnTo>
                      <a:pt x="896" y="621"/>
                    </a:lnTo>
                    <a:lnTo>
                      <a:pt x="897" y="621"/>
                    </a:lnTo>
                    <a:lnTo>
                      <a:pt x="899" y="621"/>
                    </a:lnTo>
                    <a:lnTo>
                      <a:pt x="902" y="621"/>
                    </a:lnTo>
                    <a:lnTo>
                      <a:pt x="904" y="623"/>
                    </a:lnTo>
                    <a:lnTo>
                      <a:pt x="905" y="623"/>
                    </a:lnTo>
                    <a:lnTo>
                      <a:pt x="907" y="623"/>
                    </a:lnTo>
                    <a:lnTo>
                      <a:pt x="909" y="625"/>
                    </a:lnTo>
                    <a:lnTo>
                      <a:pt x="910" y="625"/>
                    </a:lnTo>
                    <a:lnTo>
                      <a:pt x="912" y="625"/>
                    </a:lnTo>
                    <a:lnTo>
                      <a:pt x="914" y="625"/>
                    </a:lnTo>
                    <a:lnTo>
                      <a:pt x="917" y="626"/>
                    </a:lnTo>
                    <a:lnTo>
                      <a:pt x="919" y="626"/>
                    </a:lnTo>
                    <a:lnTo>
                      <a:pt x="920" y="626"/>
                    </a:lnTo>
                    <a:lnTo>
                      <a:pt x="922" y="626"/>
                    </a:lnTo>
                    <a:lnTo>
                      <a:pt x="924" y="626"/>
                    </a:lnTo>
                    <a:lnTo>
                      <a:pt x="925" y="626"/>
                    </a:lnTo>
                    <a:lnTo>
                      <a:pt x="927" y="628"/>
                    </a:lnTo>
                    <a:lnTo>
                      <a:pt x="929" y="628"/>
                    </a:lnTo>
                    <a:lnTo>
                      <a:pt x="930" y="628"/>
                    </a:lnTo>
                    <a:lnTo>
                      <a:pt x="934" y="628"/>
                    </a:lnTo>
                    <a:lnTo>
                      <a:pt x="935" y="628"/>
                    </a:lnTo>
                    <a:lnTo>
                      <a:pt x="937" y="628"/>
                    </a:lnTo>
                    <a:lnTo>
                      <a:pt x="939" y="628"/>
                    </a:lnTo>
                    <a:lnTo>
                      <a:pt x="940" y="628"/>
                    </a:lnTo>
                    <a:lnTo>
                      <a:pt x="942" y="628"/>
                    </a:lnTo>
                    <a:lnTo>
                      <a:pt x="943" y="628"/>
                    </a:lnTo>
                    <a:lnTo>
                      <a:pt x="945" y="628"/>
                    </a:lnTo>
                    <a:lnTo>
                      <a:pt x="948" y="628"/>
                    </a:lnTo>
                    <a:lnTo>
                      <a:pt x="950" y="628"/>
                    </a:lnTo>
                    <a:lnTo>
                      <a:pt x="952" y="628"/>
                    </a:lnTo>
                    <a:lnTo>
                      <a:pt x="953" y="628"/>
                    </a:lnTo>
                    <a:lnTo>
                      <a:pt x="955" y="628"/>
                    </a:lnTo>
                    <a:lnTo>
                      <a:pt x="957" y="628"/>
                    </a:lnTo>
                    <a:lnTo>
                      <a:pt x="958" y="628"/>
                    </a:lnTo>
                    <a:lnTo>
                      <a:pt x="960" y="628"/>
                    </a:lnTo>
                    <a:lnTo>
                      <a:pt x="963" y="628"/>
                    </a:lnTo>
                    <a:lnTo>
                      <a:pt x="965" y="628"/>
                    </a:lnTo>
                    <a:lnTo>
                      <a:pt x="967" y="628"/>
                    </a:lnTo>
                    <a:lnTo>
                      <a:pt x="968" y="628"/>
                    </a:lnTo>
                    <a:lnTo>
                      <a:pt x="970" y="628"/>
                    </a:lnTo>
                    <a:lnTo>
                      <a:pt x="972" y="628"/>
                    </a:lnTo>
                    <a:lnTo>
                      <a:pt x="973" y="628"/>
                    </a:lnTo>
                    <a:lnTo>
                      <a:pt x="975" y="628"/>
                    </a:lnTo>
                    <a:lnTo>
                      <a:pt x="978" y="628"/>
                    </a:lnTo>
                    <a:lnTo>
                      <a:pt x="980" y="628"/>
                    </a:lnTo>
                    <a:lnTo>
                      <a:pt x="981" y="628"/>
                    </a:lnTo>
                    <a:lnTo>
                      <a:pt x="983" y="628"/>
                    </a:lnTo>
                    <a:lnTo>
                      <a:pt x="985" y="628"/>
                    </a:lnTo>
                    <a:lnTo>
                      <a:pt x="986" y="628"/>
                    </a:lnTo>
                    <a:lnTo>
                      <a:pt x="988" y="628"/>
                    </a:lnTo>
                    <a:lnTo>
                      <a:pt x="990" y="628"/>
                    </a:lnTo>
                    <a:lnTo>
                      <a:pt x="991" y="628"/>
                    </a:lnTo>
                    <a:lnTo>
                      <a:pt x="995" y="628"/>
                    </a:lnTo>
                    <a:lnTo>
                      <a:pt x="996" y="628"/>
                    </a:lnTo>
                    <a:lnTo>
                      <a:pt x="998" y="628"/>
                    </a:lnTo>
                    <a:lnTo>
                      <a:pt x="1000" y="628"/>
                    </a:lnTo>
                    <a:lnTo>
                      <a:pt x="1001" y="628"/>
                    </a:lnTo>
                    <a:lnTo>
                      <a:pt x="1003" y="628"/>
                    </a:lnTo>
                    <a:lnTo>
                      <a:pt x="1005" y="628"/>
                    </a:lnTo>
                    <a:lnTo>
                      <a:pt x="1006" y="628"/>
                    </a:lnTo>
                    <a:lnTo>
                      <a:pt x="1010" y="628"/>
                    </a:lnTo>
                    <a:lnTo>
                      <a:pt x="1011" y="628"/>
                    </a:lnTo>
                    <a:lnTo>
                      <a:pt x="1013" y="628"/>
                    </a:lnTo>
                    <a:lnTo>
                      <a:pt x="1015" y="628"/>
                    </a:lnTo>
                    <a:lnTo>
                      <a:pt x="1016" y="628"/>
                    </a:lnTo>
                    <a:lnTo>
                      <a:pt x="1018" y="628"/>
                    </a:lnTo>
                    <a:lnTo>
                      <a:pt x="1019" y="628"/>
                    </a:lnTo>
                    <a:lnTo>
                      <a:pt x="1021" y="628"/>
                    </a:lnTo>
                    <a:lnTo>
                      <a:pt x="1024" y="628"/>
                    </a:lnTo>
                    <a:lnTo>
                      <a:pt x="1026" y="630"/>
                    </a:lnTo>
                    <a:lnTo>
                      <a:pt x="1028" y="630"/>
                    </a:lnTo>
                    <a:lnTo>
                      <a:pt x="1029" y="630"/>
                    </a:lnTo>
                    <a:lnTo>
                      <a:pt x="1031" y="630"/>
                    </a:lnTo>
                    <a:lnTo>
                      <a:pt x="1033" y="630"/>
                    </a:lnTo>
                    <a:lnTo>
                      <a:pt x="1034" y="628"/>
                    </a:lnTo>
                    <a:lnTo>
                      <a:pt x="1036" y="628"/>
                    </a:lnTo>
                    <a:lnTo>
                      <a:pt x="1039" y="628"/>
                    </a:lnTo>
                    <a:lnTo>
                      <a:pt x="1041" y="628"/>
                    </a:lnTo>
                    <a:lnTo>
                      <a:pt x="1043" y="628"/>
                    </a:lnTo>
                    <a:lnTo>
                      <a:pt x="1044" y="628"/>
                    </a:lnTo>
                    <a:lnTo>
                      <a:pt x="1046" y="628"/>
                    </a:lnTo>
                    <a:lnTo>
                      <a:pt x="1048" y="628"/>
                    </a:lnTo>
                    <a:lnTo>
                      <a:pt x="1049" y="628"/>
                    </a:lnTo>
                    <a:lnTo>
                      <a:pt x="1051" y="628"/>
                    </a:lnTo>
                    <a:lnTo>
                      <a:pt x="1053" y="628"/>
                    </a:lnTo>
                    <a:lnTo>
                      <a:pt x="1056" y="628"/>
                    </a:lnTo>
                    <a:lnTo>
                      <a:pt x="1057" y="628"/>
                    </a:lnTo>
                    <a:lnTo>
                      <a:pt x="1059" y="626"/>
                    </a:lnTo>
                    <a:lnTo>
                      <a:pt x="1061" y="626"/>
                    </a:lnTo>
                    <a:lnTo>
                      <a:pt x="1062" y="626"/>
                    </a:lnTo>
                    <a:lnTo>
                      <a:pt x="1064" y="626"/>
                    </a:lnTo>
                    <a:lnTo>
                      <a:pt x="1066" y="626"/>
                    </a:lnTo>
                    <a:lnTo>
                      <a:pt x="1067" y="626"/>
                    </a:lnTo>
                    <a:lnTo>
                      <a:pt x="1071" y="626"/>
                    </a:lnTo>
                    <a:lnTo>
                      <a:pt x="1072" y="626"/>
                    </a:lnTo>
                    <a:lnTo>
                      <a:pt x="1074" y="626"/>
                    </a:lnTo>
                    <a:lnTo>
                      <a:pt x="1076" y="625"/>
                    </a:lnTo>
                    <a:lnTo>
                      <a:pt x="1077" y="625"/>
                    </a:lnTo>
                    <a:lnTo>
                      <a:pt x="1079" y="626"/>
                    </a:lnTo>
                    <a:lnTo>
                      <a:pt x="1081" y="626"/>
                    </a:lnTo>
                    <a:lnTo>
                      <a:pt x="1082" y="626"/>
                    </a:lnTo>
                    <a:lnTo>
                      <a:pt x="1086" y="626"/>
                    </a:lnTo>
                    <a:lnTo>
                      <a:pt x="1087" y="626"/>
                    </a:lnTo>
                    <a:lnTo>
                      <a:pt x="1089" y="626"/>
                    </a:lnTo>
                    <a:lnTo>
                      <a:pt x="1091" y="626"/>
                    </a:lnTo>
                    <a:lnTo>
                      <a:pt x="1092" y="626"/>
                    </a:lnTo>
                    <a:lnTo>
                      <a:pt x="1094" y="626"/>
                    </a:lnTo>
                    <a:lnTo>
                      <a:pt x="1095" y="626"/>
                    </a:lnTo>
                    <a:lnTo>
                      <a:pt x="1097" y="628"/>
                    </a:lnTo>
                    <a:lnTo>
                      <a:pt x="1100" y="628"/>
                    </a:lnTo>
                    <a:lnTo>
                      <a:pt x="1102" y="628"/>
                    </a:lnTo>
                    <a:lnTo>
                      <a:pt x="1104" y="628"/>
                    </a:lnTo>
                    <a:lnTo>
                      <a:pt x="1105" y="628"/>
                    </a:lnTo>
                    <a:lnTo>
                      <a:pt x="1107" y="628"/>
                    </a:lnTo>
                    <a:lnTo>
                      <a:pt x="1109" y="630"/>
                    </a:lnTo>
                    <a:lnTo>
                      <a:pt x="1110" y="630"/>
                    </a:lnTo>
                    <a:lnTo>
                      <a:pt x="1112" y="630"/>
                    </a:lnTo>
                    <a:lnTo>
                      <a:pt x="1114" y="630"/>
                    </a:lnTo>
                    <a:lnTo>
                      <a:pt x="1117" y="630"/>
                    </a:lnTo>
                    <a:lnTo>
                      <a:pt x="1119" y="630"/>
                    </a:lnTo>
                    <a:lnTo>
                      <a:pt x="1120" y="630"/>
                    </a:lnTo>
                    <a:lnTo>
                      <a:pt x="1122" y="630"/>
                    </a:lnTo>
                    <a:lnTo>
                      <a:pt x="1124" y="630"/>
                    </a:lnTo>
                    <a:lnTo>
                      <a:pt x="1125" y="631"/>
                    </a:lnTo>
                    <a:lnTo>
                      <a:pt x="1127" y="631"/>
                    </a:lnTo>
                    <a:lnTo>
                      <a:pt x="1128" y="631"/>
                    </a:lnTo>
                    <a:lnTo>
                      <a:pt x="1132" y="631"/>
                    </a:lnTo>
                    <a:lnTo>
                      <a:pt x="1133" y="631"/>
                    </a:lnTo>
                    <a:lnTo>
                      <a:pt x="1135" y="631"/>
                    </a:lnTo>
                    <a:lnTo>
                      <a:pt x="1137" y="631"/>
                    </a:lnTo>
                    <a:lnTo>
                      <a:pt x="1138" y="631"/>
                    </a:lnTo>
                    <a:lnTo>
                      <a:pt x="1140" y="631"/>
                    </a:lnTo>
                    <a:lnTo>
                      <a:pt x="1142" y="631"/>
                    </a:lnTo>
                    <a:lnTo>
                      <a:pt x="1143" y="631"/>
                    </a:lnTo>
                    <a:lnTo>
                      <a:pt x="1147" y="630"/>
                    </a:lnTo>
                    <a:lnTo>
                      <a:pt x="1148" y="630"/>
                    </a:lnTo>
                    <a:lnTo>
                      <a:pt x="1150" y="630"/>
                    </a:lnTo>
                    <a:lnTo>
                      <a:pt x="1152" y="630"/>
                    </a:lnTo>
                    <a:lnTo>
                      <a:pt x="1153" y="630"/>
                    </a:lnTo>
                    <a:lnTo>
                      <a:pt x="1155" y="630"/>
                    </a:lnTo>
                    <a:lnTo>
                      <a:pt x="1157" y="628"/>
                    </a:lnTo>
                    <a:lnTo>
                      <a:pt x="1158" y="628"/>
                    </a:lnTo>
                    <a:lnTo>
                      <a:pt x="1162" y="628"/>
                    </a:lnTo>
                    <a:lnTo>
                      <a:pt x="1163" y="628"/>
                    </a:lnTo>
                    <a:lnTo>
                      <a:pt x="1165" y="626"/>
                    </a:lnTo>
                    <a:lnTo>
                      <a:pt x="1166" y="626"/>
                    </a:lnTo>
                    <a:lnTo>
                      <a:pt x="1168" y="626"/>
                    </a:lnTo>
                    <a:lnTo>
                      <a:pt x="1170" y="626"/>
                    </a:lnTo>
                    <a:lnTo>
                      <a:pt x="1171" y="625"/>
                    </a:lnTo>
                    <a:lnTo>
                      <a:pt x="1173" y="625"/>
                    </a:lnTo>
                    <a:lnTo>
                      <a:pt x="1175" y="625"/>
                    </a:lnTo>
                    <a:lnTo>
                      <a:pt x="1178" y="625"/>
                    </a:lnTo>
                    <a:lnTo>
                      <a:pt x="1180" y="623"/>
                    </a:lnTo>
                    <a:lnTo>
                      <a:pt x="1181" y="623"/>
                    </a:lnTo>
                    <a:lnTo>
                      <a:pt x="1183" y="623"/>
                    </a:lnTo>
                    <a:lnTo>
                      <a:pt x="1185" y="623"/>
                    </a:lnTo>
                    <a:lnTo>
                      <a:pt x="1186" y="625"/>
                    </a:lnTo>
                    <a:lnTo>
                      <a:pt x="1188" y="625"/>
                    </a:lnTo>
                    <a:lnTo>
                      <a:pt x="1190" y="625"/>
                    </a:lnTo>
                    <a:lnTo>
                      <a:pt x="1193" y="625"/>
                    </a:lnTo>
                    <a:lnTo>
                      <a:pt x="1195" y="625"/>
                    </a:lnTo>
                    <a:lnTo>
                      <a:pt x="1196" y="625"/>
                    </a:lnTo>
                    <a:lnTo>
                      <a:pt x="1198" y="626"/>
                    </a:lnTo>
                    <a:lnTo>
                      <a:pt x="1200" y="626"/>
                    </a:lnTo>
                    <a:lnTo>
                      <a:pt x="1201" y="626"/>
                    </a:lnTo>
                    <a:lnTo>
                      <a:pt x="1203" y="626"/>
                    </a:lnTo>
                    <a:lnTo>
                      <a:pt x="1204" y="626"/>
                    </a:lnTo>
                    <a:lnTo>
                      <a:pt x="1208" y="628"/>
                    </a:lnTo>
                    <a:lnTo>
                      <a:pt x="1209" y="628"/>
                    </a:lnTo>
                    <a:lnTo>
                      <a:pt x="1211" y="628"/>
                    </a:lnTo>
                    <a:lnTo>
                      <a:pt x="1213" y="628"/>
                    </a:lnTo>
                    <a:lnTo>
                      <a:pt x="1214" y="628"/>
                    </a:lnTo>
                    <a:lnTo>
                      <a:pt x="1216" y="628"/>
                    </a:lnTo>
                    <a:lnTo>
                      <a:pt x="1218" y="628"/>
                    </a:lnTo>
                    <a:lnTo>
                      <a:pt x="1219" y="628"/>
                    </a:lnTo>
                    <a:lnTo>
                      <a:pt x="1223" y="628"/>
                    </a:lnTo>
                    <a:lnTo>
                      <a:pt x="1224" y="628"/>
                    </a:lnTo>
                    <a:lnTo>
                      <a:pt x="1226" y="628"/>
                    </a:lnTo>
                    <a:lnTo>
                      <a:pt x="1228" y="628"/>
                    </a:lnTo>
                    <a:lnTo>
                      <a:pt x="1229" y="628"/>
                    </a:lnTo>
                    <a:lnTo>
                      <a:pt x="1231" y="628"/>
                    </a:lnTo>
                    <a:lnTo>
                      <a:pt x="1233" y="628"/>
                    </a:lnTo>
                    <a:lnTo>
                      <a:pt x="1234" y="628"/>
                    </a:lnTo>
                    <a:lnTo>
                      <a:pt x="1236" y="628"/>
                    </a:lnTo>
                    <a:lnTo>
                      <a:pt x="1239" y="628"/>
                    </a:lnTo>
                    <a:lnTo>
                      <a:pt x="1241" y="628"/>
                    </a:lnTo>
                    <a:lnTo>
                      <a:pt x="1242" y="628"/>
                    </a:lnTo>
                    <a:lnTo>
                      <a:pt x="1244" y="628"/>
                    </a:lnTo>
                    <a:lnTo>
                      <a:pt x="1246" y="628"/>
                    </a:lnTo>
                    <a:lnTo>
                      <a:pt x="1247" y="628"/>
                    </a:lnTo>
                    <a:lnTo>
                      <a:pt x="1249" y="628"/>
                    </a:lnTo>
                    <a:lnTo>
                      <a:pt x="1251" y="628"/>
                    </a:lnTo>
                    <a:lnTo>
                      <a:pt x="1254" y="628"/>
                    </a:lnTo>
                    <a:lnTo>
                      <a:pt x="1256" y="628"/>
                    </a:lnTo>
                    <a:lnTo>
                      <a:pt x="1257" y="626"/>
                    </a:lnTo>
                    <a:lnTo>
                      <a:pt x="1259" y="626"/>
                    </a:lnTo>
                    <a:lnTo>
                      <a:pt x="1261" y="626"/>
                    </a:lnTo>
                    <a:lnTo>
                      <a:pt x="1262" y="626"/>
                    </a:lnTo>
                    <a:lnTo>
                      <a:pt x="1264" y="626"/>
                    </a:lnTo>
                    <a:lnTo>
                      <a:pt x="1266" y="626"/>
                    </a:lnTo>
                    <a:lnTo>
                      <a:pt x="1269" y="626"/>
                    </a:lnTo>
                    <a:lnTo>
                      <a:pt x="1271" y="626"/>
                    </a:lnTo>
                    <a:lnTo>
                      <a:pt x="1272" y="625"/>
                    </a:lnTo>
                    <a:lnTo>
                      <a:pt x="1274" y="625"/>
                    </a:lnTo>
                    <a:lnTo>
                      <a:pt x="1276" y="625"/>
                    </a:lnTo>
                    <a:lnTo>
                      <a:pt x="1277" y="625"/>
                    </a:lnTo>
                    <a:lnTo>
                      <a:pt x="1279" y="623"/>
                    </a:lnTo>
                    <a:lnTo>
                      <a:pt x="1280" y="623"/>
                    </a:lnTo>
                    <a:lnTo>
                      <a:pt x="1284" y="623"/>
                    </a:lnTo>
                    <a:lnTo>
                      <a:pt x="1285" y="621"/>
                    </a:lnTo>
                    <a:lnTo>
                      <a:pt x="1287" y="621"/>
                    </a:lnTo>
                    <a:lnTo>
                      <a:pt x="1289" y="621"/>
                    </a:lnTo>
                    <a:lnTo>
                      <a:pt x="1290" y="620"/>
                    </a:lnTo>
                    <a:lnTo>
                      <a:pt x="1292" y="620"/>
                    </a:lnTo>
                    <a:lnTo>
                      <a:pt x="1294" y="620"/>
                    </a:lnTo>
                    <a:lnTo>
                      <a:pt x="1295" y="618"/>
                    </a:lnTo>
                    <a:lnTo>
                      <a:pt x="1297" y="618"/>
                    </a:lnTo>
                    <a:lnTo>
                      <a:pt x="1300" y="618"/>
                    </a:lnTo>
                    <a:lnTo>
                      <a:pt x="1302" y="618"/>
                    </a:lnTo>
                    <a:lnTo>
                      <a:pt x="1304" y="618"/>
                    </a:lnTo>
                    <a:lnTo>
                      <a:pt x="1305" y="618"/>
                    </a:lnTo>
                    <a:lnTo>
                      <a:pt x="1307" y="618"/>
                    </a:lnTo>
                    <a:lnTo>
                      <a:pt x="1309" y="616"/>
                    </a:lnTo>
                    <a:lnTo>
                      <a:pt x="1310" y="615"/>
                    </a:lnTo>
                    <a:lnTo>
                      <a:pt x="1312" y="613"/>
                    </a:lnTo>
                    <a:lnTo>
                      <a:pt x="1315" y="613"/>
                    </a:lnTo>
                    <a:lnTo>
                      <a:pt x="1317" y="612"/>
                    </a:lnTo>
                    <a:lnTo>
                      <a:pt x="1318" y="612"/>
                    </a:lnTo>
                    <a:lnTo>
                      <a:pt x="1320" y="608"/>
                    </a:lnTo>
                    <a:lnTo>
                      <a:pt x="1322" y="607"/>
                    </a:lnTo>
                    <a:lnTo>
                      <a:pt x="1323" y="605"/>
                    </a:lnTo>
                    <a:lnTo>
                      <a:pt x="1325" y="603"/>
                    </a:lnTo>
                    <a:lnTo>
                      <a:pt x="1327" y="598"/>
                    </a:lnTo>
                    <a:lnTo>
                      <a:pt x="1330" y="597"/>
                    </a:lnTo>
                    <a:lnTo>
                      <a:pt x="1332" y="593"/>
                    </a:lnTo>
                    <a:lnTo>
                      <a:pt x="1333" y="592"/>
                    </a:lnTo>
                    <a:lnTo>
                      <a:pt x="1335" y="587"/>
                    </a:lnTo>
                    <a:lnTo>
                      <a:pt x="1337" y="585"/>
                    </a:lnTo>
                    <a:lnTo>
                      <a:pt x="1338" y="582"/>
                    </a:lnTo>
                    <a:lnTo>
                      <a:pt x="1340" y="580"/>
                    </a:lnTo>
                    <a:lnTo>
                      <a:pt x="1342" y="577"/>
                    </a:lnTo>
                    <a:lnTo>
                      <a:pt x="1345" y="577"/>
                    </a:lnTo>
                    <a:lnTo>
                      <a:pt x="1347" y="573"/>
                    </a:lnTo>
                    <a:lnTo>
                      <a:pt x="1348" y="573"/>
                    </a:lnTo>
                    <a:lnTo>
                      <a:pt x="1350" y="577"/>
                    </a:lnTo>
                    <a:lnTo>
                      <a:pt x="1352" y="577"/>
                    </a:lnTo>
                    <a:lnTo>
                      <a:pt x="1353" y="580"/>
                    </a:lnTo>
                    <a:lnTo>
                      <a:pt x="1355" y="580"/>
                    </a:lnTo>
                    <a:lnTo>
                      <a:pt x="1356" y="583"/>
                    </a:lnTo>
                    <a:lnTo>
                      <a:pt x="1358" y="585"/>
                    </a:lnTo>
                    <a:lnTo>
                      <a:pt x="1361" y="587"/>
                    </a:lnTo>
                    <a:lnTo>
                      <a:pt x="1363" y="588"/>
                    </a:lnTo>
                    <a:lnTo>
                      <a:pt x="1365" y="592"/>
                    </a:lnTo>
                    <a:lnTo>
                      <a:pt x="1366" y="592"/>
                    </a:lnTo>
                    <a:lnTo>
                      <a:pt x="1368" y="595"/>
                    </a:lnTo>
                    <a:lnTo>
                      <a:pt x="1370" y="597"/>
                    </a:lnTo>
                    <a:lnTo>
                      <a:pt x="1371" y="598"/>
                    </a:lnTo>
                    <a:lnTo>
                      <a:pt x="1373" y="598"/>
                    </a:lnTo>
                    <a:lnTo>
                      <a:pt x="1376" y="600"/>
                    </a:lnTo>
                    <a:lnTo>
                      <a:pt x="1378" y="600"/>
                    </a:lnTo>
                    <a:lnTo>
                      <a:pt x="1380" y="600"/>
                    </a:lnTo>
                    <a:lnTo>
                      <a:pt x="1381" y="600"/>
                    </a:lnTo>
                    <a:lnTo>
                      <a:pt x="1383" y="600"/>
                    </a:lnTo>
                    <a:lnTo>
                      <a:pt x="1385" y="600"/>
                    </a:lnTo>
                    <a:lnTo>
                      <a:pt x="1386" y="598"/>
                    </a:lnTo>
                    <a:lnTo>
                      <a:pt x="1388" y="598"/>
                    </a:lnTo>
                    <a:lnTo>
                      <a:pt x="1391" y="597"/>
                    </a:lnTo>
                    <a:lnTo>
                      <a:pt x="1393" y="597"/>
                    </a:lnTo>
                    <a:lnTo>
                      <a:pt x="1394" y="597"/>
                    </a:lnTo>
                    <a:lnTo>
                      <a:pt x="1396" y="597"/>
                    </a:lnTo>
                    <a:lnTo>
                      <a:pt x="1398" y="597"/>
                    </a:lnTo>
                    <a:lnTo>
                      <a:pt x="1399" y="595"/>
                    </a:lnTo>
                    <a:lnTo>
                      <a:pt x="1401" y="593"/>
                    </a:lnTo>
                    <a:lnTo>
                      <a:pt x="1403" y="593"/>
                    </a:lnTo>
                    <a:lnTo>
                      <a:pt x="1406" y="592"/>
                    </a:lnTo>
                    <a:lnTo>
                      <a:pt x="1408" y="592"/>
                    </a:lnTo>
                    <a:lnTo>
                      <a:pt x="1409" y="592"/>
                    </a:lnTo>
                    <a:lnTo>
                      <a:pt x="1411" y="590"/>
                    </a:lnTo>
                    <a:lnTo>
                      <a:pt x="1413" y="588"/>
                    </a:lnTo>
                    <a:lnTo>
                      <a:pt x="1414" y="590"/>
                    </a:lnTo>
                    <a:lnTo>
                      <a:pt x="1416" y="588"/>
                    </a:lnTo>
                    <a:lnTo>
                      <a:pt x="1418" y="588"/>
                    </a:lnTo>
                    <a:lnTo>
                      <a:pt x="1419" y="587"/>
                    </a:lnTo>
                    <a:lnTo>
                      <a:pt x="1423" y="585"/>
                    </a:lnTo>
                    <a:lnTo>
                      <a:pt x="1424" y="582"/>
                    </a:lnTo>
                    <a:lnTo>
                      <a:pt x="1426" y="582"/>
                    </a:lnTo>
                    <a:lnTo>
                      <a:pt x="1427" y="578"/>
                    </a:lnTo>
                    <a:lnTo>
                      <a:pt x="1429" y="578"/>
                    </a:lnTo>
                    <a:lnTo>
                      <a:pt x="1431" y="572"/>
                    </a:lnTo>
                    <a:lnTo>
                      <a:pt x="1432" y="570"/>
                    </a:lnTo>
                    <a:lnTo>
                      <a:pt x="1434" y="565"/>
                    </a:lnTo>
                    <a:lnTo>
                      <a:pt x="1437" y="562"/>
                    </a:lnTo>
                    <a:lnTo>
                      <a:pt x="1439" y="554"/>
                    </a:lnTo>
                    <a:lnTo>
                      <a:pt x="1441" y="549"/>
                    </a:lnTo>
                    <a:lnTo>
                      <a:pt x="1442" y="532"/>
                    </a:lnTo>
                    <a:lnTo>
                      <a:pt x="1444" y="527"/>
                    </a:lnTo>
                    <a:lnTo>
                      <a:pt x="1446" y="516"/>
                    </a:lnTo>
                    <a:lnTo>
                      <a:pt x="1447" y="509"/>
                    </a:lnTo>
                    <a:lnTo>
                      <a:pt x="1449" y="496"/>
                    </a:lnTo>
                    <a:lnTo>
                      <a:pt x="1452" y="488"/>
                    </a:lnTo>
                    <a:lnTo>
                      <a:pt x="1454" y="458"/>
                    </a:lnTo>
                    <a:lnTo>
                      <a:pt x="1456" y="448"/>
                    </a:lnTo>
                    <a:lnTo>
                      <a:pt x="1457" y="433"/>
                    </a:lnTo>
                    <a:lnTo>
                      <a:pt x="1459" y="428"/>
                    </a:lnTo>
                    <a:lnTo>
                      <a:pt x="1461" y="425"/>
                    </a:lnTo>
                    <a:lnTo>
                      <a:pt x="1462" y="428"/>
                    </a:lnTo>
                    <a:lnTo>
                      <a:pt x="1464" y="438"/>
                    </a:lnTo>
                    <a:lnTo>
                      <a:pt x="1467" y="440"/>
                    </a:lnTo>
                    <a:lnTo>
                      <a:pt x="1469" y="438"/>
                    </a:lnTo>
                    <a:lnTo>
                      <a:pt x="1470" y="436"/>
                    </a:lnTo>
                    <a:lnTo>
                      <a:pt x="1472" y="431"/>
                    </a:lnTo>
                    <a:lnTo>
                      <a:pt x="1474" y="428"/>
                    </a:lnTo>
                    <a:lnTo>
                      <a:pt x="1475" y="421"/>
                    </a:lnTo>
                    <a:lnTo>
                      <a:pt x="1477" y="420"/>
                    </a:lnTo>
                    <a:lnTo>
                      <a:pt x="1479" y="416"/>
                    </a:lnTo>
                    <a:lnTo>
                      <a:pt x="1480" y="415"/>
                    </a:lnTo>
                    <a:lnTo>
                      <a:pt x="1484" y="413"/>
                    </a:lnTo>
                    <a:lnTo>
                      <a:pt x="1485" y="413"/>
                    </a:lnTo>
                    <a:lnTo>
                      <a:pt x="1487" y="411"/>
                    </a:lnTo>
                    <a:lnTo>
                      <a:pt x="1489" y="413"/>
                    </a:lnTo>
                    <a:lnTo>
                      <a:pt x="1490" y="413"/>
                    </a:lnTo>
                    <a:lnTo>
                      <a:pt x="1492" y="415"/>
                    </a:lnTo>
                    <a:lnTo>
                      <a:pt x="1494" y="416"/>
                    </a:lnTo>
                    <a:lnTo>
                      <a:pt x="1495" y="418"/>
                    </a:lnTo>
                    <a:lnTo>
                      <a:pt x="1499" y="425"/>
                    </a:lnTo>
                    <a:lnTo>
                      <a:pt x="1500" y="426"/>
                    </a:lnTo>
                    <a:lnTo>
                      <a:pt x="1502" y="428"/>
                    </a:lnTo>
                    <a:lnTo>
                      <a:pt x="1503" y="430"/>
                    </a:lnTo>
                    <a:lnTo>
                      <a:pt x="1505" y="430"/>
                    </a:lnTo>
                    <a:lnTo>
                      <a:pt x="1507" y="430"/>
                    </a:lnTo>
                    <a:lnTo>
                      <a:pt x="1508" y="426"/>
                    </a:lnTo>
                    <a:lnTo>
                      <a:pt x="1510" y="426"/>
                    </a:lnTo>
                    <a:lnTo>
                      <a:pt x="1513" y="428"/>
                    </a:lnTo>
                    <a:lnTo>
                      <a:pt x="1515" y="430"/>
                    </a:lnTo>
                    <a:lnTo>
                      <a:pt x="1517" y="436"/>
                    </a:lnTo>
                    <a:lnTo>
                      <a:pt x="1518" y="440"/>
                    </a:lnTo>
                    <a:lnTo>
                      <a:pt x="1520" y="441"/>
                    </a:lnTo>
                    <a:lnTo>
                      <a:pt x="1522" y="441"/>
                    </a:lnTo>
                    <a:lnTo>
                      <a:pt x="1523" y="440"/>
                    </a:lnTo>
                    <a:lnTo>
                      <a:pt x="1525" y="440"/>
                    </a:lnTo>
                    <a:lnTo>
                      <a:pt x="1528" y="438"/>
                    </a:lnTo>
                    <a:lnTo>
                      <a:pt x="1530" y="436"/>
                    </a:lnTo>
                    <a:lnTo>
                      <a:pt x="1532" y="436"/>
                    </a:lnTo>
                    <a:lnTo>
                      <a:pt x="1533" y="436"/>
                    </a:lnTo>
                    <a:lnTo>
                      <a:pt x="1535" y="440"/>
                    </a:lnTo>
                    <a:lnTo>
                      <a:pt x="1537" y="443"/>
                    </a:lnTo>
                    <a:lnTo>
                      <a:pt x="1538" y="449"/>
                    </a:lnTo>
                    <a:lnTo>
                      <a:pt x="1540" y="454"/>
                    </a:lnTo>
                    <a:lnTo>
                      <a:pt x="1541" y="468"/>
                    </a:lnTo>
                    <a:lnTo>
                      <a:pt x="1545" y="473"/>
                    </a:lnTo>
                    <a:lnTo>
                      <a:pt x="1546" y="481"/>
                    </a:lnTo>
                    <a:lnTo>
                      <a:pt x="1548" y="484"/>
                    </a:lnTo>
                    <a:lnTo>
                      <a:pt x="1550" y="491"/>
                    </a:lnTo>
                    <a:lnTo>
                      <a:pt x="1551" y="492"/>
                    </a:lnTo>
                    <a:lnTo>
                      <a:pt x="1553" y="497"/>
                    </a:lnTo>
                    <a:lnTo>
                      <a:pt x="1555" y="499"/>
                    </a:lnTo>
                    <a:lnTo>
                      <a:pt x="1556" y="502"/>
                    </a:lnTo>
                    <a:lnTo>
                      <a:pt x="1560" y="504"/>
                    </a:lnTo>
                    <a:lnTo>
                      <a:pt x="1561" y="507"/>
                    </a:lnTo>
                    <a:lnTo>
                      <a:pt x="1563" y="506"/>
                    </a:lnTo>
                    <a:lnTo>
                      <a:pt x="1565" y="504"/>
                    </a:lnTo>
                    <a:lnTo>
                      <a:pt x="1566" y="501"/>
                    </a:lnTo>
                    <a:lnTo>
                      <a:pt x="1568" y="496"/>
                    </a:lnTo>
                    <a:lnTo>
                      <a:pt x="1570" y="494"/>
                    </a:lnTo>
                    <a:lnTo>
                      <a:pt x="1571" y="488"/>
                    </a:lnTo>
                    <a:lnTo>
                      <a:pt x="1575" y="486"/>
                    </a:lnTo>
                    <a:lnTo>
                      <a:pt x="1576" y="486"/>
                    </a:lnTo>
                    <a:lnTo>
                      <a:pt x="1578" y="486"/>
                    </a:lnTo>
                    <a:lnTo>
                      <a:pt x="1579" y="489"/>
                    </a:lnTo>
                    <a:lnTo>
                      <a:pt x="1581" y="492"/>
                    </a:lnTo>
                    <a:lnTo>
                      <a:pt x="1583" y="499"/>
                    </a:lnTo>
                    <a:lnTo>
                      <a:pt x="1584" y="501"/>
                    </a:lnTo>
                    <a:lnTo>
                      <a:pt x="1586" y="504"/>
                    </a:lnTo>
                    <a:lnTo>
                      <a:pt x="1589" y="504"/>
                    </a:lnTo>
                    <a:lnTo>
                      <a:pt x="1591" y="502"/>
                    </a:lnTo>
                    <a:lnTo>
                      <a:pt x="1593" y="501"/>
                    </a:lnTo>
                    <a:lnTo>
                      <a:pt x="1594" y="491"/>
                    </a:lnTo>
                    <a:lnTo>
                      <a:pt x="1596" y="486"/>
                    </a:lnTo>
                    <a:lnTo>
                      <a:pt x="1598" y="478"/>
                    </a:lnTo>
                    <a:lnTo>
                      <a:pt x="1599" y="474"/>
                    </a:lnTo>
                    <a:lnTo>
                      <a:pt x="1601" y="468"/>
                    </a:lnTo>
                    <a:lnTo>
                      <a:pt x="1603" y="464"/>
                    </a:lnTo>
                    <a:lnTo>
                      <a:pt x="1606" y="466"/>
                    </a:lnTo>
                    <a:lnTo>
                      <a:pt x="1608" y="469"/>
                    </a:lnTo>
                    <a:lnTo>
                      <a:pt x="1609" y="478"/>
                    </a:lnTo>
                    <a:lnTo>
                      <a:pt x="1611" y="483"/>
                    </a:lnTo>
                    <a:lnTo>
                      <a:pt x="1613" y="492"/>
                    </a:lnTo>
                    <a:lnTo>
                      <a:pt x="1614" y="497"/>
                    </a:lnTo>
                    <a:lnTo>
                      <a:pt x="1616" y="514"/>
                    </a:lnTo>
                    <a:lnTo>
                      <a:pt x="1617" y="517"/>
                    </a:lnTo>
                    <a:lnTo>
                      <a:pt x="1621" y="527"/>
                    </a:lnTo>
                    <a:lnTo>
                      <a:pt x="1622" y="531"/>
                    </a:lnTo>
                    <a:lnTo>
                      <a:pt x="1624" y="539"/>
                    </a:lnTo>
                    <a:lnTo>
                      <a:pt x="1626" y="540"/>
                    </a:lnTo>
                    <a:lnTo>
                      <a:pt x="1627" y="547"/>
                    </a:lnTo>
                    <a:lnTo>
                      <a:pt x="1629" y="549"/>
                    </a:lnTo>
                    <a:lnTo>
                      <a:pt x="1631" y="550"/>
                    </a:lnTo>
                    <a:lnTo>
                      <a:pt x="1632" y="550"/>
                    </a:lnTo>
                    <a:lnTo>
                      <a:pt x="1636" y="550"/>
                    </a:lnTo>
                    <a:lnTo>
                      <a:pt x="1637" y="549"/>
                    </a:lnTo>
                    <a:lnTo>
                      <a:pt x="1639" y="542"/>
                    </a:lnTo>
                    <a:lnTo>
                      <a:pt x="1641" y="539"/>
                    </a:lnTo>
                    <a:lnTo>
                      <a:pt x="1642" y="529"/>
                    </a:lnTo>
                    <a:lnTo>
                      <a:pt x="1644" y="526"/>
                    </a:lnTo>
                    <a:lnTo>
                      <a:pt x="1646" y="517"/>
                    </a:lnTo>
                    <a:lnTo>
                      <a:pt x="1647" y="516"/>
                    </a:lnTo>
                    <a:lnTo>
                      <a:pt x="1651" y="511"/>
                    </a:lnTo>
                    <a:lnTo>
                      <a:pt x="1652" y="511"/>
                    </a:lnTo>
                    <a:lnTo>
                      <a:pt x="1654" y="509"/>
                    </a:lnTo>
                    <a:lnTo>
                      <a:pt x="1655" y="507"/>
                    </a:lnTo>
                    <a:lnTo>
                      <a:pt x="1657" y="501"/>
                    </a:lnTo>
                    <a:lnTo>
                      <a:pt x="1659" y="494"/>
                    </a:lnTo>
                    <a:lnTo>
                      <a:pt x="1660" y="454"/>
                    </a:lnTo>
                    <a:lnTo>
                      <a:pt x="1662" y="431"/>
                    </a:lnTo>
                    <a:lnTo>
                      <a:pt x="1664" y="363"/>
                    </a:lnTo>
                    <a:lnTo>
                      <a:pt x="1667" y="321"/>
                    </a:lnTo>
                    <a:lnTo>
                      <a:pt x="1669" y="163"/>
                    </a:lnTo>
                    <a:lnTo>
                      <a:pt x="1670" y="125"/>
                    </a:lnTo>
                    <a:lnTo>
                      <a:pt x="1672" y="39"/>
                    </a:lnTo>
                    <a:lnTo>
                      <a:pt x="1674" y="34"/>
                    </a:lnTo>
                    <a:lnTo>
                      <a:pt x="1675" y="58"/>
                    </a:lnTo>
                    <a:lnTo>
                      <a:pt x="1677" y="64"/>
                    </a:lnTo>
                    <a:lnTo>
                      <a:pt x="1679" y="125"/>
                    </a:lnTo>
                    <a:lnTo>
                      <a:pt x="1682" y="144"/>
                    </a:lnTo>
                    <a:lnTo>
                      <a:pt x="1684" y="175"/>
                    </a:lnTo>
                    <a:lnTo>
                      <a:pt x="1685" y="175"/>
                    </a:lnTo>
                    <a:lnTo>
                      <a:pt x="1687" y="158"/>
                    </a:lnTo>
                    <a:lnTo>
                      <a:pt x="1688" y="147"/>
                    </a:lnTo>
                    <a:lnTo>
                      <a:pt x="1690" y="96"/>
                    </a:lnTo>
                    <a:lnTo>
                      <a:pt x="1692" y="76"/>
                    </a:lnTo>
                    <a:lnTo>
                      <a:pt x="1693" y="34"/>
                    </a:lnTo>
                    <a:lnTo>
                      <a:pt x="1697" y="15"/>
                    </a:lnTo>
                    <a:lnTo>
                      <a:pt x="1698" y="26"/>
                    </a:lnTo>
                    <a:lnTo>
                      <a:pt x="1700" y="10"/>
                    </a:lnTo>
                    <a:lnTo>
                      <a:pt x="1702" y="0"/>
                    </a:lnTo>
                    <a:lnTo>
                      <a:pt x="1703" y="21"/>
                    </a:lnTo>
                    <a:lnTo>
                      <a:pt x="1705" y="33"/>
                    </a:lnTo>
                    <a:lnTo>
                      <a:pt x="1707" y="39"/>
                    </a:lnTo>
                    <a:lnTo>
                      <a:pt x="1708" y="33"/>
                    </a:lnTo>
                    <a:lnTo>
                      <a:pt x="1712" y="48"/>
                    </a:lnTo>
                    <a:lnTo>
                      <a:pt x="1713" y="134"/>
                    </a:lnTo>
                    <a:lnTo>
                      <a:pt x="1715" y="175"/>
                    </a:lnTo>
                    <a:lnTo>
                      <a:pt x="1717" y="264"/>
                    </a:lnTo>
                    <a:lnTo>
                      <a:pt x="1718" y="302"/>
                    </a:lnTo>
                    <a:lnTo>
                      <a:pt x="1720" y="362"/>
                    </a:lnTo>
                    <a:lnTo>
                      <a:pt x="1722" y="383"/>
                    </a:lnTo>
                    <a:lnTo>
                      <a:pt x="1723" y="426"/>
                    </a:lnTo>
                    <a:lnTo>
                      <a:pt x="1725" y="435"/>
                    </a:lnTo>
                    <a:lnTo>
                      <a:pt x="1728" y="446"/>
                    </a:lnTo>
                    <a:lnTo>
                      <a:pt x="1730" y="451"/>
                    </a:lnTo>
                    <a:lnTo>
                      <a:pt x="1731" y="461"/>
                    </a:lnTo>
                    <a:lnTo>
                      <a:pt x="1733" y="466"/>
                    </a:lnTo>
                    <a:lnTo>
                      <a:pt x="1735" y="484"/>
                    </a:lnTo>
                    <a:lnTo>
                      <a:pt x="1736" y="489"/>
                    </a:lnTo>
                    <a:lnTo>
                      <a:pt x="1738" y="496"/>
                    </a:lnTo>
                    <a:lnTo>
                      <a:pt x="1740" y="497"/>
                    </a:lnTo>
                    <a:lnTo>
                      <a:pt x="1743" y="501"/>
                    </a:lnTo>
                    <a:lnTo>
                      <a:pt x="1745" y="502"/>
                    </a:lnTo>
                    <a:lnTo>
                      <a:pt x="1746" y="506"/>
                    </a:lnTo>
                    <a:lnTo>
                      <a:pt x="1748" y="507"/>
                    </a:lnTo>
                    <a:lnTo>
                      <a:pt x="1750" y="509"/>
                    </a:lnTo>
                    <a:lnTo>
                      <a:pt x="1751" y="509"/>
                    </a:lnTo>
                    <a:lnTo>
                      <a:pt x="1753" y="509"/>
                    </a:lnTo>
                    <a:lnTo>
                      <a:pt x="1755" y="507"/>
                    </a:lnTo>
                    <a:lnTo>
                      <a:pt x="1758" y="504"/>
                    </a:lnTo>
                    <a:lnTo>
                      <a:pt x="1760" y="502"/>
                    </a:lnTo>
                    <a:lnTo>
                      <a:pt x="1761" y="499"/>
                    </a:lnTo>
                    <a:lnTo>
                      <a:pt x="1763" y="499"/>
                    </a:lnTo>
                    <a:lnTo>
                      <a:pt x="1764" y="496"/>
                    </a:lnTo>
                    <a:lnTo>
                      <a:pt x="1766" y="496"/>
                    </a:lnTo>
                    <a:lnTo>
                      <a:pt x="1768" y="496"/>
                    </a:lnTo>
                    <a:lnTo>
                      <a:pt x="1769" y="494"/>
                    </a:lnTo>
                    <a:lnTo>
                      <a:pt x="1773" y="489"/>
                    </a:lnTo>
                    <a:lnTo>
                      <a:pt x="1774" y="486"/>
                    </a:lnTo>
                    <a:lnTo>
                      <a:pt x="1776" y="473"/>
                    </a:lnTo>
                    <a:lnTo>
                      <a:pt x="1778" y="463"/>
                    </a:lnTo>
                    <a:lnTo>
                      <a:pt x="1779" y="408"/>
                    </a:lnTo>
                    <a:lnTo>
                      <a:pt x="1781" y="380"/>
                    </a:lnTo>
                    <a:lnTo>
                      <a:pt x="1783" y="307"/>
                    </a:lnTo>
                    <a:lnTo>
                      <a:pt x="1784" y="264"/>
                    </a:lnTo>
                    <a:lnTo>
                      <a:pt x="1786" y="149"/>
                    </a:lnTo>
                    <a:lnTo>
                      <a:pt x="1789" y="119"/>
                    </a:lnTo>
                    <a:lnTo>
                      <a:pt x="1791" y="109"/>
                    </a:lnTo>
                    <a:lnTo>
                      <a:pt x="1793" y="129"/>
                    </a:lnTo>
                    <a:lnTo>
                      <a:pt x="1794" y="172"/>
                    </a:lnTo>
                    <a:lnTo>
                      <a:pt x="1796" y="185"/>
                    </a:lnTo>
                    <a:lnTo>
                      <a:pt x="1798" y="154"/>
                    </a:lnTo>
                    <a:lnTo>
                      <a:pt x="1799" y="137"/>
                    </a:lnTo>
                    <a:lnTo>
                      <a:pt x="1801" y="115"/>
                    </a:lnTo>
                    <a:lnTo>
                      <a:pt x="1804" y="122"/>
                    </a:lnTo>
                    <a:lnTo>
                      <a:pt x="1806" y="165"/>
                    </a:lnTo>
                    <a:lnTo>
                      <a:pt x="1807" y="206"/>
                    </a:lnTo>
                    <a:lnTo>
                      <a:pt x="1809" y="327"/>
                    </a:lnTo>
                    <a:lnTo>
                      <a:pt x="1811" y="354"/>
                    </a:lnTo>
                    <a:lnTo>
                      <a:pt x="1812" y="387"/>
                    </a:lnTo>
                    <a:lnTo>
                      <a:pt x="1814" y="397"/>
                    </a:lnTo>
                    <a:lnTo>
                      <a:pt x="1816" y="413"/>
                    </a:lnTo>
                    <a:lnTo>
                      <a:pt x="1819" y="418"/>
                    </a:lnTo>
                    <a:lnTo>
                      <a:pt x="1821" y="421"/>
                    </a:lnTo>
                    <a:lnTo>
                      <a:pt x="1822" y="421"/>
                    </a:lnTo>
                    <a:lnTo>
                      <a:pt x="1824" y="421"/>
                    </a:lnTo>
                    <a:lnTo>
                      <a:pt x="1826" y="420"/>
                    </a:lnTo>
                    <a:lnTo>
                      <a:pt x="1827" y="416"/>
                    </a:lnTo>
                    <a:lnTo>
                      <a:pt x="1829" y="415"/>
                    </a:lnTo>
                    <a:lnTo>
                      <a:pt x="1831" y="406"/>
                    </a:lnTo>
                    <a:lnTo>
                      <a:pt x="1834" y="403"/>
                    </a:lnTo>
                    <a:lnTo>
                      <a:pt x="1836" y="398"/>
                    </a:lnTo>
                    <a:lnTo>
                      <a:pt x="1837" y="397"/>
                    </a:lnTo>
                    <a:lnTo>
                      <a:pt x="1839" y="392"/>
                    </a:lnTo>
                    <a:lnTo>
                      <a:pt x="1840" y="390"/>
                    </a:lnTo>
                    <a:lnTo>
                      <a:pt x="1842" y="383"/>
                    </a:lnTo>
                    <a:lnTo>
                      <a:pt x="1844" y="380"/>
                    </a:lnTo>
                    <a:lnTo>
                      <a:pt x="1845" y="375"/>
                    </a:lnTo>
                    <a:lnTo>
                      <a:pt x="1847" y="372"/>
                    </a:lnTo>
                    <a:lnTo>
                      <a:pt x="1850" y="367"/>
                    </a:lnTo>
                    <a:lnTo>
                      <a:pt x="1852" y="363"/>
                    </a:lnTo>
                    <a:lnTo>
                      <a:pt x="1854" y="354"/>
                    </a:lnTo>
                    <a:lnTo>
                      <a:pt x="1855" y="350"/>
                    </a:lnTo>
                    <a:lnTo>
                      <a:pt x="1857" y="342"/>
                    </a:lnTo>
                    <a:lnTo>
                      <a:pt x="1859" y="339"/>
                    </a:lnTo>
                    <a:lnTo>
                      <a:pt x="1860" y="330"/>
                    </a:lnTo>
                    <a:lnTo>
                      <a:pt x="1862" y="329"/>
                    </a:lnTo>
                    <a:lnTo>
                      <a:pt x="1865" y="317"/>
                    </a:lnTo>
                    <a:lnTo>
                      <a:pt x="1867" y="314"/>
                    </a:lnTo>
                    <a:lnTo>
                      <a:pt x="1869" y="307"/>
                    </a:lnTo>
                    <a:lnTo>
                      <a:pt x="1870" y="304"/>
                    </a:lnTo>
                    <a:lnTo>
                      <a:pt x="1872" y="297"/>
                    </a:lnTo>
                    <a:lnTo>
                      <a:pt x="1874" y="294"/>
                    </a:lnTo>
                    <a:lnTo>
                      <a:pt x="1875" y="282"/>
                    </a:lnTo>
                    <a:lnTo>
                      <a:pt x="1877" y="279"/>
                    </a:lnTo>
                    <a:lnTo>
                      <a:pt x="1880" y="276"/>
                    </a:lnTo>
                    <a:lnTo>
                      <a:pt x="1882" y="271"/>
                    </a:lnTo>
                    <a:lnTo>
                      <a:pt x="1883" y="263"/>
                    </a:lnTo>
                    <a:lnTo>
                      <a:pt x="1885" y="261"/>
                    </a:lnTo>
                    <a:lnTo>
                      <a:pt x="1887" y="251"/>
                    </a:lnTo>
                    <a:lnTo>
                      <a:pt x="1888" y="248"/>
                    </a:lnTo>
                    <a:lnTo>
                      <a:pt x="1890" y="241"/>
                    </a:lnTo>
                    <a:lnTo>
                      <a:pt x="1892" y="241"/>
                    </a:lnTo>
                    <a:lnTo>
                      <a:pt x="1895" y="235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>
                  <a:solidFill>
                    <a:srgbClr val="4D4D4D"/>
                  </a:solidFill>
                </a:endParaRPr>
              </a:p>
            </p:txBody>
          </p:sp>
          <p:sp>
            <p:nvSpPr>
              <p:cNvPr id="96" name="Rectangle 16"/>
              <p:cNvSpPr>
                <a:spLocks noChangeArrowheads="1"/>
              </p:cNvSpPr>
              <p:nvPr/>
            </p:nvSpPr>
            <p:spPr bwMode="auto">
              <a:xfrm>
                <a:off x="606425" y="2474149"/>
                <a:ext cx="1588" cy="7938"/>
              </a:xfrm>
              <a:prstGeom prst="rect">
                <a:avLst/>
              </a:prstGeom>
              <a:noFill/>
              <a:ln w="3175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AU">
                  <a:solidFill>
                    <a:srgbClr val="4D4D4D"/>
                  </a:solidFill>
                </a:endParaRPr>
              </a:p>
            </p:txBody>
          </p:sp>
          <p:grpSp>
            <p:nvGrpSpPr>
              <p:cNvPr id="97" name="Group 140"/>
              <p:cNvGrpSpPr>
                <a:grpSpLocks/>
              </p:cNvGrpSpPr>
              <p:nvPr/>
            </p:nvGrpSpPr>
            <p:grpSpPr bwMode="auto">
              <a:xfrm>
                <a:off x="527051" y="3537785"/>
                <a:ext cx="3122613" cy="192088"/>
                <a:chOff x="87" y="2540"/>
                <a:chExt cx="1967" cy="121"/>
              </a:xfrm>
            </p:grpSpPr>
            <p:sp>
              <p:nvSpPr>
                <p:cNvPr id="101" name="Rectangle 18"/>
                <p:cNvSpPr>
                  <a:spLocks noChangeArrowheads="1"/>
                </p:cNvSpPr>
                <p:nvPr/>
              </p:nvSpPr>
              <p:spPr bwMode="auto">
                <a:xfrm>
                  <a:off x="87" y="2540"/>
                  <a:ext cx="308" cy="12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dirty="0" smtClean="0"/>
                    <a:t> </a:t>
                  </a:r>
                  <a:r>
                    <a:rPr lang="en-US" sz="1000" dirty="0">
                      <a:solidFill>
                        <a:srgbClr val="616161"/>
                      </a:solidFill>
                    </a:rPr>
                    <a:t>4000</a:t>
                  </a:r>
                </a:p>
              </p:txBody>
            </p:sp>
            <p:sp>
              <p:nvSpPr>
                <p:cNvPr id="102" name="Rectangle 22"/>
                <p:cNvSpPr>
                  <a:spLocks noChangeArrowheads="1"/>
                </p:cNvSpPr>
                <p:nvPr/>
              </p:nvSpPr>
              <p:spPr bwMode="auto">
                <a:xfrm>
                  <a:off x="594" y="2540"/>
                  <a:ext cx="308" cy="12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dirty="0" smtClean="0"/>
                    <a:t> </a:t>
                  </a:r>
                  <a:r>
                    <a:rPr lang="en-US" sz="1000" dirty="0">
                      <a:solidFill>
                        <a:srgbClr val="616161"/>
                      </a:solidFill>
                    </a:rPr>
                    <a:t>3000</a:t>
                  </a:r>
                </a:p>
              </p:txBody>
            </p:sp>
            <p:sp>
              <p:nvSpPr>
                <p:cNvPr id="103" name="Rectangle 27"/>
                <p:cNvSpPr>
                  <a:spLocks noChangeArrowheads="1"/>
                </p:cNvSpPr>
                <p:nvPr/>
              </p:nvSpPr>
              <p:spPr bwMode="auto">
                <a:xfrm>
                  <a:off x="1170" y="2540"/>
                  <a:ext cx="308" cy="12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dirty="0" smtClean="0"/>
                    <a:t> </a:t>
                  </a:r>
                  <a:r>
                    <a:rPr lang="en-US" sz="1000" dirty="0">
                      <a:solidFill>
                        <a:srgbClr val="616161"/>
                      </a:solidFill>
                    </a:rPr>
                    <a:t>2000</a:t>
                  </a:r>
                </a:p>
              </p:txBody>
            </p:sp>
            <p:sp>
              <p:nvSpPr>
                <p:cNvPr id="104" name="Rectangle 32"/>
                <p:cNvSpPr>
                  <a:spLocks noChangeArrowheads="1"/>
                </p:cNvSpPr>
                <p:nvPr/>
              </p:nvSpPr>
              <p:spPr bwMode="auto">
                <a:xfrm>
                  <a:off x="1746" y="2540"/>
                  <a:ext cx="308" cy="12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dirty="0" smtClean="0"/>
                    <a:t> </a:t>
                  </a:r>
                  <a:r>
                    <a:rPr lang="en-US" sz="1000" dirty="0">
                      <a:solidFill>
                        <a:srgbClr val="616161"/>
                      </a:solidFill>
                    </a:rPr>
                    <a:t>1000</a:t>
                  </a:r>
                </a:p>
              </p:txBody>
            </p:sp>
          </p:grpSp>
          <p:sp>
            <p:nvSpPr>
              <p:cNvPr id="98" name="Rectangle 135"/>
              <p:cNvSpPr>
                <a:spLocks noChangeArrowheads="1"/>
              </p:cNvSpPr>
              <p:nvPr/>
            </p:nvSpPr>
            <p:spPr bwMode="auto">
              <a:xfrm>
                <a:off x="598488" y="2474149"/>
                <a:ext cx="7937" cy="1588"/>
              </a:xfrm>
              <a:prstGeom prst="rect">
                <a:avLst/>
              </a:prstGeom>
              <a:noFill/>
              <a:ln w="3175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AU">
                  <a:solidFill>
                    <a:srgbClr val="4D4D4D"/>
                  </a:solidFill>
                </a:endParaRPr>
              </a:p>
            </p:txBody>
          </p:sp>
          <p:sp>
            <p:nvSpPr>
              <p:cNvPr id="99" name="Rectangle 137"/>
              <p:cNvSpPr>
                <a:spLocks noChangeArrowheads="1"/>
              </p:cNvSpPr>
              <p:nvPr/>
            </p:nvSpPr>
            <p:spPr bwMode="auto">
              <a:xfrm>
                <a:off x="3972685" y="3636266"/>
                <a:ext cx="1235417" cy="1916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000" b="1" dirty="0"/>
                  <a:t>Диапазон</a:t>
                </a:r>
              </a:p>
            </p:txBody>
          </p:sp>
          <p:sp>
            <p:nvSpPr>
              <p:cNvPr id="100" name="Rectangle 139"/>
              <p:cNvSpPr>
                <a:spLocks noChangeArrowheads="1"/>
              </p:cNvSpPr>
              <p:nvPr/>
            </p:nvSpPr>
            <p:spPr bwMode="auto">
              <a:xfrm rot="16200000">
                <a:off x="-69189" y="3042825"/>
                <a:ext cx="900373" cy="118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500" b="1" dirty="0"/>
                  <a:t>Оптическая плотность</a:t>
                </a:r>
              </a:p>
            </p:txBody>
          </p:sp>
        </p:grpSp>
        <p:grpSp>
          <p:nvGrpSpPr>
            <p:cNvPr id="91" name="Group 15"/>
            <p:cNvGrpSpPr/>
            <p:nvPr/>
          </p:nvGrpSpPr>
          <p:grpSpPr>
            <a:xfrm>
              <a:off x="5005156" y="1780134"/>
              <a:ext cx="2086871" cy="864236"/>
              <a:chOff x="5005156" y="1780134"/>
              <a:chExt cx="2086871" cy="864236"/>
            </a:xfrm>
          </p:grpSpPr>
          <p:cxnSp>
            <p:nvCxnSpPr>
              <p:cNvPr id="92" name="Straight Connector 10"/>
              <p:cNvCxnSpPr/>
              <p:nvPr/>
            </p:nvCxnSpPr>
            <p:spPr>
              <a:xfrm>
                <a:off x="5005156" y="1780134"/>
                <a:ext cx="0" cy="864236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14"/>
              <p:cNvCxnSpPr/>
              <p:nvPr/>
            </p:nvCxnSpPr>
            <p:spPr>
              <a:xfrm>
                <a:off x="5005671" y="2644370"/>
                <a:ext cx="2086356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20" name="Text Box 145"/>
          <p:cNvSpPr txBox="1">
            <a:spLocks noChangeArrowheads="1"/>
          </p:cNvSpPr>
          <p:nvPr/>
        </p:nvSpPr>
        <p:spPr bwMode="auto">
          <a:xfrm>
            <a:off x="4788000" y="1556792"/>
            <a:ext cx="4104480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>
            <a:spAutoFit/>
          </a:bodyPr>
          <a:lstStyle/>
          <a:p>
            <a:r>
              <a:rPr lang="en-US" sz="1200" b="1" dirty="0" smtClean="0">
                <a:solidFill>
                  <a:schemeClr val="tx2"/>
                </a:solidFill>
              </a:rPr>
              <a:t>1. Спектр пробы неизвестного соединения</a:t>
            </a:r>
          </a:p>
        </p:txBody>
      </p:sp>
      <p:grpSp>
        <p:nvGrpSpPr>
          <p:cNvPr id="122" name="Group 741"/>
          <p:cNvGrpSpPr>
            <a:grpSpLocks/>
          </p:cNvGrpSpPr>
          <p:nvPr/>
        </p:nvGrpSpPr>
        <p:grpSpPr bwMode="auto">
          <a:xfrm>
            <a:off x="6986785" y="3464170"/>
            <a:ext cx="1790006" cy="1138331"/>
            <a:chOff x="3199" y="761"/>
            <a:chExt cx="2184" cy="1115"/>
          </a:xfrm>
          <a:solidFill>
            <a:schemeClr val="bg1"/>
          </a:solidFill>
        </p:grpSpPr>
        <p:sp>
          <p:nvSpPr>
            <p:cNvPr id="126" name="AutoShape 312"/>
            <p:cNvSpPr>
              <a:spLocks noChangeAspect="1" noChangeArrowheads="1" noTextEdit="1"/>
            </p:cNvSpPr>
            <p:nvPr/>
          </p:nvSpPr>
          <p:spPr bwMode="auto">
            <a:xfrm>
              <a:off x="3294" y="912"/>
              <a:ext cx="2054" cy="80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4D4D4D"/>
                </a:solidFill>
              </a:endParaRPr>
            </a:p>
          </p:txBody>
        </p:sp>
        <p:sp>
          <p:nvSpPr>
            <p:cNvPr id="127" name="Freeform 315"/>
            <p:cNvSpPr>
              <a:spLocks/>
            </p:cNvSpPr>
            <p:nvPr/>
          </p:nvSpPr>
          <p:spPr bwMode="auto">
            <a:xfrm>
              <a:off x="3416" y="979"/>
              <a:ext cx="1897" cy="664"/>
            </a:xfrm>
            <a:custGeom>
              <a:avLst/>
              <a:gdLst>
                <a:gd name="T0" fmla="*/ 27 w 1897"/>
                <a:gd name="T1" fmla="*/ 499 h 618"/>
                <a:gd name="T2" fmla="*/ 56 w 1897"/>
                <a:gd name="T3" fmla="*/ 501 h 618"/>
                <a:gd name="T4" fmla="*/ 88 w 1897"/>
                <a:gd name="T5" fmla="*/ 508 h 618"/>
                <a:gd name="T6" fmla="*/ 118 w 1897"/>
                <a:gd name="T7" fmla="*/ 506 h 618"/>
                <a:gd name="T8" fmla="*/ 147 w 1897"/>
                <a:gd name="T9" fmla="*/ 511 h 618"/>
                <a:gd name="T10" fmla="*/ 177 w 1897"/>
                <a:gd name="T11" fmla="*/ 506 h 618"/>
                <a:gd name="T12" fmla="*/ 208 w 1897"/>
                <a:gd name="T13" fmla="*/ 475 h 618"/>
                <a:gd name="T14" fmla="*/ 238 w 1897"/>
                <a:gd name="T15" fmla="*/ 417 h 618"/>
                <a:gd name="T16" fmla="*/ 268 w 1897"/>
                <a:gd name="T17" fmla="*/ 342 h 618"/>
                <a:gd name="T18" fmla="*/ 298 w 1897"/>
                <a:gd name="T19" fmla="*/ 293 h 618"/>
                <a:gd name="T20" fmla="*/ 329 w 1897"/>
                <a:gd name="T21" fmla="*/ 263 h 618"/>
                <a:gd name="T22" fmla="*/ 359 w 1897"/>
                <a:gd name="T23" fmla="*/ 275 h 618"/>
                <a:gd name="T24" fmla="*/ 388 w 1897"/>
                <a:gd name="T25" fmla="*/ 298 h 618"/>
                <a:gd name="T26" fmla="*/ 418 w 1897"/>
                <a:gd name="T27" fmla="*/ 324 h 618"/>
                <a:gd name="T28" fmla="*/ 450 w 1897"/>
                <a:gd name="T29" fmla="*/ 372 h 618"/>
                <a:gd name="T30" fmla="*/ 479 w 1897"/>
                <a:gd name="T31" fmla="*/ 423 h 618"/>
                <a:gd name="T32" fmla="*/ 509 w 1897"/>
                <a:gd name="T33" fmla="*/ 460 h 618"/>
                <a:gd name="T34" fmla="*/ 539 w 1897"/>
                <a:gd name="T35" fmla="*/ 483 h 618"/>
                <a:gd name="T36" fmla="*/ 570 w 1897"/>
                <a:gd name="T37" fmla="*/ 435 h 618"/>
                <a:gd name="T38" fmla="*/ 600 w 1897"/>
                <a:gd name="T39" fmla="*/ 86 h 618"/>
                <a:gd name="T40" fmla="*/ 630 w 1897"/>
                <a:gd name="T41" fmla="*/ 334 h 618"/>
                <a:gd name="T42" fmla="*/ 659 w 1897"/>
                <a:gd name="T43" fmla="*/ 448 h 618"/>
                <a:gd name="T44" fmla="*/ 691 w 1897"/>
                <a:gd name="T45" fmla="*/ 488 h 618"/>
                <a:gd name="T46" fmla="*/ 720 w 1897"/>
                <a:gd name="T47" fmla="*/ 504 h 618"/>
                <a:gd name="T48" fmla="*/ 750 w 1897"/>
                <a:gd name="T49" fmla="*/ 508 h 618"/>
                <a:gd name="T50" fmla="*/ 780 w 1897"/>
                <a:gd name="T51" fmla="*/ 518 h 618"/>
                <a:gd name="T52" fmla="*/ 811 w 1897"/>
                <a:gd name="T53" fmla="*/ 524 h 618"/>
                <a:gd name="T54" fmla="*/ 841 w 1897"/>
                <a:gd name="T55" fmla="*/ 529 h 618"/>
                <a:gd name="T56" fmla="*/ 869 w 1897"/>
                <a:gd name="T57" fmla="*/ 534 h 618"/>
                <a:gd name="T58" fmla="*/ 899 w 1897"/>
                <a:gd name="T59" fmla="*/ 536 h 618"/>
                <a:gd name="T60" fmla="*/ 930 w 1897"/>
                <a:gd name="T61" fmla="*/ 541 h 618"/>
                <a:gd name="T62" fmla="*/ 960 w 1897"/>
                <a:gd name="T63" fmla="*/ 541 h 618"/>
                <a:gd name="T64" fmla="*/ 990 w 1897"/>
                <a:gd name="T65" fmla="*/ 544 h 618"/>
                <a:gd name="T66" fmla="*/ 1019 w 1897"/>
                <a:gd name="T67" fmla="*/ 546 h 618"/>
                <a:gd name="T68" fmla="*/ 1051 w 1897"/>
                <a:gd name="T69" fmla="*/ 551 h 618"/>
                <a:gd name="T70" fmla="*/ 1081 w 1897"/>
                <a:gd name="T71" fmla="*/ 556 h 618"/>
                <a:gd name="T72" fmla="*/ 1110 w 1897"/>
                <a:gd name="T73" fmla="*/ 562 h 618"/>
                <a:gd name="T74" fmla="*/ 1140 w 1897"/>
                <a:gd name="T75" fmla="*/ 567 h 618"/>
                <a:gd name="T76" fmla="*/ 1171 w 1897"/>
                <a:gd name="T77" fmla="*/ 572 h 618"/>
                <a:gd name="T78" fmla="*/ 1201 w 1897"/>
                <a:gd name="T79" fmla="*/ 580 h 618"/>
                <a:gd name="T80" fmla="*/ 1231 w 1897"/>
                <a:gd name="T81" fmla="*/ 585 h 618"/>
                <a:gd name="T82" fmla="*/ 1262 w 1897"/>
                <a:gd name="T83" fmla="*/ 590 h 618"/>
                <a:gd name="T84" fmla="*/ 1292 w 1897"/>
                <a:gd name="T85" fmla="*/ 382 h 618"/>
                <a:gd name="T86" fmla="*/ 1322 w 1897"/>
                <a:gd name="T87" fmla="*/ 389 h 618"/>
                <a:gd name="T88" fmla="*/ 1352 w 1897"/>
                <a:gd name="T89" fmla="*/ 430 h 618"/>
                <a:gd name="T90" fmla="*/ 1383 w 1897"/>
                <a:gd name="T91" fmla="*/ 533 h 618"/>
                <a:gd name="T92" fmla="*/ 1413 w 1897"/>
                <a:gd name="T93" fmla="*/ 329 h 618"/>
                <a:gd name="T94" fmla="*/ 1442 w 1897"/>
                <a:gd name="T95" fmla="*/ 466 h 618"/>
                <a:gd name="T96" fmla="*/ 1472 w 1897"/>
                <a:gd name="T97" fmla="*/ 526 h 618"/>
                <a:gd name="T98" fmla="*/ 1503 w 1897"/>
                <a:gd name="T99" fmla="*/ 508 h 618"/>
                <a:gd name="T100" fmla="*/ 1533 w 1897"/>
                <a:gd name="T101" fmla="*/ 541 h 618"/>
                <a:gd name="T102" fmla="*/ 1563 w 1897"/>
                <a:gd name="T103" fmla="*/ 571 h 618"/>
                <a:gd name="T104" fmla="*/ 1593 w 1897"/>
                <a:gd name="T105" fmla="*/ 539 h 618"/>
                <a:gd name="T106" fmla="*/ 1624 w 1897"/>
                <a:gd name="T107" fmla="*/ 531 h 618"/>
                <a:gd name="T108" fmla="*/ 1654 w 1897"/>
                <a:gd name="T109" fmla="*/ 554 h 618"/>
                <a:gd name="T110" fmla="*/ 1684 w 1897"/>
                <a:gd name="T111" fmla="*/ 609 h 618"/>
                <a:gd name="T112" fmla="*/ 1713 w 1897"/>
                <a:gd name="T113" fmla="*/ 592 h 618"/>
                <a:gd name="T114" fmla="*/ 1745 w 1897"/>
                <a:gd name="T115" fmla="*/ 618 h 618"/>
                <a:gd name="T116" fmla="*/ 1774 w 1897"/>
                <a:gd name="T117" fmla="*/ 605 h 618"/>
                <a:gd name="T118" fmla="*/ 1804 w 1897"/>
                <a:gd name="T119" fmla="*/ 589 h 618"/>
                <a:gd name="T120" fmla="*/ 1834 w 1897"/>
                <a:gd name="T121" fmla="*/ 554 h 618"/>
                <a:gd name="T122" fmla="*/ 1865 w 1897"/>
                <a:gd name="T123" fmla="*/ 539 h 618"/>
                <a:gd name="T124" fmla="*/ 1895 w 1897"/>
                <a:gd name="T125" fmla="*/ 562 h 61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897"/>
                <a:gd name="T190" fmla="*/ 0 h 618"/>
                <a:gd name="T191" fmla="*/ 1897 w 1897"/>
                <a:gd name="T192" fmla="*/ 618 h 61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897" h="618">
                  <a:moveTo>
                    <a:pt x="0" y="496"/>
                  </a:moveTo>
                  <a:lnTo>
                    <a:pt x="2" y="496"/>
                  </a:lnTo>
                  <a:lnTo>
                    <a:pt x="4" y="496"/>
                  </a:lnTo>
                  <a:lnTo>
                    <a:pt x="5" y="496"/>
                  </a:lnTo>
                  <a:lnTo>
                    <a:pt x="9" y="496"/>
                  </a:lnTo>
                  <a:lnTo>
                    <a:pt x="10" y="496"/>
                  </a:lnTo>
                  <a:lnTo>
                    <a:pt x="12" y="496"/>
                  </a:lnTo>
                  <a:lnTo>
                    <a:pt x="13" y="498"/>
                  </a:lnTo>
                  <a:lnTo>
                    <a:pt x="17" y="498"/>
                  </a:lnTo>
                  <a:lnTo>
                    <a:pt x="18" y="498"/>
                  </a:lnTo>
                  <a:lnTo>
                    <a:pt x="22" y="498"/>
                  </a:lnTo>
                  <a:lnTo>
                    <a:pt x="23" y="498"/>
                  </a:lnTo>
                  <a:lnTo>
                    <a:pt x="25" y="498"/>
                  </a:lnTo>
                  <a:lnTo>
                    <a:pt x="27" y="499"/>
                  </a:lnTo>
                  <a:lnTo>
                    <a:pt x="28" y="499"/>
                  </a:lnTo>
                  <a:lnTo>
                    <a:pt x="32" y="499"/>
                  </a:lnTo>
                  <a:lnTo>
                    <a:pt x="35" y="499"/>
                  </a:lnTo>
                  <a:lnTo>
                    <a:pt x="37" y="499"/>
                  </a:lnTo>
                  <a:lnTo>
                    <a:pt x="38" y="501"/>
                  </a:lnTo>
                  <a:lnTo>
                    <a:pt x="40" y="499"/>
                  </a:lnTo>
                  <a:lnTo>
                    <a:pt x="42" y="501"/>
                  </a:lnTo>
                  <a:lnTo>
                    <a:pt x="43" y="501"/>
                  </a:lnTo>
                  <a:lnTo>
                    <a:pt x="48" y="499"/>
                  </a:lnTo>
                  <a:lnTo>
                    <a:pt x="50" y="499"/>
                  </a:lnTo>
                  <a:lnTo>
                    <a:pt x="51" y="503"/>
                  </a:lnTo>
                  <a:lnTo>
                    <a:pt x="53" y="504"/>
                  </a:lnTo>
                  <a:lnTo>
                    <a:pt x="55" y="501"/>
                  </a:lnTo>
                  <a:lnTo>
                    <a:pt x="56" y="501"/>
                  </a:lnTo>
                  <a:lnTo>
                    <a:pt x="61" y="503"/>
                  </a:lnTo>
                  <a:lnTo>
                    <a:pt x="63" y="504"/>
                  </a:lnTo>
                  <a:lnTo>
                    <a:pt x="65" y="504"/>
                  </a:lnTo>
                  <a:lnTo>
                    <a:pt x="66" y="503"/>
                  </a:lnTo>
                  <a:lnTo>
                    <a:pt x="68" y="504"/>
                  </a:lnTo>
                  <a:lnTo>
                    <a:pt x="70" y="506"/>
                  </a:lnTo>
                  <a:lnTo>
                    <a:pt x="71" y="506"/>
                  </a:lnTo>
                  <a:lnTo>
                    <a:pt x="75" y="504"/>
                  </a:lnTo>
                  <a:lnTo>
                    <a:pt x="78" y="504"/>
                  </a:lnTo>
                  <a:lnTo>
                    <a:pt x="80" y="508"/>
                  </a:lnTo>
                  <a:lnTo>
                    <a:pt x="81" y="508"/>
                  </a:lnTo>
                  <a:lnTo>
                    <a:pt x="83" y="501"/>
                  </a:lnTo>
                  <a:lnTo>
                    <a:pt x="84" y="504"/>
                  </a:lnTo>
                  <a:lnTo>
                    <a:pt x="88" y="508"/>
                  </a:lnTo>
                  <a:lnTo>
                    <a:pt x="89" y="508"/>
                  </a:lnTo>
                  <a:lnTo>
                    <a:pt x="93" y="506"/>
                  </a:lnTo>
                  <a:lnTo>
                    <a:pt x="94" y="504"/>
                  </a:lnTo>
                  <a:lnTo>
                    <a:pt x="96" y="506"/>
                  </a:lnTo>
                  <a:lnTo>
                    <a:pt x="98" y="509"/>
                  </a:lnTo>
                  <a:lnTo>
                    <a:pt x="101" y="508"/>
                  </a:lnTo>
                  <a:lnTo>
                    <a:pt x="103" y="504"/>
                  </a:lnTo>
                  <a:lnTo>
                    <a:pt x="104" y="504"/>
                  </a:lnTo>
                  <a:lnTo>
                    <a:pt x="108" y="508"/>
                  </a:lnTo>
                  <a:lnTo>
                    <a:pt x="109" y="509"/>
                  </a:lnTo>
                  <a:lnTo>
                    <a:pt x="111" y="508"/>
                  </a:lnTo>
                  <a:lnTo>
                    <a:pt x="114" y="504"/>
                  </a:lnTo>
                  <a:lnTo>
                    <a:pt x="116" y="504"/>
                  </a:lnTo>
                  <a:lnTo>
                    <a:pt x="118" y="506"/>
                  </a:lnTo>
                  <a:lnTo>
                    <a:pt x="119" y="508"/>
                  </a:lnTo>
                  <a:lnTo>
                    <a:pt x="122" y="508"/>
                  </a:lnTo>
                  <a:lnTo>
                    <a:pt x="124" y="506"/>
                  </a:lnTo>
                  <a:lnTo>
                    <a:pt x="126" y="508"/>
                  </a:lnTo>
                  <a:lnTo>
                    <a:pt x="129" y="508"/>
                  </a:lnTo>
                  <a:lnTo>
                    <a:pt x="131" y="508"/>
                  </a:lnTo>
                  <a:lnTo>
                    <a:pt x="132" y="509"/>
                  </a:lnTo>
                  <a:lnTo>
                    <a:pt x="134" y="511"/>
                  </a:lnTo>
                  <a:lnTo>
                    <a:pt x="136" y="513"/>
                  </a:lnTo>
                  <a:lnTo>
                    <a:pt x="139" y="513"/>
                  </a:lnTo>
                  <a:lnTo>
                    <a:pt x="142" y="511"/>
                  </a:lnTo>
                  <a:lnTo>
                    <a:pt x="144" y="509"/>
                  </a:lnTo>
                  <a:lnTo>
                    <a:pt x="146" y="511"/>
                  </a:lnTo>
                  <a:lnTo>
                    <a:pt x="147" y="511"/>
                  </a:lnTo>
                  <a:lnTo>
                    <a:pt x="149" y="508"/>
                  </a:lnTo>
                  <a:lnTo>
                    <a:pt x="151" y="509"/>
                  </a:lnTo>
                  <a:lnTo>
                    <a:pt x="156" y="509"/>
                  </a:lnTo>
                  <a:lnTo>
                    <a:pt x="157" y="508"/>
                  </a:lnTo>
                  <a:lnTo>
                    <a:pt x="159" y="511"/>
                  </a:lnTo>
                  <a:lnTo>
                    <a:pt x="160" y="511"/>
                  </a:lnTo>
                  <a:lnTo>
                    <a:pt x="162" y="508"/>
                  </a:lnTo>
                  <a:lnTo>
                    <a:pt x="164" y="508"/>
                  </a:lnTo>
                  <a:lnTo>
                    <a:pt x="169" y="508"/>
                  </a:lnTo>
                  <a:lnTo>
                    <a:pt x="170" y="508"/>
                  </a:lnTo>
                  <a:lnTo>
                    <a:pt x="172" y="511"/>
                  </a:lnTo>
                  <a:lnTo>
                    <a:pt x="174" y="506"/>
                  </a:lnTo>
                  <a:lnTo>
                    <a:pt x="175" y="503"/>
                  </a:lnTo>
                  <a:lnTo>
                    <a:pt x="177" y="506"/>
                  </a:lnTo>
                  <a:lnTo>
                    <a:pt x="180" y="508"/>
                  </a:lnTo>
                  <a:lnTo>
                    <a:pt x="184" y="503"/>
                  </a:lnTo>
                  <a:lnTo>
                    <a:pt x="185" y="498"/>
                  </a:lnTo>
                  <a:lnTo>
                    <a:pt x="187" y="496"/>
                  </a:lnTo>
                  <a:lnTo>
                    <a:pt x="189" y="496"/>
                  </a:lnTo>
                  <a:lnTo>
                    <a:pt x="190" y="496"/>
                  </a:lnTo>
                  <a:lnTo>
                    <a:pt x="192" y="498"/>
                  </a:lnTo>
                  <a:lnTo>
                    <a:pt x="195" y="494"/>
                  </a:lnTo>
                  <a:lnTo>
                    <a:pt x="197" y="486"/>
                  </a:lnTo>
                  <a:lnTo>
                    <a:pt x="200" y="485"/>
                  </a:lnTo>
                  <a:lnTo>
                    <a:pt x="202" y="483"/>
                  </a:lnTo>
                  <a:lnTo>
                    <a:pt x="203" y="485"/>
                  </a:lnTo>
                  <a:lnTo>
                    <a:pt x="205" y="481"/>
                  </a:lnTo>
                  <a:lnTo>
                    <a:pt x="208" y="475"/>
                  </a:lnTo>
                  <a:lnTo>
                    <a:pt x="210" y="473"/>
                  </a:lnTo>
                  <a:lnTo>
                    <a:pt x="212" y="471"/>
                  </a:lnTo>
                  <a:lnTo>
                    <a:pt x="215" y="466"/>
                  </a:lnTo>
                  <a:lnTo>
                    <a:pt x="217" y="463"/>
                  </a:lnTo>
                  <a:lnTo>
                    <a:pt x="218" y="456"/>
                  </a:lnTo>
                  <a:lnTo>
                    <a:pt x="222" y="453"/>
                  </a:lnTo>
                  <a:lnTo>
                    <a:pt x="223" y="450"/>
                  </a:lnTo>
                  <a:lnTo>
                    <a:pt x="225" y="445"/>
                  </a:lnTo>
                  <a:lnTo>
                    <a:pt x="227" y="442"/>
                  </a:lnTo>
                  <a:lnTo>
                    <a:pt x="230" y="437"/>
                  </a:lnTo>
                  <a:lnTo>
                    <a:pt x="232" y="430"/>
                  </a:lnTo>
                  <a:lnTo>
                    <a:pt x="235" y="425"/>
                  </a:lnTo>
                  <a:lnTo>
                    <a:pt x="236" y="420"/>
                  </a:lnTo>
                  <a:lnTo>
                    <a:pt x="238" y="417"/>
                  </a:lnTo>
                  <a:lnTo>
                    <a:pt x="240" y="413"/>
                  </a:lnTo>
                  <a:lnTo>
                    <a:pt x="241" y="405"/>
                  </a:lnTo>
                  <a:lnTo>
                    <a:pt x="245" y="399"/>
                  </a:lnTo>
                  <a:lnTo>
                    <a:pt x="248" y="394"/>
                  </a:lnTo>
                  <a:lnTo>
                    <a:pt x="250" y="389"/>
                  </a:lnTo>
                  <a:lnTo>
                    <a:pt x="251" y="384"/>
                  </a:lnTo>
                  <a:lnTo>
                    <a:pt x="253" y="377"/>
                  </a:lnTo>
                  <a:lnTo>
                    <a:pt x="255" y="372"/>
                  </a:lnTo>
                  <a:lnTo>
                    <a:pt x="256" y="365"/>
                  </a:lnTo>
                  <a:lnTo>
                    <a:pt x="258" y="362"/>
                  </a:lnTo>
                  <a:lnTo>
                    <a:pt x="263" y="357"/>
                  </a:lnTo>
                  <a:lnTo>
                    <a:pt x="265" y="352"/>
                  </a:lnTo>
                  <a:lnTo>
                    <a:pt x="266" y="347"/>
                  </a:lnTo>
                  <a:lnTo>
                    <a:pt x="268" y="342"/>
                  </a:lnTo>
                  <a:lnTo>
                    <a:pt x="270" y="337"/>
                  </a:lnTo>
                  <a:lnTo>
                    <a:pt x="271" y="334"/>
                  </a:lnTo>
                  <a:lnTo>
                    <a:pt x="276" y="329"/>
                  </a:lnTo>
                  <a:lnTo>
                    <a:pt x="278" y="326"/>
                  </a:lnTo>
                  <a:lnTo>
                    <a:pt x="279" y="321"/>
                  </a:lnTo>
                  <a:lnTo>
                    <a:pt x="281" y="318"/>
                  </a:lnTo>
                  <a:lnTo>
                    <a:pt x="283" y="314"/>
                  </a:lnTo>
                  <a:lnTo>
                    <a:pt x="284" y="311"/>
                  </a:lnTo>
                  <a:lnTo>
                    <a:pt x="288" y="308"/>
                  </a:lnTo>
                  <a:lnTo>
                    <a:pt x="291" y="304"/>
                  </a:lnTo>
                  <a:lnTo>
                    <a:pt x="293" y="301"/>
                  </a:lnTo>
                  <a:lnTo>
                    <a:pt x="294" y="298"/>
                  </a:lnTo>
                  <a:lnTo>
                    <a:pt x="296" y="294"/>
                  </a:lnTo>
                  <a:lnTo>
                    <a:pt x="298" y="293"/>
                  </a:lnTo>
                  <a:lnTo>
                    <a:pt x="301" y="289"/>
                  </a:lnTo>
                  <a:lnTo>
                    <a:pt x="303" y="286"/>
                  </a:lnTo>
                  <a:lnTo>
                    <a:pt x="306" y="284"/>
                  </a:lnTo>
                  <a:lnTo>
                    <a:pt x="307" y="281"/>
                  </a:lnTo>
                  <a:lnTo>
                    <a:pt x="309" y="280"/>
                  </a:lnTo>
                  <a:lnTo>
                    <a:pt x="311" y="276"/>
                  </a:lnTo>
                  <a:lnTo>
                    <a:pt x="314" y="273"/>
                  </a:lnTo>
                  <a:lnTo>
                    <a:pt x="316" y="271"/>
                  </a:lnTo>
                  <a:lnTo>
                    <a:pt x="317" y="270"/>
                  </a:lnTo>
                  <a:lnTo>
                    <a:pt x="319" y="268"/>
                  </a:lnTo>
                  <a:lnTo>
                    <a:pt x="322" y="266"/>
                  </a:lnTo>
                  <a:lnTo>
                    <a:pt x="324" y="266"/>
                  </a:lnTo>
                  <a:lnTo>
                    <a:pt x="326" y="265"/>
                  </a:lnTo>
                  <a:lnTo>
                    <a:pt x="329" y="263"/>
                  </a:lnTo>
                  <a:lnTo>
                    <a:pt x="331" y="263"/>
                  </a:lnTo>
                  <a:lnTo>
                    <a:pt x="332" y="263"/>
                  </a:lnTo>
                  <a:lnTo>
                    <a:pt x="334" y="263"/>
                  </a:lnTo>
                  <a:lnTo>
                    <a:pt x="337" y="263"/>
                  </a:lnTo>
                  <a:lnTo>
                    <a:pt x="339" y="263"/>
                  </a:lnTo>
                  <a:lnTo>
                    <a:pt x="342" y="263"/>
                  </a:lnTo>
                  <a:lnTo>
                    <a:pt x="344" y="265"/>
                  </a:lnTo>
                  <a:lnTo>
                    <a:pt x="345" y="266"/>
                  </a:lnTo>
                  <a:lnTo>
                    <a:pt x="347" y="268"/>
                  </a:lnTo>
                  <a:lnTo>
                    <a:pt x="349" y="270"/>
                  </a:lnTo>
                  <a:lnTo>
                    <a:pt x="352" y="270"/>
                  </a:lnTo>
                  <a:lnTo>
                    <a:pt x="355" y="271"/>
                  </a:lnTo>
                  <a:lnTo>
                    <a:pt x="357" y="273"/>
                  </a:lnTo>
                  <a:lnTo>
                    <a:pt x="359" y="275"/>
                  </a:lnTo>
                  <a:lnTo>
                    <a:pt x="360" y="278"/>
                  </a:lnTo>
                  <a:lnTo>
                    <a:pt x="362" y="280"/>
                  </a:lnTo>
                  <a:lnTo>
                    <a:pt x="364" y="281"/>
                  </a:lnTo>
                  <a:lnTo>
                    <a:pt x="369" y="283"/>
                  </a:lnTo>
                  <a:lnTo>
                    <a:pt x="370" y="284"/>
                  </a:lnTo>
                  <a:lnTo>
                    <a:pt x="372" y="286"/>
                  </a:lnTo>
                  <a:lnTo>
                    <a:pt x="374" y="288"/>
                  </a:lnTo>
                  <a:lnTo>
                    <a:pt x="375" y="289"/>
                  </a:lnTo>
                  <a:lnTo>
                    <a:pt x="377" y="291"/>
                  </a:lnTo>
                  <a:lnTo>
                    <a:pt x="379" y="291"/>
                  </a:lnTo>
                  <a:lnTo>
                    <a:pt x="383" y="293"/>
                  </a:lnTo>
                  <a:lnTo>
                    <a:pt x="385" y="294"/>
                  </a:lnTo>
                  <a:lnTo>
                    <a:pt x="387" y="296"/>
                  </a:lnTo>
                  <a:lnTo>
                    <a:pt x="388" y="298"/>
                  </a:lnTo>
                  <a:lnTo>
                    <a:pt x="390" y="299"/>
                  </a:lnTo>
                  <a:lnTo>
                    <a:pt x="392" y="301"/>
                  </a:lnTo>
                  <a:lnTo>
                    <a:pt x="395" y="301"/>
                  </a:lnTo>
                  <a:lnTo>
                    <a:pt x="398" y="303"/>
                  </a:lnTo>
                  <a:lnTo>
                    <a:pt x="400" y="304"/>
                  </a:lnTo>
                  <a:lnTo>
                    <a:pt x="402" y="306"/>
                  </a:lnTo>
                  <a:lnTo>
                    <a:pt x="403" y="308"/>
                  </a:lnTo>
                  <a:lnTo>
                    <a:pt x="405" y="309"/>
                  </a:lnTo>
                  <a:lnTo>
                    <a:pt x="408" y="313"/>
                  </a:lnTo>
                  <a:lnTo>
                    <a:pt x="410" y="314"/>
                  </a:lnTo>
                  <a:lnTo>
                    <a:pt x="413" y="316"/>
                  </a:lnTo>
                  <a:lnTo>
                    <a:pt x="415" y="319"/>
                  </a:lnTo>
                  <a:lnTo>
                    <a:pt x="417" y="321"/>
                  </a:lnTo>
                  <a:lnTo>
                    <a:pt x="418" y="324"/>
                  </a:lnTo>
                  <a:lnTo>
                    <a:pt x="421" y="326"/>
                  </a:lnTo>
                  <a:lnTo>
                    <a:pt x="423" y="329"/>
                  </a:lnTo>
                  <a:lnTo>
                    <a:pt x="425" y="332"/>
                  </a:lnTo>
                  <a:lnTo>
                    <a:pt x="428" y="336"/>
                  </a:lnTo>
                  <a:lnTo>
                    <a:pt x="430" y="339"/>
                  </a:lnTo>
                  <a:lnTo>
                    <a:pt x="431" y="342"/>
                  </a:lnTo>
                  <a:lnTo>
                    <a:pt x="435" y="346"/>
                  </a:lnTo>
                  <a:lnTo>
                    <a:pt x="436" y="349"/>
                  </a:lnTo>
                  <a:lnTo>
                    <a:pt x="438" y="354"/>
                  </a:lnTo>
                  <a:lnTo>
                    <a:pt x="440" y="357"/>
                  </a:lnTo>
                  <a:lnTo>
                    <a:pt x="441" y="361"/>
                  </a:lnTo>
                  <a:lnTo>
                    <a:pt x="445" y="365"/>
                  </a:lnTo>
                  <a:lnTo>
                    <a:pt x="446" y="369"/>
                  </a:lnTo>
                  <a:lnTo>
                    <a:pt x="450" y="372"/>
                  </a:lnTo>
                  <a:lnTo>
                    <a:pt x="451" y="377"/>
                  </a:lnTo>
                  <a:lnTo>
                    <a:pt x="453" y="380"/>
                  </a:lnTo>
                  <a:lnTo>
                    <a:pt x="455" y="384"/>
                  </a:lnTo>
                  <a:lnTo>
                    <a:pt x="456" y="389"/>
                  </a:lnTo>
                  <a:lnTo>
                    <a:pt x="459" y="392"/>
                  </a:lnTo>
                  <a:lnTo>
                    <a:pt x="463" y="395"/>
                  </a:lnTo>
                  <a:lnTo>
                    <a:pt x="464" y="399"/>
                  </a:lnTo>
                  <a:lnTo>
                    <a:pt x="466" y="404"/>
                  </a:lnTo>
                  <a:lnTo>
                    <a:pt x="468" y="407"/>
                  </a:lnTo>
                  <a:lnTo>
                    <a:pt x="469" y="410"/>
                  </a:lnTo>
                  <a:lnTo>
                    <a:pt x="471" y="413"/>
                  </a:lnTo>
                  <a:lnTo>
                    <a:pt x="476" y="417"/>
                  </a:lnTo>
                  <a:lnTo>
                    <a:pt x="478" y="420"/>
                  </a:lnTo>
                  <a:lnTo>
                    <a:pt x="479" y="423"/>
                  </a:lnTo>
                  <a:lnTo>
                    <a:pt x="481" y="427"/>
                  </a:lnTo>
                  <a:lnTo>
                    <a:pt x="483" y="428"/>
                  </a:lnTo>
                  <a:lnTo>
                    <a:pt x="484" y="432"/>
                  </a:lnTo>
                  <a:lnTo>
                    <a:pt x="489" y="435"/>
                  </a:lnTo>
                  <a:lnTo>
                    <a:pt x="491" y="438"/>
                  </a:lnTo>
                  <a:lnTo>
                    <a:pt x="493" y="440"/>
                  </a:lnTo>
                  <a:lnTo>
                    <a:pt x="494" y="443"/>
                  </a:lnTo>
                  <a:lnTo>
                    <a:pt x="496" y="445"/>
                  </a:lnTo>
                  <a:lnTo>
                    <a:pt x="497" y="448"/>
                  </a:lnTo>
                  <a:lnTo>
                    <a:pt x="501" y="451"/>
                  </a:lnTo>
                  <a:lnTo>
                    <a:pt x="502" y="453"/>
                  </a:lnTo>
                  <a:lnTo>
                    <a:pt x="506" y="455"/>
                  </a:lnTo>
                  <a:lnTo>
                    <a:pt x="507" y="458"/>
                  </a:lnTo>
                  <a:lnTo>
                    <a:pt x="509" y="460"/>
                  </a:lnTo>
                  <a:lnTo>
                    <a:pt x="511" y="461"/>
                  </a:lnTo>
                  <a:lnTo>
                    <a:pt x="512" y="463"/>
                  </a:lnTo>
                  <a:lnTo>
                    <a:pt x="516" y="465"/>
                  </a:lnTo>
                  <a:lnTo>
                    <a:pt x="517" y="468"/>
                  </a:lnTo>
                  <a:lnTo>
                    <a:pt x="521" y="470"/>
                  </a:lnTo>
                  <a:lnTo>
                    <a:pt x="522" y="471"/>
                  </a:lnTo>
                  <a:lnTo>
                    <a:pt x="524" y="473"/>
                  </a:lnTo>
                  <a:lnTo>
                    <a:pt x="526" y="475"/>
                  </a:lnTo>
                  <a:lnTo>
                    <a:pt x="529" y="476"/>
                  </a:lnTo>
                  <a:lnTo>
                    <a:pt x="531" y="476"/>
                  </a:lnTo>
                  <a:lnTo>
                    <a:pt x="532" y="478"/>
                  </a:lnTo>
                  <a:lnTo>
                    <a:pt x="535" y="480"/>
                  </a:lnTo>
                  <a:lnTo>
                    <a:pt x="537" y="481"/>
                  </a:lnTo>
                  <a:lnTo>
                    <a:pt x="539" y="483"/>
                  </a:lnTo>
                  <a:lnTo>
                    <a:pt x="542" y="483"/>
                  </a:lnTo>
                  <a:lnTo>
                    <a:pt x="544" y="485"/>
                  </a:lnTo>
                  <a:lnTo>
                    <a:pt x="545" y="485"/>
                  </a:lnTo>
                  <a:lnTo>
                    <a:pt x="547" y="485"/>
                  </a:lnTo>
                  <a:lnTo>
                    <a:pt x="550" y="485"/>
                  </a:lnTo>
                  <a:lnTo>
                    <a:pt x="552" y="483"/>
                  </a:lnTo>
                  <a:lnTo>
                    <a:pt x="555" y="480"/>
                  </a:lnTo>
                  <a:lnTo>
                    <a:pt x="557" y="476"/>
                  </a:lnTo>
                  <a:lnTo>
                    <a:pt x="559" y="471"/>
                  </a:lnTo>
                  <a:lnTo>
                    <a:pt x="560" y="465"/>
                  </a:lnTo>
                  <a:lnTo>
                    <a:pt x="562" y="458"/>
                  </a:lnTo>
                  <a:lnTo>
                    <a:pt x="564" y="450"/>
                  </a:lnTo>
                  <a:lnTo>
                    <a:pt x="569" y="443"/>
                  </a:lnTo>
                  <a:lnTo>
                    <a:pt x="570" y="435"/>
                  </a:lnTo>
                  <a:lnTo>
                    <a:pt x="572" y="425"/>
                  </a:lnTo>
                  <a:lnTo>
                    <a:pt x="573" y="413"/>
                  </a:lnTo>
                  <a:lnTo>
                    <a:pt x="575" y="395"/>
                  </a:lnTo>
                  <a:lnTo>
                    <a:pt x="577" y="369"/>
                  </a:lnTo>
                  <a:lnTo>
                    <a:pt x="578" y="339"/>
                  </a:lnTo>
                  <a:lnTo>
                    <a:pt x="583" y="324"/>
                  </a:lnTo>
                  <a:lnTo>
                    <a:pt x="585" y="337"/>
                  </a:lnTo>
                  <a:lnTo>
                    <a:pt x="587" y="347"/>
                  </a:lnTo>
                  <a:lnTo>
                    <a:pt x="588" y="337"/>
                  </a:lnTo>
                  <a:lnTo>
                    <a:pt x="590" y="316"/>
                  </a:lnTo>
                  <a:lnTo>
                    <a:pt x="592" y="286"/>
                  </a:lnTo>
                  <a:lnTo>
                    <a:pt x="597" y="243"/>
                  </a:lnTo>
                  <a:lnTo>
                    <a:pt x="598" y="175"/>
                  </a:lnTo>
                  <a:lnTo>
                    <a:pt x="600" y="86"/>
                  </a:lnTo>
                  <a:lnTo>
                    <a:pt x="602" y="5"/>
                  </a:lnTo>
                  <a:lnTo>
                    <a:pt x="603" y="0"/>
                  </a:lnTo>
                  <a:lnTo>
                    <a:pt x="605" y="88"/>
                  </a:lnTo>
                  <a:lnTo>
                    <a:pt x="608" y="179"/>
                  </a:lnTo>
                  <a:lnTo>
                    <a:pt x="611" y="227"/>
                  </a:lnTo>
                  <a:lnTo>
                    <a:pt x="613" y="248"/>
                  </a:lnTo>
                  <a:lnTo>
                    <a:pt x="615" y="260"/>
                  </a:lnTo>
                  <a:lnTo>
                    <a:pt x="616" y="273"/>
                  </a:lnTo>
                  <a:lnTo>
                    <a:pt x="618" y="286"/>
                  </a:lnTo>
                  <a:lnTo>
                    <a:pt x="621" y="301"/>
                  </a:lnTo>
                  <a:lnTo>
                    <a:pt x="623" y="313"/>
                  </a:lnTo>
                  <a:lnTo>
                    <a:pt x="625" y="321"/>
                  </a:lnTo>
                  <a:lnTo>
                    <a:pt x="628" y="327"/>
                  </a:lnTo>
                  <a:lnTo>
                    <a:pt x="630" y="334"/>
                  </a:lnTo>
                  <a:lnTo>
                    <a:pt x="631" y="337"/>
                  </a:lnTo>
                  <a:lnTo>
                    <a:pt x="633" y="326"/>
                  </a:lnTo>
                  <a:lnTo>
                    <a:pt x="636" y="294"/>
                  </a:lnTo>
                  <a:lnTo>
                    <a:pt x="638" y="223"/>
                  </a:lnTo>
                  <a:lnTo>
                    <a:pt x="640" y="146"/>
                  </a:lnTo>
                  <a:lnTo>
                    <a:pt x="643" y="184"/>
                  </a:lnTo>
                  <a:lnTo>
                    <a:pt x="644" y="286"/>
                  </a:lnTo>
                  <a:lnTo>
                    <a:pt x="646" y="356"/>
                  </a:lnTo>
                  <a:lnTo>
                    <a:pt x="649" y="392"/>
                  </a:lnTo>
                  <a:lnTo>
                    <a:pt x="651" y="412"/>
                  </a:lnTo>
                  <a:lnTo>
                    <a:pt x="653" y="425"/>
                  </a:lnTo>
                  <a:lnTo>
                    <a:pt x="654" y="435"/>
                  </a:lnTo>
                  <a:lnTo>
                    <a:pt x="658" y="442"/>
                  </a:lnTo>
                  <a:lnTo>
                    <a:pt x="659" y="448"/>
                  </a:lnTo>
                  <a:lnTo>
                    <a:pt x="663" y="451"/>
                  </a:lnTo>
                  <a:lnTo>
                    <a:pt x="664" y="456"/>
                  </a:lnTo>
                  <a:lnTo>
                    <a:pt x="666" y="460"/>
                  </a:lnTo>
                  <a:lnTo>
                    <a:pt x="668" y="465"/>
                  </a:lnTo>
                  <a:lnTo>
                    <a:pt x="669" y="468"/>
                  </a:lnTo>
                  <a:lnTo>
                    <a:pt x="673" y="473"/>
                  </a:lnTo>
                  <a:lnTo>
                    <a:pt x="676" y="476"/>
                  </a:lnTo>
                  <a:lnTo>
                    <a:pt x="678" y="480"/>
                  </a:lnTo>
                  <a:lnTo>
                    <a:pt x="679" y="481"/>
                  </a:lnTo>
                  <a:lnTo>
                    <a:pt x="681" y="483"/>
                  </a:lnTo>
                  <a:lnTo>
                    <a:pt x="682" y="485"/>
                  </a:lnTo>
                  <a:lnTo>
                    <a:pt x="684" y="486"/>
                  </a:lnTo>
                  <a:lnTo>
                    <a:pt x="689" y="488"/>
                  </a:lnTo>
                  <a:lnTo>
                    <a:pt x="691" y="488"/>
                  </a:lnTo>
                  <a:lnTo>
                    <a:pt x="692" y="490"/>
                  </a:lnTo>
                  <a:lnTo>
                    <a:pt x="694" y="490"/>
                  </a:lnTo>
                  <a:lnTo>
                    <a:pt x="696" y="491"/>
                  </a:lnTo>
                  <a:lnTo>
                    <a:pt x="697" y="493"/>
                  </a:lnTo>
                  <a:lnTo>
                    <a:pt x="699" y="493"/>
                  </a:lnTo>
                  <a:lnTo>
                    <a:pt x="704" y="494"/>
                  </a:lnTo>
                  <a:lnTo>
                    <a:pt x="706" y="496"/>
                  </a:lnTo>
                  <a:lnTo>
                    <a:pt x="707" y="498"/>
                  </a:lnTo>
                  <a:lnTo>
                    <a:pt x="709" y="499"/>
                  </a:lnTo>
                  <a:lnTo>
                    <a:pt x="711" y="501"/>
                  </a:lnTo>
                  <a:lnTo>
                    <a:pt x="712" y="501"/>
                  </a:lnTo>
                  <a:lnTo>
                    <a:pt x="716" y="503"/>
                  </a:lnTo>
                  <a:lnTo>
                    <a:pt x="719" y="504"/>
                  </a:lnTo>
                  <a:lnTo>
                    <a:pt x="720" y="504"/>
                  </a:lnTo>
                  <a:lnTo>
                    <a:pt x="722" y="506"/>
                  </a:lnTo>
                  <a:lnTo>
                    <a:pt x="724" y="506"/>
                  </a:lnTo>
                  <a:lnTo>
                    <a:pt x="725" y="506"/>
                  </a:lnTo>
                  <a:lnTo>
                    <a:pt x="729" y="508"/>
                  </a:lnTo>
                  <a:lnTo>
                    <a:pt x="730" y="508"/>
                  </a:lnTo>
                  <a:lnTo>
                    <a:pt x="734" y="508"/>
                  </a:lnTo>
                  <a:lnTo>
                    <a:pt x="735" y="509"/>
                  </a:lnTo>
                  <a:lnTo>
                    <a:pt x="737" y="509"/>
                  </a:lnTo>
                  <a:lnTo>
                    <a:pt x="739" y="509"/>
                  </a:lnTo>
                  <a:lnTo>
                    <a:pt x="742" y="508"/>
                  </a:lnTo>
                  <a:lnTo>
                    <a:pt x="744" y="508"/>
                  </a:lnTo>
                  <a:lnTo>
                    <a:pt x="745" y="508"/>
                  </a:lnTo>
                  <a:lnTo>
                    <a:pt x="747" y="508"/>
                  </a:lnTo>
                  <a:lnTo>
                    <a:pt x="750" y="508"/>
                  </a:lnTo>
                  <a:lnTo>
                    <a:pt x="752" y="508"/>
                  </a:lnTo>
                  <a:lnTo>
                    <a:pt x="755" y="508"/>
                  </a:lnTo>
                  <a:lnTo>
                    <a:pt x="757" y="509"/>
                  </a:lnTo>
                  <a:lnTo>
                    <a:pt x="758" y="509"/>
                  </a:lnTo>
                  <a:lnTo>
                    <a:pt x="760" y="511"/>
                  </a:lnTo>
                  <a:lnTo>
                    <a:pt x="762" y="511"/>
                  </a:lnTo>
                  <a:lnTo>
                    <a:pt x="765" y="513"/>
                  </a:lnTo>
                  <a:lnTo>
                    <a:pt x="767" y="513"/>
                  </a:lnTo>
                  <a:lnTo>
                    <a:pt x="770" y="514"/>
                  </a:lnTo>
                  <a:lnTo>
                    <a:pt x="772" y="516"/>
                  </a:lnTo>
                  <a:lnTo>
                    <a:pt x="773" y="516"/>
                  </a:lnTo>
                  <a:lnTo>
                    <a:pt x="775" y="516"/>
                  </a:lnTo>
                  <a:lnTo>
                    <a:pt x="777" y="518"/>
                  </a:lnTo>
                  <a:lnTo>
                    <a:pt x="780" y="518"/>
                  </a:lnTo>
                  <a:lnTo>
                    <a:pt x="783" y="518"/>
                  </a:lnTo>
                  <a:lnTo>
                    <a:pt x="785" y="519"/>
                  </a:lnTo>
                  <a:lnTo>
                    <a:pt x="787" y="519"/>
                  </a:lnTo>
                  <a:lnTo>
                    <a:pt x="788" y="519"/>
                  </a:lnTo>
                  <a:lnTo>
                    <a:pt x="790" y="521"/>
                  </a:lnTo>
                  <a:lnTo>
                    <a:pt x="792" y="521"/>
                  </a:lnTo>
                  <a:lnTo>
                    <a:pt x="796" y="521"/>
                  </a:lnTo>
                  <a:lnTo>
                    <a:pt x="798" y="523"/>
                  </a:lnTo>
                  <a:lnTo>
                    <a:pt x="800" y="523"/>
                  </a:lnTo>
                  <a:lnTo>
                    <a:pt x="801" y="523"/>
                  </a:lnTo>
                  <a:lnTo>
                    <a:pt x="803" y="523"/>
                  </a:lnTo>
                  <a:lnTo>
                    <a:pt x="805" y="523"/>
                  </a:lnTo>
                  <a:lnTo>
                    <a:pt x="808" y="524"/>
                  </a:lnTo>
                  <a:lnTo>
                    <a:pt x="811" y="524"/>
                  </a:lnTo>
                  <a:lnTo>
                    <a:pt x="813" y="524"/>
                  </a:lnTo>
                  <a:lnTo>
                    <a:pt x="815" y="524"/>
                  </a:lnTo>
                  <a:lnTo>
                    <a:pt x="816" y="526"/>
                  </a:lnTo>
                  <a:lnTo>
                    <a:pt x="818" y="526"/>
                  </a:lnTo>
                  <a:lnTo>
                    <a:pt x="821" y="526"/>
                  </a:lnTo>
                  <a:lnTo>
                    <a:pt x="823" y="526"/>
                  </a:lnTo>
                  <a:lnTo>
                    <a:pt x="826" y="526"/>
                  </a:lnTo>
                  <a:lnTo>
                    <a:pt x="828" y="528"/>
                  </a:lnTo>
                  <a:lnTo>
                    <a:pt x="830" y="528"/>
                  </a:lnTo>
                  <a:lnTo>
                    <a:pt x="831" y="528"/>
                  </a:lnTo>
                  <a:lnTo>
                    <a:pt x="833" y="528"/>
                  </a:lnTo>
                  <a:lnTo>
                    <a:pt x="836" y="528"/>
                  </a:lnTo>
                  <a:lnTo>
                    <a:pt x="838" y="528"/>
                  </a:lnTo>
                  <a:lnTo>
                    <a:pt x="841" y="529"/>
                  </a:lnTo>
                  <a:lnTo>
                    <a:pt x="843" y="529"/>
                  </a:lnTo>
                  <a:lnTo>
                    <a:pt x="844" y="529"/>
                  </a:lnTo>
                  <a:lnTo>
                    <a:pt x="846" y="529"/>
                  </a:lnTo>
                  <a:lnTo>
                    <a:pt x="849" y="529"/>
                  </a:lnTo>
                  <a:lnTo>
                    <a:pt x="851" y="531"/>
                  </a:lnTo>
                  <a:lnTo>
                    <a:pt x="853" y="531"/>
                  </a:lnTo>
                  <a:lnTo>
                    <a:pt x="856" y="531"/>
                  </a:lnTo>
                  <a:lnTo>
                    <a:pt x="858" y="531"/>
                  </a:lnTo>
                  <a:lnTo>
                    <a:pt x="859" y="533"/>
                  </a:lnTo>
                  <a:lnTo>
                    <a:pt x="863" y="533"/>
                  </a:lnTo>
                  <a:lnTo>
                    <a:pt x="864" y="533"/>
                  </a:lnTo>
                  <a:lnTo>
                    <a:pt x="866" y="533"/>
                  </a:lnTo>
                  <a:lnTo>
                    <a:pt x="867" y="533"/>
                  </a:lnTo>
                  <a:lnTo>
                    <a:pt x="869" y="534"/>
                  </a:lnTo>
                  <a:lnTo>
                    <a:pt x="872" y="534"/>
                  </a:lnTo>
                  <a:lnTo>
                    <a:pt x="876" y="534"/>
                  </a:lnTo>
                  <a:lnTo>
                    <a:pt x="877" y="534"/>
                  </a:lnTo>
                  <a:lnTo>
                    <a:pt x="879" y="534"/>
                  </a:lnTo>
                  <a:lnTo>
                    <a:pt x="881" y="534"/>
                  </a:lnTo>
                  <a:lnTo>
                    <a:pt x="882" y="534"/>
                  </a:lnTo>
                  <a:lnTo>
                    <a:pt x="884" y="534"/>
                  </a:lnTo>
                  <a:lnTo>
                    <a:pt x="887" y="534"/>
                  </a:lnTo>
                  <a:lnTo>
                    <a:pt x="891" y="534"/>
                  </a:lnTo>
                  <a:lnTo>
                    <a:pt x="892" y="534"/>
                  </a:lnTo>
                  <a:lnTo>
                    <a:pt x="894" y="536"/>
                  </a:lnTo>
                  <a:lnTo>
                    <a:pt x="896" y="536"/>
                  </a:lnTo>
                  <a:lnTo>
                    <a:pt x="897" y="536"/>
                  </a:lnTo>
                  <a:lnTo>
                    <a:pt x="899" y="536"/>
                  </a:lnTo>
                  <a:lnTo>
                    <a:pt x="904" y="537"/>
                  </a:lnTo>
                  <a:lnTo>
                    <a:pt x="905" y="539"/>
                  </a:lnTo>
                  <a:lnTo>
                    <a:pt x="907" y="541"/>
                  </a:lnTo>
                  <a:lnTo>
                    <a:pt x="909" y="542"/>
                  </a:lnTo>
                  <a:lnTo>
                    <a:pt x="910" y="542"/>
                  </a:lnTo>
                  <a:lnTo>
                    <a:pt x="912" y="542"/>
                  </a:lnTo>
                  <a:lnTo>
                    <a:pt x="917" y="541"/>
                  </a:lnTo>
                  <a:lnTo>
                    <a:pt x="919" y="539"/>
                  </a:lnTo>
                  <a:lnTo>
                    <a:pt x="920" y="539"/>
                  </a:lnTo>
                  <a:lnTo>
                    <a:pt x="922" y="541"/>
                  </a:lnTo>
                  <a:lnTo>
                    <a:pt x="924" y="541"/>
                  </a:lnTo>
                  <a:lnTo>
                    <a:pt x="925" y="541"/>
                  </a:lnTo>
                  <a:lnTo>
                    <a:pt x="929" y="541"/>
                  </a:lnTo>
                  <a:lnTo>
                    <a:pt x="930" y="541"/>
                  </a:lnTo>
                  <a:lnTo>
                    <a:pt x="934" y="541"/>
                  </a:lnTo>
                  <a:lnTo>
                    <a:pt x="935" y="541"/>
                  </a:lnTo>
                  <a:lnTo>
                    <a:pt x="937" y="539"/>
                  </a:lnTo>
                  <a:lnTo>
                    <a:pt x="939" y="539"/>
                  </a:lnTo>
                  <a:lnTo>
                    <a:pt x="942" y="539"/>
                  </a:lnTo>
                  <a:lnTo>
                    <a:pt x="943" y="539"/>
                  </a:lnTo>
                  <a:lnTo>
                    <a:pt x="945" y="541"/>
                  </a:lnTo>
                  <a:lnTo>
                    <a:pt x="948" y="541"/>
                  </a:lnTo>
                  <a:lnTo>
                    <a:pt x="950" y="541"/>
                  </a:lnTo>
                  <a:lnTo>
                    <a:pt x="952" y="541"/>
                  </a:lnTo>
                  <a:lnTo>
                    <a:pt x="953" y="541"/>
                  </a:lnTo>
                  <a:lnTo>
                    <a:pt x="957" y="541"/>
                  </a:lnTo>
                  <a:lnTo>
                    <a:pt x="958" y="541"/>
                  </a:lnTo>
                  <a:lnTo>
                    <a:pt x="960" y="541"/>
                  </a:lnTo>
                  <a:lnTo>
                    <a:pt x="963" y="541"/>
                  </a:lnTo>
                  <a:lnTo>
                    <a:pt x="965" y="542"/>
                  </a:lnTo>
                  <a:lnTo>
                    <a:pt x="967" y="542"/>
                  </a:lnTo>
                  <a:lnTo>
                    <a:pt x="970" y="542"/>
                  </a:lnTo>
                  <a:lnTo>
                    <a:pt x="972" y="542"/>
                  </a:lnTo>
                  <a:lnTo>
                    <a:pt x="973" y="542"/>
                  </a:lnTo>
                  <a:lnTo>
                    <a:pt x="975" y="542"/>
                  </a:lnTo>
                  <a:lnTo>
                    <a:pt x="978" y="542"/>
                  </a:lnTo>
                  <a:lnTo>
                    <a:pt x="980" y="542"/>
                  </a:lnTo>
                  <a:lnTo>
                    <a:pt x="983" y="542"/>
                  </a:lnTo>
                  <a:lnTo>
                    <a:pt x="985" y="542"/>
                  </a:lnTo>
                  <a:lnTo>
                    <a:pt x="986" y="542"/>
                  </a:lnTo>
                  <a:lnTo>
                    <a:pt x="988" y="544"/>
                  </a:lnTo>
                  <a:lnTo>
                    <a:pt x="990" y="544"/>
                  </a:lnTo>
                  <a:lnTo>
                    <a:pt x="991" y="544"/>
                  </a:lnTo>
                  <a:lnTo>
                    <a:pt x="996" y="544"/>
                  </a:lnTo>
                  <a:lnTo>
                    <a:pt x="998" y="544"/>
                  </a:lnTo>
                  <a:lnTo>
                    <a:pt x="1000" y="544"/>
                  </a:lnTo>
                  <a:lnTo>
                    <a:pt x="1001" y="544"/>
                  </a:lnTo>
                  <a:lnTo>
                    <a:pt x="1003" y="544"/>
                  </a:lnTo>
                  <a:lnTo>
                    <a:pt x="1005" y="544"/>
                  </a:lnTo>
                  <a:lnTo>
                    <a:pt x="1010" y="544"/>
                  </a:lnTo>
                  <a:lnTo>
                    <a:pt x="1011" y="544"/>
                  </a:lnTo>
                  <a:lnTo>
                    <a:pt x="1013" y="544"/>
                  </a:lnTo>
                  <a:lnTo>
                    <a:pt x="1015" y="546"/>
                  </a:lnTo>
                  <a:lnTo>
                    <a:pt x="1016" y="546"/>
                  </a:lnTo>
                  <a:lnTo>
                    <a:pt x="1018" y="546"/>
                  </a:lnTo>
                  <a:lnTo>
                    <a:pt x="1019" y="546"/>
                  </a:lnTo>
                  <a:lnTo>
                    <a:pt x="1024" y="546"/>
                  </a:lnTo>
                  <a:lnTo>
                    <a:pt x="1026" y="546"/>
                  </a:lnTo>
                  <a:lnTo>
                    <a:pt x="1028" y="546"/>
                  </a:lnTo>
                  <a:lnTo>
                    <a:pt x="1029" y="547"/>
                  </a:lnTo>
                  <a:lnTo>
                    <a:pt x="1031" y="547"/>
                  </a:lnTo>
                  <a:lnTo>
                    <a:pt x="1033" y="547"/>
                  </a:lnTo>
                  <a:lnTo>
                    <a:pt x="1036" y="547"/>
                  </a:lnTo>
                  <a:lnTo>
                    <a:pt x="1039" y="547"/>
                  </a:lnTo>
                  <a:lnTo>
                    <a:pt x="1041" y="547"/>
                  </a:lnTo>
                  <a:lnTo>
                    <a:pt x="1043" y="549"/>
                  </a:lnTo>
                  <a:lnTo>
                    <a:pt x="1044" y="549"/>
                  </a:lnTo>
                  <a:lnTo>
                    <a:pt x="1046" y="549"/>
                  </a:lnTo>
                  <a:lnTo>
                    <a:pt x="1049" y="549"/>
                  </a:lnTo>
                  <a:lnTo>
                    <a:pt x="1051" y="551"/>
                  </a:lnTo>
                  <a:lnTo>
                    <a:pt x="1053" y="551"/>
                  </a:lnTo>
                  <a:lnTo>
                    <a:pt x="1056" y="551"/>
                  </a:lnTo>
                  <a:lnTo>
                    <a:pt x="1057" y="551"/>
                  </a:lnTo>
                  <a:lnTo>
                    <a:pt x="1059" y="552"/>
                  </a:lnTo>
                  <a:lnTo>
                    <a:pt x="1062" y="552"/>
                  </a:lnTo>
                  <a:lnTo>
                    <a:pt x="1064" y="552"/>
                  </a:lnTo>
                  <a:lnTo>
                    <a:pt x="1066" y="554"/>
                  </a:lnTo>
                  <a:lnTo>
                    <a:pt x="1067" y="554"/>
                  </a:lnTo>
                  <a:lnTo>
                    <a:pt x="1071" y="554"/>
                  </a:lnTo>
                  <a:lnTo>
                    <a:pt x="1072" y="554"/>
                  </a:lnTo>
                  <a:lnTo>
                    <a:pt x="1074" y="556"/>
                  </a:lnTo>
                  <a:lnTo>
                    <a:pt x="1077" y="556"/>
                  </a:lnTo>
                  <a:lnTo>
                    <a:pt x="1079" y="556"/>
                  </a:lnTo>
                  <a:lnTo>
                    <a:pt x="1081" y="556"/>
                  </a:lnTo>
                  <a:lnTo>
                    <a:pt x="1082" y="557"/>
                  </a:lnTo>
                  <a:lnTo>
                    <a:pt x="1086" y="557"/>
                  </a:lnTo>
                  <a:lnTo>
                    <a:pt x="1087" y="557"/>
                  </a:lnTo>
                  <a:lnTo>
                    <a:pt x="1091" y="557"/>
                  </a:lnTo>
                  <a:lnTo>
                    <a:pt x="1092" y="559"/>
                  </a:lnTo>
                  <a:lnTo>
                    <a:pt x="1094" y="559"/>
                  </a:lnTo>
                  <a:lnTo>
                    <a:pt x="1095" y="559"/>
                  </a:lnTo>
                  <a:lnTo>
                    <a:pt x="1097" y="559"/>
                  </a:lnTo>
                  <a:lnTo>
                    <a:pt x="1100" y="559"/>
                  </a:lnTo>
                  <a:lnTo>
                    <a:pt x="1104" y="561"/>
                  </a:lnTo>
                  <a:lnTo>
                    <a:pt x="1105" y="561"/>
                  </a:lnTo>
                  <a:lnTo>
                    <a:pt x="1107" y="561"/>
                  </a:lnTo>
                  <a:lnTo>
                    <a:pt x="1109" y="562"/>
                  </a:lnTo>
                  <a:lnTo>
                    <a:pt x="1110" y="562"/>
                  </a:lnTo>
                  <a:lnTo>
                    <a:pt x="1112" y="562"/>
                  </a:lnTo>
                  <a:lnTo>
                    <a:pt x="1117" y="562"/>
                  </a:lnTo>
                  <a:lnTo>
                    <a:pt x="1119" y="564"/>
                  </a:lnTo>
                  <a:lnTo>
                    <a:pt x="1120" y="564"/>
                  </a:lnTo>
                  <a:lnTo>
                    <a:pt x="1122" y="564"/>
                  </a:lnTo>
                  <a:lnTo>
                    <a:pt x="1124" y="564"/>
                  </a:lnTo>
                  <a:lnTo>
                    <a:pt x="1125" y="564"/>
                  </a:lnTo>
                  <a:lnTo>
                    <a:pt x="1128" y="564"/>
                  </a:lnTo>
                  <a:lnTo>
                    <a:pt x="1132" y="566"/>
                  </a:lnTo>
                  <a:lnTo>
                    <a:pt x="1133" y="566"/>
                  </a:lnTo>
                  <a:lnTo>
                    <a:pt x="1135" y="566"/>
                  </a:lnTo>
                  <a:lnTo>
                    <a:pt x="1137" y="566"/>
                  </a:lnTo>
                  <a:lnTo>
                    <a:pt x="1138" y="567"/>
                  </a:lnTo>
                  <a:lnTo>
                    <a:pt x="1140" y="567"/>
                  </a:lnTo>
                  <a:lnTo>
                    <a:pt x="1143" y="567"/>
                  </a:lnTo>
                  <a:lnTo>
                    <a:pt x="1147" y="569"/>
                  </a:lnTo>
                  <a:lnTo>
                    <a:pt x="1148" y="569"/>
                  </a:lnTo>
                  <a:lnTo>
                    <a:pt x="1150" y="569"/>
                  </a:lnTo>
                  <a:lnTo>
                    <a:pt x="1152" y="569"/>
                  </a:lnTo>
                  <a:lnTo>
                    <a:pt x="1153" y="569"/>
                  </a:lnTo>
                  <a:lnTo>
                    <a:pt x="1157" y="571"/>
                  </a:lnTo>
                  <a:lnTo>
                    <a:pt x="1158" y="571"/>
                  </a:lnTo>
                  <a:lnTo>
                    <a:pt x="1162" y="571"/>
                  </a:lnTo>
                  <a:lnTo>
                    <a:pt x="1163" y="571"/>
                  </a:lnTo>
                  <a:lnTo>
                    <a:pt x="1165" y="572"/>
                  </a:lnTo>
                  <a:lnTo>
                    <a:pt x="1166" y="572"/>
                  </a:lnTo>
                  <a:lnTo>
                    <a:pt x="1170" y="572"/>
                  </a:lnTo>
                  <a:lnTo>
                    <a:pt x="1171" y="572"/>
                  </a:lnTo>
                  <a:lnTo>
                    <a:pt x="1173" y="574"/>
                  </a:lnTo>
                  <a:lnTo>
                    <a:pt x="1175" y="574"/>
                  </a:lnTo>
                  <a:lnTo>
                    <a:pt x="1178" y="574"/>
                  </a:lnTo>
                  <a:lnTo>
                    <a:pt x="1180" y="574"/>
                  </a:lnTo>
                  <a:lnTo>
                    <a:pt x="1183" y="575"/>
                  </a:lnTo>
                  <a:lnTo>
                    <a:pt x="1185" y="575"/>
                  </a:lnTo>
                  <a:lnTo>
                    <a:pt x="1186" y="577"/>
                  </a:lnTo>
                  <a:lnTo>
                    <a:pt x="1188" y="577"/>
                  </a:lnTo>
                  <a:lnTo>
                    <a:pt x="1190" y="577"/>
                  </a:lnTo>
                  <a:lnTo>
                    <a:pt x="1193" y="577"/>
                  </a:lnTo>
                  <a:lnTo>
                    <a:pt x="1196" y="577"/>
                  </a:lnTo>
                  <a:lnTo>
                    <a:pt x="1198" y="579"/>
                  </a:lnTo>
                  <a:lnTo>
                    <a:pt x="1200" y="580"/>
                  </a:lnTo>
                  <a:lnTo>
                    <a:pt x="1201" y="580"/>
                  </a:lnTo>
                  <a:lnTo>
                    <a:pt x="1203" y="579"/>
                  </a:lnTo>
                  <a:lnTo>
                    <a:pt x="1204" y="580"/>
                  </a:lnTo>
                  <a:lnTo>
                    <a:pt x="1208" y="580"/>
                  </a:lnTo>
                  <a:lnTo>
                    <a:pt x="1211" y="582"/>
                  </a:lnTo>
                  <a:lnTo>
                    <a:pt x="1213" y="582"/>
                  </a:lnTo>
                  <a:lnTo>
                    <a:pt x="1214" y="580"/>
                  </a:lnTo>
                  <a:lnTo>
                    <a:pt x="1216" y="582"/>
                  </a:lnTo>
                  <a:lnTo>
                    <a:pt x="1218" y="582"/>
                  </a:lnTo>
                  <a:lnTo>
                    <a:pt x="1219" y="584"/>
                  </a:lnTo>
                  <a:lnTo>
                    <a:pt x="1224" y="584"/>
                  </a:lnTo>
                  <a:lnTo>
                    <a:pt x="1226" y="585"/>
                  </a:lnTo>
                  <a:lnTo>
                    <a:pt x="1228" y="585"/>
                  </a:lnTo>
                  <a:lnTo>
                    <a:pt x="1229" y="587"/>
                  </a:lnTo>
                  <a:lnTo>
                    <a:pt x="1231" y="585"/>
                  </a:lnTo>
                  <a:lnTo>
                    <a:pt x="1233" y="585"/>
                  </a:lnTo>
                  <a:lnTo>
                    <a:pt x="1236" y="587"/>
                  </a:lnTo>
                  <a:lnTo>
                    <a:pt x="1239" y="587"/>
                  </a:lnTo>
                  <a:lnTo>
                    <a:pt x="1241" y="589"/>
                  </a:lnTo>
                  <a:lnTo>
                    <a:pt x="1242" y="589"/>
                  </a:lnTo>
                  <a:lnTo>
                    <a:pt x="1244" y="587"/>
                  </a:lnTo>
                  <a:lnTo>
                    <a:pt x="1246" y="589"/>
                  </a:lnTo>
                  <a:lnTo>
                    <a:pt x="1249" y="587"/>
                  </a:lnTo>
                  <a:lnTo>
                    <a:pt x="1251" y="589"/>
                  </a:lnTo>
                  <a:lnTo>
                    <a:pt x="1254" y="589"/>
                  </a:lnTo>
                  <a:lnTo>
                    <a:pt x="1256" y="589"/>
                  </a:lnTo>
                  <a:lnTo>
                    <a:pt x="1257" y="589"/>
                  </a:lnTo>
                  <a:lnTo>
                    <a:pt x="1259" y="589"/>
                  </a:lnTo>
                  <a:lnTo>
                    <a:pt x="1262" y="590"/>
                  </a:lnTo>
                  <a:lnTo>
                    <a:pt x="1264" y="587"/>
                  </a:lnTo>
                  <a:lnTo>
                    <a:pt x="1266" y="585"/>
                  </a:lnTo>
                  <a:lnTo>
                    <a:pt x="1269" y="584"/>
                  </a:lnTo>
                  <a:lnTo>
                    <a:pt x="1271" y="585"/>
                  </a:lnTo>
                  <a:lnTo>
                    <a:pt x="1272" y="584"/>
                  </a:lnTo>
                  <a:lnTo>
                    <a:pt x="1274" y="577"/>
                  </a:lnTo>
                  <a:lnTo>
                    <a:pt x="1277" y="575"/>
                  </a:lnTo>
                  <a:lnTo>
                    <a:pt x="1279" y="572"/>
                  </a:lnTo>
                  <a:lnTo>
                    <a:pt x="1280" y="567"/>
                  </a:lnTo>
                  <a:lnTo>
                    <a:pt x="1284" y="547"/>
                  </a:lnTo>
                  <a:lnTo>
                    <a:pt x="1285" y="523"/>
                  </a:lnTo>
                  <a:lnTo>
                    <a:pt x="1287" y="496"/>
                  </a:lnTo>
                  <a:lnTo>
                    <a:pt x="1290" y="453"/>
                  </a:lnTo>
                  <a:lnTo>
                    <a:pt x="1292" y="382"/>
                  </a:lnTo>
                  <a:lnTo>
                    <a:pt x="1294" y="313"/>
                  </a:lnTo>
                  <a:lnTo>
                    <a:pt x="1295" y="243"/>
                  </a:lnTo>
                  <a:lnTo>
                    <a:pt x="1297" y="157"/>
                  </a:lnTo>
                  <a:lnTo>
                    <a:pt x="1300" y="96"/>
                  </a:lnTo>
                  <a:lnTo>
                    <a:pt x="1304" y="56"/>
                  </a:lnTo>
                  <a:lnTo>
                    <a:pt x="1305" y="50"/>
                  </a:lnTo>
                  <a:lnTo>
                    <a:pt x="1307" y="65"/>
                  </a:lnTo>
                  <a:lnTo>
                    <a:pt x="1309" y="103"/>
                  </a:lnTo>
                  <a:lnTo>
                    <a:pt x="1310" y="147"/>
                  </a:lnTo>
                  <a:lnTo>
                    <a:pt x="1312" y="197"/>
                  </a:lnTo>
                  <a:lnTo>
                    <a:pt x="1317" y="245"/>
                  </a:lnTo>
                  <a:lnTo>
                    <a:pt x="1318" y="303"/>
                  </a:lnTo>
                  <a:lnTo>
                    <a:pt x="1320" y="351"/>
                  </a:lnTo>
                  <a:lnTo>
                    <a:pt x="1322" y="389"/>
                  </a:lnTo>
                  <a:lnTo>
                    <a:pt x="1323" y="425"/>
                  </a:lnTo>
                  <a:lnTo>
                    <a:pt x="1325" y="448"/>
                  </a:lnTo>
                  <a:lnTo>
                    <a:pt x="1327" y="471"/>
                  </a:lnTo>
                  <a:lnTo>
                    <a:pt x="1332" y="483"/>
                  </a:lnTo>
                  <a:lnTo>
                    <a:pt x="1333" y="494"/>
                  </a:lnTo>
                  <a:lnTo>
                    <a:pt x="1335" y="503"/>
                  </a:lnTo>
                  <a:lnTo>
                    <a:pt x="1337" y="506"/>
                  </a:lnTo>
                  <a:lnTo>
                    <a:pt x="1338" y="509"/>
                  </a:lnTo>
                  <a:lnTo>
                    <a:pt x="1340" y="503"/>
                  </a:lnTo>
                  <a:lnTo>
                    <a:pt x="1345" y="498"/>
                  </a:lnTo>
                  <a:lnTo>
                    <a:pt x="1347" y="483"/>
                  </a:lnTo>
                  <a:lnTo>
                    <a:pt x="1348" y="468"/>
                  </a:lnTo>
                  <a:lnTo>
                    <a:pt x="1350" y="448"/>
                  </a:lnTo>
                  <a:lnTo>
                    <a:pt x="1352" y="430"/>
                  </a:lnTo>
                  <a:lnTo>
                    <a:pt x="1353" y="404"/>
                  </a:lnTo>
                  <a:lnTo>
                    <a:pt x="1356" y="352"/>
                  </a:lnTo>
                  <a:lnTo>
                    <a:pt x="1358" y="289"/>
                  </a:lnTo>
                  <a:lnTo>
                    <a:pt x="1361" y="230"/>
                  </a:lnTo>
                  <a:lnTo>
                    <a:pt x="1363" y="243"/>
                  </a:lnTo>
                  <a:lnTo>
                    <a:pt x="1365" y="313"/>
                  </a:lnTo>
                  <a:lnTo>
                    <a:pt x="1366" y="380"/>
                  </a:lnTo>
                  <a:lnTo>
                    <a:pt x="1370" y="428"/>
                  </a:lnTo>
                  <a:lnTo>
                    <a:pt x="1371" y="461"/>
                  </a:lnTo>
                  <a:lnTo>
                    <a:pt x="1373" y="475"/>
                  </a:lnTo>
                  <a:lnTo>
                    <a:pt x="1376" y="490"/>
                  </a:lnTo>
                  <a:lnTo>
                    <a:pt x="1378" y="506"/>
                  </a:lnTo>
                  <a:lnTo>
                    <a:pt x="1380" y="521"/>
                  </a:lnTo>
                  <a:lnTo>
                    <a:pt x="1383" y="533"/>
                  </a:lnTo>
                  <a:lnTo>
                    <a:pt x="1385" y="534"/>
                  </a:lnTo>
                  <a:lnTo>
                    <a:pt x="1386" y="541"/>
                  </a:lnTo>
                  <a:lnTo>
                    <a:pt x="1388" y="541"/>
                  </a:lnTo>
                  <a:lnTo>
                    <a:pt x="1391" y="529"/>
                  </a:lnTo>
                  <a:lnTo>
                    <a:pt x="1393" y="519"/>
                  </a:lnTo>
                  <a:lnTo>
                    <a:pt x="1394" y="509"/>
                  </a:lnTo>
                  <a:lnTo>
                    <a:pt x="1398" y="513"/>
                  </a:lnTo>
                  <a:lnTo>
                    <a:pt x="1399" y="524"/>
                  </a:lnTo>
                  <a:lnTo>
                    <a:pt x="1401" y="536"/>
                  </a:lnTo>
                  <a:lnTo>
                    <a:pt x="1403" y="533"/>
                  </a:lnTo>
                  <a:lnTo>
                    <a:pt x="1406" y="514"/>
                  </a:lnTo>
                  <a:lnTo>
                    <a:pt x="1408" y="440"/>
                  </a:lnTo>
                  <a:lnTo>
                    <a:pt x="1411" y="342"/>
                  </a:lnTo>
                  <a:lnTo>
                    <a:pt x="1413" y="329"/>
                  </a:lnTo>
                  <a:lnTo>
                    <a:pt x="1414" y="356"/>
                  </a:lnTo>
                  <a:lnTo>
                    <a:pt x="1416" y="394"/>
                  </a:lnTo>
                  <a:lnTo>
                    <a:pt x="1418" y="417"/>
                  </a:lnTo>
                  <a:lnTo>
                    <a:pt x="1419" y="405"/>
                  </a:lnTo>
                  <a:lnTo>
                    <a:pt x="1424" y="372"/>
                  </a:lnTo>
                  <a:lnTo>
                    <a:pt x="1426" y="344"/>
                  </a:lnTo>
                  <a:lnTo>
                    <a:pt x="1427" y="351"/>
                  </a:lnTo>
                  <a:lnTo>
                    <a:pt x="1429" y="377"/>
                  </a:lnTo>
                  <a:lnTo>
                    <a:pt x="1431" y="394"/>
                  </a:lnTo>
                  <a:lnTo>
                    <a:pt x="1432" y="387"/>
                  </a:lnTo>
                  <a:lnTo>
                    <a:pt x="1437" y="374"/>
                  </a:lnTo>
                  <a:lnTo>
                    <a:pt x="1439" y="394"/>
                  </a:lnTo>
                  <a:lnTo>
                    <a:pt x="1441" y="435"/>
                  </a:lnTo>
                  <a:lnTo>
                    <a:pt x="1442" y="466"/>
                  </a:lnTo>
                  <a:lnTo>
                    <a:pt x="1444" y="488"/>
                  </a:lnTo>
                  <a:lnTo>
                    <a:pt x="1446" y="503"/>
                  </a:lnTo>
                  <a:lnTo>
                    <a:pt x="1449" y="518"/>
                  </a:lnTo>
                  <a:lnTo>
                    <a:pt x="1452" y="526"/>
                  </a:lnTo>
                  <a:lnTo>
                    <a:pt x="1454" y="531"/>
                  </a:lnTo>
                  <a:lnTo>
                    <a:pt x="1456" y="531"/>
                  </a:lnTo>
                  <a:lnTo>
                    <a:pt x="1457" y="528"/>
                  </a:lnTo>
                  <a:lnTo>
                    <a:pt x="1459" y="521"/>
                  </a:lnTo>
                  <a:lnTo>
                    <a:pt x="1461" y="514"/>
                  </a:lnTo>
                  <a:lnTo>
                    <a:pt x="1464" y="511"/>
                  </a:lnTo>
                  <a:lnTo>
                    <a:pt x="1467" y="511"/>
                  </a:lnTo>
                  <a:lnTo>
                    <a:pt x="1469" y="516"/>
                  </a:lnTo>
                  <a:lnTo>
                    <a:pt x="1470" y="519"/>
                  </a:lnTo>
                  <a:lnTo>
                    <a:pt x="1472" y="526"/>
                  </a:lnTo>
                  <a:lnTo>
                    <a:pt x="1474" y="536"/>
                  </a:lnTo>
                  <a:lnTo>
                    <a:pt x="1477" y="537"/>
                  </a:lnTo>
                  <a:lnTo>
                    <a:pt x="1479" y="526"/>
                  </a:lnTo>
                  <a:lnTo>
                    <a:pt x="1480" y="519"/>
                  </a:lnTo>
                  <a:lnTo>
                    <a:pt x="1484" y="531"/>
                  </a:lnTo>
                  <a:lnTo>
                    <a:pt x="1485" y="541"/>
                  </a:lnTo>
                  <a:lnTo>
                    <a:pt x="1487" y="536"/>
                  </a:lnTo>
                  <a:lnTo>
                    <a:pt x="1490" y="524"/>
                  </a:lnTo>
                  <a:lnTo>
                    <a:pt x="1492" y="511"/>
                  </a:lnTo>
                  <a:lnTo>
                    <a:pt x="1494" y="509"/>
                  </a:lnTo>
                  <a:lnTo>
                    <a:pt x="1495" y="516"/>
                  </a:lnTo>
                  <a:lnTo>
                    <a:pt x="1499" y="524"/>
                  </a:lnTo>
                  <a:lnTo>
                    <a:pt x="1500" y="523"/>
                  </a:lnTo>
                  <a:lnTo>
                    <a:pt x="1503" y="508"/>
                  </a:lnTo>
                  <a:lnTo>
                    <a:pt x="1505" y="466"/>
                  </a:lnTo>
                  <a:lnTo>
                    <a:pt x="1507" y="407"/>
                  </a:lnTo>
                  <a:lnTo>
                    <a:pt x="1508" y="365"/>
                  </a:lnTo>
                  <a:lnTo>
                    <a:pt x="1510" y="374"/>
                  </a:lnTo>
                  <a:lnTo>
                    <a:pt x="1513" y="402"/>
                  </a:lnTo>
                  <a:lnTo>
                    <a:pt x="1517" y="417"/>
                  </a:lnTo>
                  <a:lnTo>
                    <a:pt x="1518" y="427"/>
                  </a:lnTo>
                  <a:lnTo>
                    <a:pt x="1520" y="448"/>
                  </a:lnTo>
                  <a:lnTo>
                    <a:pt x="1522" y="478"/>
                  </a:lnTo>
                  <a:lnTo>
                    <a:pt x="1523" y="503"/>
                  </a:lnTo>
                  <a:lnTo>
                    <a:pt x="1525" y="519"/>
                  </a:lnTo>
                  <a:lnTo>
                    <a:pt x="1528" y="529"/>
                  </a:lnTo>
                  <a:lnTo>
                    <a:pt x="1532" y="536"/>
                  </a:lnTo>
                  <a:lnTo>
                    <a:pt x="1533" y="541"/>
                  </a:lnTo>
                  <a:lnTo>
                    <a:pt x="1535" y="539"/>
                  </a:lnTo>
                  <a:lnTo>
                    <a:pt x="1537" y="537"/>
                  </a:lnTo>
                  <a:lnTo>
                    <a:pt x="1538" y="534"/>
                  </a:lnTo>
                  <a:lnTo>
                    <a:pt x="1540" y="529"/>
                  </a:lnTo>
                  <a:lnTo>
                    <a:pt x="1545" y="529"/>
                  </a:lnTo>
                  <a:lnTo>
                    <a:pt x="1546" y="533"/>
                  </a:lnTo>
                  <a:lnTo>
                    <a:pt x="1548" y="537"/>
                  </a:lnTo>
                  <a:lnTo>
                    <a:pt x="1550" y="541"/>
                  </a:lnTo>
                  <a:lnTo>
                    <a:pt x="1551" y="544"/>
                  </a:lnTo>
                  <a:lnTo>
                    <a:pt x="1553" y="547"/>
                  </a:lnTo>
                  <a:lnTo>
                    <a:pt x="1556" y="554"/>
                  </a:lnTo>
                  <a:lnTo>
                    <a:pt x="1560" y="561"/>
                  </a:lnTo>
                  <a:lnTo>
                    <a:pt x="1561" y="567"/>
                  </a:lnTo>
                  <a:lnTo>
                    <a:pt x="1563" y="571"/>
                  </a:lnTo>
                  <a:lnTo>
                    <a:pt x="1565" y="572"/>
                  </a:lnTo>
                  <a:lnTo>
                    <a:pt x="1566" y="571"/>
                  </a:lnTo>
                  <a:lnTo>
                    <a:pt x="1570" y="572"/>
                  </a:lnTo>
                  <a:lnTo>
                    <a:pt x="1571" y="574"/>
                  </a:lnTo>
                  <a:lnTo>
                    <a:pt x="1575" y="574"/>
                  </a:lnTo>
                  <a:lnTo>
                    <a:pt x="1576" y="572"/>
                  </a:lnTo>
                  <a:lnTo>
                    <a:pt x="1578" y="572"/>
                  </a:lnTo>
                  <a:lnTo>
                    <a:pt x="1579" y="575"/>
                  </a:lnTo>
                  <a:lnTo>
                    <a:pt x="1581" y="577"/>
                  </a:lnTo>
                  <a:lnTo>
                    <a:pt x="1584" y="574"/>
                  </a:lnTo>
                  <a:lnTo>
                    <a:pt x="1586" y="561"/>
                  </a:lnTo>
                  <a:lnTo>
                    <a:pt x="1589" y="546"/>
                  </a:lnTo>
                  <a:lnTo>
                    <a:pt x="1591" y="537"/>
                  </a:lnTo>
                  <a:lnTo>
                    <a:pt x="1593" y="539"/>
                  </a:lnTo>
                  <a:lnTo>
                    <a:pt x="1594" y="544"/>
                  </a:lnTo>
                  <a:lnTo>
                    <a:pt x="1598" y="547"/>
                  </a:lnTo>
                  <a:lnTo>
                    <a:pt x="1599" y="546"/>
                  </a:lnTo>
                  <a:lnTo>
                    <a:pt x="1601" y="533"/>
                  </a:lnTo>
                  <a:lnTo>
                    <a:pt x="1603" y="508"/>
                  </a:lnTo>
                  <a:lnTo>
                    <a:pt x="1606" y="480"/>
                  </a:lnTo>
                  <a:lnTo>
                    <a:pt x="1608" y="460"/>
                  </a:lnTo>
                  <a:lnTo>
                    <a:pt x="1611" y="460"/>
                  </a:lnTo>
                  <a:lnTo>
                    <a:pt x="1613" y="475"/>
                  </a:lnTo>
                  <a:lnTo>
                    <a:pt x="1614" y="496"/>
                  </a:lnTo>
                  <a:lnTo>
                    <a:pt x="1616" y="511"/>
                  </a:lnTo>
                  <a:lnTo>
                    <a:pt x="1617" y="521"/>
                  </a:lnTo>
                  <a:lnTo>
                    <a:pt x="1621" y="528"/>
                  </a:lnTo>
                  <a:lnTo>
                    <a:pt x="1624" y="531"/>
                  </a:lnTo>
                  <a:lnTo>
                    <a:pt x="1626" y="534"/>
                  </a:lnTo>
                  <a:lnTo>
                    <a:pt x="1627" y="539"/>
                  </a:lnTo>
                  <a:lnTo>
                    <a:pt x="1629" y="544"/>
                  </a:lnTo>
                  <a:lnTo>
                    <a:pt x="1631" y="549"/>
                  </a:lnTo>
                  <a:lnTo>
                    <a:pt x="1632" y="552"/>
                  </a:lnTo>
                  <a:lnTo>
                    <a:pt x="1637" y="546"/>
                  </a:lnTo>
                  <a:lnTo>
                    <a:pt x="1639" y="533"/>
                  </a:lnTo>
                  <a:lnTo>
                    <a:pt x="1641" y="523"/>
                  </a:lnTo>
                  <a:lnTo>
                    <a:pt x="1642" y="516"/>
                  </a:lnTo>
                  <a:lnTo>
                    <a:pt x="1644" y="511"/>
                  </a:lnTo>
                  <a:lnTo>
                    <a:pt x="1646" y="513"/>
                  </a:lnTo>
                  <a:lnTo>
                    <a:pt x="1647" y="523"/>
                  </a:lnTo>
                  <a:lnTo>
                    <a:pt x="1652" y="539"/>
                  </a:lnTo>
                  <a:lnTo>
                    <a:pt x="1654" y="554"/>
                  </a:lnTo>
                  <a:lnTo>
                    <a:pt x="1655" y="567"/>
                  </a:lnTo>
                  <a:lnTo>
                    <a:pt x="1657" y="575"/>
                  </a:lnTo>
                  <a:lnTo>
                    <a:pt x="1659" y="580"/>
                  </a:lnTo>
                  <a:lnTo>
                    <a:pt x="1660" y="584"/>
                  </a:lnTo>
                  <a:lnTo>
                    <a:pt x="1664" y="589"/>
                  </a:lnTo>
                  <a:lnTo>
                    <a:pt x="1667" y="592"/>
                  </a:lnTo>
                  <a:lnTo>
                    <a:pt x="1669" y="594"/>
                  </a:lnTo>
                  <a:lnTo>
                    <a:pt x="1670" y="594"/>
                  </a:lnTo>
                  <a:lnTo>
                    <a:pt x="1672" y="594"/>
                  </a:lnTo>
                  <a:lnTo>
                    <a:pt x="1674" y="594"/>
                  </a:lnTo>
                  <a:lnTo>
                    <a:pt x="1677" y="595"/>
                  </a:lnTo>
                  <a:lnTo>
                    <a:pt x="1679" y="599"/>
                  </a:lnTo>
                  <a:lnTo>
                    <a:pt x="1682" y="604"/>
                  </a:lnTo>
                  <a:lnTo>
                    <a:pt x="1684" y="609"/>
                  </a:lnTo>
                  <a:lnTo>
                    <a:pt x="1685" y="610"/>
                  </a:lnTo>
                  <a:lnTo>
                    <a:pt x="1687" y="610"/>
                  </a:lnTo>
                  <a:lnTo>
                    <a:pt x="1690" y="605"/>
                  </a:lnTo>
                  <a:lnTo>
                    <a:pt x="1692" y="602"/>
                  </a:lnTo>
                  <a:lnTo>
                    <a:pt x="1693" y="602"/>
                  </a:lnTo>
                  <a:lnTo>
                    <a:pt x="1697" y="600"/>
                  </a:lnTo>
                  <a:lnTo>
                    <a:pt x="1698" y="597"/>
                  </a:lnTo>
                  <a:lnTo>
                    <a:pt x="1700" y="592"/>
                  </a:lnTo>
                  <a:lnTo>
                    <a:pt x="1703" y="590"/>
                  </a:lnTo>
                  <a:lnTo>
                    <a:pt x="1705" y="594"/>
                  </a:lnTo>
                  <a:lnTo>
                    <a:pt x="1707" y="595"/>
                  </a:lnTo>
                  <a:lnTo>
                    <a:pt x="1708" y="594"/>
                  </a:lnTo>
                  <a:lnTo>
                    <a:pt x="1712" y="592"/>
                  </a:lnTo>
                  <a:lnTo>
                    <a:pt x="1713" y="592"/>
                  </a:lnTo>
                  <a:lnTo>
                    <a:pt x="1715" y="595"/>
                  </a:lnTo>
                  <a:lnTo>
                    <a:pt x="1718" y="600"/>
                  </a:lnTo>
                  <a:lnTo>
                    <a:pt x="1720" y="607"/>
                  </a:lnTo>
                  <a:lnTo>
                    <a:pt x="1722" y="610"/>
                  </a:lnTo>
                  <a:lnTo>
                    <a:pt x="1723" y="614"/>
                  </a:lnTo>
                  <a:lnTo>
                    <a:pt x="1725" y="615"/>
                  </a:lnTo>
                  <a:lnTo>
                    <a:pt x="1728" y="615"/>
                  </a:lnTo>
                  <a:lnTo>
                    <a:pt x="1731" y="615"/>
                  </a:lnTo>
                  <a:lnTo>
                    <a:pt x="1733" y="615"/>
                  </a:lnTo>
                  <a:lnTo>
                    <a:pt x="1735" y="615"/>
                  </a:lnTo>
                  <a:lnTo>
                    <a:pt x="1736" y="617"/>
                  </a:lnTo>
                  <a:lnTo>
                    <a:pt x="1738" y="618"/>
                  </a:lnTo>
                  <a:lnTo>
                    <a:pt x="1740" y="618"/>
                  </a:lnTo>
                  <a:lnTo>
                    <a:pt x="1745" y="618"/>
                  </a:lnTo>
                  <a:lnTo>
                    <a:pt x="1746" y="617"/>
                  </a:lnTo>
                  <a:lnTo>
                    <a:pt x="1748" y="615"/>
                  </a:lnTo>
                  <a:lnTo>
                    <a:pt x="1750" y="612"/>
                  </a:lnTo>
                  <a:lnTo>
                    <a:pt x="1751" y="605"/>
                  </a:lnTo>
                  <a:lnTo>
                    <a:pt x="1753" y="597"/>
                  </a:lnTo>
                  <a:lnTo>
                    <a:pt x="1758" y="584"/>
                  </a:lnTo>
                  <a:lnTo>
                    <a:pt x="1760" y="569"/>
                  </a:lnTo>
                  <a:lnTo>
                    <a:pt x="1761" y="564"/>
                  </a:lnTo>
                  <a:lnTo>
                    <a:pt x="1763" y="574"/>
                  </a:lnTo>
                  <a:lnTo>
                    <a:pt x="1764" y="587"/>
                  </a:lnTo>
                  <a:lnTo>
                    <a:pt x="1766" y="595"/>
                  </a:lnTo>
                  <a:lnTo>
                    <a:pt x="1769" y="602"/>
                  </a:lnTo>
                  <a:lnTo>
                    <a:pt x="1773" y="604"/>
                  </a:lnTo>
                  <a:lnTo>
                    <a:pt x="1774" y="605"/>
                  </a:lnTo>
                  <a:lnTo>
                    <a:pt x="1776" y="604"/>
                  </a:lnTo>
                  <a:lnTo>
                    <a:pt x="1778" y="602"/>
                  </a:lnTo>
                  <a:lnTo>
                    <a:pt x="1779" y="600"/>
                  </a:lnTo>
                  <a:lnTo>
                    <a:pt x="1781" y="600"/>
                  </a:lnTo>
                  <a:lnTo>
                    <a:pt x="1784" y="600"/>
                  </a:lnTo>
                  <a:lnTo>
                    <a:pt x="1786" y="600"/>
                  </a:lnTo>
                  <a:lnTo>
                    <a:pt x="1789" y="600"/>
                  </a:lnTo>
                  <a:lnTo>
                    <a:pt x="1791" y="599"/>
                  </a:lnTo>
                  <a:lnTo>
                    <a:pt x="1793" y="595"/>
                  </a:lnTo>
                  <a:lnTo>
                    <a:pt x="1794" y="594"/>
                  </a:lnTo>
                  <a:lnTo>
                    <a:pt x="1798" y="594"/>
                  </a:lnTo>
                  <a:lnTo>
                    <a:pt x="1799" y="595"/>
                  </a:lnTo>
                  <a:lnTo>
                    <a:pt x="1801" y="594"/>
                  </a:lnTo>
                  <a:lnTo>
                    <a:pt x="1804" y="589"/>
                  </a:lnTo>
                  <a:lnTo>
                    <a:pt x="1806" y="580"/>
                  </a:lnTo>
                  <a:lnTo>
                    <a:pt x="1807" y="572"/>
                  </a:lnTo>
                  <a:lnTo>
                    <a:pt x="1811" y="572"/>
                  </a:lnTo>
                  <a:lnTo>
                    <a:pt x="1812" y="574"/>
                  </a:lnTo>
                  <a:lnTo>
                    <a:pt x="1814" y="571"/>
                  </a:lnTo>
                  <a:lnTo>
                    <a:pt x="1816" y="566"/>
                  </a:lnTo>
                  <a:lnTo>
                    <a:pt x="1819" y="562"/>
                  </a:lnTo>
                  <a:lnTo>
                    <a:pt x="1821" y="562"/>
                  </a:lnTo>
                  <a:lnTo>
                    <a:pt x="1824" y="559"/>
                  </a:lnTo>
                  <a:lnTo>
                    <a:pt x="1826" y="551"/>
                  </a:lnTo>
                  <a:lnTo>
                    <a:pt x="1827" y="533"/>
                  </a:lnTo>
                  <a:lnTo>
                    <a:pt x="1829" y="528"/>
                  </a:lnTo>
                  <a:lnTo>
                    <a:pt x="1831" y="542"/>
                  </a:lnTo>
                  <a:lnTo>
                    <a:pt x="1834" y="554"/>
                  </a:lnTo>
                  <a:lnTo>
                    <a:pt x="1836" y="556"/>
                  </a:lnTo>
                  <a:lnTo>
                    <a:pt x="1839" y="556"/>
                  </a:lnTo>
                  <a:lnTo>
                    <a:pt x="1840" y="554"/>
                  </a:lnTo>
                  <a:lnTo>
                    <a:pt x="1842" y="556"/>
                  </a:lnTo>
                  <a:lnTo>
                    <a:pt x="1844" y="557"/>
                  </a:lnTo>
                  <a:lnTo>
                    <a:pt x="1845" y="559"/>
                  </a:lnTo>
                  <a:lnTo>
                    <a:pt x="1847" y="559"/>
                  </a:lnTo>
                  <a:lnTo>
                    <a:pt x="1852" y="559"/>
                  </a:lnTo>
                  <a:lnTo>
                    <a:pt x="1854" y="557"/>
                  </a:lnTo>
                  <a:lnTo>
                    <a:pt x="1855" y="556"/>
                  </a:lnTo>
                  <a:lnTo>
                    <a:pt x="1857" y="554"/>
                  </a:lnTo>
                  <a:lnTo>
                    <a:pt x="1859" y="547"/>
                  </a:lnTo>
                  <a:lnTo>
                    <a:pt x="1860" y="542"/>
                  </a:lnTo>
                  <a:lnTo>
                    <a:pt x="1865" y="539"/>
                  </a:lnTo>
                  <a:lnTo>
                    <a:pt x="1867" y="536"/>
                  </a:lnTo>
                  <a:lnTo>
                    <a:pt x="1869" y="537"/>
                  </a:lnTo>
                  <a:lnTo>
                    <a:pt x="1870" y="539"/>
                  </a:lnTo>
                  <a:lnTo>
                    <a:pt x="1872" y="544"/>
                  </a:lnTo>
                  <a:lnTo>
                    <a:pt x="1874" y="547"/>
                  </a:lnTo>
                  <a:lnTo>
                    <a:pt x="1877" y="551"/>
                  </a:lnTo>
                  <a:lnTo>
                    <a:pt x="1880" y="554"/>
                  </a:lnTo>
                  <a:lnTo>
                    <a:pt x="1882" y="556"/>
                  </a:lnTo>
                  <a:lnTo>
                    <a:pt x="1883" y="557"/>
                  </a:lnTo>
                  <a:lnTo>
                    <a:pt x="1885" y="559"/>
                  </a:lnTo>
                  <a:lnTo>
                    <a:pt x="1887" y="561"/>
                  </a:lnTo>
                  <a:lnTo>
                    <a:pt x="1890" y="561"/>
                  </a:lnTo>
                  <a:lnTo>
                    <a:pt x="1892" y="562"/>
                  </a:lnTo>
                  <a:lnTo>
                    <a:pt x="1895" y="562"/>
                  </a:lnTo>
                  <a:lnTo>
                    <a:pt x="1897" y="562"/>
                  </a:lnTo>
                </a:path>
              </a:pathLst>
            </a:custGeom>
            <a:grpFill/>
            <a:ln w="1905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>
                <a:solidFill>
                  <a:srgbClr val="4D4D4D"/>
                </a:solidFill>
              </a:endParaRPr>
            </a:p>
          </p:txBody>
        </p:sp>
        <p:sp>
          <p:nvSpPr>
            <p:cNvPr id="128" name="Rectangle 316"/>
            <p:cNvSpPr>
              <a:spLocks noChangeArrowheads="1"/>
            </p:cNvSpPr>
            <p:nvPr/>
          </p:nvSpPr>
          <p:spPr bwMode="auto">
            <a:xfrm>
              <a:off x="3389" y="761"/>
              <a:ext cx="700" cy="13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 b="1" dirty="0" smtClean="0">
                  <a:solidFill>
                    <a:schemeClr val="accent1"/>
                  </a:solidFill>
                </a:rPr>
                <a:t>Клей-карандаш</a:t>
              </a:r>
              <a:endParaRPr lang="ru-RU" sz="1000" b="1" dirty="0">
                <a:solidFill>
                  <a:schemeClr val="accent1"/>
                </a:solidFill>
              </a:endParaRPr>
            </a:p>
          </p:txBody>
        </p:sp>
        <p:sp>
          <p:nvSpPr>
            <p:cNvPr id="129" name="Rectangle 320"/>
            <p:cNvSpPr>
              <a:spLocks noChangeArrowheads="1"/>
            </p:cNvSpPr>
            <p:nvPr/>
          </p:nvSpPr>
          <p:spPr bwMode="auto">
            <a:xfrm>
              <a:off x="3318" y="1601"/>
              <a:ext cx="422" cy="27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dirty="0" smtClean="0"/>
                <a:t> </a:t>
              </a:r>
              <a:r>
                <a:rPr lang="en-US" sz="1000" dirty="0">
                  <a:solidFill>
                    <a:srgbClr val="616161"/>
                  </a:solidFill>
                </a:rPr>
                <a:t>4000</a:t>
              </a:r>
            </a:p>
          </p:txBody>
        </p:sp>
        <p:sp>
          <p:nvSpPr>
            <p:cNvPr id="130" name="Rectangle 324"/>
            <p:cNvSpPr>
              <a:spLocks noChangeArrowheads="1"/>
            </p:cNvSpPr>
            <p:nvPr/>
          </p:nvSpPr>
          <p:spPr bwMode="auto">
            <a:xfrm>
              <a:off x="3834" y="1605"/>
              <a:ext cx="422" cy="27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dirty="0" smtClean="0"/>
                <a:t> </a:t>
              </a:r>
              <a:r>
                <a:rPr lang="en-US" sz="1000" dirty="0">
                  <a:solidFill>
                    <a:srgbClr val="616161"/>
                  </a:solidFill>
                </a:rPr>
                <a:t>3000</a:t>
              </a:r>
            </a:p>
          </p:txBody>
        </p:sp>
        <p:sp>
          <p:nvSpPr>
            <p:cNvPr id="131" name="Rectangle 329"/>
            <p:cNvSpPr>
              <a:spLocks noChangeArrowheads="1"/>
            </p:cNvSpPr>
            <p:nvPr/>
          </p:nvSpPr>
          <p:spPr bwMode="auto">
            <a:xfrm>
              <a:off x="4405" y="1601"/>
              <a:ext cx="422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dirty="0" smtClean="0"/>
                <a:t> </a:t>
              </a:r>
              <a:r>
                <a:rPr lang="en-US" sz="1000" dirty="0">
                  <a:solidFill>
                    <a:srgbClr val="616161"/>
                  </a:solidFill>
                </a:rPr>
                <a:t>2000</a:t>
              </a:r>
            </a:p>
          </p:txBody>
        </p:sp>
        <p:sp>
          <p:nvSpPr>
            <p:cNvPr id="132" name="Rectangle 334"/>
            <p:cNvSpPr>
              <a:spLocks noChangeArrowheads="1"/>
            </p:cNvSpPr>
            <p:nvPr/>
          </p:nvSpPr>
          <p:spPr bwMode="auto">
            <a:xfrm>
              <a:off x="4961" y="1599"/>
              <a:ext cx="422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dirty="0" smtClean="0"/>
                <a:t> </a:t>
              </a:r>
              <a:r>
                <a:rPr lang="en-US" sz="1000" dirty="0">
                  <a:solidFill>
                    <a:srgbClr val="616161"/>
                  </a:solidFill>
                </a:rPr>
                <a:t>1000</a:t>
              </a:r>
            </a:p>
          </p:txBody>
        </p:sp>
        <p:sp>
          <p:nvSpPr>
            <p:cNvPr id="133" name="Freeform 444"/>
            <p:cNvSpPr>
              <a:spLocks/>
            </p:cNvSpPr>
            <p:nvPr/>
          </p:nvSpPr>
          <p:spPr bwMode="auto">
            <a:xfrm>
              <a:off x="3289" y="946"/>
              <a:ext cx="5" cy="0"/>
            </a:xfrm>
            <a:custGeom>
              <a:avLst/>
              <a:gdLst>
                <a:gd name="T0" fmla="*/ 8 w 3"/>
                <a:gd name="T1" fmla="*/ 8 w 3"/>
                <a:gd name="T2" fmla="*/ 0 w 3"/>
                <a:gd name="T3" fmla="*/ 0 w 3"/>
                <a:gd name="T4" fmla="*/ 0 60000 65536"/>
                <a:gd name="T5" fmla="*/ 0 60000 65536"/>
                <a:gd name="T6" fmla="*/ 0 60000 65536"/>
                <a:gd name="T7" fmla="*/ 0 60000 65536"/>
                <a:gd name="T8" fmla="*/ 0 w 3"/>
                <a:gd name="T9" fmla="*/ 3 w 3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T8" t="0" r="T9" b="0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>
                <a:solidFill>
                  <a:srgbClr val="4D4D4D"/>
                </a:solidFill>
              </a:endParaRPr>
            </a:p>
          </p:txBody>
        </p:sp>
        <p:sp>
          <p:nvSpPr>
            <p:cNvPr id="134" name="Rectangle 445"/>
            <p:cNvSpPr>
              <a:spLocks noChangeArrowheads="1"/>
            </p:cNvSpPr>
            <p:nvPr/>
          </p:nvSpPr>
          <p:spPr bwMode="auto">
            <a:xfrm>
              <a:off x="3287" y="944"/>
              <a:ext cx="5" cy="1"/>
            </a:xfrm>
            <a:prstGeom prst="rect">
              <a:avLst/>
            </a:prstGeom>
            <a:grpFill/>
            <a:ln w="317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AU">
                <a:solidFill>
                  <a:srgbClr val="4D4D4D"/>
                </a:solidFill>
              </a:endParaRPr>
            </a:p>
          </p:txBody>
        </p:sp>
        <p:sp>
          <p:nvSpPr>
            <p:cNvPr id="135" name="Rectangle 449"/>
            <p:cNvSpPr>
              <a:spLocks noChangeArrowheads="1"/>
            </p:cNvSpPr>
            <p:nvPr/>
          </p:nvSpPr>
          <p:spPr bwMode="auto">
            <a:xfrm rot="16200000">
              <a:off x="2919" y="1230"/>
              <a:ext cx="653" cy="9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500" b="1" dirty="0"/>
                <a:t>Оптическая плотность</a:t>
              </a:r>
            </a:p>
          </p:txBody>
        </p:sp>
      </p:grpSp>
      <p:grpSp>
        <p:nvGrpSpPr>
          <p:cNvPr id="123" name="Group 88"/>
          <p:cNvGrpSpPr/>
          <p:nvPr/>
        </p:nvGrpSpPr>
        <p:grpSpPr>
          <a:xfrm>
            <a:off x="7123324" y="3604106"/>
            <a:ext cx="1657391" cy="810225"/>
            <a:chOff x="5135126" y="1711492"/>
            <a:chExt cx="2086871" cy="932878"/>
          </a:xfrm>
          <a:solidFill>
            <a:schemeClr val="bg1"/>
          </a:solidFill>
        </p:grpSpPr>
        <p:cxnSp>
          <p:nvCxnSpPr>
            <p:cNvPr id="124" name="Straight Connector 89"/>
            <p:cNvCxnSpPr/>
            <p:nvPr/>
          </p:nvCxnSpPr>
          <p:spPr>
            <a:xfrm>
              <a:off x="5135126" y="1711492"/>
              <a:ext cx="0" cy="930874"/>
            </a:xfrm>
            <a:prstGeom prst="line">
              <a:avLst/>
            </a:prstGeom>
            <a:grpFill/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5" name="Straight Connector 90"/>
            <p:cNvCxnSpPr/>
            <p:nvPr/>
          </p:nvCxnSpPr>
          <p:spPr>
            <a:xfrm>
              <a:off x="5135641" y="2644370"/>
              <a:ext cx="2086356" cy="0"/>
            </a:xfrm>
            <a:prstGeom prst="line">
              <a:avLst/>
            </a:prstGeom>
            <a:grpFill/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6" name="Group 17"/>
          <p:cNvGrpSpPr/>
          <p:nvPr/>
        </p:nvGrpSpPr>
        <p:grpSpPr>
          <a:xfrm>
            <a:off x="4788001" y="4820703"/>
            <a:ext cx="4031606" cy="1296000"/>
            <a:chOff x="6339226" y="4692107"/>
            <a:chExt cx="4036462" cy="1507069"/>
          </a:xfrm>
        </p:grpSpPr>
        <p:grpSp>
          <p:nvGrpSpPr>
            <p:cNvPr id="137" name="Group 107"/>
            <p:cNvGrpSpPr/>
            <p:nvPr/>
          </p:nvGrpSpPr>
          <p:grpSpPr>
            <a:xfrm>
              <a:off x="6339226" y="4692107"/>
              <a:ext cx="4036462" cy="1507069"/>
              <a:chOff x="4657072" y="4100121"/>
              <a:chExt cx="6209296" cy="1876913"/>
            </a:xfrm>
          </p:grpSpPr>
          <p:sp>
            <p:nvSpPr>
              <p:cNvPr id="141" name="Rectangle 146"/>
              <p:cNvSpPr>
                <a:spLocks noChangeArrowheads="1"/>
              </p:cNvSpPr>
              <p:nvPr/>
            </p:nvSpPr>
            <p:spPr bwMode="auto">
              <a:xfrm>
                <a:off x="4657072" y="4100121"/>
                <a:ext cx="6209296" cy="1876913"/>
              </a:xfrm>
              <a:prstGeom prst="rect">
                <a:avLst/>
              </a:prstGeom>
              <a:noFill/>
              <a:ln w="15875" cmpd="sng">
                <a:solidFill>
                  <a:schemeClr val="accent1"/>
                </a:solidFill>
                <a:prstDash val="solid"/>
                <a:headEnd/>
                <a:tailEnd/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AU">
                  <a:solidFill>
                    <a:srgbClr val="4D4D4D"/>
                  </a:solidFill>
                </a:endParaRPr>
              </a:p>
            </p:txBody>
          </p:sp>
          <p:grpSp>
            <p:nvGrpSpPr>
              <p:cNvPr id="142" name="Group 745"/>
              <p:cNvGrpSpPr>
                <a:grpSpLocks/>
              </p:cNvGrpSpPr>
              <p:nvPr/>
            </p:nvGrpSpPr>
            <p:grpSpPr bwMode="auto">
              <a:xfrm>
                <a:off x="4937126" y="4302952"/>
                <a:ext cx="3521076" cy="1444626"/>
                <a:chOff x="3062" y="3070"/>
                <a:chExt cx="2218" cy="910"/>
              </a:xfrm>
            </p:grpSpPr>
            <p:sp>
              <p:nvSpPr>
                <p:cNvPr id="143" name="Freeform 150"/>
                <p:cNvSpPr>
                  <a:spLocks/>
                </p:cNvSpPr>
                <p:nvPr/>
              </p:nvSpPr>
              <p:spPr bwMode="auto">
                <a:xfrm>
                  <a:off x="3236" y="3238"/>
                  <a:ext cx="1853" cy="614"/>
                </a:xfrm>
                <a:custGeom>
                  <a:avLst/>
                  <a:gdLst>
                    <a:gd name="T0" fmla="*/ 26 w 1895"/>
                    <a:gd name="T1" fmla="*/ 587 h 641"/>
                    <a:gd name="T2" fmla="*/ 59 w 1895"/>
                    <a:gd name="T3" fmla="*/ 588 h 641"/>
                    <a:gd name="T4" fmla="*/ 89 w 1895"/>
                    <a:gd name="T5" fmla="*/ 588 h 641"/>
                    <a:gd name="T6" fmla="*/ 118 w 1895"/>
                    <a:gd name="T7" fmla="*/ 587 h 641"/>
                    <a:gd name="T8" fmla="*/ 150 w 1895"/>
                    <a:gd name="T9" fmla="*/ 587 h 641"/>
                    <a:gd name="T10" fmla="*/ 179 w 1895"/>
                    <a:gd name="T11" fmla="*/ 582 h 641"/>
                    <a:gd name="T12" fmla="*/ 208 w 1895"/>
                    <a:gd name="T13" fmla="*/ 567 h 641"/>
                    <a:gd name="T14" fmla="*/ 239 w 1895"/>
                    <a:gd name="T15" fmla="*/ 526 h 641"/>
                    <a:gd name="T16" fmla="*/ 269 w 1895"/>
                    <a:gd name="T17" fmla="*/ 460 h 641"/>
                    <a:gd name="T18" fmla="*/ 298 w 1895"/>
                    <a:gd name="T19" fmla="*/ 375 h 641"/>
                    <a:gd name="T20" fmla="*/ 329 w 1895"/>
                    <a:gd name="T21" fmla="*/ 300 h 641"/>
                    <a:gd name="T22" fmla="*/ 359 w 1895"/>
                    <a:gd name="T23" fmla="*/ 237 h 641"/>
                    <a:gd name="T24" fmla="*/ 389 w 1895"/>
                    <a:gd name="T25" fmla="*/ 216 h 641"/>
                    <a:gd name="T26" fmla="*/ 419 w 1895"/>
                    <a:gd name="T27" fmla="*/ 244 h 641"/>
                    <a:gd name="T28" fmla="*/ 449 w 1895"/>
                    <a:gd name="T29" fmla="*/ 316 h 641"/>
                    <a:gd name="T30" fmla="*/ 479 w 1895"/>
                    <a:gd name="T31" fmla="*/ 403 h 641"/>
                    <a:gd name="T32" fmla="*/ 508 w 1895"/>
                    <a:gd name="T33" fmla="*/ 467 h 641"/>
                    <a:gd name="T34" fmla="*/ 539 w 1895"/>
                    <a:gd name="T35" fmla="*/ 505 h 641"/>
                    <a:gd name="T36" fmla="*/ 571 w 1895"/>
                    <a:gd name="T37" fmla="*/ 421 h 641"/>
                    <a:gd name="T38" fmla="*/ 600 w 1895"/>
                    <a:gd name="T39" fmla="*/ 406 h 641"/>
                    <a:gd name="T40" fmla="*/ 630 w 1895"/>
                    <a:gd name="T41" fmla="*/ 412 h 641"/>
                    <a:gd name="T42" fmla="*/ 661 w 1895"/>
                    <a:gd name="T43" fmla="*/ 499 h 641"/>
                    <a:gd name="T44" fmla="*/ 690 w 1895"/>
                    <a:gd name="T45" fmla="*/ 526 h 641"/>
                    <a:gd name="T46" fmla="*/ 721 w 1895"/>
                    <a:gd name="T47" fmla="*/ 539 h 641"/>
                    <a:gd name="T48" fmla="*/ 751 w 1895"/>
                    <a:gd name="T49" fmla="*/ 549 h 641"/>
                    <a:gd name="T50" fmla="*/ 780 w 1895"/>
                    <a:gd name="T51" fmla="*/ 559 h 641"/>
                    <a:gd name="T52" fmla="*/ 811 w 1895"/>
                    <a:gd name="T53" fmla="*/ 562 h 641"/>
                    <a:gd name="T54" fmla="*/ 841 w 1895"/>
                    <a:gd name="T55" fmla="*/ 565 h 641"/>
                    <a:gd name="T56" fmla="*/ 870 w 1895"/>
                    <a:gd name="T57" fmla="*/ 574 h 641"/>
                    <a:gd name="T58" fmla="*/ 901 w 1895"/>
                    <a:gd name="T59" fmla="*/ 577 h 641"/>
                    <a:gd name="T60" fmla="*/ 930 w 1895"/>
                    <a:gd name="T61" fmla="*/ 577 h 641"/>
                    <a:gd name="T62" fmla="*/ 961 w 1895"/>
                    <a:gd name="T63" fmla="*/ 577 h 641"/>
                    <a:gd name="T64" fmla="*/ 991 w 1895"/>
                    <a:gd name="T65" fmla="*/ 577 h 641"/>
                    <a:gd name="T66" fmla="*/ 1020 w 1895"/>
                    <a:gd name="T67" fmla="*/ 575 h 641"/>
                    <a:gd name="T68" fmla="*/ 1052 w 1895"/>
                    <a:gd name="T69" fmla="*/ 577 h 641"/>
                    <a:gd name="T70" fmla="*/ 1082 w 1895"/>
                    <a:gd name="T71" fmla="*/ 579 h 641"/>
                    <a:gd name="T72" fmla="*/ 1112 w 1895"/>
                    <a:gd name="T73" fmla="*/ 577 h 641"/>
                    <a:gd name="T74" fmla="*/ 1143 w 1895"/>
                    <a:gd name="T75" fmla="*/ 574 h 641"/>
                    <a:gd name="T76" fmla="*/ 1172 w 1895"/>
                    <a:gd name="T77" fmla="*/ 577 h 641"/>
                    <a:gd name="T78" fmla="*/ 1202 w 1895"/>
                    <a:gd name="T79" fmla="*/ 575 h 641"/>
                    <a:gd name="T80" fmla="*/ 1232 w 1895"/>
                    <a:gd name="T81" fmla="*/ 570 h 641"/>
                    <a:gd name="T82" fmla="*/ 1262 w 1895"/>
                    <a:gd name="T83" fmla="*/ 557 h 641"/>
                    <a:gd name="T84" fmla="*/ 1293 w 1895"/>
                    <a:gd name="T85" fmla="*/ 530 h 641"/>
                    <a:gd name="T86" fmla="*/ 1322 w 1895"/>
                    <a:gd name="T87" fmla="*/ 551 h 641"/>
                    <a:gd name="T88" fmla="*/ 1352 w 1895"/>
                    <a:gd name="T89" fmla="*/ 541 h 641"/>
                    <a:gd name="T90" fmla="*/ 1383 w 1895"/>
                    <a:gd name="T91" fmla="*/ 473 h 641"/>
                    <a:gd name="T92" fmla="*/ 1412 w 1895"/>
                    <a:gd name="T93" fmla="*/ 385 h 641"/>
                    <a:gd name="T94" fmla="*/ 1442 w 1895"/>
                    <a:gd name="T95" fmla="*/ 391 h 641"/>
                    <a:gd name="T96" fmla="*/ 1473 w 1895"/>
                    <a:gd name="T97" fmla="*/ 417 h 641"/>
                    <a:gd name="T98" fmla="*/ 1502 w 1895"/>
                    <a:gd name="T99" fmla="*/ 447 h 641"/>
                    <a:gd name="T100" fmla="*/ 1532 w 1895"/>
                    <a:gd name="T101" fmla="*/ 425 h 641"/>
                    <a:gd name="T102" fmla="*/ 1565 w 1895"/>
                    <a:gd name="T103" fmla="*/ 505 h 641"/>
                    <a:gd name="T104" fmla="*/ 1594 w 1895"/>
                    <a:gd name="T105" fmla="*/ 294 h 641"/>
                    <a:gd name="T106" fmla="*/ 1623 w 1895"/>
                    <a:gd name="T107" fmla="*/ 24 h 641"/>
                    <a:gd name="T108" fmla="*/ 1654 w 1895"/>
                    <a:gd name="T109" fmla="*/ 414 h 641"/>
                    <a:gd name="T110" fmla="*/ 1684 w 1895"/>
                    <a:gd name="T111" fmla="*/ 458 h 641"/>
                    <a:gd name="T112" fmla="*/ 1714 w 1895"/>
                    <a:gd name="T113" fmla="*/ 119 h 641"/>
                    <a:gd name="T114" fmla="*/ 1744 w 1895"/>
                    <a:gd name="T115" fmla="*/ 386 h 641"/>
                    <a:gd name="T116" fmla="*/ 1774 w 1895"/>
                    <a:gd name="T117" fmla="*/ 321 h 641"/>
                    <a:gd name="T118" fmla="*/ 1804 w 1895"/>
                    <a:gd name="T119" fmla="*/ 230 h 641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1895"/>
                    <a:gd name="T181" fmla="*/ 0 h 641"/>
                    <a:gd name="T182" fmla="*/ 1895 w 1895"/>
                    <a:gd name="T183" fmla="*/ 641 h 641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1895" h="641">
                      <a:moveTo>
                        <a:pt x="0" y="640"/>
                      </a:moveTo>
                      <a:lnTo>
                        <a:pt x="2" y="640"/>
                      </a:lnTo>
                      <a:lnTo>
                        <a:pt x="4" y="640"/>
                      </a:lnTo>
                      <a:lnTo>
                        <a:pt x="5" y="640"/>
                      </a:lnTo>
                      <a:lnTo>
                        <a:pt x="7" y="640"/>
                      </a:lnTo>
                      <a:lnTo>
                        <a:pt x="9" y="640"/>
                      </a:lnTo>
                      <a:lnTo>
                        <a:pt x="10" y="640"/>
                      </a:lnTo>
                      <a:lnTo>
                        <a:pt x="12" y="640"/>
                      </a:lnTo>
                      <a:lnTo>
                        <a:pt x="13" y="640"/>
                      </a:lnTo>
                      <a:lnTo>
                        <a:pt x="17" y="640"/>
                      </a:lnTo>
                      <a:lnTo>
                        <a:pt x="18" y="640"/>
                      </a:lnTo>
                      <a:lnTo>
                        <a:pt x="20" y="640"/>
                      </a:lnTo>
                      <a:lnTo>
                        <a:pt x="22" y="640"/>
                      </a:lnTo>
                      <a:lnTo>
                        <a:pt x="23" y="640"/>
                      </a:lnTo>
                      <a:lnTo>
                        <a:pt x="25" y="640"/>
                      </a:lnTo>
                      <a:lnTo>
                        <a:pt x="27" y="640"/>
                      </a:lnTo>
                      <a:lnTo>
                        <a:pt x="28" y="640"/>
                      </a:lnTo>
                      <a:lnTo>
                        <a:pt x="32" y="640"/>
                      </a:lnTo>
                      <a:lnTo>
                        <a:pt x="33" y="640"/>
                      </a:lnTo>
                      <a:lnTo>
                        <a:pt x="35" y="640"/>
                      </a:lnTo>
                      <a:lnTo>
                        <a:pt x="37" y="640"/>
                      </a:lnTo>
                      <a:lnTo>
                        <a:pt x="38" y="640"/>
                      </a:lnTo>
                      <a:lnTo>
                        <a:pt x="40" y="640"/>
                      </a:lnTo>
                      <a:lnTo>
                        <a:pt x="42" y="641"/>
                      </a:lnTo>
                      <a:lnTo>
                        <a:pt x="43" y="641"/>
                      </a:lnTo>
                      <a:lnTo>
                        <a:pt x="46" y="641"/>
                      </a:lnTo>
                      <a:lnTo>
                        <a:pt x="48" y="641"/>
                      </a:lnTo>
                      <a:lnTo>
                        <a:pt x="50" y="641"/>
                      </a:lnTo>
                      <a:lnTo>
                        <a:pt x="51" y="641"/>
                      </a:lnTo>
                      <a:lnTo>
                        <a:pt x="53" y="641"/>
                      </a:lnTo>
                      <a:lnTo>
                        <a:pt x="55" y="641"/>
                      </a:lnTo>
                      <a:lnTo>
                        <a:pt x="56" y="641"/>
                      </a:lnTo>
                      <a:lnTo>
                        <a:pt x="58" y="641"/>
                      </a:lnTo>
                      <a:lnTo>
                        <a:pt x="61" y="641"/>
                      </a:lnTo>
                      <a:lnTo>
                        <a:pt x="63" y="641"/>
                      </a:lnTo>
                      <a:lnTo>
                        <a:pt x="65" y="641"/>
                      </a:lnTo>
                      <a:lnTo>
                        <a:pt x="66" y="641"/>
                      </a:lnTo>
                      <a:lnTo>
                        <a:pt x="68" y="641"/>
                      </a:lnTo>
                      <a:lnTo>
                        <a:pt x="70" y="641"/>
                      </a:lnTo>
                      <a:lnTo>
                        <a:pt x="71" y="641"/>
                      </a:lnTo>
                      <a:lnTo>
                        <a:pt x="73" y="641"/>
                      </a:lnTo>
                      <a:lnTo>
                        <a:pt x="75" y="641"/>
                      </a:lnTo>
                      <a:lnTo>
                        <a:pt x="78" y="641"/>
                      </a:lnTo>
                      <a:lnTo>
                        <a:pt x="80" y="641"/>
                      </a:lnTo>
                      <a:lnTo>
                        <a:pt x="81" y="641"/>
                      </a:lnTo>
                      <a:lnTo>
                        <a:pt x="83" y="640"/>
                      </a:lnTo>
                      <a:lnTo>
                        <a:pt x="84" y="640"/>
                      </a:lnTo>
                      <a:lnTo>
                        <a:pt x="86" y="641"/>
                      </a:lnTo>
                      <a:lnTo>
                        <a:pt x="88" y="641"/>
                      </a:lnTo>
                      <a:lnTo>
                        <a:pt x="89" y="641"/>
                      </a:lnTo>
                      <a:lnTo>
                        <a:pt x="93" y="641"/>
                      </a:lnTo>
                      <a:lnTo>
                        <a:pt x="94" y="640"/>
                      </a:lnTo>
                      <a:lnTo>
                        <a:pt x="96" y="641"/>
                      </a:lnTo>
                      <a:lnTo>
                        <a:pt x="98" y="641"/>
                      </a:lnTo>
                      <a:lnTo>
                        <a:pt x="99" y="641"/>
                      </a:lnTo>
                      <a:lnTo>
                        <a:pt x="101" y="640"/>
                      </a:lnTo>
                      <a:lnTo>
                        <a:pt x="103" y="640"/>
                      </a:lnTo>
                      <a:lnTo>
                        <a:pt x="104" y="640"/>
                      </a:lnTo>
                      <a:lnTo>
                        <a:pt x="108" y="640"/>
                      </a:lnTo>
                      <a:lnTo>
                        <a:pt x="109" y="641"/>
                      </a:lnTo>
                      <a:lnTo>
                        <a:pt x="111" y="640"/>
                      </a:lnTo>
                      <a:lnTo>
                        <a:pt x="113" y="640"/>
                      </a:lnTo>
                      <a:lnTo>
                        <a:pt x="114" y="640"/>
                      </a:lnTo>
                      <a:lnTo>
                        <a:pt x="116" y="640"/>
                      </a:lnTo>
                      <a:lnTo>
                        <a:pt x="118" y="640"/>
                      </a:lnTo>
                      <a:lnTo>
                        <a:pt x="119" y="641"/>
                      </a:lnTo>
                      <a:lnTo>
                        <a:pt x="122" y="641"/>
                      </a:lnTo>
                      <a:lnTo>
                        <a:pt x="124" y="640"/>
                      </a:lnTo>
                      <a:lnTo>
                        <a:pt x="126" y="640"/>
                      </a:lnTo>
                      <a:lnTo>
                        <a:pt x="127" y="640"/>
                      </a:lnTo>
                      <a:lnTo>
                        <a:pt x="129" y="640"/>
                      </a:lnTo>
                      <a:lnTo>
                        <a:pt x="131" y="640"/>
                      </a:lnTo>
                      <a:lnTo>
                        <a:pt x="132" y="640"/>
                      </a:lnTo>
                      <a:lnTo>
                        <a:pt x="134" y="640"/>
                      </a:lnTo>
                      <a:lnTo>
                        <a:pt x="136" y="640"/>
                      </a:lnTo>
                      <a:lnTo>
                        <a:pt x="139" y="640"/>
                      </a:lnTo>
                      <a:lnTo>
                        <a:pt x="141" y="640"/>
                      </a:lnTo>
                      <a:lnTo>
                        <a:pt x="142" y="640"/>
                      </a:lnTo>
                      <a:lnTo>
                        <a:pt x="144" y="640"/>
                      </a:lnTo>
                      <a:lnTo>
                        <a:pt x="146" y="638"/>
                      </a:lnTo>
                      <a:lnTo>
                        <a:pt x="147" y="640"/>
                      </a:lnTo>
                      <a:lnTo>
                        <a:pt x="149" y="640"/>
                      </a:lnTo>
                      <a:lnTo>
                        <a:pt x="151" y="640"/>
                      </a:lnTo>
                      <a:lnTo>
                        <a:pt x="154" y="640"/>
                      </a:lnTo>
                      <a:lnTo>
                        <a:pt x="156" y="640"/>
                      </a:lnTo>
                      <a:lnTo>
                        <a:pt x="157" y="640"/>
                      </a:lnTo>
                      <a:lnTo>
                        <a:pt x="159" y="640"/>
                      </a:lnTo>
                      <a:lnTo>
                        <a:pt x="160" y="640"/>
                      </a:lnTo>
                      <a:lnTo>
                        <a:pt x="162" y="640"/>
                      </a:lnTo>
                      <a:lnTo>
                        <a:pt x="164" y="638"/>
                      </a:lnTo>
                      <a:lnTo>
                        <a:pt x="165" y="638"/>
                      </a:lnTo>
                      <a:lnTo>
                        <a:pt x="169" y="638"/>
                      </a:lnTo>
                      <a:lnTo>
                        <a:pt x="170" y="638"/>
                      </a:lnTo>
                      <a:lnTo>
                        <a:pt x="172" y="638"/>
                      </a:lnTo>
                      <a:lnTo>
                        <a:pt x="174" y="638"/>
                      </a:lnTo>
                      <a:lnTo>
                        <a:pt x="175" y="638"/>
                      </a:lnTo>
                      <a:lnTo>
                        <a:pt x="177" y="638"/>
                      </a:lnTo>
                      <a:lnTo>
                        <a:pt x="179" y="636"/>
                      </a:lnTo>
                      <a:lnTo>
                        <a:pt x="180" y="636"/>
                      </a:lnTo>
                      <a:lnTo>
                        <a:pt x="184" y="636"/>
                      </a:lnTo>
                      <a:lnTo>
                        <a:pt x="185" y="636"/>
                      </a:lnTo>
                      <a:lnTo>
                        <a:pt x="187" y="635"/>
                      </a:lnTo>
                      <a:lnTo>
                        <a:pt x="189" y="635"/>
                      </a:lnTo>
                      <a:lnTo>
                        <a:pt x="190" y="635"/>
                      </a:lnTo>
                      <a:lnTo>
                        <a:pt x="192" y="635"/>
                      </a:lnTo>
                      <a:lnTo>
                        <a:pt x="194" y="633"/>
                      </a:lnTo>
                      <a:lnTo>
                        <a:pt x="195" y="633"/>
                      </a:lnTo>
                      <a:lnTo>
                        <a:pt x="197" y="631"/>
                      </a:lnTo>
                      <a:lnTo>
                        <a:pt x="200" y="631"/>
                      </a:lnTo>
                      <a:lnTo>
                        <a:pt x="202" y="630"/>
                      </a:lnTo>
                      <a:lnTo>
                        <a:pt x="203" y="630"/>
                      </a:lnTo>
                      <a:lnTo>
                        <a:pt x="205" y="628"/>
                      </a:lnTo>
                      <a:lnTo>
                        <a:pt x="207" y="628"/>
                      </a:lnTo>
                      <a:lnTo>
                        <a:pt x="208" y="626"/>
                      </a:lnTo>
                      <a:lnTo>
                        <a:pt x="210" y="625"/>
                      </a:lnTo>
                      <a:lnTo>
                        <a:pt x="212" y="623"/>
                      </a:lnTo>
                      <a:lnTo>
                        <a:pt x="215" y="621"/>
                      </a:lnTo>
                      <a:lnTo>
                        <a:pt x="217" y="620"/>
                      </a:lnTo>
                      <a:lnTo>
                        <a:pt x="218" y="618"/>
                      </a:lnTo>
                      <a:lnTo>
                        <a:pt x="220" y="616"/>
                      </a:lnTo>
                      <a:lnTo>
                        <a:pt x="222" y="615"/>
                      </a:lnTo>
                      <a:lnTo>
                        <a:pt x="223" y="613"/>
                      </a:lnTo>
                      <a:lnTo>
                        <a:pt x="225" y="612"/>
                      </a:lnTo>
                      <a:lnTo>
                        <a:pt x="227" y="608"/>
                      </a:lnTo>
                      <a:lnTo>
                        <a:pt x="230" y="607"/>
                      </a:lnTo>
                      <a:lnTo>
                        <a:pt x="232" y="603"/>
                      </a:lnTo>
                      <a:lnTo>
                        <a:pt x="233" y="602"/>
                      </a:lnTo>
                      <a:lnTo>
                        <a:pt x="235" y="600"/>
                      </a:lnTo>
                      <a:lnTo>
                        <a:pt x="236" y="598"/>
                      </a:lnTo>
                      <a:lnTo>
                        <a:pt x="238" y="593"/>
                      </a:lnTo>
                      <a:lnTo>
                        <a:pt x="240" y="592"/>
                      </a:lnTo>
                      <a:lnTo>
                        <a:pt x="241" y="587"/>
                      </a:lnTo>
                      <a:lnTo>
                        <a:pt x="245" y="585"/>
                      </a:lnTo>
                      <a:lnTo>
                        <a:pt x="246" y="580"/>
                      </a:lnTo>
                      <a:lnTo>
                        <a:pt x="248" y="577"/>
                      </a:lnTo>
                      <a:lnTo>
                        <a:pt x="250" y="573"/>
                      </a:lnTo>
                      <a:lnTo>
                        <a:pt x="251" y="572"/>
                      </a:lnTo>
                      <a:lnTo>
                        <a:pt x="253" y="567"/>
                      </a:lnTo>
                      <a:lnTo>
                        <a:pt x="255" y="565"/>
                      </a:lnTo>
                      <a:lnTo>
                        <a:pt x="256" y="557"/>
                      </a:lnTo>
                      <a:lnTo>
                        <a:pt x="258" y="555"/>
                      </a:lnTo>
                      <a:lnTo>
                        <a:pt x="261" y="550"/>
                      </a:lnTo>
                      <a:lnTo>
                        <a:pt x="263" y="549"/>
                      </a:lnTo>
                      <a:lnTo>
                        <a:pt x="265" y="542"/>
                      </a:lnTo>
                      <a:lnTo>
                        <a:pt x="266" y="540"/>
                      </a:lnTo>
                      <a:lnTo>
                        <a:pt x="268" y="532"/>
                      </a:lnTo>
                      <a:lnTo>
                        <a:pt x="270" y="529"/>
                      </a:lnTo>
                      <a:lnTo>
                        <a:pt x="271" y="524"/>
                      </a:lnTo>
                      <a:lnTo>
                        <a:pt x="273" y="521"/>
                      </a:lnTo>
                      <a:lnTo>
                        <a:pt x="276" y="516"/>
                      </a:lnTo>
                      <a:lnTo>
                        <a:pt x="278" y="512"/>
                      </a:lnTo>
                      <a:lnTo>
                        <a:pt x="279" y="504"/>
                      </a:lnTo>
                      <a:lnTo>
                        <a:pt x="281" y="501"/>
                      </a:lnTo>
                      <a:lnTo>
                        <a:pt x="283" y="494"/>
                      </a:lnTo>
                      <a:lnTo>
                        <a:pt x="284" y="491"/>
                      </a:lnTo>
                      <a:lnTo>
                        <a:pt x="286" y="484"/>
                      </a:lnTo>
                      <a:lnTo>
                        <a:pt x="288" y="483"/>
                      </a:lnTo>
                      <a:lnTo>
                        <a:pt x="291" y="473"/>
                      </a:lnTo>
                      <a:lnTo>
                        <a:pt x="293" y="469"/>
                      </a:lnTo>
                      <a:lnTo>
                        <a:pt x="294" y="463"/>
                      </a:lnTo>
                      <a:lnTo>
                        <a:pt x="296" y="459"/>
                      </a:lnTo>
                      <a:lnTo>
                        <a:pt x="298" y="453"/>
                      </a:lnTo>
                      <a:lnTo>
                        <a:pt x="299" y="449"/>
                      </a:lnTo>
                      <a:lnTo>
                        <a:pt x="301" y="441"/>
                      </a:lnTo>
                      <a:lnTo>
                        <a:pt x="303" y="438"/>
                      </a:lnTo>
                      <a:lnTo>
                        <a:pt x="306" y="431"/>
                      </a:lnTo>
                      <a:lnTo>
                        <a:pt x="307" y="428"/>
                      </a:lnTo>
                      <a:lnTo>
                        <a:pt x="309" y="421"/>
                      </a:lnTo>
                      <a:lnTo>
                        <a:pt x="311" y="418"/>
                      </a:lnTo>
                      <a:lnTo>
                        <a:pt x="312" y="408"/>
                      </a:lnTo>
                      <a:lnTo>
                        <a:pt x="314" y="405"/>
                      </a:lnTo>
                      <a:lnTo>
                        <a:pt x="316" y="400"/>
                      </a:lnTo>
                      <a:lnTo>
                        <a:pt x="317" y="397"/>
                      </a:lnTo>
                      <a:lnTo>
                        <a:pt x="319" y="390"/>
                      </a:lnTo>
                      <a:lnTo>
                        <a:pt x="322" y="387"/>
                      </a:lnTo>
                      <a:lnTo>
                        <a:pt x="324" y="377"/>
                      </a:lnTo>
                      <a:lnTo>
                        <a:pt x="326" y="373"/>
                      </a:lnTo>
                      <a:lnTo>
                        <a:pt x="327" y="368"/>
                      </a:lnTo>
                      <a:lnTo>
                        <a:pt x="329" y="365"/>
                      </a:lnTo>
                      <a:lnTo>
                        <a:pt x="331" y="359"/>
                      </a:lnTo>
                      <a:lnTo>
                        <a:pt x="332" y="355"/>
                      </a:lnTo>
                      <a:lnTo>
                        <a:pt x="334" y="347"/>
                      </a:lnTo>
                      <a:lnTo>
                        <a:pt x="337" y="344"/>
                      </a:lnTo>
                      <a:lnTo>
                        <a:pt x="339" y="339"/>
                      </a:lnTo>
                      <a:lnTo>
                        <a:pt x="341" y="335"/>
                      </a:lnTo>
                      <a:lnTo>
                        <a:pt x="342" y="329"/>
                      </a:lnTo>
                      <a:lnTo>
                        <a:pt x="344" y="327"/>
                      </a:lnTo>
                      <a:lnTo>
                        <a:pt x="345" y="317"/>
                      </a:lnTo>
                      <a:lnTo>
                        <a:pt x="347" y="316"/>
                      </a:lnTo>
                      <a:lnTo>
                        <a:pt x="349" y="309"/>
                      </a:lnTo>
                      <a:lnTo>
                        <a:pt x="352" y="309"/>
                      </a:lnTo>
                      <a:lnTo>
                        <a:pt x="354" y="302"/>
                      </a:lnTo>
                      <a:lnTo>
                        <a:pt x="355" y="301"/>
                      </a:lnTo>
                      <a:lnTo>
                        <a:pt x="357" y="292"/>
                      </a:lnTo>
                      <a:lnTo>
                        <a:pt x="359" y="292"/>
                      </a:lnTo>
                      <a:lnTo>
                        <a:pt x="360" y="284"/>
                      </a:lnTo>
                      <a:lnTo>
                        <a:pt x="362" y="284"/>
                      </a:lnTo>
                      <a:lnTo>
                        <a:pt x="364" y="279"/>
                      </a:lnTo>
                      <a:lnTo>
                        <a:pt x="367" y="276"/>
                      </a:lnTo>
                      <a:lnTo>
                        <a:pt x="369" y="271"/>
                      </a:lnTo>
                      <a:lnTo>
                        <a:pt x="370" y="269"/>
                      </a:lnTo>
                      <a:lnTo>
                        <a:pt x="372" y="268"/>
                      </a:lnTo>
                      <a:lnTo>
                        <a:pt x="374" y="266"/>
                      </a:lnTo>
                      <a:lnTo>
                        <a:pt x="375" y="258"/>
                      </a:lnTo>
                      <a:lnTo>
                        <a:pt x="377" y="258"/>
                      </a:lnTo>
                      <a:lnTo>
                        <a:pt x="379" y="253"/>
                      </a:lnTo>
                      <a:lnTo>
                        <a:pt x="380" y="253"/>
                      </a:lnTo>
                      <a:lnTo>
                        <a:pt x="383" y="251"/>
                      </a:lnTo>
                      <a:lnTo>
                        <a:pt x="385" y="249"/>
                      </a:lnTo>
                      <a:lnTo>
                        <a:pt x="387" y="246"/>
                      </a:lnTo>
                      <a:lnTo>
                        <a:pt x="388" y="244"/>
                      </a:lnTo>
                      <a:lnTo>
                        <a:pt x="390" y="241"/>
                      </a:lnTo>
                      <a:lnTo>
                        <a:pt x="392" y="243"/>
                      </a:lnTo>
                      <a:lnTo>
                        <a:pt x="393" y="241"/>
                      </a:lnTo>
                      <a:lnTo>
                        <a:pt x="395" y="239"/>
                      </a:lnTo>
                      <a:lnTo>
                        <a:pt x="398" y="235"/>
                      </a:lnTo>
                      <a:lnTo>
                        <a:pt x="400" y="236"/>
                      </a:lnTo>
                      <a:lnTo>
                        <a:pt x="402" y="236"/>
                      </a:lnTo>
                      <a:lnTo>
                        <a:pt x="403" y="236"/>
                      </a:lnTo>
                      <a:lnTo>
                        <a:pt x="405" y="235"/>
                      </a:lnTo>
                      <a:lnTo>
                        <a:pt x="407" y="236"/>
                      </a:lnTo>
                      <a:lnTo>
                        <a:pt x="408" y="235"/>
                      </a:lnTo>
                      <a:lnTo>
                        <a:pt x="410" y="236"/>
                      </a:lnTo>
                      <a:lnTo>
                        <a:pt x="413" y="239"/>
                      </a:lnTo>
                      <a:lnTo>
                        <a:pt x="415" y="239"/>
                      </a:lnTo>
                      <a:lnTo>
                        <a:pt x="417" y="243"/>
                      </a:lnTo>
                      <a:lnTo>
                        <a:pt x="418" y="241"/>
                      </a:lnTo>
                      <a:lnTo>
                        <a:pt x="420" y="238"/>
                      </a:lnTo>
                      <a:lnTo>
                        <a:pt x="421" y="244"/>
                      </a:lnTo>
                      <a:lnTo>
                        <a:pt x="423" y="246"/>
                      </a:lnTo>
                      <a:lnTo>
                        <a:pt x="425" y="248"/>
                      </a:lnTo>
                      <a:lnTo>
                        <a:pt x="428" y="251"/>
                      </a:lnTo>
                      <a:lnTo>
                        <a:pt x="430" y="253"/>
                      </a:lnTo>
                      <a:lnTo>
                        <a:pt x="431" y="254"/>
                      </a:lnTo>
                      <a:lnTo>
                        <a:pt x="433" y="254"/>
                      </a:lnTo>
                      <a:lnTo>
                        <a:pt x="435" y="264"/>
                      </a:lnTo>
                      <a:lnTo>
                        <a:pt x="436" y="264"/>
                      </a:lnTo>
                      <a:lnTo>
                        <a:pt x="438" y="266"/>
                      </a:lnTo>
                      <a:lnTo>
                        <a:pt x="440" y="269"/>
                      </a:lnTo>
                      <a:lnTo>
                        <a:pt x="441" y="273"/>
                      </a:lnTo>
                      <a:lnTo>
                        <a:pt x="445" y="276"/>
                      </a:lnTo>
                      <a:lnTo>
                        <a:pt x="446" y="282"/>
                      </a:lnTo>
                      <a:lnTo>
                        <a:pt x="448" y="286"/>
                      </a:lnTo>
                      <a:lnTo>
                        <a:pt x="450" y="289"/>
                      </a:lnTo>
                      <a:lnTo>
                        <a:pt x="451" y="292"/>
                      </a:lnTo>
                      <a:lnTo>
                        <a:pt x="453" y="301"/>
                      </a:lnTo>
                      <a:lnTo>
                        <a:pt x="455" y="304"/>
                      </a:lnTo>
                      <a:lnTo>
                        <a:pt x="456" y="309"/>
                      </a:lnTo>
                      <a:lnTo>
                        <a:pt x="459" y="312"/>
                      </a:lnTo>
                      <a:lnTo>
                        <a:pt x="461" y="319"/>
                      </a:lnTo>
                      <a:lnTo>
                        <a:pt x="463" y="322"/>
                      </a:lnTo>
                      <a:lnTo>
                        <a:pt x="464" y="332"/>
                      </a:lnTo>
                      <a:lnTo>
                        <a:pt x="466" y="334"/>
                      </a:lnTo>
                      <a:lnTo>
                        <a:pt x="468" y="340"/>
                      </a:lnTo>
                      <a:lnTo>
                        <a:pt x="469" y="344"/>
                      </a:lnTo>
                      <a:lnTo>
                        <a:pt x="471" y="350"/>
                      </a:lnTo>
                      <a:lnTo>
                        <a:pt x="474" y="354"/>
                      </a:lnTo>
                      <a:lnTo>
                        <a:pt x="476" y="365"/>
                      </a:lnTo>
                      <a:lnTo>
                        <a:pt x="478" y="367"/>
                      </a:lnTo>
                      <a:lnTo>
                        <a:pt x="479" y="373"/>
                      </a:lnTo>
                      <a:lnTo>
                        <a:pt x="481" y="378"/>
                      </a:lnTo>
                      <a:lnTo>
                        <a:pt x="483" y="388"/>
                      </a:lnTo>
                      <a:lnTo>
                        <a:pt x="484" y="392"/>
                      </a:lnTo>
                      <a:lnTo>
                        <a:pt x="486" y="398"/>
                      </a:lnTo>
                      <a:lnTo>
                        <a:pt x="489" y="402"/>
                      </a:lnTo>
                      <a:lnTo>
                        <a:pt x="491" y="408"/>
                      </a:lnTo>
                      <a:lnTo>
                        <a:pt x="493" y="411"/>
                      </a:lnTo>
                      <a:lnTo>
                        <a:pt x="494" y="421"/>
                      </a:lnTo>
                      <a:lnTo>
                        <a:pt x="496" y="425"/>
                      </a:lnTo>
                      <a:lnTo>
                        <a:pt x="497" y="431"/>
                      </a:lnTo>
                      <a:lnTo>
                        <a:pt x="499" y="435"/>
                      </a:lnTo>
                      <a:lnTo>
                        <a:pt x="501" y="440"/>
                      </a:lnTo>
                      <a:lnTo>
                        <a:pt x="502" y="443"/>
                      </a:lnTo>
                      <a:lnTo>
                        <a:pt x="506" y="451"/>
                      </a:lnTo>
                      <a:lnTo>
                        <a:pt x="507" y="454"/>
                      </a:lnTo>
                      <a:lnTo>
                        <a:pt x="509" y="459"/>
                      </a:lnTo>
                      <a:lnTo>
                        <a:pt x="511" y="463"/>
                      </a:lnTo>
                      <a:lnTo>
                        <a:pt x="512" y="468"/>
                      </a:lnTo>
                      <a:lnTo>
                        <a:pt x="514" y="471"/>
                      </a:lnTo>
                      <a:lnTo>
                        <a:pt x="516" y="478"/>
                      </a:lnTo>
                      <a:lnTo>
                        <a:pt x="517" y="481"/>
                      </a:lnTo>
                      <a:lnTo>
                        <a:pt x="521" y="486"/>
                      </a:lnTo>
                      <a:lnTo>
                        <a:pt x="522" y="488"/>
                      </a:lnTo>
                      <a:lnTo>
                        <a:pt x="524" y="492"/>
                      </a:lnTo>
                      <a:lnTo>
                        <a:pt x="526" y="496"/>
                      </a:lnTo>
                      <a:lnTo>
                        <a:pt x="527" y="501"/>
                      </a:lnTo>
                      <a:lnTo>
                        <a:pt x="529" y="504"/>
                      </a:lnTo>
                      <a:lnTo>
                        <a:pt x="531" y="507"/>
                      </a:lnTo>
                      <a:lnTo>
                        <a:pt x="532" y="509"/>
                      </a:lnTo>
                      <a:lnTo>
                        <a:pt x="535" y="514"/>
                      </a:lnTo>
                      <a:lnTo>
                        <a:pt x="537" y="516"/>
                      </a:lnTo>
                      <a:lnTo>
                        <a:pt x="539" y="521"/>
                      </a:lnTo>
                      <a:lnTo>
                        <a:pt x="540" y="522"/>
                      </a:lnTo>
                      <a:lnTo>
                        <a:pt x="542" y="526"/>
                      </a:lnTo>
                      <a:lnTo>
                        <a:pt x="544" y="527"/>
                      </a:lnTo>
                      <a:lnTo>
                        <a:pt x="545" y="531"/>
                      </a:lnTo>
                      <a:lnTo>
                        <a:pt x="547" y="532"/>
                      </a:lnTo>
                      <a:lnTo>
                        <a:pt x="550" y="537"/>
                      </a:lnTo>
                      <a:lnTo>
                        <a:pt x="552" y="539"/>
                      </a:lnTo>
                      <a:lnTo>
                        <a:pt x="554" y="540"/>
                      </a:lnTo>
                      <a:lnTo>
                        <a:pt x="555" y="542"/>
                      </a:lnTo>
                      <a:lnTo>
                        <a:pt x="557" y="544"/>
                      </a:lnTo>
                      <a:lnTo>
                        <a:pt x="559" y="545"/>
                      </a:lnTo>
                      <a:lnTo>
                        <a:pt x="560" y="549"/>
                      </a:lnTo>
                      <a:lnTo>
                        <a:pt x="562" y="549"/>
                      </a:lnTo>
                      <a:lnTo>
                        <a:pt x="564" y="550"/>
                      </a:lnTo>
                      <a:lnTo>
                        <a:pt x="567" y="552"/>
                      </a:lnTo>
                      <a:lnTo>
                        <a:pt x="569" y="554"/>
                      </a:lnTo>
                      <a:lnTo>
                        <a:pt x="570" y="554"/>
                      </a:lnTo>
                      <a:lnTo>
                        <a:pt x="572" y="554"/>
                      </a:lnTo>
                      <a:lnTo>
                        <a:pt x="573" y="554"/>
                      </a:lnTo>
                      <a:lnTo>
                        <a:pt x="575" y="554"/>
                      </a:lnTo>
                      <a:lnTo>
                        <a:pt x="577" y="552"/>
                      </a:lnTo>
                      <a:lnTo>
                        <a:pt x="578" y="550"/>
                      </a:lnTo>
                      <a:lnTo>
                        <a:pt x="582" y="547"/>
                      </a:lnTo>
                      <a:lnTo>
                        <a:pt x="583" y="539"/>
                      </a:lnTo>
                      <a:lnTo>
                        <a:pt x="585" y="534"/>
                      </a:lnTo>
                      <a:lnTo>
                        <a:pt x="587" y="524"/>
                      </a:lnTo>
                      <a:lnTo>
                        <a:pt x="588" y="517"/>
                      </a:lnTo>
                      <a:lnTo>
                        <a:pt x="590" y="502"/>
                      </a:lnTo>
                      <a:lnTo>
                        <a:pt x="592" y="494"/>
                      </a:lnTo>
                      <a:lnTo>
                        <a:pt x="593" y="468"/>
                      </a:lnTo>
                      <a:lnTo>
                        <a:pt x="597" y="458"/>
                      </a:lnTo>
                      <a:lnTo>
                        <a:pt x="598" y="440"/>
                      </a:lnTo>
                      <a:lnTo>
                        <a:pt x="600" y="431"/>
                      </a:lnTo>
                      <a:lnTo>
                        <a:pt x="602" y="411"/>
                      </a:lnTo>
                      <a:lnTo>
                        <a:pt x="603" y="406"/>
                      </a:lnTo>
                      <a:lnTo>
                        <a:pt x="605" y="398"/>
                      </a:lnTo>
                      <a:lnTo>
                        <a:pt x="606" y="397"/>
                      </a:lnTo>
                      <a:lnTo>
                        <a:pt x="608" y="393"/>
                      </a:lnTo>
                      <a:lnTo>
                        <a:pt x="611" y="393"/>
                      </a:lnTo>
                      <a:lnTo>
                        <a:pt x="613" y="397"/>
                      </a:lnTo>
                      <a:lnTo>
                        <a:pt x="615" y="398"/>
                      </a:lnTo>
                      <a:lnTo>
                        <a:pt x="616" y="405"/>
                      </a:lnTo>
                      <a:lnTo>
                        <a:pt x="618" y="408"/>
                      </a:lnTo>
                      <a:lnTo>
                        <a:pt x="620" y="415"/>
                      </a:lnTo>
                      <a:lnTo>
                        <a:pt x="621" y="420"/>
                      </a:lnTo>
                      <a:lnTo>
                        <a:pt x="623" y="433"/>
                      </a:lnTo>
                      <a:lnTo>
                        <a:pt x="625" y="436"/>
                      </a:lnTo>
                      <a:lnTo>
                        <a:pt x="628" y="443"/>
                      </a:lnTo>
                      <a:lnTo>
                        <a:pt x="630" y="445"/>
                      </a:lnTo>
                      <a:lnTo>
                        <a:pt x="631" y="445"/>
                      </a:lnTo>
                      <a:lnTo>
                        <a:pt x="633" y="443"/>
                      </a:lnTo>
                      <a:lnTo>
                        <a:pt x="635" y="435"/>
                      </a:lnTo>
                      <a:lnTo>
                        <a:pt x="636" y="430"/>
                      </a:lnTo>
                      <a:lnTo>
                        <a:pt x="638" y="420"/>
                      </a:lnTo>
                      <a:lnTo>
                        <a:pt x="640" y="413"/>
                      </a:lnTo>
                      <a:lnTo>
                        <a:pt x="643" y="405"/>
                      </a:lnTo>
                      <a:lnTo>
                        <a:pt x="644" y="400"/>
                      </a:lnTo>
                      <a:lnTo>
                        <a:pt x="646" y="397"/>
                      </a:lnTo>
                      <a:lnTo>
                        <a:pt x="648" y="400"/>
                      </a:lnTo>
                      <a:lnTo>
                        <a:pt x="649" y="406"/>
                      </a:lnTo>
                      <a:lnTo>
                        <a:pt x="651" y="410"/>
                      </a:lnTo>
                      <a:lnTo>
                        <a:pt x="653" y="421"/>
                      </a:lnTo>
                      <a:lnTo>
                        <a:pt x="654" y="426"/>
                      </a:lnTo>
                      <a:lnTo>
                        <a:pt x="658" y="445"/>
                      </a:lnTo>
                      <a:lnTo>
                        <a:pt x="659" y="449"/>
                      </a:lnTo>
                      <a:lnTo>
                        <a:pt x="661" y="459"/>
                      </a:lnTo>
                      <a:lnTo>
                        <a:pt x="663" y="464"/>
                      </a:lnTo>
                      <a:lnTo>
                        <a:pt x="664" y="474"/>
                      </a:lnTo>
                      <a:lnTo>
                        <a:pt x="666" y="478"/>
                      </a:lnTo>
                      <a:lnTo>
                        <a:pt x="668" y="491"/>
                      </a:lnTo>
                      <a:lnTo>
                        <a:pt x="669" y="494"/>
                      </a:lnTo>
                      <a:lnTo>
                        <a:pt x="673" y="501"/>
                      </a:lnTo>
                      <a:lnTo>
                        <a:pt x="674" y="504"/>
                      </a:lnTo>
                      <a:lnTo>
                        <a:pt x="676" y="511"/>
                      </a:lnTo>
                      <a:lnTo>
                        <a:pt x="678" y="514"/>
                      </a:lnTo>
                      <a:lnTo>
                        <a:pt x="679" y="522"/>
                      </a:lnTo>
                      <a:lnTo>
                        <a:pt x="681" y="526"/>
                      </a:lnTo>
                      <a:lnTo>
                        <a:pt x="682" y="531"/>
                      </a:lnTo>
                      <a:lnTo>
                        <a:pt x="684" y="532"/>
                      </a:lnTo>
                      <a:lnTo>
                        <a:pt x="686" y="537"/>
                      </a:lnTo>
                      <a:lnTo>
                        <a:pt x="689" y="539"/>
                      </a:lnTo>
                      <a:lnTo>
                        <a:pt x="691" y="544"/>
                      </a:lnTo>
                      <a:lnTo>
                        <a:pt x="692" y="545"/>
                      </a:lnTo>
                      <a:lnTo>
                        <a:pt x="694" y="549"/>
                      </a:lnTo>
                      <a:lnTo>
                        <a:pt x="696" y="550"/>
                      </a:lnTo>
                      <a:lnTo>
                        <a:pt x="697" y="554"/>
                      </a:lnTo>
                      <a:lnTo>
                        <a:pt x="699" y="555"/>
                      </a:lnTo>
                      <a:lnTo>
                        <a:pt x="701" y="559"/>
                      </a:lnTo>
                      <a:lnTo>
                        <a:pt x="704" y="560"/>
                      </a:lnTo>
                      <a:lnTo>
                        <a:pt x="706" y="562"/>
                      </a:lnTo>
                      <a:lnTo>
                        <a:pt x="707" y="564"/>
                      </a:lnTo>
                      <a:lnTo>
                        <a:pt x="709" y="565"/>
                      </a:lnTo>
                      <a:lnTo>
                        <a:pt x="711" y="567"/>
                      </a:lnTo>
                      <a:lnTo>
                        <a:pt x="712" y="569"/>
                      </a:lnTo>
                      <a:lnTo>
                        <a:pt x="714" y="570"/>
                      </a:lnTo>
                      <a:lnTo>
                        <a:pt x="716" y="572"/>
                      </a:lnTo>
                      <a:lnTo>
                        <a:pt x="719" y="572"/>
                      </a:lnTo>
                      <a:lnTo>
                        <a:pt x="720" y="573"/>
                      </a:lnTo>
                      <a:lnTo>
                        <a:pt x="722" y="573"/>
                      </a:lnTo>
                      <a:lnTo>
                        <a:pt x="724" y="575"/>
                      </a:lnTo>
                      <a:lnTo>
                        <a:pt x="725" y="575"/>
                      </a:lnTo>
                      <a:lnTo>
                        <a:pt x="727" y="575"/>
                      </a:lnTo>
                      <a:lnTo>
                        <a:pt x="729" y="575"/>
                      </a:lnTo>
                      <a:lnTo>
                        <a:pt x="730" y="577"/>
                      </a:lnTo>
                      <a:lnTo>
                        <a:pt x="734" y="577"/>
                      </a:lnTo>
                      <a:lnTo>
                        <a:pt x="735" y="577"/>
                      </a:lnTo>
                      <a:lnTo>
                        <a:pt x="737" y="578"/>
                      </a:lnTo>
                      <a:lnTo>
                        <a:pt x="739" y="578"/>
                      </a:lnTo>
                      <a:lnTo>
                        <a:pt x="740" y="580"/>
                      </a:lnTo>
                      <a:lnTo>
                        <a:pt x="742" y="582"/>
                      </a:lnTo>
                      <a:lnTo>
                        <a:pt x="744" y="583"/>
                      </a:lnTo>
                      <a:lnTo>
                        <a:pt x="745" y="585"/>
                      </a:lnTo>
                      <a:lnTo>
                        <a:pt x="747" y="585"/>
                      </a:lnTo>
                      <a:lnTo>
                        <a:pt x="750" y="587"/>
                      </a:lnTo>
                      <a:lnTo>
                        <a:pt x="752" y="587"/>
                      </a:lnTo>
                      <a:lnTo>
                        <a:pt x="754" y="588"/>
                      </a:lnTo>
                      <a:lnTo>
                        <a:pt x="755" y="590"/>
                      </a:lnTo>
                      <a:lnTo>
                        <a:pt x="757" y="590"/>
                      </a:lnTo>
                      <a:lnTo>
                        <a:pt x="758" y="590"/>
                      </a:lnTo>
                      <a:lnTo>
                        <a:pt x="760" y="592"/>
                      </a:lnTo>
                      <a:lnTo>
                        <a:pt x="762" y="592"/>
                      </a:lnTo>
                      <a:lnTo>
                        <a:pt x="765" y="592"/>
                      </a:lnTo>
                      <a:lnTo>
                        <a:pt x="767" y="593"/>
                      </a:lnTo>
                      <a:lnTo>
                        <a:pt x="768" y="593"/>
                      </a:lnTo>
                      <a:lnTo>
                        <a:pt x="770" y="593"/>
                      </a:lnTo>
                      <a:lnTo>
                        <a:pt x="772" y="593"/>
                      </a:lnTo>
                      <a:lnTo>
                        <a:pt x="773" y="595"/>
                      </a:lnTo>
                      <a:lnTo>
                        <a:pt x="775" y="595"/>
                      </a:lnTo>
                      <a:lnTo>
                        <a:pt x="777" y="595"/>
                      </a:lnTo>
                      <a:lnTo>
                        <a:pt x="780" y="597"/>
                      </a:lnTo>
                      <a:lnTo>
                        <a:pt x="782" y="597"/>
                      </a:lnTo>
                      <a:lnTo>
                        <a:pt x="783" y="597"/>
                      </a:lnTo>
                      <a:lnTo>
                        <a:pt x="785" y="598"/>
                      </a:lnTo>
                      <a:lnTo>
                        <a:pt x="787" y="598"/>
                      </a:lnTo>
                      <a:lnTo>
                        <a:pt x="788" y="600"/>
                      </a:lnTo>
                      <a:lnTo>
                        <a:pt x="790" y="600"/>
                      </a:lnTo>
                      <a:lnTo>
                        <a:pt x="792" y="602"/>
                      </a:lnTo>
                      <a:lnTo>
                        <a:pt x="795" y="602"/>
                      </a:lnTo>
                      <a:lnTo>
                        <a:pt x="796" y="602"/>
                      </a:lnTo>
                      <a:lnTo>
                        <a:pt x="798" y="603"/>
                      </a:lnTo>
                      <a:lnTo>
                        <a:pt x="800" y="605"/>
                      </a:lnTo>
                      <a:lnTo>
                        <a:pt x="801" y="605"/>
                      </a:lnTo>
                      <a:lnTo>
                        <a:pt x="803" y="607"/>
                      </a:lnTo>
                      <a:lnTo>
                        <a:pt x="805" y="607"/>
                      </a:lnTo>
                      <a:lnTo>
                        <a:pt x="806" y="607"/>
                      </a:lnTo>
                      <a:lnTo>
                        <a:pt x="808" y="608"/>
                      </a:lnTo>
                      <a:lnTo>
                        <a:pt x="811" y="608"/>
                      </a:lnTo>
                      <a:lnTo>
                        <a:pt x="813" y="610"/>
                      </a:lnTo>
                      <a:lnTo>
                        <a:pt x="815" y="610"/>
                      </a:lnTo>
                      <a:lnTo>
                        <a:pt x="816" y="610"/>
                      </a:lnTo>
                      <a:lnTo>
                        <a:pt x="818" y="610"/>
                      </a:lnTo>
                      <a:lnTo>
                        <a:pt x="820" y="610"/>
                      </a:lnTo>
                      <a:lnTo>
                        <a:pt x="821" y="612"/>
                      </a:lnTo>
                      <a:lnTo>
                        <a:pt x="823" y="612"/>
                      </a:lnTo>
                      <a:lnTo>
                        <a:pt x="826" y="612"/>
                      </a:lnTo>
                      <a:lnTo>
                        <a:pt x="828" y="612"/>
                      </a:lnTo>
                      <a:lnTo>
                        <a:pt x="830" y="612"/>
                      </a:lnTo>
                      <a:lnTo>
                        <a:pt x="831" y="612"/>
                      </a:lnTo>
                      <a:lnTo>
                        <a:pt x="833" y="612"/>
                      </a:lnTo>
                      <a:lnTo>
                        <a:pt x="834" y="612"/>
                      </a:lnTo>
                      <a:lnTo>
                        <a:pt x="836" y="612"/>
                      </a:lnTo>
                      <a:lnTo>
                        <a:pt x="838" y="612"/>
                      </a:lnTo>
                      <a:lnTo>
                        <a:pt x="841" y="612"/>
                      </a:lnTo>
                      <a:lnTo>
                        <a:pt x="843" y="612"/>
                      </a:lnTo>
                      <a:lnTo>
                        <a:pt x="844" y="613"/>
                      </a:lnTo>
                      <a:lnTo>
                        <a:pt x="846" y="613"/>
                      </a:lnTo>
                      <a:lnTo>
                        <a:pt x="848" y="613"/>
                      </a:lnTo>
                      <a:lnTo>
                        <a:pt x="849" y="613"/>
                      </a:lnTo>
                      <a:lnTo>
                        <a:pt x="851" y="613"/>
                      </a:lnTo>
                      <a:lnTo>
                        <a:pt x="853" y="613"/>
                      </a:lnTo>
                      <a:lnTo>
                        <a:pt x="856" y="613"/>
                      </a:lnTo>
                      <a:lnTo>
                        <a:pt x="858" y="613"/>
                      </a:lnTo>
                      <a:lnTo>
                        <a:pt x="859" y="613"/>
                      </a:lnTo>
                      <a:lnTo>
                        <a:pt x="861" y="613"/>
                      </a:lnTo>
                      <a:lnTo>
                        <a:pt x="863" y="613"/>
                      </a:lnTo>
                      <a:lnTo>
                        <a:pt x="864" y="615"/>
                      </a:lnTo>
                      <a:lnTo>
                        <a:pt x="866" y="615"/>
                      </a:lnTo>
                      <a:lnTo>
                        <a:pt x="867" y="615"/>
                      </a:lnTo>
                      <a:lnTo>
                        <a:pt x="869" y="615"/>
                      </a:lnTo>
                      <a:lnTo>
                        <a:pt x="872" y="615"/>
                      </a:lnTo>
                      <a:lnTo>
                        <a:pt x="874" y="615"/>
                      </a:lnTo>
                      <a:lnTo>
                        <a:pt x="876" y="616"/>
                      </a:lnTo>
                      <a:lnTo>
                        <a:pt x="877" y="616"/>
                      </a:lnTo>
                      <a:lnTo>
                        <a:pt x="879" y="616"/>
                      </a:lnTo>
                      <a:lnTo>
                        <a:pt x="881" y="616"/>
                      </a:lnTo>
                      <a:lnTo>
                        <a:pt x="882" y="618"/>
                      </a:lnTo>
                      <a:lnTo>
                        <a:pt x="884" y="618"/>
                      </a:lnTo>
                      <a:lnTo>
                        <a:pt x="887" y="618"/>
                      </a:lnTo>
                      <a:lnTo>
                        <a:pt x="889" y="620"/>
                      </a:lnTo>
                      <a:lnTo>
                        <a:pt x="891" y="620"/>
                      </a:lnTo>
                      <a:lnTo>
                        <a:pt x="892" y="620"/>
                      </a:lnTo>
                      <a:lnTo>
                        <a:pt x="894" y="621"/>
                      </a:lnTo>
                      <a:lnTo>
                        <a:pt x="896" y="621"/>
                      </a:lnTo>
                      <a:lnTo>
                        <a:pt x="897" y="621"/>
                      </a:lnTo>
                      <a:lnTo>
                        <a:pt x="899" y="621"/>
                      </a:lnTo>
                      <a:lnTo>
                        <a:pt x="902" y="621"/>
                      </a:lnTo>
                      <a:lnTo>
                        <a:pt x="904" y="623"/>
                      </a:lnTo>
                      <a:lnTo>
                        <a:pt x="905" y="623"/>
                      </a:lnTo>
                      <a:lnTo>
                        <a:pt x="907" y="623"/>
                      </a:lnTo>
                      <a:lnTo>
                        <a:pt x="909" y="625"/>
                      </a:lnTo>
                      <a:lnTo>
                        <a:pt x="910" y="625"/>
                      </a:lnTo>
                      <a:lnTo>
                        <a:pt x="912" y="625"/>
                      </a:lnTo>
                      <a:lnTo>
                        <a:pt x="914" y="625"/>
                      </a:lnTo>
                      <a:lnTo>
                        <a:pt x="917" y="626"/>
                      </a:lnTo>
                      <a:lnTo>
                        <a:pt x="919" y="626"/>
                      </a:lnTo>
                      <a:lnTo>
                        <a:pt x="920" y="626"/>
                      </a:lnTo>
                      <a:lnTo>
                        <a:pt x="922" y="626"/>
                      </a:lnTo>
                      <a:lnTo>
                        <a:pt x="924" y="626"/>
                      </a:lnTo>
                      <a:lnTo>
                        <a:pt x="925" y="626"/>
                      </a:lnTo>
                      <a:lnTo>
                        <a:pt x="927" y="628"/>
                      </a:lnTo>
                      <a:lnTo>
                        <a:pt x="929" y="628"/>
                      </a:lnTo>
                      <a:lnTo>
                        <a:pt x="930" y="628"/>
                      </a:lnTo>
                      <a:lnTo>
                        <a:pt x="934" y="628"/>
                      </a:lnTo>
                      <a:lnTo>
                        <a:pt x="935" y="628"/>
                      </a:lnTo>
                      <a:lnTo>
                        <a:pt x="937" y="628"/>
                      </a:lnTo>
                      <a:lnTo>
                        <a:pt x="939" y="628"/>
                      </a:lnTo>
                      <a:lnTo>
                        <a:pt x="940" y="628"/>
                      </a:lnTo>
                      <a:lnTo>
                        <a:pt x="942" y="628"/>
                      </a:lnTo>
                      <a:lnTo>
                        <a:pt x="943" y="628"/>
                      </a:lnTo>
                      <a:lnTo>
                        <a:pt x="945" y="628"/>
                      </a:lnTo>
                      <a:lnTo>
                        <a:pt x="948" y="628"/>
                      </a:lnTo>
                      <a:lnTo>
                        <a:pt x="950" y="628"/>
                      </a:lnTo>
                      <a:lnTo>
                        <a:pt x="952" y="628"/>
                      </a:lnTo>
                      <a:lnTo>
                        <a:pt x="953" y="628"/>
                      </a:lnTo>
                      <a:lnTo>
                        <a:pt x="955" y="628"/>
                      </a:lnTo>
                      <a:lnTo>
                        <a:pt x="957" y="628"/>
                      </a:lnTo>
                      <a:lnTo>
                        <a:pt x="958" y="628"/>
                      </a:lnTo>
                      <a:lnTo>
                        <a:pt x="960" y="628"/>
                      </a:lnTo>
                      <a:lnTo>
                        <a:pt x="963" y="628"/>
                      </a:lnTo>
                      <a:lnTo>
                        <a:pt x="965" y="628"/>
                      </a:lnTo>
                      <a:lnTo>
                        <a:pt x="967" y="628"/>
                      </a:lnTo>
                      <a:lnTo>
                        <a:pt x="968" y="628"/>
                      </a:lnTo>
                      <a:lnTo>
                        <a:pt x="970" y="628"/>
                      </a:lnTo>
                      <a:lnTo>
                        <a:pt x="972" y="628"/>
                      </a:lnTo>
                      <a:lnTo>
                        <a:pt x="973" y="628"/>
                      </a:lnTo>
                      <a:lnTo>
                        <a:pt x="975" y="628"/>
                      </a:lnTo>
                      <a:lnTo>
                        <a:pt x="978" y="628"/>
                      </a:lnTo>
                      <a:lnTo>
                        <a:pt x="980" y="628"/>
                      </a:lnTo>
                      <a:lnTo>
                        <a:pt x="981" y="628"/>
                      </a:lnTo>
                      <a:lnTo>
                        <a:pt x="983" y="628"/>
                      </a:lnTo>
                      <a:lnTo>
                        <a:pt x="985" y="628"/>
                      </a:lnTo>
                      <a:lnTo>
                        <a:pt x="986" y="628"/>
                      </a:lnTo>
                      <a:lnTo>
                        <a:pt x="988" y="628"/>
                      </a:lnTo>
                      <a:lnTo>
                        <a:pt x="990" y="628"/>
                      </a:lnTo>
                      <a:lnTo>
                        <a:pt x="991" y="628"/>
                      </a:lnTo>
                      <a:lnTo>
                        <a:pt x="995" y="628"/>
                      </a:lnTo>
                      <a:lnTo>
                        <a:pt x="996" y="628"/>
                      </a:lnTo>
                      <a:lnTo>
                        <a:pt x="998" y="628"/>
                      </a:lnTo>
                      <a:lnTo>
                        <a:pt x="1000" y="628"/>
                      </a:lnTo>
                      <a:lnTo>
                        <a:pt x="1001" y="628"/>
                      </a:lnTo>
                      <a:lnTo>
                        <a:pt x="1003" y="628"/>
                      </a:lnTo>
                      <a:lnTo>
                        <a:pt x="1005" y="628"/>
                      </a:lnTo>
                      <a:lnTo>
                        <a:pt x="1006" y="628"/>
                      </a:lnTo>
                      <a:lnTo>
                        <a:pt x="1010" y="628"/>
                      </a:lnTo>
                      <a:lnTo>
                        <a:pt x="1011" y="628"/>
                      </a:lnTo>
                      <a:lnTo>
                        <a:pt x="1013" y="628"/>
                      </a:lnTo>
                      <a:lnTo>
                        <a:pt x="1015" y="628"/>
                      </a:lnTo>
                      <a:lnTo>
                        <a:pt x="1016" y="628"/>
                      </a:lnTo>
                      <a:lnTo>
                        <a:pt x="1018" y="628"/>
                      </a:lnTo>
                      <a:lnTo>
                        <a:pt x="1019" y="628"/>
                      </a:lnTo>
                      <a:lnTo>
                        <a:pt x="1021" y="628"/>
                      </a:lnTo>
                      <a:lnTo>
                        <a:pt x="1024" y="628"/>
                      </a:lnTo>
                      <a:lnTo>
                        <a:pt x="1026" y="630"/>
                      </a:lnTo>
                      <a:lnTo>
                        <a:pt x="1028" y="630"/>
                      </a:lnTo>
                      <a:lnTo>
                        <a:pt x="1029" y="630"/>
                      </a:lnTo>
                      <a:lnTo>
                        <a:pt x="1031" y="630"/>
                      </a:lnTo>
                      <a:lnTo>
                        <a:pt x="1033" y="630"/>
                      </a:lnTo>
                      <a:lnTo>
                        <a:pt x="1034" y="628"/>
                      </a:lnTo>
                      <a:lnTo>
                        <a:pt x="1036" y="628"/>
                      </a:lnTo>
                      <a:lnTo>
                        <a:pt x="1039" y="628"/>
                      </a:lnTo>
                      <a:lnTo>
                        <a:pt x="1041" y="628"/>
                      </a:lnTo>
                      <a:lnTo>
                        <a:pt x="1043" y="628"/>
                      </a:lnTo>
                      <a:lnTo>
                        <a:pt x="1044" y="628"/>
                      </a:lnTo>
                      <a:lnTo>
                        <a:pt x="1046" y="628"/>
                      </a:lnTo>
                      <a:lnTo>
                        <a:pt x="1048" y="628"/>
                      </a:lnTo>
                      <a:lnTo>
                        <a:pt x="1049" y="628"/>
                      </a:lnTo>
                      <a:lnTo>
                        <a:pt x="1051" y="628"/>
                      </a:lnTo>
                      <a:lnTo>
                        <a:pt x="1053" y="628"/>
                      </a:lnTo>
                      <a:lnTo>
                        <a:pt x="1056" y="628"/>
                      </a:lnTo>
                      <a:lnTo>
                        <a:pt x="1057" y="628"/>
                      </a:lnTo>
                      <a:lnTo>
                        <a:pt x="1059" y="626"/>
                      </a:lnTo>
                      <a:lnTo>
                        <a:pt x="1061" y="626"/>
                      </a:lnTo>
                      <a:lnTo>
                        <a:pt x="1062" y="626"/>
                      </a:lnTo>
                      <a:lnTo>
                        <a:pt x="1064" y="626"/>
                      </a:lnTo>
                      <a:lnTo>
                        <a:pt x="1066" y="626"/>
                      </a:lnTo>
                      <a:lnTo>
                        <a:pt x="1067" y="626"/>
                      </a:lnTo>
                      <a:lnTo>
                        <a:pt x="1071" y="626"/>
                      </a:lnTo>
                      <a:lnTo>
                        <a:pt x="1072" y="626"/>
                      </a:lnTo>
                      <a:lnTo>
                        <a:pt x="1074" y="626"/>
                      </a:lnTo>
                      <a:lnTo>
                        <a:pt x="1076" y="625"/>
                      </a:lnTo>
                      <a:lnTo>
                        <a:pt x="1077" y="625"/>
                      </a:lnTo>
                      <a:lnTo>
                        <a:pt x="1079" y="626"/>
                      </a:lnTo>
                      <a:lnTo>
                        <a:pt x="1081" y="626"/>
                      </a:lnTo>
                      <a:lnTo>
                        <a:pt x="1082" y="626"/>
                      </a:lnTo>
                      <a:lnTo>
                        <a:pt x="1086" y="626"/>
                      </a:lnTo>
                      <a:lnTo>
                        <a:pt x="1087" y="626"/>
                      </a:lnTo>
                      <a:lnTo>
                        <a:pt x="1089" y="626"/>
                      </a:lnTo>
                      <a:lnTo>
                        <a:pt x="1091" y="626"/>
                      </a:lnTo>
                      <a:lnTo>
                        <a:pt x="1092" y="626"/>
                      </a:lnTo>
                      <a:lnTo>
                        <a:pt x="1094" y="626"/>
                      </a:lnTo>
                      <a:lnTo>
                        <a:pt x="1095" y="626"/>
                      </a:lnTo>
                      <a:lnTo>
                        <a:pt x="1097" y="628"/>
                      </a:lnTo>
                      <a:lnTo>
                        <a:pt x="1100" y="628"/>
                      </a:lnTo>
                      <a:lnTo>
                        <a:pt x="1102" y="628"/>
                      </a:lnTo>
                      <a:lnTo>
                        <a:pt x="1104" y="628"/>
                      </a:lnTo>
                      <a:lnTo>
                        <a:pt x="1105" y="628"/>
                      </a:lnTo>
                      <a:lnTo>
                        <a:pt x="1107" y="628"/>
                      </a:lnTo>
                      <a:lnTo>
                        <a:pt x="1109" y="630"/>
                      </a:lnTo>
                      <a:lnTo>
                        <a:pt x="1110" y="630"/>
                      </a:lnTo>
                      <a:lnTo>
                        <a:pt x="1112" y="630"/>
                      </a:lnTo>
                      <a:lnTo>
                        <a:pt x="1114" y="630"/>
                      </a:lnTo>
                      <a:lnTo>
                        <a:pt x="1117" y="630"/>
                      </a:lnTo>
                      <a:lnTo>
                        <a:pt x="1119" y="630"/>
                      </a:lnTo>
                      <a:lnTo>
                        <a:pt x="1120" y="630"/>
                      </a:lnTo>
                      <a:lnTo>
                        <a:pt x="1122" y="630"/>
                      </a:lnTo>
                      <a:lnTo>
                        <a:pt x="1124" y="630"/>
                      </a:lnTo>
                      <a:lnTo>
                        <a:pt x="1125" y="631"/>
                      </a:lnTo>
                      <a:lnTo>
                        <a:pt x="1127" y="631"/>
                      </a:lnTo>
                      <a:lnTo>
                        <a:pt x="1128" y="631"/>
                      </a:lnTo>
                      <a:lnTo>
                        <a:pt x="1132" y="631"/>
                      </a:lnTo>
                      <a:lnTo>
                        <a:pt x="1133" y="631"/>
                      </a:lnTo>
                      <a:lnTo>
                        <a:pt x="1135" y="631"/>
                      </a:lnTo>
                      <a:lnTo>
                        <a:pt x="1137" y="631"/>
                      </a:lnTo>
                      <a:lnTo>
                        <a:pt x="1138" y="631"/>
                      </a:lnTo>
                      <a:lnTo>
                        <a:pt x="1140" y="631"/>
                      </a:lnTo>
                      <a:lnTo>
                        <a:pt x="1142" y="631"/>
                      </a:lnTo>
                      <a:lnTo>
                        <a:pt x="1143" y="631"/>
                      </a:lnTo>
                      <a:lnTo>
                        <a:pt x="1147" y="630"/>
                      </a:lnTo>
                      <a:lnTo>
                        <a:pt x="1148" y="630"/>
                      </a:lnTo>
                      <a:lnTo>
                        <a:pt x="1150" y="630"/>
                      </a:lnTo>
                      <a:lnTo>
                        <a:pt x="1152" y="630"/>
                      </a:lnTo>
                      <a:lnTo>
                        <a:pt x="1153" y="630"/>
                      </a:lnTo>
                      <a:lnTo>
                        <a:pt x="1155" y="630"/>
                      </a:lnTo>
                      <a:lnTo>
                        <a:pt x="1157" y="628"/>
                      </a:lnTo>
                      <a:lnTo>
                        <a:pt x="1158" y="628"/>
                      </a:lnTo>
                      <a:lnTo>
                        <a:pt x="1162" y="628"/>
                      </a:lnTo>
                      <a:lnTo>
                        <a:pt x="1163" y="628"/>
                      </a:lnTo>
                      <a:lnTo>
                        <a:pt x="1165" y="626"/>
                      </a:lnTo>
                      <a:lnTo>
                        <a:pt x="1166" y="626"/>
                      </a:lnTo>
                      <a:lnTo>
                        <a:pt x="1168" y="626"/>
                      </a:lnTo>
                      <a:lnTo>
                        <a:pt x="1170" y="626"/>
                      </a:lnTo>
                      <a:lnTo>
                        <a:pt x="1171" y="625"/>
                      </a:lnTo>
                      <a:lnTo>
                        <a:pt x="1173" y="625"/>
                      </a:lnTo>
                      <a:lnTo>
                        <a:pt x="1175" y="625"/>
                      </a:lnTo>
                      <a:lnTo>
                        <a:pt x="1178" y="625"/>
                      </a:lnTo>
                      <a:lnTo>
                        <a:pt x="1180" y="623"/>
                      </a:lnTo>
                      <a:lnTo>
                        <a:pt x="1181" y="623"/>
                      </a:lnTo>
                      <a:lnTo>
                        <a:pt x="1183" y="623"/>
                      </a:lnTo>
                      <a:lnTo>
                        <a:pt x="1185" y="623"/>
                      </a:lnTo>
                      <a:lnTo>
                        <a:pt x="1186" y="625"/>
                      </a:lnTo>
                      <a:lnTo>
                        <a:pt x="1188" y="625"/>
                      </a:lnTo>
                      <a:lnTo>
                        <a:pt x="1190" y="625"/>
                      </a:lnTo>
                      <a:lnTo>
                        <a:pt x="1193" y="625"/>
                      </a:lnTo>
                      <a:lnTo>
                        <a:pt x="1195" y="625"/>
                      </a:lnTo>
                      <a:lnTo>
                        <a:pt x="1196" y="625"/>
                      </a:lnTo>
                      <a:lnTo>
                        <a:pt x="1198" y="626"/>
                      </a:lnTo>
                      <a:lnTo>
                        <a:pt x="1200" y="626"/>
                      </a:lnTo>
                      <a:lnTo>
                        <a:pt x="1201" y="626"/>
                      </a:lnTo>
                      <a:lnTo>
                        <a:pt x="1203" y="626"/>
                      </a:lnTo>
                      <a:lnTo>
                        <a:pt x="1204" y="626"/>
                      </a:lnTo>
                      <a:lnTo>
                        <a:pt x="1208" y="628"/>
                      </a:lnTo>
                      <a:lnTo>
                        <a:pt x="1209" y="628"/>
                      </a:lnTo>
                      <a:lnTo>
                        <a:pt x="1211" y="628"/>
                      </a:lnTo>
                      <a:lnTo>
                        <a:pt x="1213" y="628"/>
                      </a:lnTo>
                      <a:lnTo>
                        <a:pt x="1214" y="628"/>
                      </a:lnTo>
                      <a:lnTo>
                        <a:pt x="1216" y="628"/>
                      </a:lnTo>
                      <a:lnTo>
                        <a:pt x="1218" y="628"/>
                      </a:lnTo>
                      <a:lnTo>
                        <a:pt x="1219" y="628"/>
                      </a:lnTo>
                      <a:lnTo>
                        <a:pt x="1223" y="628"/>
                      </a:lnTo>
                      <a:lnTo>
                        <a:pt x="1224" y="628"/>
                      </a:lnTo>
                      <a:lnTo>
                        <a:pt x="1226" y="628"/>
                      </a:lnTo>
                      <a:lnTo>
                        <a:pt x="1228" y="628"/>
                      </a:lnTo>
                      <a:lnTo>
                        <a:pt x="1229" y="628"/>
                      </a:lnTo>
                      <a:lnTo>
                        <a:pt x="1231" y="628"/>
                      </a:lnTo>
                      <a:lnTo>
                        <a:pt x="1233" y="628"/>
                      </a:lnTo>
                      <a:lnTo>
                        <a:pt x="1234" y="628"/>
                      </a:lnTo>
                      <a:lnTo>
                        <a:pt x="1236" y="628"/>
                      </a:lnTo>
                      <a:lnTo>
                        <a:pt x="1239" y="628"/>
                      </a:lnTo>
                      <a:lnTo>
                        <a:pt x="1241" y="628"/>
                      </a:lnTo>
                      <a:lnTo>
                        <a:pt x="1242" y="628"/>
                      </a:lnTo>
                      <a:lnTo>
                        <a:pt x="1244" y="628"/>
                      </a:lnTo>
                      <a:lnTo>
                        <a:pt x="1246" y="628"/>
                      </a:lnTo>
                      <a:lnTo>
                        <a:pt x="1247" y="628"/>
                      </a:lnTo>
                      <a:lnTo>
                        <a:pt x="1249" y="628"/>
                      </a:lnTo>
                      <a:lnTo>
                        <a:pt x="1251" y="628"/>
                      </a:lnTo>
                      <a:lnTo>
                        <a:pt x="1254" y="628"/>
                      </a:lnTo>
                      <a:lnTo>
                        <a:pt x="1256" y="628"/>
                      </a:lnTo>
                      <a:lnTo>
                        <a:pt x="1257" y="626"/>
                      </a:lnTo>
                      <a:lnTo>
                        <a:pt x="1259" y="626"/>
                      </a:lnTo>
                      <a:lnTo>
                        <a:pt x="1261" y="626"/>
                      </a:lnTo>
                      <a:lnTo>
                        <a:pt x="1262" y="626"/>
                      </a:lnTo>
                      <a:lnTo>
                        <a:pt x="1264" y="626"/>
                      </a:lnTo>
                      <a:lnTo>
                        <a:pt x="1266" y="626"/>
                      </a:lnTo>
                      <a:lnTo>
                        <a:pt x="1269" y="626"/>
                      </a:lnTo>
                      <a:lnTo>
                        <a:pt x="1271" y="626"/>
                      </a:lnTo>
                      <a:lnTo>
                        <a:pt x="1272" y="625"/>
                      </a:lnTo>
                      <a:lnTo>
                        <a:pt x="1274" y="625"/>
                      </a:lnTo>
                      <a:lnTo>
                        <a:pt x="1276" y="625"/>
                      </a:lnTo>
                      <a:lnTo>
                        <a:pt x="1277" y="625"/>
                      </a:lnTo>
                      <a:lnTo>
                        <a:pt x="1279" y="623"/>
                      </a:lnTo>
                      <a:lnTo>
                        <a:pt x="1280" y="623"/>
                      </a:lnTo>
                      <a:lnTo>
                        <a:pt x="1284" y="623"/>
                      </a:lnTo>
                      <a:lnTo>
                        <a:pt x="1285" y="621"/>
                      </a:lnTo>
                      <a:lnTo>
                        <a:pt x="1287" y="621"/>
                      </a:lnTo>
                      <a:lnTo>
                        <a:pt x="1289" y="621"/>
                      </a:lnTo>
                      <a:lnTo>
                        <a:pt x="1290" y="620"/>
                      </a:lnTo>
                      <a:lnTo>
                        <a:pt x="1292" y="620"/>
                      </a:lnTo>
                      <a:lnTo>
                        <a:pt x="1294" y="620"/>
                      </a:lnTo>
                      <a:lnTo>
                        <a:pt x="1295" y="618"/>
                      </a:lnTo>
                      <a:lnTo>
                        <a:pt x="1297" y="618"/>
                      </a:lnTo>
                      <a:lnTo>
                        <a:pt x="1300" y="618"/>
                      </a:lnTo>
                      <a:lnTo>
                        <a:pt x="1302" y="618"/>
                      </a:lnTo>
                      <a:lnTo>
                        <a:pt x="1304" y="618"/>
                      </a:lnTo>
                      <a:lnTo>
                        <a:pt x="1305" y="618"/>
                      </a:lnTo>
                      <a:lnTo>
                        <a:pt x="1307" y="618"/>
                      </a:lnTo>
                      <a:lnTo>
                        <a:pt x="1309" y="616"/>
                      </a:lnTo>
                      <a:lnTo>
                        <a:pt x="1310" y="615"/>
                      </a:lnTo>
                      <a:lnTo>
                        <a:pt x="1312" y="613"/>
                      </a:lnTo>
                      <a:lnTo>
                        <a:pt x="1315" y="613"/>
                      </a:lnTo>
                      <a:lnTo>
                        <a:pt x="1317" y="612"/>
                      </a:lnTo>
                      <a:lnTo>
                        <a:pt x="1318" y="612"/>
                      </a:lnTo>
                      <a:lnTo>
                        <a:pt x="1320" y="608"/>
                      </a:lnTo>
                      <a:lnTo>
                        <a:pt x="1322" y="607"/>
                      </a:lnTo>
                      <a:lnTo>
                        <a:pt x="1323" y="605"/>
                      </a:lnTo>
                      <a:lnTo>
                        <a:pt x="1325" y="603"/>
                      </a:lnTo>
                      <a:lnTo>
                        <a:pt x="1327" y="598"/>
                      </a:lnTo>
                      <a:lnTo>
                        <a:pt x="1330" y="597"/>
                      </a:lnTo>
                      <a:lnTo>
                        <a:pt x="1332" y="593"/>
                      </a:lnTo>
                      <a:lnTo>
                        <a:pt x="1333" y="592"/>
                      </a:lnTo>
                      <a:lnTo>
                        <a:pt x="1335" y="587"/>
                      </a:lnTo>
                      <a:lnTo>
                        <a:pt x="1337" y="585"/>
                      </a:lnTo>
                      <a:lnTo>
                        <a:pt x="1338" y="582"/>
                      </a:lnTo>
                      <a:lnTo>
                        <a:pt x="1340" y="580"/>
                      </a:lnTo>
                      <a:lnTo>
                        <a:pt x="1342" y="577"/>
                      </a:lnTo>
                      <a:lnTo>
                        <a:pt x="1345" y="577"/>
                      </a:lnTo>
                      <a:lnTo>
                        <a:pt x="1347" y="573"/>
                      </a:lnTo>
                      <a:lnTo>
                        <a:pt x="1348" y="573"/>
                      </a:lnTo>
                      <a:lnTo>
                        <a:pt x="1350" y="577"/>
                      </a:lnTo>
                      <a:lnTo>
                        <a:pt x="1352" y="577"/>
                      </a:lnTo>
                      <a:lnTo>
                        <a:pt x="1353" y="580"/>
                      </a:lnTo>
                      <a:lnTo>
                        <a:pt x="1355" y="580"/>
                      </a:lnTo>
                      <a:lnTo>
                        <a:pt x="1356" y="583"/>
                      </a:lnTo>
                      <a:lnTo>
                        <a:pt x="1358" y="585"/>
                      </a:lnTo>
                      <a:lnTo>
                        <a:pt x="1361" y="587"/>
                      </a:lnTo>
                      <a:lnTo>
                        <a:pt x="1363" y="588"/>
                      </a:lnTo>
                      <a:lnTo>
                        <a:pt x="1365" y="592"/>
                      </a:lnTo>
                      <a:lnTo>
                        <a:pt x="1366" y="592"/>
                      </a:lnTo>
                      <a:lnTo>
                        <a:pt x="1368" y="595"/>
                      </a:lnTo>
                      <a:lnTo>
                        <a:pt x="1370" y="597"/>
                      </a:lnTo>
                      <a:lnTo>
                        <a:pt x="1371" y="598"/>
                      </a:lnTo>
                      <a:lnTo>
                        <a:pt x="1373" y="598"/>
                      </a:lnTo>
                      <a:lnTo>
                        <a:pt x="1376" y="600"/>
                      </a:lnTo>
                      <a:lnTo>
                        <a:pt x="1378" y="600"/>
                      </a:lnTo>
                      <a:lnTo>
                        <a:pt x="1380" y="600"/>
                      </a:lnTo>
                      <a:lnTo>
                        <a:pt x="1381" y="600"/>
                      </a:lnTo>
                      <a:lnTo>
                        <a:pt x="1383" y="600"/>
                      </a:lnTo>
                      <a:lnTo>
                        <a:pt x="1385" y="600"/>
                      </a:lnTo>
                      <a:lnTo>
                        <a:pt x="1386" y="598"/>
                      </a:lnTo>
                      <a:lnTo>
                        <a:pt x="1388" y="598"/>
                      </a:lnTo>
                      <a:lnTo>
                        <a:pt x="1391" y="597"/>
                      </a:lnTo>
                      <a:lnTo>
                        <a:pt x="1393" y="597"/>
                      </a:lnTo>
                      <a:lnTo>
                        <a:pt x="1394" y="597"/>
                      </a:lnTo>
                      <a:lnTo>
                        <a:pt x="1396" y="597"/>
                      </a:lnTo>
                      <a:lnTo>
                        <a:pt x="1398" y="597"/>
                      </a:lnTo>
                      <a:lnTo>
                        <a:pt x="1399" y="595"/>
                      </a:lnTo>
                      <a:lnTo>
                        <a:pt x="1401" y="593"/>
                      </a:lnTo>
                      <a:lnTo>
                        <a:pt x="1403" y="593"/>
                      </a:lnTo>
                      <a:lnTo>
                        <a:pt x="1406" y="592"/>
                      </a:lnTo>
                      <a:lnTo>
                        <a:pt x="1408" y="592"/>
                      </a:lnTo>
                      <a:lnTo>
                        <a:pt x="1409" y="592"/>
                      </a:lnTo>
                      <a:lnTo>
                        <a:pt x="1411" y="590"/>
                      </a:lnTo>
                      <a:lnTo>
                        <a:pt x="1413" y="588"/>
                      </a:lnTo>
                      <a:lnTo>
                        <a:pt x="1414" y="590"/>
                      </a:lnTo>
                      <a:lnTo>
                        <a:pt x="1416" y="588"/>
                      </a:lnTo>
                      <a:lnTo>
                        <a:pt x="1418" y="588"/>
                      </a:lnTo>
                      <a:lnTo>
                        <a:pt x="1419" y="587"/>
                      </a:lnTo>
                      <a:lnTo>
                        <a:pt x="1423" y="585"/>
                      </a:lnTo>
                      <a:lnTo>
                        <a:pt x="1424" y="582"/>
                      </a:lnTo>
                      <a:lnTo>
                        <a:pt x="1426" y="582"/>
                      </a:lnTo>
                      <a:lnTo>
                        <a:pt x="1427" y="578"/>
                      </a:lnTo>
                      <a:lnTo>
                        <a:pt x="1429" y="578"/>
                      </a:lnTo>
                      <a:lnTo>
                        <a:pt x="1431" y="572"/>
                      </a:lnTo>
                      <a:lnTo>
                        <a:pt x="1432" y="570"/>
                      </a:lnTo>
                      <a:lnTo>
                        <a:pt x="1434" y="565"/>
                      </a:lnTo>
                      <a:lnTo>
                        <a:pt x="1437" y="562"/>
                      </a:lnTo>
                      <a:lnTo>
                        <a:pt x="1439" y="554"/>
                      </a:lnTo>
                      <a:lnTo>
                        <a:pt x="1441" y="549"/>
                      </a:lnTo>
                      <a:lnTo>
                        <a:pt x="1442" y="532"/>
                      </a:lnTo>
                      <a:lnTo>
                        <a:pt x="1444" y="527"/>
                      </a:lnTo>
                      <a:lnTo>
                        <a:pt x="1446" y="516"/>
                      </a:lnTo>
                      <a:lnTo>
                        <a:pt x="1447" y="509"/>
                      </a:lnTo>
                      <a:lnTo>
                        <a:pt x="1449" y="496"/>
                      </a:lnTo>
                      <a:lnTo>
                        <a:pt x="1452" y="488"/>
                      </a:lnTo>
                      <a:lnTo>
                        <a:pt x="1454" y="458"/>
                      </a:lnTo>
                      <a:lnTo>
                        <a:pt x="1456" y="448"/>
                      </a:lnTo>
                      <a:lnTo>
                        <a:pt x="1457" y="433"/>
                      </a:lnTo>
                      <a:lnTo>
                        <a:pt x="1459" y="428"/>
                      </a:lnTo>
                      <a:lnTo>
                        <a:pt x="1461" y="425"/>
                      </a:lnTo>
                      <a:lnTo>
                        <a:pt x="1462" y="428"/>
                      </a:lnTo>
                      <a:lnTo>
                        <a:pt x="1464" y="438"/>
                      </a:lnTo>
                      <a:lnTo>
                        <a:pt x="1467" y="440"/>
                      </a:lnTo>
                      <a:lnTo>
                        <a:pt x="1469" y="438"/>
                      </a:lnTo>
                      <a:lnTo>
                        <a:pt x="1470" y="436"/>
                      </a:lnTo>
                      <a:lnTo>
                        <a:pt x="1472" y="431"/>
                      </a:lnTo>
                      <a:lnTo>
                        <a:pt x="1474" y="428"/>
                      </a:lnTo>
                      <a:lnTo>
                        <a:pt x="1475" y="421"/>
                      </a:lnTo>
                      <a:lnTo>
                        <a:pt x="1477" y="420"/>
                      </a:lnTo>
                      <a:lnTo>
                        <a:pt x="1479" y="416"/>
                      </a:lnTo>
                      <a:lnTo>
                        <a:pt x="1480" y="415"/>
                      </a:lnTo>
                      <a:lnTo>
                        <a:pt x="1484" y="413"/>
                      </a:lnTo>
                      <a:lnTo>
                        <a:pt x="1485" y="413"/>
                      </a:lnTo>
                      <a:lnTo>
                        <a:pt x="1487" y="411"/>
                      </a:lnTo>
                      <a:lnTo>
                        <a:pt x="1489" y="413"/>
                      </a:lnTo>
                      <a:lnTo>
                        <a:pt x="1490" y="413"/>
                      </a:lnTo>
                      <a:lnTo>
                        <a:pt x="1492" y="415"/>
                      </a:lnTo>
                      <a:lnTo>
                        <a:pt x="1494" y="416"/>
                      </a:lnTo>
                      <a:lnTo>
                        <a:pt x="1495" y="418"/>
                      </a:lnTo>
                      <a:lnTo>
                        <a:pt x="1499" y="425"/>
                      </a:lnTo>
                      <a:lnTo>
                        <a:pt x="1500" y="426"/>
                      </a:lnTo>
                      <a:lnTo>
                        <a:pt x="1502" y="428"/>
                      </a:lnTo>
                      <a:lnTo>
                        <a:pt x="1503" y="430"/>
                      </a:lnTo>
                      <a:lnTo>
                        <a:pt x="1505" y="430"/>
                      </a:lnTo>
                      <a:lnTo>
                        <a:pt x="1507" y="430"/>
                      </a:lnTo>
                      <a:lnTo>
                        <a:pt x="1508" y="426"/>
                      </a:lnTo>
                      <a:lnTo>
                        <a:pt x="1510" y="426"/>
                      </a:lnTo>
                      <a:lnTo>
                        <a:pt x="1513" y="428"/>
                      </a:lnTo>
                      <a:lnTo>
                        <a:pt x="1515" y="430"/>
                      </a:lnTo>
                      <a:lnTo>
                        <a:pt x="1517" y="436"/>
                      </a:lnTo>
                      <a:lnTo>
                        <a:pt x="1518" y="440"/>
                      </a:lnTo>
                      <a:lnTo>
                        <a:pt x="1520" y="441"/>
                      </a:lnTo>
                      <a:lnTo>
                        <a:pt x="1522" y="441"/>
                      </a:lnTo>
                      <a:lnTo>
                        <a:pt x="1523" y="440"/>
                      </a:lnTo>
                      <a:lnTo>
                        <a:pt x="1525" y="440"/>
                      </a:lnTo>
                      <a:lnTo>
                        <a:pt x="1528" y="438"/>
                      </a:lnTo>
                      <a:lnTo>
                        <a:pt x="1530" y="436"/>
                      </a:lnTo>
                      <a:lnTo>
                        <a:pt x="1532" y="436"/>
                      </a:lnTo>
                      <a:lnTo>
                        <a:pt x="1533" y="436"/>
                      </a:lnTo>
                      <a:lnTo>
                        <a:pt x="1535" y="440"/>
                      </a:lnTo>
                      <a:lnTo>
                        <a:pt x="1537" y="443"/>
                      </a:lnTo>
                      <a:lnTo>
                        <a:pt x="1538" y="449"/>
                      </a:lnTo>
                      <a:lnTo>
                        <a:pt x="1540" y="454"/>
                      </a:lnTo>
                      <a:lnTo>
                        <a:pt x="1541" y="468"/>
                      </a:lnTo>
                      <a:lnTo>
                        <a:pt x="1545" y="473"/>
                      </a:lnTo>
                      <a:lnTo>
                        <a:pt x="1546" y="481"/>
                      </a:lnTo>
                      <a:lnTo>
                        <a:pt x="1548" y="484"/>
                      </a:lnTo>
                      <a:lnTo>
                        <a:pt x="1550" y="491"/>
                      </a:lnTo>
                      <a:lnTo>
                        <a:pt x="1551" y="492"/>
                      </a:lnTo>
                      <a:lnTo>
                        <a:pt x="1553" y="497"/>
                      </a:lnTo>
                      <a:lnTo>
                        <a:pt x="1555" y="499"/>
                      </a:lnTo>
                      <a:lnTo>
                        <a:pt x="1556" y="502"/>
                      </a:lnTo>
                      <a:lnTo>
                        <a:pt x="1560" y="504"/>
                      </a:lnTo>
                      <a:lnTo>
                        <a:pt x="1561" y="507"/>
                      </a:lnTo>
                      <a:lnTo>
                        <a:pt x="1563" y="506"/>
                      </a:lnTo>
                      <a:lnTo>
                        <a:pt x="1565" y="504"/>
                      </a:lnTo>
                      <a:lnTo>
                        <a:pt x="1566" y="501"/>
                      </a:lnTo>
                      <a:lnTo>
                        <a:pt x="1568" y="496"/>
                      </a:lnTo>
                      <a:lnTo>
                        <a:pt x="1570" y="494"/>
                      </a:lnTo>
                      <a:lnTo>
                        <a:pt x="1571" y="488"/>
                      </a:lnTo>
                      <a:lnTo>
                        <a:pt x="1575" y="486"/>
                      </a:lnTo>
                      <a:lnTo>
                        <a:pt x="1576" y="486"/>
                      </a:lnTo>
                      <a:lnTo>
                        <a:pt x="1578" y="486"/>
                      </a:lnTo>
                      <a:lnTo>
                        <a:pt x="1579" y="489"/>
                      </a:lnTo>
                      <a:lnTo>
                        <a:pt x="1581" y="492"/>
                      </a:lnTo>
                      <a:lnTo>
                        <a:pt x="1583" y="499"/>
                      </a:lnTo>
                      <a:lnTo>
                        <a:pt x="1584" y="501"/>
                      </a:lnTo>
                      <a:lnTo>
                        <a:pt x="1586" y="504"/>
                      </a:lnTo>
                      <a:lnTo>
                        <a:pt x="1589" y="504"/>
                      </a:lnTo>
                      <a:lnTo>
                        <a:pt x="1591" y="502"/>
                      </a:lnTo>
                      <a:lnTo>
                        <a:pt x="1593" y="501"/>
                      </a:lnTo>
                      <a:lnTo>
                        <a:pt x="1594" y="491"/>
                      </a:lnTo>
                      <a:lnTo>
                        <a:pt x="1596" y="486"/>
                      </a:lnTo>
                      <a:lnTo>
                        <a:pt x="1598" y="478"/>
                      </a:lnTo>
                      <a:lnTo>
                        <a:pt x="1599" y="474"/>
                      </a:lnTo>
                      <a:lnTo>
                        <a:pt x="1601" y="468"/>
                      </a:lnTo>
                      <a:lnTo>
                        <a:pt x="1603" y="464"/>
                      </a:lnTo>
                      <a:lnTo>
                        <a:pt x="1606" y="466"/>
                      </a:lnTo>
                      <a:lnTo>
                        <a:pt x="1608" y="469"/>
                      </a:lnTo>
                      <a:lnTo>
                        <a:pt x="1609" y="478"/>
                      </a:lnTo>
                      <a:lnTo>
                        <a:pt x="1611" y="483"/>
                      </a:lnTo>
                      <a:lnTo>
                        <a:pt x="1613" y="492"/>
                      </a:lnTo>
                      <a:lnTo>
                        <a:pt x="1614" y="497"/>
                      </a:lnTo>
                      <a:lnTo>
                        <a:pt x="1616" y="514"/>
                      </a:lnTo>
                      <a:lnTo>
                        <a:pt x="1617" y="517"/>
                      </a:lnTo>
                      <a:lnTo>
                        <a:pt x="1621" y="527"/>
                      </a:lnTo>
                      <a:lnTo>
                        <a:pt x="1622" y="531"/>
                      </a:lnTo>
                      <a:lnTo>
                        <a:pt x="1624" y="539"/>
                      </a:lnTo>
                      <a:lnTo>
                        <a:pt x="1626" y="540"/>
                      </a:lnTo>
                      <a:lnTo>
                        <a:pt x="1627" y="547"/>
                      </a:lnTo>
                      <a:lnTo>
                        <a:pt x="1629" y="549"/>
                      </a:lnTo>
                      <a:lnTo>
                        <a:pt x="1631" y="550"/>
                      </a:lnTo>
                      <a:lnTo>
                        <a:pt x="1632" y="550"/>
                      </a:lnTo>
                      <a:lnTo>
                        <a:pt x="1636" y="550"/>
                      </a:lnTo>
                      <a:lnTo>
                        <a:pt x="1637" y="549"/>
                      </a:lnTo>
                      <a:lnTo>
                        <a:pt x="1639" y="542"/>
                      </a:lnTo>
                      <a:lnTo>
                        <a:pt x="1641" y="539"/>
                      </a:lnTo>
                      <a:lnTo>
                        <a:pt x="1642" y="529"/>
                      </a:lnTo>
                      <a:lnTo>
                        <a:pt x="1644" y="526"/>
                      </a:lnTo>
                      <a:lnTo>
                        <a:pt x="1646" y="517"/>
                      </a:lnTo>
                      <a:lnTo>
                        <a:pt x="1647" y="516"/>
                      </a:lnTo>
                      <a:lnTo>
                        <a:pt x="1651" y="511"/>
                      </a:lnTo>
                      <a:lnTo>
                        <a:pt x="1652" y="511"/>
                      </a:lnTo>
                      <a:lnTo>
                        <a:pt x="1654" y="509"/>
                      </a:lnTo>
                      <a:lnTo>
                        <a:pt x="1655" y="507"/>
                      </a:lnTo>
                      <a:lnTo>
                        <a:pt x="1657" y="501"/>
                      </a:lnTo>
                      <a:lnTo>
                        <a:pt x="1659" y="494"/>
                      </a:lnTo>
                      <a:lnTo>
                        <a:pt x="1660" y="454"/>
                      </a:lnTo>
                      <a:lnTo>
                        <a:pt x="1662" y="431"/>
                      </a:lnTo>
                      <a:lnTo>
                        <a:pt x="1664" y="363"/>
                      </a:lnTo>
                      <a:lnTo>
                        <a:pt x="1667" y="321"/>
                      </a:lnTo>
                      <a:lnTo>
                        <a:pt x="1669" y="163"/>
                      </a:lnTo>
                      <a:lnTo>
                        <a:pt x="1670" y="125"/>
                      </a:lnTo>
                      <a:lnTo>
                        <a:pt x="1672" y="39"/>
                      </a:lnTo>
                      <a:lnTo>
                        <a:pt x="1674" y="34"/>
                      </a:lnTo>
                      <a:lnTo>
                        <a:pt x="1675" y="58"/>
                      </a:lnTo>
                      <a:lnTo>
                        <a:pt x="1677" y="64"/>
                      </a:lnTo>
                      <a:lnTo>
                        <a:pt x="1679" y="125"/>
                      </a:lnTo>
                      <a:lnTo>
                        <a:pt x="1682" y="144"/>
                      </a:lnTo>
                      <a:lnTo>
                        <a:pt x="1684" y="175"/>
                      </a:lnTo>
                      <a:lnTo>
                        <a:pt x="1685" y="175"/>
                      </a:lnTo>
                      <a:lnTo>
                        <a:pt x="1687" y="158"/>
                      </a:lnTo>
                      <a:lnTo>
                        <a:pt x="1688" y="147"/>
                      </a:lnTo>
                      <a:lnTo>
                        <a:pt x="1690" y="96"/>
                      </a:lnTo>
                      <a:lnTo>
                        <a:pt x="1692" y="76"/>
                      </a:lnTo>
                      <a:lnTo>
                        <a:pt x="1693" y="34"/>
                      </a:lnTo>
                      <a:lnTo>
                        <a:pt x="1697" y="15"/>
                      </a:lnTo>
                      <a:lnTo>
                        <a:pt x="1698" y="26"/>
                      </a:lnTo>
                      <a:lnTo>
                        <a:pt x="1700" y="10"/>
                      </a:lnTo>
                      <a:lnTo>
                        <a:pt x="1702" y="0"/>
                      </a:lnTo>
                      <a:lnTo>
                        <a:pt x="1703" y="21"/>
                      </a:lnTo>
                      <a:lnTo>
                        <a:pt x="1705" y="33"/>
                      </a:lnTo>
                      <a:lnTo>
                        <a:pt x="1707" y="39"/>
                      </a:lnTo>
                      <a:lnTo>
                        <a:pt x="1708" y="33"/>
                      </a:lnTo>
                      <a:lnTo>
                        <a:pt x="1712" y="48"/>
                      </a:lnTo>
                      <a:lnTo>
                        <a:pt x="1713" y="134"/>
                      </a:lnTo>
                      <a:lnTo>
                        <a:pt x="1715" y="175"/>
                      </a:lnTo>
                      <a:lnTo>
                        <a:pt x="1717" y="264"/>
                      </a:lnTo>
                      <a:lnTo>
                        <a:pt x="1718" y="302"/>
                      </a:lnTo>
                      <a:lnTo>
                        <a:pt x="1720" y="362"/>
                      </a:lnTo>
                      <a:lnTo>
                        <a:pt x="1722" y="383"/>
                      </a:lnTo>
                      <a:lnTo>
                        <a:pt x="1723" y="426"/>
                      </a:lnTo>
                      <a:lnTo>
                        <a:pt x="1725" y="435"/>
                      </a:lnTo>
                      <a:lnTo>
                        <a:pt x="1728" y="446"/>
                      </a:lnTo>
                      <a:lnTo>
                        <a:pt x="1730" y="451"/>
                      </a:lnTo>
                      <a:lnTo>
                        <a:pt x="1731" y="461"/>
                      </a:lnTo>
                      <a:lnTo>
                        <a:pt x="1733" y="466"/>
                      </a:lnTo>
                      <a:lnTo>
                        <a:pt x="1735" y="484"/>
                      </a:lnTo>
                      <a:lnTo>
                        <a:pt x="1736" y="489"/>
                      </a:lnTo>
                      <a:lnTo>
                        <a:pt x="1738" y="496"/>
                      </a:lnTo>
                      <a:lnTo>
                        <a:pt x="1740" y="497"/>
                      </a:lnTo>
                      <a:lnTo>
                        <a:pt x="1743" y="501"/>
                      </a:lnTo>
                      <a:lnTo>
                        <a:pt x="1745" y="502"/>
                      </a:lnTo>
                      <a:lnTo>
                        <a:pt x="1746" y="506"/>
                      </a:lnTo>
                      <a:lnTo>
                        <a:pt x="1748" y="507"/>
                      </a:lnTo>
                      <a:lnTo>
                        <a:pt x="1750" y="509"/>
                      </a:lnTo>
                      <a:lnTo>
                        <a:pt x="1751" y="509"/>
                      </a:lnTo>
                      <a:lnTo>
                        <a:pt x="1753" y="509"/>
                      </a:lnTo>
                      <a:lnTo>
                        <a:pt x="1755" y="507"/>
                      </a:lnTo>
                      <a:lnTo>
                        <a:pt x="1758" y="504"/>
                      </a:lnTo>
                      <a:lnTo>
                        <a:pt x="1760" y="502"/>
                      </a:lnTo>
                      <a:lnTo>
                        <a:pt x="1761" y="499"/>
                      </a:lnTo>
                      <a:lnTo>
                        <a:pt x="1763" y="499"/>
                      </a:lnTo>
                      <a:lnTo>
                        <a:pt x="1764" y="496"/>
                      </a:lnTo>
                      <a:lnTo>
                        <a:pt x="1766" y="496"/>
                      </a:lnTo>
                      <a:lnTo>
                        <a:pt x="1768" y="496"/>
                      </a:lnTo>
                      <a:lnTo>
                        <a:pt x="1769" y="494"/>
                      </a:lnTo>
                      <a:lnTo>
                        <a:pt x="1773" y="489"/>
                      </a:lnTo>
                      <a:lnTo>
                        <a:pt x="1774" y="486"/>
                      </a:lnTo>
                      <a:lnTo>
                        <a:pt x="1776" y="473"/>
                      </a:lnTo>
                      <a:lnTo>
                        <a:pt x="1778" y="463"/>
                      </a:lnTo>
                      <a:lnTo>
                        <a:pt x="1779" y="408"/>
                      </a:lnTo>
                      <a:lnTo>
                        <a:pt x="1781" y="380"/>
                      </a:lnTo>
                      <a:lnTo>
                        <a:pt x="1783" y="307"/>
                      </a:lnTo>
                      <a:lnTo>
                        <a:pt x="1784" y="264"/>
                      </a:lnTo>
                      <a:lnTo>
                        <a:pt x="1786" y="149"/>
                      </a:lnTo>
                      <a:lnTo>
                        <a:pt x="1789" y="119"/>
                      </a:lnTo>
                      <a:lnTo>
                        <a:pt x="1791" y="109"/>
                      </a:lnTo>
                      <a:lnTo>
                        <a:pt x="1793" y="129"/>
                      </a:lnTo>
                      <a:lnTo>
                        <a:pt x="1794" y="172"/>
                      </a:lnTo>
                      <a:lnTo>
                        <a:pt x="1796" y="185"/>
                      </a:lnTo>
                      <a:lnTo>
                        <a:pt x="1798" y="154"/>
                      </a:lnTo>
                      <a:lnTo>
                        <a:pt x="1799" y="137"/>
                      </a:lnTo>
                      <a:lnTo>
                        <a:pt x="1801" y="115"/>
                      </a:lnTo>
                      <a:lnTo>
                        <a:pt x="1804" y="122"/>
                      </a:lnTo>
                      <a:lnTo>
                        <a:pt x="1806" y="165"/>
                      </a:lnTo>
                      <a:lnTo>
                        <a:pt x="1807" y="206"/>
                      </a:lnTo>
                      <a:lnTo>
                        <a:pt x="1809" y="327"/>
                      </a:lnTo>
                      <a:lnTo>
                        <a:pt x="1811" y="354"/>
                      </a:lnTo>
                      <a:lnTo>
                        <a:pt x="1812" y="387"/>
                      </a:lnTo>
                      <a:lnTo>
                        <a:pt x="1814" y="397"/>
                      </a:lnTo>
                      <a:lnTo>
                        <a:pt x="1816" y="413"/>
                      </a:lnTo>
                      <a:lnTo>
                        <a:pt x="1819" y="418"/>
                      </a:lnTo>
                      <a:lnTo>
                        <a:pt x="1821" y="421"/>
                      </a:lnTo>
                      <a:lnTo>
                        <a:pt x="1822" y="421"/>
                      </a:lnTo>
                      <a:lnTo>
                        <a:pt x="1824" y="421"/>
                      </a:lnTo>
                      <a:lnTo>
                        <a:pt x="1826" y="420"/>
                      </a:lnTo>
                      <a:lnTo>
                        <a:pt x="1827" y="416"/>
                      </a:lnTo>
                      <a:lnTo>
                        <a:pt x="1829" y="415"/>
                      </a:lnTo>
                      <a:lnTo>
                        <a:pt x="1831" y="406"/>
                      </a:lnTo>
                      <a:lnTo>
                        <a:pt x="1834" y="403"/>
                      </a:lnTo>
                      <a:lnTo>
                        <a:pt x="1836" y="398"/>
                      </a:lnTo>
                      <a:lnTo>
                        <a:pt x="1837" y="397"/>
                      </a:lnTo>
                      <a:lnTo>
                        <a:pt x="1839" y="392"/>
                      </a:lnTo>
                      <a:lnTo>
                        <a:pt x="1840" y="390"/>
                      </a:lnTo>
                      <a:lnTo>
                        <a:pt x="1842" y="383"/>
                      </a:lnTo>
                      <a:lnTo>
                        <a:pt x="1844" y="380"/>
                      </a:lnTo>
                      <a:lnTo>
                        <a:pt x="1845" y="375"/>
                      </a:lnTo>
                      <a:lnTo>
                        <a:pt x="1847" y="372"/>
                      </a:lnTo>
                      <a:lnTo>
                        <a:pt x="1850" y="367"/>
                      </a:lnTo>
                      <a:lnTo>
                        <a:pt x="1852" y="363"/>
                      </a:lnTo>
                      <a:lnTo>
                        <a:pt x="1854" y="354"/>
                      </a:lnTo>
                      <a:lnTo>
                        <a:pt x="1855" y="350"/>
                      </a:lnTo>
                      <a:lnTo>
                        <a:pt x="1857" y="342"/>
                      </a:lnTo>
                      <a:lnTo>
                        <a:pt x="1859" y="339"/>
                      </a:lnTo>
                      <a:lnTo>
                        <a:pt x="1860" y="330"/>
                      </a:lnTo>
                      <a:lnTo>
                        <a:pt x="1862" y="329"/>
                      </a:lnTo>
                      <a:lnTo>
                        <a:pt x="1865" y="317"/>
                      </a:lnTo>
                      <a:lnTo>
                        <a:pt x="1867" y="314"/>
                      </a:lnTo>
                      <a:lnTo>
                        <a:pt x="1869" y="307"/>
                      </a:lnTo>
                      <a:lnTo>
                        <a:pt x="1870" y="304"/>
                      </a:lnTo>
                      <a:lnTo>
                        <a:pt x="1872" y="297"/>
                      </a:lnTo>
                      <a:lnTo>
                        <a:pt x="1874" y="294"/>
                      </a:lnTo>
                      <a:lnTo>
                        <a:pt x="1875" y="282"/>
                      </a:lnTo>
                      <a:lnTo>
                        <a:pt x="1877" y="279"/>
                      </a:lnTo>
                      <a:lnTo>
                        <a:pt x="1880" y="276"/>
                      </a:lnTo>
                      <a:lnTo>
                        <a:pt x="1882" y="271"/>
                      </a:lnTo>
                      <a:lnTo>
                        <a:pt x="1883" y="263"/>
                      </a:lnTo>
                      <a:lnTo>
                        <a:pt x="1885" y="261"/>
                      </a:lnTo>
                      <a:lnTo>
                        <a:pt x="1887" y="251"/>
                      </a:lnTo>
                      <a:lnTo>
                        <a:pt x="1888" y="248"/>
                      </a:lnTo>
                      <a:lnTo>
                        <a:pt x="1890" y="241"/>
                      </a:lnTo>
                      <a:lnTo>
                        <a:pt x="1892" y="241"/>
                      </a:lnTo>
                      <a:lnTo>
                        <a:pt x="1895" y="235"/>
                      </a:lnTo>
                    </a:path>
                  </a:pathLst>
                </a:custGeom>
                <a:noFill/>
                <a:ln w="19050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AU">
                    <a:solidFill>
                      <a:srgbClr val="4D4D4D"/>
                    </a:solidFill>
                  </a:endParaRPr>
                </a:p>
              </p:txBody>
            </p:sp>
            <p:sp>
              <p:nvSpPr>
                <p:cNvPr id="144" name="Rectangle 151"/>
                <p:cNvSpPr>
                  <a:spLocks noChangeArrowheads="1"/>
                </p:cNvSpPr>
                <p:nvPr/>
              </p:nvSpPr>
              <p:spPr bwMode="auto">
                <a:xfrm>
                  <a:off x="3215" y="3070"/>
                  <a:ext cx="908" cy="1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accent1"/>
                      </a:solidFill>
                    </a:rPr>
                    <a:t>Этиленгликоль</a:t>
                  </a:r>
                </a:p>
              </p:txBody>
            </p:sp>
            <p:sp>
              <p:nvSpPr>
                <p:cNvPr id="145" name="Freeform 152"/>
                <p:cNvSpPr>
                  <a:spLocks/>
                </p:cNvSpPr>
                <p:nvPr/>
              </p:nvSpPr>
              <p:spPr bwMode="auto">
                <a:xfrm>
                  <a:off x="3308" y="3204"/>
                  <a:ext cx="0" cy="5"/>
                </a:xfrm>
                <a:custGeom>
                  <a:avLst/>
                  <a:gdLst>
                    <a:gd name="T0" fmla="*/ 0 h 3"/>
                    <a:gd name="T1" fmla="*/ 8 h 3"/>
                    <a:gd name="T2" fmla="*/ 8 h 3"/>
                    <a:gd name="T3" fmla="*/ 0 h 3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h 3"/>
                    <a:gd name="T9" fmla="*/ 3 h 3"/>
                  </a:gdLst>
                  <a:ahLst/>
                  <a:cxnLst>
                    <a:cxn ang="T4">
                      <a:pos x="0" y="T0"/>
                    </a:cxn>
                    <a:cxn ang="T5">
                      <a:pos x="0" y="T1"/>
                    </a:cxn>
                    <a:cxn ang="T6">
                      <a:pos x="0" y="T2"/>
                    </a:cxn>
                    <a:cxn ang="T7">
                      <a:pos x="0" y="T3"/>
                    </a:cxn>
                  </a:cxnLst>
                  <a:rect l="0" t="T8" r="0" b="T9"/>
                  <a:pathLst>
                    <a:path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3175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AU">
                    <a:solidFill>
                      <a:srgbClr val="4D4D4D"/>
                    </a:solidFill>
                  </a:endParaRPr>
                </a:p>
              </p:txBody>
            </p:sp>
            <p:sp>
              <p:nvSpPr>
                <p:cNvPr id="146" name="Rectangle 153"/>
                <p:cNvSpPr>
                  <a:spLocks noChangeArrowheads="1"/>
                </p:cNvSpPr>
                <p:nvPr/>
              </p:nvSpPr>
              <p:spPr bwMode="auto">
                <a:xfrm>
                  <a:off x="3306" y="3202"/>
                  <a:ext cx="1" cy="5"/>
                </a:xfrm>
                <a:prstGeom prst="rect">
                  <a:avLst/>
                </a:prstGeom>
                <a:noFill/>
                <a:ln w="3175">
                  <a:solidFill>
                    <a:srgbClr val="808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AU">
                    <a:solidFill>
                      <a:srgbClr val="4D4D4D"/>
                    </a:solidFill>
                  </a:endParaRPr>
                </a:p>
              </p:txBody>
            </p:sp>
            <p:sp>
              <p:nvSpPr>
                <p:cNvPr id="147" name="Rectangle 154"/>
                <p:cNvSpPr>
                  <a:spLocks noChangeArrowheads="1"/>
                </p:cNvSpPr>
                <p:nvPr/>
              </p:nvSpPr>
              <p:spPr bwMode="auto">
                <a:xfrm>
                  <a:off x="3427" y="3905"/>
                  <a:ext cx="1853" cy="2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AU">
                    <a:solidFill>
                      <a:srgbClr val="4D4D4D"/>
                    </a:solidFill>
                  </a:endParaRPr>
                </a:p>
              </p:txBody>
            </p:sp>
            <p:sp>
              <p:nvSpPr>
                <p:cNvPr id="148" name="Rectangle 156"/>
                <p:cNvSpPr>
                  <a:spLocks noChangeArrowheads="1"/>
                </p:cNvSpPr>
                <p:nvPr/>
              </p:nvSpPr>
              <p:spPr bwMode="auto">
                <a:xfrm>
                  <a:off x="3193" y="3840"/>
                  <a:ext cx="308" cy="1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dirty="0" smtClean="0"/>
                    <a:t> </a:t>
                  </a:r>
                  <a:r>
                    <a:rPr lang="en-US" sz="1000" dirty="0">
                      <a:solidFill>
                        <a:srgbClr val="616161"/>
                      </a:solidFill>
                    </a:rPr>
                    <a:t>4000</a:t>
                  </a:r>
                </a:p>
              </p:txBody>
            </p:sp>
            <p:sp>
              <p:nvSpPr>
                <p:cNvPr id="149" name="Rectangle 157"/>
                <p:cNvSpPr>
                  <a:spLocks noChangeArrowheads="1"/>
                </p:cNvSpPr>
                <p:nvPr/>
              </p:nvSpPr>
              <p:spPr bwMode="auto">
                <a:xfrm>
                  <a:off x="3785" y="3840"/>
                  <a:ext cx="308" cy="1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dirty="0" smtClean="0"/>
                    <a:t> </a:t>
                  </a:r>
                  <a:r>
                    <a:rPr lang="en-US" sz="1000" dirty="0">
                      <a:solidFill>
                        <a:srgbClr val="616161"/>
                      </a:solidFill>
                    </a:rPr>
                    <a:t>3000</a:t>
                  </a:r>
                </a:p>
              </p:txBody>
            </p:sp>
            <p:sp>
              <p:nvSpPr>
                <p:cNvPr id="150" name="Rectangle 158"/>
                <p:cNvSpPr>
                  <a:spLocks noChangeArrowheads="1"/>
                </p:cNvSpPr>
                <p:nvPr/>
              </p:nvSpPr>
              <p:spPr bwMode="auto">
                <a:xfrm>
                  <a:off x="4348" y="3840"/>
                  <a:ext cx="308" cy="1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dirty="0" smtClean="0"/>
                    <a:t> </a:t>
                  </a:r>
                  <a:r>
                    <a:rPr lang="en-US" sz="1000" dirty="0">
                      <a:solidFill>
                        <a:srgbClr val="616161"/>
                      </a:solidFill>
                    </a:rPr>
                    <a:t>2000</a:t>
                  </a:r>
                </a:p>
              </p:txBody>
            </p:sp>
            <p:sp>
              <p:nvSpPr>
                <p:cNvPr id="151" name="Rectangle 159"/>
                <p:cNvSpPr>
                  <a:spLocks noChangeArrowheads="1"/>
                </p:cNvSpPr>
                <p:nvPr/>
              </p:nvSpPr>
              <p:spPr bwMode="auto">
                <a:xfrm>
                  <a:off x="4912" y="3840"/>
                  <a:ext cx="308" cy="1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dirty="0" smtClean="0"/>
                    <a:t> </a:t>
                  </a:r>
                  <a:r>
                    <a:rPr lang="en-US" sz="1000" dirty="0">
                      <a:solidFill>
                        <a:srgbClr val="616161"/>
                      </a:solidFill>
                    </a:rPr>
                    <a:t>1000</a:t>
                  </a:r>
                </a:p>
              </p:txBody>
            </p:sp>
            <p:sp>
              <p:nvSpPr>
                <p:cNvPr id="152" name="Freeform 178"/>
                <p:cNvSpPr>
                  <a:spLocks/>
                </p:cNvSpPr>
                <p:nvPr/>
              </p:nvSpPr>
              <p:spPr bwMode="auto">
                <a:xfrm>
                  <a:off x="3303" y="3204"/>
                  <a:ext cx="5" cy="0"/>
                </a:xfrm>
                <a:custGeom>
                  <a:avLst/>
                  <a:gdLst>
                    <a:gd name="T0" fmla="*/ 8 w 3"/>
                    <a:gd name="T1" fmla="*/ 8 w 3"/>
                    <a:gd name="T2" fmla="*/ 0 w 3"/>
                    <a:gd name="T3" fmla="*/ 0 w 3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w 3"/>
                    <a:gd name="T9" fmla="*/ 3 w 3"/>
                  </a:gdLst>
                  <a:ahLst/>
                  <a:cxnLst>
                    <a:cxn ang="T4">
                      <a:pos x="T0" y="0"/>
                    </a:cxn>
                    <a:cxn ang="T5">
                      <a:pos x="T1" y="0"/>
                    </a:cxn>
                    <a:cxn ang="T6">
                      <a:pos x="T2" y="0"/>
                    </a:cxn>
                    <a:cxn ang="T7">
                      <a:pos x="T3" y="0"/>
                    </a:cxn>
                  </a:cxnLst>
                  <a:rect l="T8" t="0" r="T9" b="0"/>
                  <a:pathLst>
                    <a:path w="3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3175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AU">
                    <a:solidFill>
                      <a:srgbClr val="4D4D4D"/>
                    </a:solidFill>
                  </a:endParaRPr>
                </a:p>
              </p:txBody>
            </p:sp>
            <p:sp>
              <p:nvSpPr>
                <p:cNvPr id="153" name="Rectangle 179"/>
                <p:cNvSpPr>
                  <a:spLocks noChangeArrowheads="1"/>
                </p:cNvSpPr>
                <p:nvPr/>
              </p:nvSpPr>
              <p:spPr bwMode="auto">
                <a:xfrm>
                  <a:off x="3301" y="3202"/>
                  <a:ext cx="5" cy="1"/>
                </a:xfrm>
                <a:prstGeom prst="rect">
                  <a:avLst/>
                </a:prstGeom>
                <a:noFill/>
                <a:ln w="3175">
                  <a:solidFill>
                    <a:srgbClr val="808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AU">
                    <a:solidFill>
                      <a:srgbClr val="4D4D4D"/>
                    </a:solidFill>
                  </a:endParaRPr>
                </a:p>
              </p:txBody>
            </p:sp>
            <p:sp>
              <p:nvSpPr>
                <p:cNvPr id="154" name="Rectangle 181"/>
                <p:cNvSpPr>
                  <a:spLocks noChangeArrowheads="1"/>
                </p:cNvSpPr>
                <p:nvPr/>
              </p:nvSpPr>
              <p:spPr bwMode="auto">
                <a:xfrm rot="16200000">
                  <a:off x="2770" y="3495"/>
                  <a:ext cx="660" cy="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500" b="1" dirty="0"/>
                    <a:t>Оптическая плотность</a:t>
                  </a:r>
                </a:p>
              </p:txBody>
            </p:sp>
          </p:grpSp>
        </p:grpSp>
        <p:grpSp>
          <p:nvGrpSpPr>
            <p:cNvPr id="138" name="Group 91"/>
            <p:cNvGrpSpPr/>
            <p:nvPr/>
          </p:nvGrpSpPr>
          <p:grpSpPr>
            <a:xfrm>
              <a:off x="6678965" y="5041815"/>
              <a:ext cx="2086871" cy="837261"/>
              <a:chOff x="5040723" y="1809266"/>
              <a:chExt cx="2086871" cy="837261"/>
            </a:xfrm>
          </p:grpSpPr>
          <p:cxnSp>
            <p:nvCxnSpPr>
              <p:cNvPr id="139" name="Straight Connector 92"/>
              <p:cNvCxnSpPr/>
              <p:nvPr/>
            </p:nvCxnSpPr>
            <p:spPr>
              <a:xfrm>
                <a:off x="5040723" y="1809266"/>
                <a:ext cx="0" cy="837261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93"/>
              <p:cNvCxnSpPr/>
              <p:nvPr/>
            </p:nvCxnSpPr>
            <p:spPr>
              <a:xfrm>
                <a:off x="5041238" y="2644370"/>
                <a:ext cx="2086356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55" name="TextBox 121"/>
          <p:cNvSpPr txBox="1"/>
          <p:nvPr/>
        </p:nvSpPr>
        <p:spPr>
          <a:xfrm>
            <a:off x="7900479" y="5184229"/>
            <a:ext cx="6008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4D4D4D"/>
                </a:solidFill>
                <a:sym typeface="Wingdings"/>
              </a:rPr>
              <a:t></a:t>
            </a:r>
            <a:endParaRPr lang="ru-RU" sz="6000" dirty="0" smtClean="0">
              <a:solidFill>
                <a:srgbClr val="4D4D4D"/>
              </a:solidFill>
            </a:endParaRPr>
          </a:p>
        </p:txBody>
      </p:sp>
      <p:grpSp>
        <p:nvGrpSpPr>
          <p:cNvPr id="2" name="Gruppieren 1"/>
          <p:cNvGrpSpPr/>
          <p:nvPr/>
        </p:nvGrpSpPr>
        <p:grpSpPr>
          <a:xfrm>
            <a:off x="4970509" y="3429000"/>
            <a:ext cx="1905747" cy="1170748"/>
            <a:chOff x="5032658" y="3423355"/>
            <a:chExt cx="1793728" cy="1122901"/>
          </a:xfrm>
        </p:grpSpPr>
        <p:grpSp>
          <p:nvGrpSpPr>
            <p:cNvPr id="108" name="Group 85"/>
            <p:cNvGrpSpPr/>
            <p:nvPr/>
          </p:nvGrpSpPr>
          <p:grpSpPr>
            <a:xfrm>
              <a:off x="5206167" y="3570540"/>
              <a:ext cx="1620219" cy="852878"/>
              <a:chOff x="5137940" y="1785848"/>
              <a:chExt cx="2086356" cy="856822"/>
            </a:xfrm>
            <a:solidFill>
              <a:schemeClr val="bg1"/>
            </a:solidFill>
          </p:grpSpPr>
          <p:cxnSp>
            <p:nvCxnSpPr>
              <p:cNvPr id="109" name="Straight Connector 86"/>
              <p:cNvCxnSpPr/>
              <p:nvPr/>
            </p:nvCxnSpPr>
            <p:spPr>
              <a:xfrm>
                <a:off x="5141596" y="1785848"/>
                <a:ext cx="0" cy="856822"/>
              </a:xfrm>
              <a:prstGeom prst="line">
                <a:avLst/>
              </a:prstGeom>
              <a:grpFill/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87"/>
              <p:cNvCxnSpPr/>
              <p:nvPr/>
            </p:nvCxnSpPr>
            <p:spPr>
              <a:xfrm>
                <a:off x="5137940" y="2599096"/>
                <a:ext cx="2086356" cy="0"/>
              </a:xfrm>
              <a:prstGeom prst="line">
                <a:avLst/>
              </a:prstGeom>
              <a:grpFill/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82" name="Group 743"/>
            <p:cNvGrpSpPr>
              <a:grpSpLocks/>
            </p:cNvGrpSpPr>
            <p:nvPr/>
          </p:nvGrpSpPr>
          <p:grpSpPr bwMode="auto">
            <a:xfrm>
              <a:off x="5032658" y="3423355"/>
              <a:ext cx="1768725" cy="1122901"/>
              <a:chOff x="3166" y="1970"/>
              <a:chExt cx="2207" cy="885"/>
            </a:xfrm>
            <a:solidFill>
              <a:schemeClr val="bg1"/>
            </a:solidFill>
          </p:grpSpPr>
          <p:sp>
            <p:nvSpPr>
              <p:cNvPr id="83" name="Rectangle 598"/>
              <p:cNvSpPr>
                <a:spLocks noChangeArrowheads="1"/>
              </p:cNvSpPr>
              <p:nvPr/>
            </p:nvSpPr>
            <p:spPr bwMode="auto">
              <a:xfrm>
                <a:off x="3413" y="2082"/>
                <a:ext cx="1736" cy="59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AU">
                  <a:solidFill>
                    <a:srgbClr val="4D4D4D"/>
                  </a:solidFill>
                </a:endParaRPr>
              </a:p>
            </p:txBody>
          </p:sp>
          <p:sp>
            <p:nvSpPr>
              <p:cNvPr id="85" name="Freeform 599"/>
              <p:cNvSpPr>
                <a:spLocks/>
              </p:cNvSpPr>
              <p:nvPr/>
            </p:nvSpPr>
            <p:spPr bwMode="auto">
              <a:xfrm>
                <a:off x="3413" y="2037"/>
                <a:ext cx="1895" cy="641"/>
              </a:xfrm>
              <a:custGeom>
                <a:avLst/>
                <a:gdLst>
                  <a:gd name="T0" fmla="*/ 28 w 1895"/>
                  <a:gd name="T1" fmla="*/ 638 h 641"/>
                  <a:gd name="T2" fmla="*/ 61 w 1895"/>
                  <a:gd name="T3" fmla="*/ 638 h 641"/>
                  <a:gd name="T4" fmla="*/ 93 w 1895"/>
                  <a:gd name="T5" fmla="*/ 638 h 641"/>
                  <a:gd name="T6" fmla="*/ 124 w 1895"/>
                  <a:gd name="T7" fmla="*/ 638 h 641"/>
                  <a:gd name="T8" fmla="*/ 156 w 1895"/>
                  <a:gd name="T9" fmla="*/ 638 h 641"/>
                  <a:gd name="T10" fmla="*/ 187 w 1895"/>
                  <a:gd name="T11" fmla="*/ 638 h 641"/>
                  <a:gd name="T12" fmla="*/ 218 w 1895"/>
                  <a:gd name="T13" fmla="*/ 638 h 641"/>
                  <a:gd name="T14" fmla="*/ 250 w 1895"/>
                  <a:gd name="T15" fmla="*/ 638 h 641"/>
                  <a:gd name="T16" fmla="*/ 281 w 1895"/>
                  <a:gd name="T17" fmla="*/ 638 h 641"/>
                  <a:gd name="T18" fmla="*/ 312 w 1895"/>
                  <a:gd name="T19" fmla="*/ 638 h 641"/>
                  <a:gd name="T20" fmla="*/ 344 w 1895"/>
                  <a:gd name="T21" fmla="*/ 638 h 641"/>
                  <a:gd name="T22" fmla="*/ 375 w 1895"/>
                  <a:gd name="T23" fmla="*/ 638 h 641"/>
                  <a:gd name="T24" fmla="*/ 407 w 1895"/>
                  <a:gd name="T25" fmla="*/ 638 h 641"/>
                  <a:gd name="T26" fmla="*/ 438 w 1895"/>
                  <a:gd name="T27" fmla="*/ 636 h 641"/>
                  <a:gd name="T28" fmla="*/ 469 w 1895"/>
                  <a:gd name="T29" fmla="*/ 625 h 641"/>
                  <a:gd name="T30" fmla="*/ 501 w 1895"/>
                  <a:gd name="T31" fmla="*/ 610 h 641"/>
                  <a:gd name="T32" fmla="*/ 532 w 1895"/>
                  <a:gd name="T33" fmla="*/ 630 h 641"/>
                  <a:gd name="T34" fmla="*/ 564 w 1895"/>
                  <a:gd name="T35" fmla="*/ 491 h 641"/>
                  <a:gd name="T36" fmla="*/ 597 w 1895"/>
                  <a:gd name="T37" fmla="*/ 616 h 641"/>
                  <a:gd name="T38" fmla="*/ 628 w 1895"/>
                  <a:gd name="T39" fmla="*/ 635 h 641"/>
                  <a:gd name="T40" fmla="*/ 659 w 1895"/>
                  <a:gd name="T41" fmla="*/ 636 h 641"/>
                  <a:gd name="T42" fmla="*/ 691 w 1895"/>
                  <a:gd name="T43" fmla="*/ 636 h 641"/>
                  <a:gd name="T44" fmla="*/ 722 w 1895"/>
                  <a:gd name="T45" fmla="*/ 636 h 641"/>
                  <a:gd name="T46" fmla="*/ 754 w 1895"/>
                  <a:gd name="T47" fmla="*/ 636 h 641"/>
                  <a:gd name="T48" fmla="*/ 785 w 1895"/>
                  <a:gd name="T49" fmla="*/ 636 h 641"/>
                  <a:gd name="T50" fmla="*/ 816 w 1895"/>
                  <a:gd name="T51" fmla="*/ 638 h 641"/>
                  <a:gd name="T52" fmla="*/ 848 w 1895"/>
                  <a:gd name="T53" fmla="*/ 638 h 641"/>
                  <a:gd name="T54" fmla="*/ 879 w 1895"/>
                  <a:gd name="T55" fmla="*/ 638 h 641"/>
                  <a:gd name="T56" fmla="*/ 910 w 1895"/>
                  <a:gd name="T57" fmla="*/ 638 h 641"/>
                  <a:gd name="T58" fmla="*/ 942 w 1895"/>
                  <a:gd name="T59" fmla="*/ 638 h 641"/>
                  <a:gd name="T60" fmla="*/ 973 w 1895"/>
                  <a:gd name="T61" fmla="*/ 638 h 641"/>
                  <a:gd name="T62" fmla="*/ 1005 w 1895"/>
                  <a:gd name="T63" fmla="*/ 638 h 641"/>
                  <a:gd name="T64" fmla="*/ 1036 w 1895"/>
                  <a:gd name="T65" fmla="*/ 638 h 641"/>
                  <a:gd name="T66" fmla="*/ 1067 w 1895"/>
                  <a:gd name="T67" fmla="*/ 636 h 641"/>
                  <a:gd name="T68" fmla="*/ 1100 w 1895"/>
                  <a:gd name="T69" fmla="*/ 636 h 641"/>
                  <a:gd name="T70" fmla="*/ 1132 w 1895"/>
                  <a:gd name="T71" fmla="*/ 638 h 641"/>
                  <a:gd name="T72" fmla="*/ 1163 w 1895"/>
                  <a:gd name="T73" fmla="*/ 635 h 641"/>
                  <a:gd name="T74" fmla="*/ 1195 w 1895"/>
                  <a:gd name="T75" fmla="*/ 636 h 641"/>
                  <a:gd name="T76" fmla="*/ 1226 w 1895"/>
                  <a:gd name="T77" fmla="*/ 636 h 641"/>
                  <a:gd name="T78" fmla="*/ 1257 w 1895"/>
                  <a:gd name="T79" fmla="*/ 630 h 641"/>
                  <a:gd name="T80" fmla="*/ 1289 w 1895"/>
                  <a:gd name="T81" fmla="*/ 636 h 641"/>
                  <a:gd name="T82" fmla="*/ 1320 w 1895"/>
                  <a:gd name="T83" fmla="*/ 496 h 641"/>
                  <a:gd name="T84" fmla="*/ 1352 w 1895"/>
                  <a:gd name="T85" fmla="*/ 626 h 641"/>
                  <a:gd name="T86" fmla="*/ 1383 w 1895"/>
                  <a:gd name="T87" fmla="*/ 620 h 641"/>
                  <a:gd name="T88" fmla="*/ 1414 w 1895"/>
                  <a:gd name="T89" fmla="*/ 625 h 641"/>
                  <a:gd name="T90" fmla="*/ 1446 w 1895"/>
                  <a:gd name="T91" fmla="*/ 635 h 641"/>
                  <a:gd name="T92" fmla="*/ 1477 w 1895"/>
                  <a:gd name="T93" fmla="*/ 628 h 641"/>
                  <a:gd name="T94" fmla="*/ 1508 w 1895"/>
                  <a:gd name="T95" fmla="*/ 638 h 641"/>
                  <a:gd name="T96" fmla="*/ 1540 w 1895"/>
                  <a:gd name="T97" fmla="*/ 623 h 641"/>
                  <a:gd name="T98" fmla="*/ 1571 w 1895"/>
                  <a:gd name="T99" fmla="*/ 628 h 641"/>
                  <a:gd name="T100" fmla="*/ 1603 w 1895"/>
                  <a:gd name="T101" fmla="*/ 631 h 641"/>
                  <a:gd name="T102" fmla="*/ 1636 w 1895"/>
                  <a:gd name="T103" fmla="*/ 633 h 641"/>
                  <a:gd name="T104" fmla="*/ 1667 w 1895"/>
                  <a:gd name="T105" fmla="*/ 635 h 641"/>
                  <a:gd name="T106" fmla="*/ 1698 w 1895"/>
                  <a:gd name="T107" fmla="*/ 597 h 641"/>
                  <a:gd name="T108" fmla="*/ 1730 w 1895"/>
                  <a:gd name="T109" fmla="*/ 626 h 641"/>
                  <a:gd name="T110" fmla="*/ 1761 w 1895"/>
                  <a:gd name="T111" fmla="*/ 633 h 641"/>
                  <a:gd name="T112" fmla="*/ 1793 w 1895"/>
                  <a:gd name="T113" fmla="*/ 633 h 641"/>
                  <a:gd name="T114" fmla="*/ 1824 w 1895"/>
                  <a:gd name="T115" fmla="*/ 593 h 641"/>
                  <a:gd name="T116" fmla="*/ 1855 w 1895"/>
                  <a:gd name="T117" fmla="*/ 638 h 641"/>
                  <a:gd name="T118" fmla="*/ 1887 w 1895"/>
                  <a:gd name="T119" fmla="*/ 640 h 64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895"/>
                  <a:gd name="T181" fmla="*/ 0 h 641"/>
                  <a:gd name="T182" fmla="*/ 1895 w 1895"/>
                  <a:gd name="T183" fmla="*/ 641 h 641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895" h="641">
                    <a:moveTo>
                      <a:pt x="0" y="636"/>
                    </a:moveTo>
                    <a:lnTo>
                      <a:pt x="2" y="636"/>
                    </a:lnTo>
                    <a:lnTo>
                      <a:pt x="4" y="638"/>
                    </a:lnTo>
                    <a:lnTo>
                      <a:pt x="5" y="638"/>
                    </a:lnTo>
                    <a:lnTo>
                      <a:pt x="7" y="638"/>
                    </a:lnTo>
                    <a:lnTo>
                      <a:pt x="9" y="638"/>
                    </a:lnTo>
                    <a:lnTo>
                      <a:pt x="10" y="638"/>
                    </a:lnTo>
                    <a:lnTo>
                      <a:pt x="12" y="638"/>
                    </a:lnTo>
                    <a:lnTo>
                      <a:pt x="13" y="638"/>
                    </a:lnTo>
                    <a:lnTo>
                      <a:pt x="17" y="638"/>
                    </a:lnTo>
                    <a:lnTo>
                      <a:pt x="18" y="638"/>
                    </a:lnTo>
                    <a:lnTo>
                      <a:pt x="20" y="638"/>
                    </a:lnTo>
                    <a:lnTo>
                      <a:pt x="22" y="638"/>
                    </a:lnTo>
                    <a:lnTo>
                      <a:pt x="23" y="638"/>
                    </a:lnTo>
                    <a:lnTo>
                      <a:pt x="25" y="638"/>
                    </a:lnTo>
                    <a:lnTo>
                      <a:pt x="27" y="638"/>
                    </a:lnTo>
                    <a:lnTo>
                      <a:pt x="28" y="638"/>
                    </a:lnTo>
                    <a:lnTo>
                      <a:pt x="32" y="638"/>
                    </a:lnTo>
                    <a:lnTo>
                      <a:pt x="33" y="638"/>
                    </a:lnTo>
                    <a:lnTo>
                      <a:pt x="35" y="638"/>
                    </a:lnTo>
                    <a:lnTo>
                      <a:pt x="37" y="638"/>
                    </a:lnTo>
                    <a:lnTo>
                      <a:pt x="38" y="638"/>
                    </a:lnTo>
                    <a:lnTo>
                      <a:pt x="40" y="638"/>
                    </a:lnTo>
                    <a:lnTo>
                      <a:pt x="42" y="638"/>
                    </a:lnTo>
                    <a:lnTo>
                      <a:pt x="43" y="638"/>
                    </a:lnTo>
                    <a:lnTo>
                      <a:pt x="46" y="638"/>
                    </a:lnTo>
                    <a:lnTo>
                      <a:pt x="48" y="638"/>
                    </a:lnTo>
                    <a:lnTo>
                      <a:pt x="50" y="638"/>
                    </a:lnTo>
                    <a:lnTo>
                      <a:pt x="51" y="638"/>
                    </a:lnTo>
                    <a:lnTo>
                      <a:pt x="53" y="638"/>
                    </a:lnTo>
                    <a:lnTo>
                      <a:pt x="55" y="638"/>
                    </a:lnTo>
                    <a:lnTo>
                      <a:pt x="56" y="638"/>
                    </a:lnTo>
                    <a:lnTo>
                      <a:pt x="58" y="638"/>
                    </a:lnTo>
                    <a:lnTo>
                      <a:pt x="61" y="638"/>
                    </a:lnTo>
                    <a:lnTo>
                      <a:pt x="63" y="638"/>
                    </a:lnTo>
                    <a:lnTo>
                      <a:pt x="65" y="638"/>
                    </a:lnTo>
                    <a:lnTo>
                      <a:pt x="66" y="638"/>
                    </a:lnTo>
                    <a:lnTo>
                      <a:pt x="68" y="638"/>
                    </a:lnTo>
                    <a:lnTo>
                      <a:pt x="70" y="638"/>
                    </a:lnTo>
                    <a:lnTo>
                      <a:pt x="71" y="638"/>
                    </a:lnTo>
                    <a:lnTo>
                      <a:pt x="73" y="638"/>
                    </a:lnTo>
                    <a:lnTo>
                      <a:pt x="75" y="638"/>
                    </a:lnTo>
                    <a:lnTo>
                      <a:pt x="78" y="638"/>
                    </a:lnTo>
                    <a:lnTo>
                      <a:pt x="80" y="638"/>
                    </a:lnTo>
                    <a:lnTo>
                      <a:pt x="81" y="638"/>
                    </a:lnTo>
                    <a:lnTo>
                      <a:pt x="83" y="638"/>
                    </a:lnTo>
                    <a:lnTo>
                      <a:pt x="84" y="638"/>
                    </a:lnTo>
                    <a:lnTo>
                      <a:pt x="86" y="638"/>
                    </a:lnTo>
                    <a:lnTo>
                      <a:pt x="88" y="638"/>
                    </a:lnTo>
                    <a:lnTo>
                      <a:pt x="89" y="638"/>
                    </a:lnTo>
                    <a:lnTo>
                      <a:pt x="93" y="638"/>
                    </a:lnTo>
                    <a:lnTo>
                      <a:pt x="94" y="638"/>
                    </a:lnTo>
                    <a:lnTo>
                      <a:pt x="96" y="638"/>
                    </a:lnTo>
                    <a:lnTo>
                      <a:pt x="98" y="638"/>
                    </a:lnTo>
                    <a:lnTo>
                      <a:pt x="99" y="638"/>
                    </a:lnTo>
                    <a:lnTo>
                      <a:pt x="101" y="638"/>
                    </a:lnTo>
                    <a:lnTo>
                      <a:pt x="103" y="638"/>
                    </a:lnTo>
                    <a:lnTo>
                      <a:pt x="104" y="638"/>
                    </a:lnTo>
                    <a:lnTo>
                      <a:pt x="108" y="638"/>
                    </a:lnTo>
                    <a:lnTo>
                      <a:pt x="109" y="638"/>
                    </a:lnTo>
                    <a:lnTo>
                      <a:pt x="111" y="638"/>
                    </a:lnTo>
                    <a:lnTo>
                      <a:pt x="113" y="638"/>
                    </a:lnTo>
                    <a:lnTo>
                      <a:pt x="114" y="638"/>
                    </a:lnTo>
                    <a:lnTo>
                      <a:pt x="116" y="638"/>
                    </a:lnTo>
                    <a:lnTo>
                      <a:pt x="118" y="638"/>
                    </a:lnTo>
                    <a:lnTo>
                      <a:pt x="119" y="638"/>
                    </a:lnTo>
                    <a:lnTo>
                      <a:pt x="122" y="638"/>
                    </a:lnTo>
                    <a:lnTo>
                      <a:pt x="124" y="638"/>
                    </a:lnTo>
                    <a:lnTo>
                      <a:pt x="126" y="638"/>
                    </a:lnTo>
                    <a:lnTo>
                      <a:pt x="127" y="638"/>
                    </a:lnTo>
                    <a:lnTo>
                      <a:pt x="129" y="638"/>
                    </a:lnTo>
                    <a:lnTo>
                      <a:pt x="131" y="638"/>
                    </a:lnTo>
                    <a:lnTo>
                      <a:pt x="132" y="638"/>
                    </a:lnTo>
                    <a:lnTo>
                      <a:pt x="134" y="638"/>
                    </a:lnTo>
                    <a:lnTo>
                      <a:pt x="136" y="638"/>
                    </a:lnTo>
                    <a:lnTo>
                      <a:pt x="139" y="638"/>
                    </a:lnTo>
                    <a:lnTo>
                      <a:pt x="141" y="638"/>
                    </a:lnTo>
                    <a:lnTo>
                      <a:pt x="142" y="638"/>
                    </a:lnTo>
                    <a:lnTo>
                      <a:pt x="144" y="638"/>
                    </a:lnTo>
                    <a:lnTo>
                      <a:pt x="146" y="638"/>
                    </a:lnTo>
                    <a:lnTo>
                      <a:pt x="147" y="638"/>
                    </a:lnTo>
                    <a:lnTo>
                      <a:pt x="149" y="638"/>
                    </a:lnTo>
                    <a:lnTo>
                      <a:pt x="151" y="638"/>
                    </a:lnTo>
                    <a:lnTo>
                      <a:pt x="154" y="638"/>
                    </a:lnTo>
                    <a:lnTo>
                      <a:pt x="156" y="638"/>
                    </a:lnTo>
                    <a:lnTo>
                      <a:pt x="157" y="638"/>
                    </a:lnTo>
                    <a:lnTo>
                      <a:pt x="159" y="638"/>
                    </a:lnTo>
                    <a:lnTo>
                      <a:pt x="160" y="638"/>
                    </a:lnTo>
                    <a:lnTo>
                      <a:pt x="162" y="638"/>
                    </a:lnTo>
                    <a:lnTo>
                      <a:pt x="164" y="638"/>
                    </a:lnTo>
                    <a:lnTo>
                      <a:pt x="165" y="638"/>
                    </a:lnTo>
                    <a:lnTo>
                      <a:pt x="169" y="638"/>
                    </a:lnTo>
                    <a:lnTo>
                      <a:pt x="170" y="638"/>
                    </a:lnTo>
                    <a:lnTo>
                      <a:pt x="172" y="638"/>
                    </a:lnTo>
                    <a:lnTo>
                      <a:pt x="174" y="638"/>
                    </a:lnTo>
                    <a:lnTo>
                      <a:pt x="175" y="638"/>
                    </a:lnTo>
                    <a:lnTo>
                      <a:pt x="177" y="638"/>
                    </a:lnTo>
                    <a:lnTo>
                      <a:pt x="179" y="638"/>
                    </a:lnTo>
                    <a:lnTo>
                      <a:pt x="180" y="638"/>
                    </a:lnTo>
                    <a:lnTo>
                      <a:pt x="184" y="638"/>
                    </a:lnTo>
                    <a:lnTo>
                      <a:pt x="185" y="638"/>
                    </a:lnTo>
                    <a:lnTo>
                      <a:pt x="187" y="638"/>
                    </a:lnTo>
                    <a:lnTo>
                      <a:pt x="189" y="638"/>
                    </a:lnTo>
                    <a:lnTo>
                      <a:pt x="190" y="638"/>
                    </a:lnTo>
                    <a:lnTo>
                      <a:pt x="192" y="638"/>
                    </a:lnTo>
                    <a:lnTo>
                      <a:pt x="194" y="638"/>
                    </a:lnTo>
                    <a:lnTo>
                      <a:pt x="195" y="638"/>
                    </a:lnTo>
                    <a:lnTo>
                      <a:pt x="197" y="638"/>
                    </a:lnTo>
                    <a:lnTo>
                      <a:pt x="200" y="638"/>
                    </a:lnTo>
                    <a:lnTo>
                      <a:pt x="202" y="638"/>
                    </a:lnTo>
                    <a:lnTo>
                      <a:pt x="203" y="638"/>
                    </a:lnTo>
                    <a:lnTo>
                      <a:pt x="205" y="638"/>
                    </a:lnTo>
                    <a:lnTo>
                      <a:pt x="207" y="638"/>
                    </a:lnTo>
                    <a:lnTo>
                      <a:pt x="208" y="638"/>
                    </a:lnTo>
                    <a:lnTo>
                      <a:pt x="210" y="638"/>
                    </a:lnTo>
                    <a:lnTo>
                      <a:pt x="212" y="638"/>
                    </a:lnTo>
                    <a:lnTo>
                      <a:pt x="215" y="638"/>
                    </a:lnTo>
                    <a:lnTo>
                      <a:pt x="217" y="638"/>
                    </a:lnTo>
                    <a:lnTo>
                      <a:pt x="218" y="638"/>
                    </a:lnTo>
                    <a:lnTo>
                      <a:pt x="220" y="638"/>
                    </a:lnTo>
                    <a:lnTo>
                      <a:pt x="222" y="638"/>
                    </a:lnTo>
                    <a:lnTo>
                      <a:pt x="223" y="638"/>
                    </a:lnTo>
                    <a:lnTo>
                      <a:pt x="225" y="638"/>
                    </a:lnTo>
                    <a:lnTo>
                      <a:pt x="227" y="638"/>
                    </a:lnTo>
                    <a:lnTo>
                      <a:pt x="230" y="638"/>
                    </a:lnTo>
                    <a:lnTo>
                      <a:pt x="232" y="638"/>
                    </a:lnTo>
                    <a:lnTo>
                      <a:pt x="233" y="638"/>
                    </a:lnTo>
                    <a:lnTo>
                      <a:pt x="235" y="638"/>
                    </a:lnTo>
                    <a:lnTo>
                      <a:pt x="236" y="638"/>
                    </a:lnTo>
                    <a:lnTo>
                      <a:pt x="238" y="638"/>
                    </a:lnTo>
                    <a:lnTo>
                      <a:pt x="240" y="638"/>
                    </a:lnTo>
                    <a:lnTo>
                      <a:pt x="241" y="638"/>
                    </a:lnTo>
                    <a:lnTo>
                      <a:pt x="245" y="638"/>
                    </a:lnTo>
                    <a:lnTo>
                      <a:pt x="246" y="638"/>
                    </a:lnTo>
                    <a:lnTo>
                      <a:pt x="248" y="638"/>
                    </a:lnTo>
                    <a:lnTo>
                      <a:pt x="250" y="638"/>
                    </a:lnTo>
                    <a:lnTo>
                      <a:pt x="251" y="638"/>
                    </a:lnTo>
                    <a:lnTo>
                      <a:pt x="253" y="638"/>
                    </a:lnTo>
                    <a:lnTo>
                      <a:pt x="255" y="638"/>
                    </a:lnTo>
                    <a:lnTo>
                      <a:pt x="256" y="638"/>
                    </a:lnTo>
                    <a:lnTo>
                      <a:pt x="258" y="638"/>
                    </a:lnTo>
                    <a:lnTo>
                      <a:pt x="261" y="638"/>
                    </a:lnTo>
                    <a:lnTo>
                      <a:pt x="263" y="638"/>
                    </a:lnTo>
                    <a:lnTo>
                      <a:pt x="265" y="638"/>
                    </a:lnTo>
                    <a:lnTo>
                      <a:pt x="266" y="638"/>
                    </a:lnTo>
                    <a:lnTo>
                      <a:pt x="268" y="638"/>
                    </a:lnTo>
                    <a:lnTo>
                      <a:pt x="270" y="638"/>
                    </a:lnTo>
                    <a:lnTo>
                      <a:pt x="271" y="638"/>
                    </a:lnTo>
                    <a:lnTo>
                      <a:pt x="273" y="638"/>
                    </a:lnTo>
                    <a:lnTo>
                      <a:pt x="276" y="638"/>
                    </a:lnTo>
                    <a:lnTo>
                      <a:pt x="278" y="638"/>
                    </a:lnTo>
                    <a:lnTo>
                      <a:pt x="279" y="638"/>
                    </a:lnTo>
                    <a:lnTo>
                      <a:pt x="281" y="638"/>
                    </a:lnTo>
                    <a:lnTo>
                      <a:pt x="283" y="638"/>
                    </a:lnTo>
                    <a:lnTo>
                      <a:pt x="284" y="638"/>
                    </a:lnTo>
                    <a:lnTo>
                      <a:pt x="286" y="638"/>
                    </a:lnTo>
                    <a:lnTo>
                      <a:pt x="288" y="638"/>
                    </a:lnTo>
                    <a:lnTo>
                      <a:pt x="291" y="638"/>
                    </a:lnTo>
                    <a:lnTo>
                      <a:pt x="293" y="638"/>
                    </a:lnTo>
                    <a:lnTo>
                      <a:pt x="294" y="638"/>
                    </a:lnTo>
                    <a:lnTo>
                      <a:pt x="296" y="638"/>
                    </a:lnTo>
                    <a:lnTo>
                      <a:pt x="298" y="638"/>
                    </a:lnTo>
                    <a:lnTo>
                      <a:pt x="299" y="638"/>
                    </a:lnTo>
                    <a:lnTo>
                      <a:pt x="301" y="638"/>
                    </a:lnTo>
                    <a:lnTo>
                      <a:pt x="303" y="638"/>
                    </a:lnTo>
                    <a:lnTo>
                      <a:pt x="306" y="638"/>
                    </a:lnTo>
                    <a:lnTo>
                      <a:pt x="307" y="638"/>
                    </a:lnTo>
                    <a:lnTo>
                      <a:pt x="309" y="638"/>
                    </a:lnTo>
                    <a:lnTo>
                      <a:pt x="311" y="638"/>
                    </a:lnTo>
                    <a:lnTo>
                      <a:pt x="312" y="638"/>
                    </a:lnTo>
                    <a:lnTo>
                      <a:pt x="314" y="638"/>
                    </a:lnTo>
                    <a:lnTo>
                      <a:pt x="316" y="638"/>
                    </a:lnTo>
                    <a:lnTo>
                      <a:pt x="317" y="638"/>
                    </a:lnTo>
                    <a:lnTo>
                      <a:pt x="319" y="638"/>
                    </a:lnTo>
                    <a:lnTo>
                      <a:pt x="322" y="638"/>
                    </a:lnTo>
                    <a:lnTo>
                      <a:pt x="324" y="638"/>
                    </a:lnTo>
                    <a:lnTo>
                      <a:pt x="326" y="638"/>
                    </a:lnTo>
                    <a:lnTo>
                      <a:pt x="327" y="638"/>
                    </a:lnTo>
                    <a:lnTo>
                      <a:pt x="329" y="638"/>
                    </a:lnTo>
                    <a:lnTo>
                      <a:pt x="331" y="638"/>
                    </a:lnTo>
                    <a:lnTo>
                      <a:pt x="332" y="638"/>
                    </a:lnTo>
                    <a:lnTo>
                      <a:pt x="334" y="638"/>
                    </a:lnTo>
                    <a:lnTo>
                      <a:pt x="337" y="638"/>
                    </a:lnTo>
                    <a:lnTo>
                      <a:pt x="339" y="638"/>
                    </a:lnTo>
                    <a:lnTo>
                      <a:pt x="341" y="638"/>
                    </a:lnTo>
                    <a:lnTo>
                      <a:pt x="342" y="638"/>
                    </a:lnTo>
                    <a:lnTo>
                      <a:pt x="344" y="638"/>
                    </a:lnTo>
                    <a:lnTo>
                      <a:pt x="345" y="638"/>
                    </a:lnTo>
                    <a:lnTo>
                      <a:pt x="347" y="638"/>
                    </a:lnTo>
                    <a:lnTo>
                      <a:pt x="349" y="638"/>
                    </a:lnTo>
                    <a:lnTo>
                      <a:pt x="352" y="638"/>
                    </a:lnTo>
                    <a:lnTo>
                      <a:pt x="354" y="638"/>
                    </a:lnTo>
                    <a:lnTo>
                      <a:pt x="355" y="638"/>
                    </a:lnTo>
                    <a:lnTo>
                      <a:pt x="357" y="638"/>
                    </a:lnTo>
                    <a:lnTo>
                      <a:pt x="359" y="638"/>
                    </a:lnTo>
                    <a:lnTo>
                      <a:pt x="360" y="638"/>
                    </a:lnTo>
                    <a:lnTo>
                      <a:pt x="362" y="638"/>
                    </a:lnTo>
                    <a:lnTo>
                      <a:pt x="364" y="638"/>
                    </a:lnTo>
                    <a:lnTo>
                      <a:pt x="367" y="638"/>
                    </a:lnTo>
                    <a:lnTo>
                      <a:pt x="369" y="638"/>
                    </a:lnTo>
                    <a:lnTo>
                      <a:pt x="370" y="638"/>
                    </a:lnTo>
                    <a:lnTo>
                      <a:pt x="372" y="638"/>
                    </a:lnTo>
                    <a:lnTo>
                      <a:pt x="374" y="638"/>
                    </a:lnTo>
                    <a:lnTo>
                      <a:pt x="375" y="638"/>
                    </a:lnTo>
                    <a:lnTo>
                      <a:pt x="377" y="638"/>
                    </a:lnTo>
                    <a:lnTo>
                      <a:pt x="379" y="638"/>
                    </a:lnTo>
                    <a:lnTo>
                      <a:pt x="380" y="638"/>
                    </a:lnTo>
                    <a:lnTo>
                      <a:pt x="383" y="638"/>
                    </a:lnTo>
                    <a:lnTo>
                      <a:pt x="385" y="638"/>
                    </a:lnTo>
                    <a:lnTo>
                      <a:pt x="387" y="638"/>
                    </a:lnTo>
                    <a:lnTo>
                      <a:pt x="388" y="638"/>
                    </a:lnTo>
                    <a:lnTo>
                      <a:pt x="390" y="638"/>
                    </a:lnTo>
                    <a:lnTo>
                      <a:pt x="392" y="638"/>
                    </a:lnTo>
                    <a:lnTo>
                      <a:pt x="393" y="638"/>
                    </a:lnTo>
                    <a:lnTo>
                      <a:pt x="395" y="638"/>
                    </a:lnTo>
                    <a:lnTo>
                      <a:pt x="398" y="638"/>
                    </a:lnTo>
                    <a:lnTo>
                      <a:pt x="400" y="638"/>
                    </a:lnTo>
                    <a:lnTo>
                      <a:pt x="402" y="638"/>
                    </a:lnTo>
                    <a:lnTo>
                      <a:pt x="403" y="638"/>
                    </a:lnTo>
                    <a:lnTo>
                      <a:pt x="405" y="638"/>
                    </a:lnTo>
                    <a:lnTo>
                      <a:pt x="407" y="638"/>
                    </a:lnTo>
                    <a:lnTo>
                      <a:pt x="408" y="638"/>
                    </a:lnTo>
                    <a:lnTo>
                      <a:pt x="410" y="638"/>
                    </a:lnTo>
                    <a:lnTo>
                      <a:pt x="413" y="638"/>
                    </a:lnTo>
                    <a:lnTo>
                      <a:pt x="415" y="638"/>
                    </a:lnTo>
                    <a:lnTo>
                      <a:pt x="417" y="638"/>
                    </a:lnTo>
                    <a:lnTo>
                      <a:pt x="418" y="638"/>
                    </a:lnTo>
                    <a:lnTo>
                      <a:pt x="420" y="638"/>
                    </a:lnTo>
                    <a:lnTo>
                      <a:pt x="421" y="638"/>
                    </a:lnTo>
                    <a:lnTo>
                      <a:pt x="423" y="638"/>
                    </a:lnTo>
                    <a:lnTo>
                      <a:pt x="425" y="638"/>
                    </a:lnTo>
                    <a:lnTo>
                      <a:pt x="428" y="638"/>
                    </a:lnTo>
                    <a:lnTo>
                      <a:pt x="430" y="638"/>
                    </a:lnTo>
                    <a:lnTo>
                      <a:pt x="431" y="638"/>
                    </a:lnTo>
                    <a:lnTo>
                      <a:pt x="433" y="638"/>
                    </a:lnTo>
                    <a:lnTo>
                      <a:pt x="435" y="638"/>
                    </a:lnTo>
                    <a:lnTo>
                      <a:pt x="436" y="638"/>
                    </a:lnTo>
                    <a:lnTo>
                      <a:pt x="438" y="636"/>
                    </a:lnTo>
                    <a:lnTo>
                      <a:pt x="440" y="636"/>
                    </a:lnTo>
                    <a:lnTo>
                      <a:pt x="441" y="636"/>
                    </a:lnTo>
                    <a:lnTo>
                      <a:pt x="445" y="636"/>
                    </a:lnTo>
                    <a:lnTo>
                      <a:pt x="446" y="636"/>
                    </a:lnTo>
                    <a:lnTo>
                      <a:pt x="448" y="636"/>
                    </a:lnTo>
                    <a:lnTo>
                      <a:pt x="450" y="636"/>
                    </a:lnTo>
                    <a:lnTo>
                      <a:pt x="451" y="636"/>
                    </a:lnTo>
                    <a:lnTo>
                      <a:pt x="453" y="636"/>
                    </a:lnTo>
                    <a:lnTo>
                      <a:pt x="455" y="636"/>
                    </a:lnTo>
                    <a:lnTo>
                      <a:pt x="456" y="636"/>
                    </a:lnTo>
                    <a:lnTo>
                      <a:pt x="459" y="636"/>
                    </a:lnTo>
                    <a:lnTo>
                      <a:pt x="461" y="636"/>
                    </a:lnTo>
                    <a:lnTo>
                      <a:pt x="463" y="636"/>
                    </a:lnTo>
                    <a:lnTo>
                      <a:pt x="464" y="635"/>
                    </a:lnTo>
                    <a:lnTo>
                      <a:pt x="466" y="633"/>
                    </a:lnTo>
                    <a:lnTo>
                      <a:pt x="468" y="626"/>
                    </a:lnTo>
                    <a:lnTo>
                      <a:pt x="469" y="625"/>
                    </a:lnTo>
                    <a:lnTo>
                      <a:pt x="471" y="623"/>
                    </a:lnTo>
                    <a:lnTo>
                      <a:pt x="474" y="623"/>
                    </a:lnTo>
                    <a:lnTo>
                      <a:pt x="476" y="625"/>
                    </a:lnTo>
                    <a:lnTo>
                      <a:pt x="478" y="621"/>
                    </a:lnTo>
                    <a:lnTo>
                      <a:pt x="479" y="603"/>
                    </a:lnTo>
                    <a:lnTo>
                      <a:pt x="481" y="597"/>
                    </a:lnTo>
                    <a:lnTo>
                      <a:pt x="483" y="592"/>
                    </a:lnTo>
                    <a:lnTo>
                      <a:pt x="484" y="598"/>
                    </a:lnTo>
                    <a:lnTo>
                      <a:pt x="486" y="607"/>
                    </a:lnTo>
                    <a:lnTo>
                      <a:pt x="489" y="607"/>
                    </a:lnTo>
                    <a:lnTo>
                      <a:pt x="491" y="597"/>
                    </a:lnTo>
                    <a:lnTo>
                      <a:pt x="493" y="590"/>
                    </a:lnTo>
                    <a:lnTo>
                      <a:pt x="494" y="570"/>
                    </a:lnTo>
                    <a:lnTo>
                      <a:pt x="496" y="575"/>
                    </a:lnTo>
                    <a:lnTo>
                      <a:pt x="497" y="600"/>
                    </a:lnTo>
                    <a:lnTo>
                      <a:pt x="499" y="605"/>
                    </a:lnTo>
                    <a:lnTo>
                      <a:pt x="501" y="610"/>
                    </a:lnTo>
                    <a:lnTo>
                      <a:pt x="502" y="610"/>
                    </a:lnTo>
                    <a:lnTo>
                      <a:pt x="506" y="598"/>
                    </a:lnTo>
                    <a:lnTo>
                      <a:pt x="507" y="590"/>
                    </a:lnTo>
                    <a:lnTo>
                      <a:pt x="509" y="544"/>
                    </a:lnTo>
                    <a:lnTo>
                      <a:pt x="511" y="521"/>
                    </a:lnTo>
                    <a:lnTo>
                      <a:pt x="512" y="504"/>
                    </a:lnTo>
                    <a:lnTo>
                      <a:pt x="514" y="527"/>
                    </a:lnTo>
                    <a:lnTo>
                      <a:pt x="516" y="592"/>
                    </a:lnTo>
                    <a:lnTo>
                      <a:pt x="517" y="603"/>
                    </a:lnTo>
                    <a:lnTo>
                      <a:pt x="521" y="616"/>
                    </a:lnTo>
                    <a:lnTo>
                      <a:pt x="522" y="616"/>
                    </a:lnTo>
                    <a:lnTo>
                      <a:pt x="524" y="613"/>
                    </a:lnTo>
                    <a:lnTo>
                      <a:pt x="526" y="612"/>
                    </a:lnTo>
                    <a:lnTo>
                      <a:pt x="527" y="621"/>
                    </a:lnTo>
                    <a:lnTo>
                      <a:pt x="529" y="625"/>
                    </a:lnTo>
                    <a:lnTo>
                      <a:pt x="531" y="630"/>
                    </a:lnTo>
                    <a:lnTo>
                      <a:pt x="532" y="630"/>
                    </a:lnTo>
                    <a:lnTo>
                      <a:pt x="535" y="630"/>
                    </a:lnTo>
                    <a:lnTo>
                      <a:pt x="537" y="630"/>
                    </a:lnTo>
                    <a:lnTo>
                      <a:pt x="539" y="628"/>
                    </a:lnTo>
                    <a:lnTo>
                      <a:pt x="540" y="628"/>
                    </a:lnTo>
                    <a:lnTo>
                      <a:pt x="542" y="626"/>
                    </a:lnTo>
                    <a:lnTo>
                      <a:pt x="544" y="626"/>
                    </a:lnTo>
                    <a:lnTo>
                      <a:pt x="545" y="623"/>
                    </a:lnTo>
                    <a:lnTo>
                      <a:pt x="547" y="621"/>
                    </a:lnTo>
                    <a:lnTo>
                      <a:pt x="550" y="613"/>
                    </a:lnTo>
                    <a:lnTo>
                      <a:pt x="552" y="608"/>
                    </a:lnTo>
                    <a:lnTo>
                      <a:pt x="554" y="598"/>
                    </a:lnTo>
                    <a:lnTo>
                      <a:pt x="555" y="592"/>
                    </a:lnTo>
                    <a:lnTo>
                      <a:pt x="557" y="567"/>
                    </a:lnTo>
                    <a:lnTo>
                      <a:pt x="559" y="557"/>
                    </a:lnTo>
                    <a:lnTo>
                      <a:pt x="560" y="521"/>
                    </a:lnTo>
                    <a:lnTo>
                      <a:pt x="562" y="509"/>
                    </a:lnTo>
                    <a:lnTo>
                      <a:pt x="564" y="491"/>
                    </a:lnTo>
                    <a:lnTo>
                      <a:pt x="567" y="488"/>
                    </a:lnTo>
                    <a:lnTo>
                      <a:pt x="569" y="497"/>
                    </a:lnTo>
                    <a:lnTo>
                      <a:pt x="570" y="506"/>
                    </a:lnTo>
                    <a:lnTo>
                      <a:pt x="572" y="532"/>
                    </a:lnTo>
                    <a:lnTo>
                      <a:pt x="573" y="542"/>
                    </a:lnTo>
                    <a:lnTo>
                      <a:pt x="575" y="559"/>
                    </a:lnTo>
                    <a:lnTo>
                      <a:pt x="577" y="567"/>
                    </a:lnTo>
                    <a:lnTo>
                      <a:pt x="578" y="588"/>
                    </a:lnTo>
                    <a:lnTo>
                      <a:pt x="582" y="593"/>
                    </a:lnTo>
                    <a:lnTo>
                      <a:pt x="583" y="603"/>
                    </a:lnTo>
                    <a:lnTo>
                      <a:pt x="585" y="605"/>
                    </a:lnTo>
                    <a:lnTo>
                      <a:pt x="587" y="608"/>
                    </a:lnTo>
                    <a:lnTo>
                      <a:pt x="588" y="610"/>
                    </a:lnTo>
                    <a:lnTo>
                      <a:pt x="590" y="615"/>
                    </a:lnTo>
                    <a:lnTo>
                      <a:pt x="592" y="616"/>
                    </a:lnTo>
                    <a:lnTo>
                      <a:pt x="593" y="618"/>
                    </a:lnTo>
                    <a:lnTo>
                      <a:pt x="597" y="616"/>
                    </a:lnTo>
                    <a:lnTo>
                      <a:pt x="598" y="613"/>
                    </a:lnTo>
                    <a:lnTo>
                      <a:pt x="600" y="610"/>
                    </a:lnTo>
                    <a:lnTo>
                      <a:pt x="602" y="598"/>
                    </a:lnTo>
                    <a:lnTo>
                      <a:pt x="603" y="595"/>
                    </a:lnTo>
                    <a:lnTo>
                      <a:pt x="605" y="592"/>
                    </a:lnTo>
                    <a:lnTo>
                      <a:pt x="606" y="597"/>
                    </a:lnTo>
                    <a:lnTo>
                      <a:pt x="608" y="610"/>
                    </a:lnTo>
                    <a:lnTo>
                      <a:pt x="611" y="616"/>
                    </a:lnTo>
                    <a:lnTo>
                      <a:pt x="613" y="628"/>
                    </a:lnTo>
                    <a:lnTo>
                      <a:pt x="615" y="630"/>
                    </a:lnTo>
                    <a:lnTo>
                      <a:pt x="616" y="633"/>
                    </a:lnTo>
                    <a:lnTo>
                      <a:pt x="618" y="633"/>
                    </a:lnTo>
                    <a:lnTo>
                      <a:pt x="620" y="635"/>
                    </a:lnTo>
                    <a:lnTo>
                      <a:pt x="621" y="635"/>
                    </a:lnTo>
                    <a:lnTo>
                      <a:pt x="623" y="635"/>
                    </a:lnTo>
                    <a:lnTo>
                      <a:pt x="625" y="635"/>
                    </a:lnTo>
                    <a:lnTo>
                      <a:pt x="628" y="635"/>
                    </a:lnTo>
                    <a:lnTo>
                      <a:pt x="630" y="635"/>
                    </a:lnTo>
                    <a:lnTo>
                      <a:pt x="631" y="635"/>
                    </a:lnTo>
                    <a:lnTo>
                      <a:pt x="633" y="636"/>
                    </a:lnTo>
                    <a:lnTo>
                      <a:pt x="635" y="636"/>
                    </a:lnTo>
                    <a:lnTo>
                      <a:pt x="636" y="636"/>
                    </a:lnTo>
                    <a:lnTo>
                      <a:pt x="638" y="636"/>
                    </a:lnTo>
                    <a:lnTo>
                      <a:pt x="640" y="636"/>
                    </a:lnTo>
                    <a:lnTo>
                      <a:pt x="643" y="636"/>
                    </a:lnTo>
                    <a:lnTo>
                      <a:pt x="644" y="636"/>
                    </a:lnTo>
                    <a:lnTo>
                      <a:pt x="646" y="636"/>
                    </a:lnTo>
                    <a:lnTo>
                      <a:pt x="648" y="636"/>
                    </a:lnTo>
                    <a:lnTo>
                      <a:pt x="649" y="636"/>
                    </a:lnTo>
                    <a:lnTo>
                      <a:pt x="651" y="636"/>
                    </a:lnTo>
                    <a:lnTo>
                      <a:pt x="653" y="636"/>
                    </a:lnTo>
                    <a:lnTo>
                      <a:pt x="654" y="636"/>
                    </a:lnTo>
                    <a:lnTo>
                      <a:pt x="658" y="636"/>
                    </a:lnTo>
                    <a:lnTo>
                      <a:pt x="659" y="636"/>
                    </a:lnTo>
                    <a:lnTo>
                      <a:pt x="661" y="636"/>
                    </a:lnTo>
                    <a:lnTo>
                      <a:pt x="663" y="636"/>
                    </a:lnTo>
                    <a:lnTo>
                      <a:pt x="664" y="636"/>
                    </a:lnTo>
                    <a:lnTo>
                      <a:pt x="666" y="636"/>
                    </a:lnTo>
                    <a:lnTo>
                      <a:pt x="668" y="636"/>
                    </a:lnTo>
                    <a:lnTo>
                      <a:pt x="669" y="636"/>
                    </a:lnTo>
                    <a:lnTo>
                      <a:pt x="673" y="636"/>
                    </a:lnTo>
                    <a:lnTo>
                      <a:pt x="674" y="636"/>
                    </a:lnTo>
                    <a:lnTo>
                      <a:pt x="676" y="636"/>
                    </a:lnTo>
                    <a:lnTo>
                      <a:pt x="678" y="636"/>
                    </a:lnTo>
                    <a:lnTo>
                      <a:pt x="679" y="636"/>
                    </a:lnTo>
                    <a:lnTo>
                      <a:pt x="681" y="636"/>
                    </a:lnTo>
                    <a:lnTo>
                      <a:pt x="682" y="636"/>
                    </a:lnTo>
                    <a:lnTo>
                      <a:pt x="684" y="636"/>
                    </a:lnTo>
                    <a:lnTo>
                      <a:pt x="686" y="636"/>
                    </a:lnTo>
                    <a:lnTo>
                      <a:pt x="689" y="636"/>
                    </a:lnTo>
                    <a:lnTo>
                      <a:pt x="691" y="636"/>
                    </a:lnTo>
                    <a:lnTo>
                      <a:pt x="692" y="636"/>
                    </a:lnTo>
                    <a:lnTo>
                      <a:pt x="694" y="636"/>
                    </a:lnTo>
                    <a:lnTo>
                      <a:pt x="696" y="636"/>
                    </a:lnTo>
                    <a:lnTo>
                      <a:pt x="697" y="636"/>
                    </a:lnTo>
                    <a:lnTo>
                      <a:pt x="699" y="636"/>
                    </a:lnTo>
                    <a:lnTo>
                      <a:pt x="701" y="636"/>
                    </a:lnTo>
                    <a:lnTo>
                      <a:pt x="704" y="636"/>
                    </a:lnTo>
                    <a:lnTo>
                      <a:pt x="706" y="636"/>
                    </a:lnTo>
                    <a:lnTo>
                      <a:pt x="707" y="636"/>
                    </a:lnTo>
                    <a:lnTo>
                      <a:pt x="709" y="636"/>
                    </a:lnTo>
                    <a:lnTo>
                      <a:pt x="711" y="636"/>
                    </a:lnTo>
                    <a:lnTo>
                      <a:pt x="712" y="636"/>
                    </a:lnTo>
                    <a:lnTo>
                      <a:pt x="714" y="636"/>
                    </a:lnTo>
                    <a:lnTo>
                      <a:pt x="716" y="636"/>
                    </a:lnTo>
                    <a:lnTo>
                      <a:pt x="719" y="636"/>
                    </a:lnTo>
                    <a:lnTo>
                      <a:pt x="720" y="636"/>
                    </a:lnTo>
                    <a:lnTo>
                      <a:pt x="722" y="636"/>
                    </a:lnTo>
                    <a:lnTo>
                      <a:pt x="724" y="636"/>
                    </a:lnTo>
                    <a:lnTo>
                      <a:pt x="725" y="636"/>
                    </a:lnTo>
                    <a:lnTo>
                      <a:pt x="727" y="636"/>
                    </a:lnTo>
                    <a:lnTo>
                      <a:pt x="729" y="636"/>
                    </a:lnTo>
                    <a:lnTo>
                      <a:pt x="730" y="636"/>
                    </a:lnTo>
                    <a:lnTo>
                      <a:pt x="734" y="636"/>
                    </a:lnTo>
                    <a:lnTo>
                      <a:pt x="735" y="636"/>
                    </a:lnTo>
                    <a:lnTo>
                      <a:pt x="737" y="636"/>
                    </a:lnTo>
                    <a:lnTo>
                      <a:pt x="739" y="636"/>
                    </a:lnTo>
                    <a:lnTo>
                      <a:pt x="740" y="636"/>
                    </a:lnTo>
                    <a:lnTo>
                      <a:pt x="742" y="636"/>
                    </a:lnTo>
                    <a:lnTo>
                      <a:pt x="744" y="636"/>
                    </a:lnTo>
                    <a:lnTo>
                      <a:pt x="745" y="636"/>
                    </a:lnTo>
                    <a:lnTo>
                      <a:pt x="747" y="636"/>
                    </a:lnTo>
                    <a:lnTo>
                      <a:pt x="750" y="636"/>
                    </a:lnTo>
                    <a:lnTo>
                      <a:pt x="752" y="636"/>
                    </a:lnTo>
                    <a:lnTo>
                      <a:pt x="754" y="636"/>
                    </a:lnTo>
                    <a:lnTo>
                      <a:pt x="755" y="636"/>
                    </a:lnTo>
                    <a:lnTo>
                      <a:pt x="757" y="636"/>
                    </a:lnTo>
                    <a:lnTo>
                      <a:pt x="758" y="636"/>
                    </a:lnTo>
                    <a:lnTo>
                      <a:pt x="760" y="636"/>
                    </a:lnTo>
                    <a:lnTo>
                      <a:pt x="762" y="636"/>
                    </a:lnTo>
                    <a:lnTo>
                      <a:pt x="765" y="636"/>
                    </a:lnTo>
                    <a:lnTo>
                      <a:pt x="767" y="636"/>
                    </a:lnTo>
                    <a:lnTo>
                      <a:pt x="768" y="636"/>
                    </a:lnTo>
                    <a:lnTo>
                      <a:pt x="770" y="636"/>
                    </a:lnTo>
                    <a:lnTo>
                      <a:pt x="772" y="636"/>
                    </a:lnTo>
                    <a:lnTo>
                      <a:pt x="773" y="636"/>
                    </a:lnTo>
                    <a:lnTo>
                      <a:pt x="775" y="636"/>
                    </a:lnTo>
                    <a:lnTo>
                      <a:pt x="777" y="636"/>
                    </a:lnTo>
                    <a:lnTo>
                      <a:pt x="780" y="636"/>
                    </a:lnTo>
                    <a:lnTo>
                      <a:pt x="782" y="636"/>
                    </a:lnTo>
                    <a:lnTo>
                      <a:pt x="783" y="636"/>
                    </a:lnTo>
                    <a:lnTo>
                      <a:pt x="785" y="636"/>
                    </a:lnTo>
                    <a:lnTo>
                      <a:pt x="787" y="636"/>
                    </a:lnTo>
                    <a:lnTo>
                      <a:pt x="788" y="636"/>
                    </a:lnTo>
                    <a:lnTo>
                      <a:pt x="790" y="638"/>
                    </a:lnTo>
                    <a:lnTo>
                      <a:pt x="792" y="638"/>
                    </a:lnTo>
                    <a:lnTo>
                      <a:pt x="795" y="638"/>
                    </a:lnTo>
                    <a:lnTo>
                      <a:pt x="796" y="638"/>
                    </a:lnTo>
                    <a:lnTo>
                      <a:pt x="798" y="638"/>
                    </a:lnTo>
                    <a:lnTo>
                      <a:pt x="800" y="638"/>
                    </a:lnTo>
                    <a:lnTo>
                      <a:pt x="801" y="638"/>
                    </a:lnTo>
                    <a:lnTo>
                      <a:pt x="803" y="638"/>
                    </a:lnTo>
                    <a:lnTo>
                      <a:pt x="805" y="638"/>
                    </a:lnTo>
                    <a:lnTo>
                      <a:pt x="806" y="638"/>
                    </a:lnTo>
                    <a:lnTo>
                      <a:pt x="808" y="638"/>
                    </a:lnTo>
                    <a:lnTo>
                      <a:pt x="811" y="638"/>
                    </a:lnTo>
                    <a:lnTo>
                      <a:pt x="813" y="638"/>
                    </a:lnTo>
                    <a:lnTo>
                      <a:pt x="815" y="638"/>
                    </a:lnTo>
                    <a:lnTo>
                      <a:pt x="816" y="638"/>
                    </a:lnTo>
                    <a:lnTo>
                      <a:pt x="818" y="638"/>
                    </a:lnTo>
                    <a:lnTo>
                      <a:pt x="820" y="638"/>
                    </a:lnTo>
                    <a:lnTo>
                      <a:pt x="821" y="638"/>
                    </a:lnTo>
                    <a:lnTo>
                      <a:pt x="823" y="638"/>
                    </a:lnTo>
                    <a:lnTo>
                      <a:pt x="826" y="638"/>
                    </a:lnTo>
                    <a:lnTo>
                      <a:pt x="828" y="638"/>
                    </a:lnTo>
                    <a:lnTo>
                      <a:pt x="830" y="638"/>
                    </a:lnTo>
                    <a:lnTo>
                      <a:pt x="831" y="638"/>
                    </a:lnTo>
                    <a:lnTo>
                      <a:pt x="833" y="638"/>
                    </a:lnTo>
                    <a:lnTo>
                      <a:pt x="834" y="638"/>
                    </a:lnTo>
                    <a:lnTo>
                      <a:pt x="836" y="638"/>
                    </a:lnTo>
                    <a:lnTo>
                      <a:pt x="838" y="638"/>
                    </a:lnTo>
                    <a:lnTo>
                      <a:pt x="841" y="638"/>
                    </a:lnTo>
                    <a:lnTo>
                      <a:pt x="843" y="638"/>
                    </a:lnTo>
                    <a:lnTo>
                      <a:pt x="844" y="638"/>
                    </a:lnTo>
                    <a:lnTo>
                      <a:pt x="846" y="638"/>
                    </a:lnTo>
                    <a:lnTo>
                      <a:pt x="848" y="638"/>
                    </a:lnTo>
                    <a:lnTo>
                      <a:pt x="849" y="638"/>
                    </a:lnTo>
                    <a:lnTo>
                      <a:pt x="851" y="638"/>
                    </a:lnTo>
                    <a:lnTo>
                      <a:pt x="853" y="638"/>
                    </a:lnTo>
                    <a:lnTo>
                      <a:pt x="856" y="638"/>
                    </a:lnTo>
                    <a:lnTo>
                      <a:pt x="858" y="638"/>
                    </a:lnTo>
                    <a:lnTo>
                      <a:pt x="859" y="638"/>
                    </a:lnTo>
                    <a:lnTo>
                      <a:pt x="861" y="638"/>
                    </a:lnTo>
                    <a:lnTo>
                      <a:pt x="863" y="638"/>
                    </a:lnTo>
                    <a:lnTo>
                      <a:pt x="864" y="638"/>
                    </a:lnTo>
                    <a:lnTo>
                      <a:pt x="866" y="638"/>
                    </a:lnTo>
                    <a:lnTo>
                      <a:pt x="867" y="638"/>
                    </a:lnTo>
                    <a:lnTo>
                      <a:pt x="869" y="638"/>
                    </a:lnTo>
                    <a:lnTo>
                      <a:pt x="872" y="636"/>
                    </a:lnTo>
                    <a:lnTo>
                      <a:pt x="874" y="636"/>
                    </a:lnTo>
                    <a:lnTo>
                      <a:pt x="876" y="636"/>
                    </a:lnTo>
                    <a:lnTo>
                      <a:pt x="877" y="636"/>
                    </a:lnTo>
                    <a:lnTo>
                      <a:pt x="879" y="638"/>
                    </a:lnTo>
                    <a:lnTo>
                      <a:pt x="881" y="638"/>
                    </a:lnTo>
                    <a:lnTo>
                      <a:pt x="882" y="638"/>
                    </a:lnTo>
                    <a:lnTo>
                      <a:pt x="884" y="638"/>
                    </a:lnTo>
                    <a:lnTo>
                      <a:pt x="887" y="636"/>
                    </a:lnTo>
                    <a:lnTo>
                      <a:pt x="889" y="636"/>
                    </a:lnTo>
                    <a:lnTo>
                      <a:pt x="891" y="638"/>
                    </a:lnTo>
                    <a:lnTo>
                      <a:pt x="892" y="638"/>
                    </a:lnTo>
                    <a:lnTo>
                      <a:pt x="894" y="638"/>
                    </a:lnTo>
                    <a:lnTo>
                      <a:pt x="896" y="638"/>
                    </a:lnTo>
                    <a:lnTo>
                      <a:pt x="897" y="638"/>
                    </a:lnTo>
                    <a:lnTo>
                      <a:pt x="899" y="638"/>
                    </a:lnTo>
                    <a:lnTo>
                      <a:pt x="902" y="638"/>
                    </a:lnTo>
                    <a:lnTo>
                      <a:pt x="904" y="638"/>
                    </a:lnTo>
                    <a:lnTo>
                      <a:pt x="905" y="638"/>
                    </a:lnTo>
                    <a:lnTo>
                      <a:pt x="907" y="638"/>
                    </a:lnTo>
                    <a:lnTo>
                      <a:pt x="909" y="638"/>
                    </a:lnTo>
                    <a:lnTo>
                      <a:pt x="910" y="638"/>
                    </a:lnTo>
                    <a:lnTo>
                      <a:pt x="912" y="638"/>
                    </a:lnTo>
                    <a:lnTo>
                      <a:pt x="914" y="638"/>
                    </a:lnTo>
                    <a:lnTo>
                      <a:pt x="917" y="638"/>
                    </a:lnTo>
                    <a:lnTo>
                      <a:pt x="919" y="638"/>
                    </a:lnTo>
                    <a:lnTo>
                      <a:pt x="920" y="638"/>
                    </a:lnTo>
                    <a:lnTo>
                      <a:pt x="922" y="638"/>
                    </a:lnTo>
                    <a:lnTo>
                      <a:pt x="924" y="638"/>
                    </a:lnTo>
                    <a:lnTo>
                      <a:pt x="925" y="638"/>
                    </a:lnTo>
                    <a:lnTo>
                      <a:pt x="927" y="638"/>
                    </a:lnTo>
                    <a:lnTo>
                      <a:pt x="929" y="638"/>
                    </a:lnTo>
                    <a:lnTo>
                      <a:pt x="930" y="638"/>
                    </a:lnTo>
                    <a:lnTo>
                      <a:pt x="934" y="638"/>
                    </a:lnTo>
                    <a:lnTo>
                      <a:pt x="935" y="638"/>
                    </a:lnTo>
                    <a:lnTo>
                      <a:pt x="937" y="638"/>
                    </a:lnTo>
                    <a:lnTo>
                      <a:pt x="939" y="638"/>
                    </a:lnTo>
                    <a:lnTo>
                      <a:pt x="940" y="638"/>
                    </a:lnTo>
                    <a:lnTo>
                      <a:pt x="942" y="638"/>
                    </a:lnTo>
                    <a:lnTo>
                      <a:pt x="943" y="638"/>
                    </a:lnTo>
                    <a:lnTo>
                      <a:pt x="945" y="638"/>
                    </a:lnTo>
                    <a:lnTo>
                      <a:pt x="948" y="638"/>
                    </a:lnTo>
                    <a:lnTo>
                      <a:pt x="950" y="638"/>
                    </a:lnTo>
                    <a:lnTo>
                      <a:pt x="952" y="638"/>
                    </a:lnTo>
                    <a:lnTo>
                      <a:pt x="953" y="638"/>
                    </a:lnTo>
                    <a:lnTo>
                      <a:pt x="955" y="638"/>
                    </a:lnTo>
                    <a:lnTo>
                      <a:pt x="957" y="638"/>
                    </a:lnTo>
                    <a:lnTo>
                      <a:pt x="958" y="638"/>
                    </a:lnTo>
                    <a:lnTo>
                      <a:pt x="960" y="638"/>
                    </a:lnTo>
                    <a:lnTo>
                      <a:pt x="963" y="638"/>
                    </a:lnTo>
                    <a:lnTo>
                      <a:pt x="965" y="638"/>
                    </a:lnTo>
                    <a:lnTo>
                      <a:pt x="967" y="638"/>
                    </a:lnTo>
                    <a:lnTo>
                      <a:pt x="968" y="638"/>
                    </a:lnTo>
                    <a:lnTo>
                      <a:pt x="970" y="638"/>
                    </a:lnTo>
                    <a:lnTo>
                      <a:pt x="972" y="638"/>
                    </a:lnTo>
                    <a:lnTo>
                      <a:pt x="973" y="638"/>
                    </a:lnTo>
                    <a:lnTo>
                      <a:pt x="975" y="638"/>
                    </a:lnTo>
                    <a:lnTo>
                      <a:pt x="978" y="638"/>
                    </a:lnTo>
                    <a:lnTo>
                      <a:pt x="980" y="638"/>
                    </a:lnTo>
                    <a:lnTo>
                      <a:pt x="981" y="638"/>
                    </a:lnTo>
                    <a:lnTo>
                      <a:pt x="983" y="638"/>
                    </a:lnTo>
                    <a:lnTo>
                      <a:pt x="985" y="638"/>
                    </a:lnTo>
                    <a:lnTo>
                      <a:pt x="986" y="638"/>
                    </a:lnTo>
                    <a:lnTo>
                      <a:pt x="988" y="638"/>
                    </a:lnTo>
                    <a:lnTo>
                      <a:pt x="990" y="638"/>
                    </a:lnTo>
                    <a:lnTo>
                      <a:pt x="991" y="638"/>
                    </a:lnTo>
                    <a:lnTo>
                      <a:pt x="995" y="638"/>
                    </a:lnTo>
                    <a:lnTo>
                      <a:pt x="996" y="638"/>
                    </a:lnTo>
                    <a:lnTo>
                      <a:pt x="998" y="638"/>
                    </a:lnTo>
                    <a:lnTo>
                      <a:pt x="1000" y="638"/>
                    </a:lnTo>
                    <a:lnTo>
                      <a:pt x="1001" y="638"/>
                    </a:lnTo>
                    <a:lnTo>
                      <a:pt x="1003" y="638"/>
                    </a:lnTo>
                    <a:lnTo>
                      <a:pt x="1005" y="638"/>
                    </a:lnTo>
                    <a:lnTo>
                      <a:pt x="1006" y="638"/>
                    </a:lnTo>
                    <a:lnTo>
                      <a:pt x="1010" y="638"/>
                    </a:lnTo>
                    <a:lnTo>
                      <a:pt x="1011" y="638"/>
                    </a:lnTo>
                    <a:lnTo>
                      <a:pt x="1013" y="638"/>
                    </a:lnTo>
                    <a:lnTo>
                      <a:pt x="1015" y="638"/>
                    </a:lnTo>
                    <a:lnTo>
                      <a:pt x="1016" y="638"/>
                    </a:lnTo>
                    <a:lnTo>
                      <a:pt x="1018" y="638"/>
                    </a:lnTo>
                    <a:lnTo>
                      <a:pt x="1019" y="638"/>
                    </a:lnTo>
                    <a:lnTo>
                      <a:pt x="1021" y="638"/>
                    </a:lnTo>
                    <a:lnTo>
                      <a:pt x="1024" y="638"/>
                    </a:lnTo>
                    <a:lnTo>
                      <a:pt x="1026" y="638"/>
                    </a:lnTo>
                    <a:lnTo>
                      <a:pt x="1028" y="638"/>
                    </a:lnTo>
                    <a:lnTo>
                      <a:pt x="1029" y="638"/>
                    </a:lnTo>
                    <a:lnTo>
                      <a:pt x="1031" y="638"/>
                    </a:lnTo>
                    <a:lnTo>
                      <a:pt x="1033" y="638"/>
                    </a:lnTo>
                    <a:lnTo>
                      <a:pt x="1034" y="638"/>
                    </a:lnTo>
                    <a:lnTo>
                      <a:pt x="1036" y="638"/>
                    </a:lnTo>
                    <a:lnTo>
                      <a:pt x="1039" y="638"/>
                    </a:lnTo>
                    <a:lnTo>
                      <a:pt x="1041" y="638"/>
                    </a:lnTo>
                    <a:lnTo>
                      <a:pt x="1043" y="638"/>
                    </a:lnTo>
                    <a:lnTo>
                      <a:pt x="1044" y="638"/>
                    </a:lnTo>
                    <a:lnTo>
                      <a:pt x="1046" y="638"/>
                    </a:lnTo>
                    <a:lnTo>
                      <a:pt x="1048" y="638"/>
                    </a:lnTo>
                    <a:lnTo>
                      <a:pt x="1049" y="638"/>
                    </a:lnTo>
                    <a:lnTo>
                      <a:pt x="1051" y="638"/>
                    </a:lnTo>
                    <a:lnTo>
                      <a:pt x="1053" y="638"/>
                    </a:lnTo>
                    <a:lnTo>
                      <a:pt x="1056" y="638"/>
                    </a:lnTo>
                    <a:lnTo>
                      <a:pt x="1057" y="638"/>
                    </a:lnTo>
                    <a:lnTo>
                      <a:pt x="1059" y="638"/>
                    </a:lnTo>
                    <a:lnTo>
                      <a:pt x="1061" y="638"/>
                    </a:lnTo>
                    <a:lnTo>
                      <a:pt x="1062" y="638"/>
                    </a:lnTo>
                    <a:lnTo>
                      <a:pt x="1064" y="638"/>
                    </a:lnTo>
                    <a:lnTo>
                      <a:pt x="1066" y="636"/>
                    </a:lnTo>
                    <a:lnTo>
                      <a:pt x="1067" y="636"/>
                    </a:lnTo>
                    <a:lnTo>
                      <a:pt x="1071" y="636"/>
                    </a:lnTo>
                    <a:lnTo>
                      <a:pt x="1072" y="633"/>
                    </a:lnTo>
                    <a:lnTo>
                      <a:pt x="1074" y="633"/>
                    </a:lnTo>
                    <a:lnTo>
                      <a:pt x="1076" y="631"/>
                    </a:lnTo>
                    <a:lnTo>
                      <a:pt x="1077" y="631"/>
                    </a:lnTo>
                    <a:lnTo>
                      <a:pt x="1079" y="630"/>
                    </a:lnTo>
                    <a:lnTo>
                      <a:pt x="1081" y="630"/>
                    </a:lnTo>
                    <a:lnTo>
                      <a:pt x="1082" y="628"/>
                    </a:lnTo>
                    <a:lnTo>
                      <a:pt x="1086" y="630"/>
                    </a:lnTo>
                    <a:lnTo>
                      <a:pt x="1087" y="633"/>
                    </a:lnTo>
                    <a:lnTo>
                      <a:pt x="1089" y="635"/>
                    </a:lnTo>
                    <a:lnTo>
                      <a:pt x="1091" y="635"/>
                    </a:lnTo>
                    <a:lnTo>
                      <a:pt x="1092" y="636"/>
                    </a:lnTo>
                    <a:lnTo>
                      <a:pt x="1094" y="636"/>
                    </a:lnTo>
                    <a:lnTo>
                      <a:pt x="1095" y="636"/>
                    </a:lnTo>
                    <a:lnTo>
                      <a:pt x="1097" y="636"/>
                    </a:lnTo>
                    <a:lnTo>
                      <a:pt x="1100" y="636"/>
                    </a:lnTo>
                    <a:lnTo>
                      <a:pt x="1102" y="636"/>
                    </a:lnTo>
                    <a:lnTo>
                      <a:pt x="1104" y="636"/>
                    </a:lnTo>
                    <a:lnTo>
                      <a:pt x="1105" y="636"/>
                    </a:lnTo>
                    <a:lnTo>
                      <a:pt x="1107" y="636"/>
                    </a:lnTo>
                    <a:lnTo>
                      <a:pt x="1109" y="635"/>
                    </a:lnTo>
                    <a:lnTo>
                      <a:pt x="1110" y="635"/>
                    </a:lnTo>
                    <a:lnTo>
                      <a:pt x="1112" y="633"/>
                    </a:lnTo>
                    <a:lnTo>
                      <a:pt x="1114" y="633"/>
                    </a:lnTo>
                    <a:lnTo>
                      <a:pt x="1117" y="631"/>
                    </a:lnTo>
                    <a:lnTo>
                      <a:pt x="1119" y="631"/>
                    </a:lnTo>
                    <a:lnTo>
                      <a:pt x="1120" y="631"/>
                    </a:lnTo>
                    <a:lnTo>
                      <a:pt x="1122" y="631"/>
                    </a:lnTo>
                    <a:lnTo>
                      <a:pt x="1124" y="633"/>
                    </a:lnTo>
                    <a:lnTo>
                      <a:pt x="1125" y="633"/>
                    </a:lnTo>
                    <a:lnTo>
                      <a:pt x="1127" y="636"/>
                    </a:lnTo>
                    <a:lnTo>
                      <a:pt x="1128" y="636"/>
                    </a:lnTo>
                    <a:lnTo>
                      <a:pt x="1132" y="638"/>
                    </a:lnTo>
                    <a:lnTo>
                      <a:pt x="1133" y="638"/>
                    </a:lnTo>
                    <a:lnTo>
                      <a:pt x="1135" y="638"/>
                    </a:lnTo>
                    <a:lnTo>
                      <a:pt x="1137" y="638"/>
                    </a:lnTo>
                    <a:lnTo>
                      <a:pt x="1138" y="638"/>
                    </a:lnTo>
                    <a:lnTo>
                      <a:pt x="1140" y="638"/>
                    </a:lnTo>
                    <a:lnTo>
                      <a:pt x="1142" y="636"/>
                    </a:lnTo>
                    <a:lnTo>
                      <a:pt x="1143" y="636"/>
                    </a:lnTo>
                    <a:lnTo>
                      <a:pt x="1147" y="635"/>
                    </a:lnTo>
                    <a:lnTo>
                      <a:pt x="1148" y="635"/>
                    </a:lnTo>
                    <a:lnTo>
                      <a:pt x="1150" y="633"/>
                    </a:lnTo>
                    <a:lnTo>
                      <a:pt x="1152" y="633"/>
                    </a:lnTo>
                    <a:lnTo>
                      <a:pt x="1153" y="631"/>
                    </a:lnTo>
                    <a:lnTo>
                      <a:pt x="1155" y="630"/>
                    </a:lnTo>
                    <a:lnTo>
                      <a:pt x="1157" y="631"/>
                    </a:lnTo>
                    <a:lnTo>
                      <a:pt x="1158" y="631"/>
                    </a:lnTo>
                    <a:lnTo>
                      <a:pt x="1162" y="633"/>
                    </a:lnTo>
                    <a:lnTo>
                      <a:pt x="1163" y="635"/>
                    </a:lnTo>
                    <a:lnTo>
                      <a:pt x="1165" y="636"/>
                    </a:lnTo>
                    <a:lnTo>
                      <a:pt x="1166" y="636"/>
                    </a:lnTo>
                    <a:lnTo>
                      <a:pt x="1168" y="636"/>
                    </a:lnTo>
                    <a:lnTo>
                      <a:pt x="1170" y="636"/>
                    </a:lnTo>
                    <a:lnTo>
                      <a:pt x="1171" y="638"/>
                    </a:lnTo>
                    <a:lnTo>
                      <a:pt x="1173" y="638"/>
                    </a:lnTo>
                    <a:lnTo>
                      <a:pt x="1175" y="638"/>
                    </a:lnTo>
                    <a:lnTo>
                      <a:pt x="1178" y="636"/>
                    </a:lnTo>
                    <a:lnTo>
                      <a:pt x="1180" y="636"/>
                    </a:lnTo>
                    <a:lnTo>
                      <a:pt x="1181" y="635"/>
                    </a:lnTo>
                    <a:lnTo>
                      <a:pt x="1183" y="635"/>
                    </a:lnTo>
                    <a:lnTo>
                      <a:pt x="1185" y="635"/>
                    </a:lnTo>
                    <a:lnTo>
                      <a:pt x="1186" y="633"/>
                    </a:lnTo>
                    <a:lnTo>
                      <a:pt x="1188" y="635"/>
                    </a:lnTo>
                    <a:lnTo>
                      <a:pt x="1190" y="635"/>
                    </a:lnTo>
                    <a:lnTo>
                      <a:pt x="1193" y="636"/>
                    </a:lnTo>
                    <a:lnTo>
                      <a:pt x="1195" y="636"/>
                    </a:lnTo>
                    <a:lnTo>
                      <a:pt x="1196" y="636"/>
                    </a:lnTo>
                    <a:lnTo>
                      <a:pt x="1198" y="636"/>
                    </a:lnTo>
                    <a:lnTo>
                      <a:pt x="1200" y="636"/>
                    </a:lnTo>
                    <a:lnTo>
                      <a:pt x="1201" y="638"/>
                    </a:lnTo>
                    <a:lnTo>
                      <a:pt x="1203" y="636"/>
                    </a:lnTo>
                    <a:lnTo>
                      <a:pt x="1204" y="636"/>
                    </a:lnTo>
                    <a:lnTo>
                      <a:pt x="1208" y="636"/>
                    </a:lnTo>
                    <a:lnTo>
                      <a:pt x="1209" y="638"/>
                    </a:lnTo>
                    <a:lnTo>
                      <a:pt x="1211" y="638"/>
                    </a:lnTo>
                    <a:lnTo>
                      <a:pt x="1213" y="636"/>
                    </a:lnTo>
                    <a:lnTo>
                      <a:pt x="1214" y="636"/>
                    </a:lnTo>
                    <a:lnTo>
                      <a:pt x="1216" y="636"/>
                    </a:lnTo>
                    <a:lnTo>
                      <a:pt x="1218" y="638"/>
                    </a:lnTo>
                    <a:lnTo>
                      <a:pt x="1219" y="636"/>
                    </a:lnTo>
                    <a:lnTo>
                      <a:pt x="1223" y="636"/>
                    </a:lnTo>
                    <a:lnTo>
                      <a:pt x="1224" y="636"/>
                    </a:lnTo>
                    <a:lnTo>
                      <a:pt x="1226" y="636"/>
                    </a:lnTo>
                    <a:lnTo>
                      <a:pt x="1228" y="636"/>
                    </a:lnTo>
                    <a:lnTo>
                      <a:pt x="1229" y="636"/>
                    </a:lnTo>
                    <a:lnTo>
                      <a:pt x="1231" y="636"/>
                    </a:lnTo>
                    <a:lnTo>
                      <a:pt x="1233" y="636"/>
                    </a:lnTo>
                    <a:lnTo>
                      <a:pt x="1234" y="638"/>
                    </a:lnTo>
                    <a:lnTo>
                      <a:pt x="1236" y="638"/>
                    </a:lnTo>
                    <a:lnTo>
                      <a:pt x="1239" y="638"/>
                    </a:lnTo>
                    <a:lnTo>
                      <a:pt x="1241" y="638"/>
                    </a:lnTo>
                    <a:lnTo>
                      <a:pt x="1242" y="638"/>
                    </a:lnTo>
                    <a:lnTo>
                      <a:pt x="1244" y="638"/>
                    </a:lnTo>
                    <a:lnTo>
                      <a:pt x="1246" y="638"/>
                    </a:lnTo>
                    <a:lnTo>
                      <a:pt x="1247" y="636"/>
                    </a:lnTo>
                    <a:lnTo>
                      <a:pt x="1249" y="636"/>
                    </a:lnTo>
                    <a:lnTo>
                      <a:pt x="1251" y="636"/>
                    </a:lnTo>
                    <a:lnTo>
                      <a:pt x="1254" y="635"/>
                    </a:lnTo>
                    <a:lnTo>
                      <a:pt x="1256" y="633"/>
                    </a:lnTo>
                    <a:lnTo>
                      <a:pt x="1257" y="630"/>
                    </a:lnTo>
                    <a:lnTo>
                      <a:pt x="1259" y="623"/>
                    </a:lnTo>
                    <a:lnTo>
                      <a:pt x="1261" y="587"/>
                    </a:lnTo>
                    <a:lnTo>
                      <a:pt x="1262" y="582"/>
                    </a:lnTo>
                    <a:lnTo>
                      <a:pt x="1264" y="615"/>
                    </a:lnTo>
                    <a:lnTo>
                      <a:pt x="1266" y="621"/>
                    </a:lnTo>
                    <a:lnTo>
                      <a:pt x="1269" y="626"/>
                    </a:lnTo>
                    <a:lnTo>
                      <a:pt x="1271" y="626"/>
                    </a:lnTo>
                    <a:lnTo>
                      <a:pt x="1272" y="620"/>
                    </a:lnTo>
                    <a:lnTo>
                      <a:pt x="1274" y="626"/>
                    </a:lnTo>
                    <a:lnTo>
                      <a:pt x="1276" y="635"/>
                    </a:lnTo>
                    <a:lnTo>
                      <a:pt x="1277" y="636"/>
                    </a:lnTo>
                    <a:lnTo>
                      <a:pt x="1279" y="636"/>
                    </a:lnTo>
                    <a:lnTo>
                      <a:pt x="1280" y="636"/>
                    </a:lnTo>
                    <a:lnTo>
                      <a:pt x="1284" y="638"/>
                    </a:lnTo>
                    <a:lnTo>
                      <a:pt x="1285" y="638"/>
                    </a:lnTo>
                    <a:lnTo>
                      <a:pt x="1287" y="638"/>
                    </a:lnTo>
                    <a:lnTo>
                      <a:pt x="1289" y="636"/>
                    </a:lnTo>
                    <a:lnTo>
                      <a:pt x="1290" y="635"/>
                    </a:lnTo>
                    <a:lnTo>
                      <a:pt x="1292" y="635"/>
                    </a:lnTo>
                    <a:lnTo>
                      <a:pt x="1294" y="635"/>
                    </a:lnTo>
                    <a:lnTo>
                      <a:pt x="1295" y="635"/>
                    </a:lnTo>
                    <a:lnTo>
                      <a:pt x="1297" y="635"/>
                    </a:lnTo>
                    <a:lnTo>
                      <a:pt x="1300" y="636"/>
                    </a:lnTo>
                    <a:lnTo>
                      <a:pt x="1302" y="636"/>
                    </a:lnTo>
                    <a:lnTo>
                      <a:pt x="1304" y="636"/>
                    </a:lnTo>
                    <a:lnTo>
                      <a:pt x="1305" y="636"/>
                    </a:lnTo>
                    <a:lnTo>
                      <a:pt x="1307" y="635"/>
                    </a:lnTo>
                    <a:lnTo>
                      <a:pt x="1309" y="635"/>
                    </a:lnTo>
                    <a:lnTo>
                      <a:pt x="1310" y="633"/>
                    </a:lnTo>
                    <a:lnTo>
                      <a:pt x="1312" y="631"/>
                    </a:lnTo>
                    <a:lnTo>
                      <a:pt x="1315" y="628"/>
                    </a:lnTo>
                    <a:lnTo>
                      <a:pt x="1317" y="587"/>
                    </a:lnTo>
                    <a:lnTo>
                      <a:pt x="1318" y="544"/>
                    </a:lnTo>
                    <a:lnTo>
                      <a:pt x="1320" y="496"/>
                    </a:lnTo>
                    <a:lnTo>
                      <a:pt x="1322" y="575"/>
                    </a:lnTo>
                    <a:lnTo>
                      <a:pt x="1323" y="620"/>
                    </a:lnTo>
                    <a:lnTo>
                      <a:pt x="1325" y="625"/>
                    </a:lnTo>
                    <a:lnTo>
                      <a:pt x="1327" y="631"/>
                    </a:lnTo>
                    <a:lnTo>
                      <a:pt x="1330" y="631"/>
                    </a:lnTo>
                    <a:lnTo>
                      <a:pt x="1332" y="631"/>
                    </a:lnTo>
                    <a:lnTo>
                      <a:pt x="1333" y="631"/>
                    </a:lnTo>
                    <a:lnTo>
                      <a:pt x="1335" y="626"/>
                    </a:lnTo>
                    <a:lnTo>
                      <a:pt x="1337" y="621"/>
                    </a:lnTo>
                    <a:lnTo>
                      <a:pt x="1338" y="544"/>
                    </a:lnTo>
                    <a:lnTo>
                      <a:pt x="1340" y="496"/>
                    </a:lnTo>
                    <a:lnTo>
                      <a:pt x="1342" y="544"/>
                    </a:lnTo>
                    <a:lnTo>
                      <a:pt x="1345" y="564"/>
                    </a:lnTo>
                    <a:lnTo>
                      <a:pt x="1347" y="600"/>
                    </a:lnTo>
                    <a:lnTo>
                      <a:pt x="1348" y="608"/>
                    </a:lnTo>
                    <a:lnTo>
                      <a:pt x="1350" y="621"/>
                    </a:lnTo>
                    <a:lnTo>
                      <a:pt x="1352" y="626"/>
                    </a:lnTo>
                    <a:lnTo>
                      <a:pt x="1353" y="633"/>
                    </a:lnTo>
                    <a:lnTo>
                      <a:pt x="1355" y="635"/>
                    </a:lnTo>
                    <a:lnTo>
                      <a:pt x="1356" y="636"/>
                    </a:lnTo>
                    <a:lnTo>
                      <a:pt x="1358" y="636"/>
                    </a:lnTo>
                    <a:lnTo>
                      <a:pt x="1361" y="635"/>
                    </a:lnTo>
                    <a:lnTo>
                      <a:pt x="1363" y="635"/>
                    </a:lnTo>
                    <a:lnTo>
                      <a:pt x="1365" y="635"/>
                    </a:lnTo>
                    <a:lnTo>
                      <a:pt x="1366" y="635"/>
                    </a:lnTo>
                    <a:lnTo>
                      <a:pt x="1368" y="633"/>
                    </a:lnTo>
                    <a:lnTo>
                      <a:pt x="1370" y="633"/>
                    </a:lnTo>
                    <a:lnTo>
                      <a:pt x="1371" y="631"/>
                    </a:lnTo>
                    <a:lnTo>
                      <a:pt x="1373" y="630"/>
                    </a:lnTo>
                    <a:lnTo>
                      <a:pt x="1376" y="626"/>
                    </a:lnTo>
                    <a:lnTo>
                      <a:pt x="1378" y="625"/>
                    </a:lnTo>
                    <a:lnTo>
                      <a:pt x="1380" y="621"/>
                    </a:lnTo>
                    <a:lnTo>
                      <a:pt x="1381" y="620"/>
                    </a:lnTo>
                    <a:lnTo>
                      <a:pt x="1383" y="620"/>
                    </a:lnTo>
                    <a:lnTo>
                      <a:pt x="1385" y="620"/>
                    </a:lnTo>
                    <a:lnTo>
                      <a:pt x="1386" y="621"/>
                    </a:lnTo>
                    <a:lnTo>
                      <a:pt x="1388" y="621"/>
                    </a:lnTo>
                    <a:lnTo>
                      <a:pt x="1391" y="623"/>
                    </a:lnTo>
                    <a:lnTo>
                      <a:pt x="1393" y="625"/>
                    </a:lnTo>
                    <a:lnTo>
                      <a:pt x="1394" y="625"/>
                    </a:lnTo>
                    <a:lnTo>
                      <a:pt x="1396" y="625"/>
                    </a:lnTo>
                    <a:lnTo>
                      <a:pt x="1398" y="626"/>
                    </a:lnTo>
                    <a:lnTo>
                      <a:pt x="1399" y="628"/>
                    </a:lnTo>
                    <a:lnTo>
                      <a:pt x="1401" y="626"/>
                    </a:lnTo>
                    <a:lnTo>
                      <a:pt x="1403" y="626"/>
                    </a:lnTo>
                    <a:lnTo>
                      <a:pt x="1406" y="625"/>
                    </a:lnTo>
                    <a:lnTo>
                      <a:pt x="1408" y="625"/>
                    </a:lnTo>
                    <a:lnTo>
                      <a:pt x="1409" y="626"/>
                    </a:lnTo>
                    <a:lnTo>
                      <a:pt x="1411" y="626"/>
                    </a:lnTo>
                    <a:lnTo>
                      <a:pt x="1413" y="626"/>
                    </a:lnTo>
                    <a:lnTo>
                      <a:pt x="1414" y="625"/>
                    </a:lnTo>
                    <a:lnTo>
                      <a:pt x="1416" y="626"/>
                    </a:lnTo>
                    <a:lnTo>
                      <a:pt x="1418" y="626"/>
                    </a:lnTo>
                    <a:lnTo>
                      <a:pt x="1419" y="628"/>
                    </a:lnTo>
                    <a:lnTo>
                      <a:pt x="1423" y="628"/>
                    </a:lnTo>
                    <a:lnTo>
                      <a:pt x="1424" y="630"/>
                    </a:lnTo>
                    <a:lnTo>
                      <a:pt x="1426" y="630"/>
                    </a:lnTo>
                    <a:lnTo>
                      <a:pt x="1427" y="630"/>
                    </a:lnTo>
                    <a:lnTo>
                      <a:pt x="1429" y="630"/>
                    </a:lnTo>
                    <a:lnTo>
                      <a:pt x="1431" y="630"/>
                    </a:lnTo>
                    <a:lnTo>
                      <a:pt x="1432" y="631"/>
                    </a:lnTo>
                    <a:lnTo>
                      <a:pt x="1434" y="633"/>
                    </a:lnTo>
                    <a:lnTo>
                      <a:pt x="1437" y="633"/>
                    </a:lnTo>
                    <a:lnTo>
                      <a:pt x="1439" y="635"/>
                    </a:lnTo>
                    <a:lnTo>
                      <a:pt x="1441" y="635"/>
                    </a:lnTo>
                    <a:lnTo>
                      <a:pt x="1442" y="635"/>
                    </a:lnTo>
                    <a:lnTo>
                      <a:pt x="1444" y="635"/>
                    </a:lnTo>
                    <a:lnTo>
                      <a:pt x="1446" y="635"/>
                    </a:lnTo>
                    <a:lnTo>
                      <a:pt x="1447" y="635"/>
                    </a:lnTo>
                    <a:lnTo>
                      <a:pt x="1449" y="635"/>
                    </a:lnTo>
                    <a:lnTo>
                      <a:pt x="1452" y="635"/>
                    </a:lnTo>
                    <a:lnTo>
                      <a:pt x="1454" y="635"/>
                    </a:lnTo>
                    <a:lnTo>
                      <a:pt x="1456" y="636"/>
                    </a:lnTo>
                    <a:lnTo>
                      <a:pt x="1457" y="635"/>
                    </a:lnTo>
                    <a:lnTo>
                      <a:pt x="1459" y="635"/>
                    </a:lnTo>
                    <a:lnTo>
                      <a:pt x="1461" y="635"/>
                    </a:lnTo>
                    <a:lnTo>
                      <a:pt x="1462" y="635"/>
                    </a:lnTo>
                    <a:lnTo>
                      <a:pt x="1464" y="635"/>
                    </a:lnTo>
                    <a:lnTo>
                      <a:pt x="1467" y="633"/>
                    </a:lnTo>
                    <a:lnTo>
                      <a:pt x="1469" y="633"/>
                    </a:lnTo>
                    <a:lnTo>
                      <a:pt x="1470" y="631"/>
                    </a:lnTo>
                    <a:lnTo>
                      <a:pt x="1472" y="630"/>
                    </a:lnTo>
                    <a:lnTo>
                      <a:pt x="1474" y="628"/>
                    </a:lnTo>
                    <a:lnTo>
                      <a:pt x="1475" y="628"/>
                    </a:lnTo>
                    <a:lnTo>
                      <a:pt x="1477" y="628"/>
                    </a:lnTo>
                    <a:lnTo>
                      <a:pt x="1479" y="626"/>
                    </a:lnTo>
                    <a:lnTo>
                      <a:pt x="1480" y="626"/>
                    </a:lnTo>
                    <a:lnTo>
                      <a:pt x="1484" y="623"/>
                    </a:lnTo>
                    <a:lnTo>
                      <a:pt x="1485" y="625"/>
                    </a:lnTo>
                    <a:lnTo>
                      <a:pt x="1487" y="630"/>
                    </a:lnTo>
                    <a:lnTo>
                      <a:pt x="1489" y="631"/>
                    </a:lnTo>
                    <a:lnTo>
                      <a:pt x="1490" y="633"/>
                    </a:lnTo>
                    <a:lnTo>
                      <a:pt x="1492" y="633"/>
                    </a:lnTo>
                    <a:lnTo>
                      <a:pt x="1494" y="630"/>
                    </a:lnTo>
                    <a:lnTo>
                      <a:pt x="1495" y="626"/>
                    </a:lnTo>
                    <a:lnTo>
                      <a:pt x="1499" y="625"/>
                    </a:lnTo>
                    <a:lnTo>
                      <a:pt x="1500" y="628"/>
                    </a:lnTo>
                    <a:lnTo>
                      <a:pt x="1502" y="635"/>
                    </a:lnTo>
                    <a:lnTo>
                      <a:pt x="1503" y="636"/>
                    </a:lnTo>
                    <a:lnTo>
                      <a:pt x="1505" y="638"/>
                    </a:lnTo>
                    <a:lnTo>
                      <a:pt x="1507" y="638"/>
                    </a:lnTo>
                    <a:lnTo>
                      <a:pt x="1508" y="638"/>
                    </a:lnTo>
                    <a:lnTo>
                      <a:pt x="1510" y="638"/>
                    </a:lnTo>
                    <a:lnTo>
                      <a:pt x="1513" y="638"/>
                    </a:lnTo>
                    <a:lnTo>
                      <a:pt x="1515" y="638"/>
                    </a:lnTo>
                    <a:lnTo>
                      <a:pt x="1517" y="636"/>
                    </a:lnTo>
                    <a:lnTo>
                      <a:pt x="1518" y="635"/>
                    </a:lnTo>
                    <a:lnTo>
                      <a:pt x="1520" y="635"/>
                    </a:lnTo>
                    <a:lnTo>
                      <a:pt x="1522" y="635"/>
                    </a:lnTo>
                    <a:lnTo>
                      <a:pt x="1523" y="635"/>
                    </a:lnTo>
                    <a:lnTo>
                      <a:pt x="1525" y="635"/>
                    </a:lnTo>
                    <a:lnTo>
                      <a:pt x="1528" y="633"/>
                    </a:lnTo>
                    <a:lnTo>
                      <a:pt x="1530" y="633"/>
                    </a:lnTo>
                    <a:lnTo>
                      <a:pt x="1532" y="631"/>
                    </a:lnTo>
                    <a:lnTo>
                      <a:pt x="1533" y="631"/>
                    </a:lnTo>
                    <a:lnTo>
                      <a:pt x="1535" y="628"/>
                    </a:lnTo>
                    <a:lnTo>
                      <a:pt x="1537" y="626"/>
                    </a:lnTo>
                    <a:lnTo>
                      <a:pt x="1538" y="625"/>
                    </a:lnTo>
                    <a:lnTo>
                      <a:pt x="1540" y="623"/>
                    </a:lnTo>
                    <a:lnTo>
                      <a:pt x="1541" y="618"/>
                    </a:lnTo>
                    <a:lnTo>
                      <a:pt x="1545" y="620"/>
                    </a:lnTo>
                    <a:lnTo>
                      <a:pt x="1546" y="626"/>
                    </a:lnTo>
                    <a:lnTo>
                      <a:pt x="1548" y="628"/>
                    </a:lnTo>
                    <a:lnTo>
                      <a:pt x="1550" y="630"/>
                    </a:lnTo>
                    <a:lnTo>
                      <a:pt x="1551" y="630"/>
                    </a:lnTo>
                    <a:lnTo>
                      <a:pt x="1553" y="633"/>
                    </a:lnTo>
                    <a:lnTo>
                      <a:pt x="1555" y="633"/>
                    </a:lnTo>
                    <a:lnTo>
                      <a:pt x="1556" y="633"/>
                    </a:lnTo>
                    <a:lnTo>
                      <a:pt x="1560" y="630"/>
                    </a:lnTo>
                    <a:lnTo>
                      <a:pt x="1561" y="620"/>
                    </a:lnTo>
                    <a:lnTo>
                      <a:pt x="1563" y="610"/>
                    </a:lnTo>
                    <a:lnTo>
                      <a:pt x="1565" y="600"/>
                    </a:lnTo>
                    <a:lnTo>
                      <a:pt x="1566" y="612"/>
                    </a:lnTo>
                    <a:lnTo>
                      <a:pt x="1568" y="625"/>
                    </a:lnTo>
                    <a:lnTo>
                      <a:pt x="1570" y="626"/>
                    </a:lnTo>
                    <a:lnTo>
                      <a:pt x="1571" y="628"/>
                    </a:lnTo>
                    <a:lnTo>
                      <a:pt x="1575" y="630"/>
                    </a:lnTo>
                    <a:lnTo>
                      <a:pt x="1576" y="628"/>
                    </a:lnTo>
                    <a:lnTo>
                      <a:pt x="1578" y="628"/>
                    </a:lnTo>
                    <a:lnTo>
                      <a:pt x="1579" y="631"/>
                    </a:lnTo>
                    <a:lnTo>
                      <a:pt x="1581" y="631"/>
                    </a:lnTo>
                    <a:lnTo>
                      <a:pt x="1583" y="631"/>
                    </a:lnTo>
                    <a:lnTo>
                      <a:pt x="1584" y="631"/>
                    </a:lnTo>
                    <a:lnTo>
                      <a:pt x="1586" y="628"/>
                    </a:lnTo>
                    <a:lnTo>
                      <a:pt x="1589" y="628"/>
                    </a:lnTo>
                    <a:lnTo>
                      <a:pt x="1591" y="628"/>
                    </a:lnTo>
                    <a:lnTo>
                      <a:pt x="1593" y="628"/>
                    </a:lnTo>
                    <a:lnTo>
                      <a:pt x="1594" y="628"/>
                    </a:lnTo>
                    <a:lnTo>
                      <a:pt x="1596" y="626"/>
                    </a:lnTo>
                    <a:lnTo>
                      <a:pt x="1598" y="626"/>
                    </a:lnTo>
                    <a:lnTo>
                      <a:pt x="1599" y="628"/>
                    </a:lnTo>
                    <a:lnTo>
                      <a:pt x="1601" y="631"/>
                    </a:lnTo>
                    <a:lnTo>
                      <a:pt x="1603" y="631"/>
                    </a:lnTo>
                    <a:lnTo>
                      <a:pt x="1606" y="631"/>
                    </a:lnTo>
                    <a:lnTo>
                      <a:pt x="1608" y="631"/>
                    </a:lnTo>
                    <a:lnTo>
                      <a:pt x="1609" y="631"/>
                    </a:lnTo>
                    <a:lnTo>
                      <a:pt x="1611" y="633"/>
                    </a:lnTo>
                    <a:lnTo>
                      <a:pt x="1613" y="635"/>
                    </a:lnTo>
                    <a:lnTo>
                      <a:pt x="1614" y="635"/>
                    </a:lnTo>
                    <a:lnTo>
                      <a:pt x="1616" y="636"/>
                    </a:lnTo>
                    <a:lnTo>
                      <a:pt x="1617" y="636"/>
                    </a:lnTo>
                    <a:lnTo>
                      <a:pt x="1621" y="633"/>
                    </a:lnTo>
                    <a:lnTo>
                      <a:pt x="1622" y="633"/>
                    </a:lnTo>
                    <a:lnTo>
                      <a:pt x="1624" y="628"/>
                    </a:lnTo>
                    <a:lnTo>
                      <a:pt x="1626" y="623"/>
                    </a:lnTo>
                    <a:lnTo>
                      <a:pt x="1627" y="615"/>
                    </a:lnTo>
                    <a:lnTo>
                      <a:pt x="1629" y="616"/>
                    </a:lnTo>
                    <a:lnTo>
                      <a:pt x="1631" y="628"/>
                    </a:lnTo>
                    <a:lnTo>
                      <a:pt x="1632" y="630"/>
                    </a:lnTo>
                    <a:lnTo>
                      <a:pt x="1636" y="633"/>
                    </a:lnTo>
                    <a:lnTo>
                      <a:pt x="1637" y="633"/>
                    </a:lnTo>
                    <a:lnTo>
                      <a:pt x="1639" y="633"/>
                    </a:lnTo>
                    <a:lnTo>
                      <a:pt x="1641" y="635"/>
                    </a:lnTo>
                    <a:lnTo>
                      <a:pt x="1642" y="635"/>
                    </a:lnTo>
                    <a:lnTo>
                      <a:pt x="1644" y="635"/>
                    </a:lnTo>
                    <a:lnTo>
                      <a:pt x="1646" y="635"/>
                    </a:lnTo>
                    <a:lnTo>
                      <a:pt x="1647" y="635"/>
                    </a:lnTo>
                    <a:lnTo>
                      <a:pt x="1651" y="636"/>
                    </a:lnTo>
                    <a:lnTo>
                      <a:pt x="1652" y="636"/>
                    </a:lnTo>
                    <a:lnTo>
                      <a:pt x="1654" y="636"/>
                    </a:lnTo>
                    <a:lnTo>
                      <a:pt x="1655" y="636"/>
                    </a:lnTo>
                    <a:lnTo>
                      <a:pt x="1657" y="635"/>
                    </a:lnTo>
                    <a:lnTo>
                      <a:pt x="1659" y="635"/>
                    </a:lnTo>
                    <a:lnTo>
                      <a:pt x="1660" y="631"/>
                    </a:lnTo>
                    <a:lnTo>
                      <a:pt x="1662" y="631"/>
                    </a:lnTo>
                    <a:lnTo>
                      <a:pt x="1664" y="633"/>
                    </a:lnTo>
                    <a:lnTo>
                      <a:pt x="1667" y="635"/>
                    </a:lnTo>
                    <a:lnTo>
                      <a:pt x="1669" y="638"/>
                    </a:lnTo>
                    <a:lnTo>
                      <a:pt x="1670" y="638"/>
                    </a:lnTo>
                    <a:lnTo>
                      <a:pt x="1672" y="638"/>
                    </a:lnTo>
                    <a:lnTo>
                      <a:pt x="1674" y="638"/>
                    </a:lnTo>
                    <a:lnTo>
                      <a:pt x="1675" y="636"/>
                    </a:lnTo>
                    <a:lnTo>
                      <a:pt x="1677" y="636"/>
                    </a:lnTo>
                    <a:lnTo>
                      <a:pt x="1679" y="635"/>
                    </a:lnTo>
                    <a:lnTo>
                      <a:pt x="1682" y="635"/>
                    </a:lnTo>
                    <a:lnTo>
                      <a:pt x="1684" y="633"/>
                    </a:lnTo>
                    <a:lnTo>
                      <a:pt x="1685" y="633"/>
                    </a:lnTo>
                    <a:lnTo>
                      <a:pt x="1687" y="631"/>
                    </a:lnTo>
                    <a:lnTo>
                      <a:pt x="1688" y="630"/>
                    </a:lnTo>
                    <a:lnTo>
                      <a:pt x="1690" y="626"/>
                    </a:lnTo>
                    <a:lnTo>
                      <a:pt x="1692" y="625"/>
                    </a:lnTo>
                    <a:lnTo>
                      <a:pt x="1693" y="616"/>
                    </a:lnTo>
                    <a:lnTo>
                      <a:pt x="1697" y="612"/>
                    </a:lnTo>
                    <a:lnTo>
                      <a:pt x="1698" y="597"/>
                    </a:lnTo>
                    <a:lnTo>
                      <a:pt x="1700" y="587"/>
                    </a:lnTo>
                    <a:lnTo>
                      <a:pt x="1702" y="552"/>
                    </a:lnTo>
                    <a:lnTo>
                      <a:pt x="1703" y="540"/>
                    </a:lnTo>
                    <a:lnTo>
                      <a:pt x="1705" y="512"/>
                    </a:lnTo>
                    <a:lnTo>
                      <a:pt x="1707" y="511"/>
                    </a:lnTo>
                    <a:lnTo>
                      <a:pt x="1708" y="521"/>
                    </a:lnTo>
                    <a:lnTo>
                      <a:pt x="1712" y="526"/>
                    </a:lnTo>
                    <a:lnTo>
                      <a:pt x="1713" y="559"/>
                    </a:lnTo>
                    <a:lnTo>
                      <a:pt x="1715" y="575"/>
                    </a:lnTo>
                    <a:lnTo>
                      <a:pt x="1717" y="600"/>
                    </a:lnTo>
                    <a:lnTo>
                      <a:pt x="1718" y="608"/>
                    </a:lnTo>
                    <a:lnTo>
                      <a:pt x="1720" y="628"/>
                    </a:lnTo>
                    <a:lnTo>
                      <a:pt x="1722" y="630"/>
                    </a:lnTo>
                    <a:lnTo>
                      <a:pt x="1723" y="631"/>
                    </a:lnTo>
                    <a:lnTo>
                      <a:pt x="1725" y="631"/>
                    </a:lnTo>
                    <a:lnTo>
                      <a:pt x="1728" y="628"/>
                    </a:lnTo>
                    <a:lnTo>
                      <a:pt x="1730" y="626"/>
                    </a:lnTo>
                    <a:lnTo>
                      <a:pt x="1731" y="600"/>
                    </a:lnTo>
                    <a:lnTo>
                      <a:pt x="1733" y="573"/>
                    </a:lnTo>
                    <a:lnTo>
                      <a:pt x="1735" y="420"/>
                    </a:lnTo>
                    <a:lnTo>
                      <a:pt x="1736" y="403"/>
                    </a:lnTo>
                    <a:lnTo>
                      <a:pt x="1738" y="0"/>
                    </a:lnTo>
                    <a:lnTo>
                      <a:pt x="1740" y="466"/>
                    </a:lnTo>
                    <a:lnTo>
                      <a:pt x="1743" y="600"/>
                    </a:lnTo>
                    <a:lnTo>
                      <a:pt x="1745" y="610"/>
                    </a:lnTo>
                    <a:lnTo>
                      <a:pt x="1746" y="625"/>
                    </a:lnTo>
                    <a:lnTo>
                      <a:pt x="1748" y="626"/>
                    </a:lnTo>
                    <a:lnTo>
                      <a:pt x="1750" y="630"/>
                    </a:lnTo>
                    <a:lnTo>
                      <a:pt x="1751" y="630"/>
                    </a:lnTo>
                    <a:lnTo>
                      <a:pt x="1753" y="631"/>
                    </a:lnTo>
                    <a:lnTo>
                      <a:pt x="1755" y="631"/>
                    </a:lnTo>
                    <a:lnTo>
                      <a:pt x="1758" y="633"/>
                    </a:lnTo>
                    <a:lnTo>
                      <a:pt x="1760" y="633"/>
                    </a:lnTo>
                    <a:lnTo>
                      <a:pt x="1761" y="633"/>
                    </a:lnTo>
                    <a:lnTo>
                      <a:pt x="1763" y="633"/>
                    </a:lnTo>
                    <a:lnTo>
                      <a:pt x="1764" y="633"/>
                    </a:lnTo>
                    <a:lnTo>
                      <a:pt x="1766" y="633"/>
                    </a:lnTo>
                    <a:lnTo>
                      <a:pt x="1768" y="633"/>
                    </a:lnTo>
                    <a:lnTo>
                      <a:pt x="1769" y="633"/>
                    </a:lnTo>
                    <a:lnTo>
                      <a:pt x="1773" y="633"/>
                    </a:lnTo>
                    <a:lnTo>
                      <a:pt x="1774" y="633"/>
                    </a:lnTo>
                    <a:lnTo>
                      <a:pt x="1776" y="633"/>
                    </a:lnTo>
                    <a:lnTo>
                      <a:pt x="1778" y="631"/>
                    </a:lnTo>
                    <a:lnTo>
                      <a:pt x="1779" y="633"/>
                    </a:lnTo>
                    <a:lnTo>
                      <a:pt x="1781" y="633"/>
                    </a:lnTo>
                    <a:lnTo>
                      <a:pt x="1783" y="635"/>
                    </a:lnTo>
                    <a:lnTo>
                      <a:pt x="1784" y="635"/>
                    </a:lnTo>
                    <a:lnTo>
                      <a:pt x="1786" y="636"/>
                    </a:lnTo>
                    <a:lnTo>
                      <a:pt x="1789" y="635"/>
                    </a:lnTo>
                    <a:lnTo>
                      <a:pt x="1791" y="635"/>
                    </a:lnTo>
                    <a:lnTo>
                      <a:pt x="1793" y="633"/>
                    </a:lnTo>
                    <a:lnTo>
                      <a:pt x="1794" y="631"/>
                    </a:lnTo>
                    <a:lnTo>
                      <a:pt x="1796" y="631"/>
                    </a:lnTo>
                    <a:lnTo>
                      <a:pt x="1798" y="628"/>
                    </a:lnTo>
                    <a:lnTo>
                      <a:pt x="1799" y="626"/>
                    </a:lnTo>
                    <a:lnTo>
                      <a:pt x="1801" y="623"/>
                    </a:lnTo>
                    <a:lnTo>
                      <a:pt x="1804" y="621"/>
                    </a:lnTo>
                    <a:lnTo>
                      <a:pt x="1806" y="616"/>
                    </a:lnTo>
                    <a:lnTo>
                      <a:pt x="1807" y="615"/>
                    </a:lnTo>
                    <a:lnTo>
                      <a:pt x="1809" y="610"/>
                    </a:lnTo>
                    <a:lnTo>
                      <a:pt x="1811" y="608"/>
                    </a:lnTo>
                    <a:lnTo>
                      <a:pt x="1812" y="605"/>
                    </a:lnTo>
                    <a:lnTo>
                      <a:pt x="1814" y="603"/>
                    </a:lnTo>
                    <a:lnTo>
                      <a:pt x="1816" y="595"/>
                    </a:lnTo>
                    <a:lnTo>
                      <a:pt x="1819" y="592"/>
                    </a:lnTo>
                    <a:lnTo>
                      <a:pt x="1821" y="580"/>
                    </a:lnTo>
                    <a:lnTo>
                      <a:pt x="1822" y="580"/>
                    </a:lnTo>
                    <a:lnTo>
                      <a:pt x="1824" y="593"/>
                    </a:lnTo>
                    <a:lnTo>
                      <a:pt x="1826" y="602"/>
                    </a:lnTo>
                    <a:lnTo>
                      <a:pt x="1827" y="620"/>
                    </a:lnTo>
                    <a:lnTo>
                      <a:pt x="1829" y="623"/>
                    </a:lnTo>
                    <a:lnTo>
                      <a:pt x="1831" y="630"/>
                    </a:lnTo>
                    <a:lnTo>
                      <a:pt x="1834" y="631"/>
                    </a:lnTo>
                    <a:lnTo>
                      <a:pt x="1836" y="633"/>
                    </a:lnTo>
                    <a:lnTo>
                      <a:pt x="1837" y="635"/>
                    </a:lnTo>
                    <a:lnTo>
                      <a:pt x="1839" y="636"/>
                    </a:lnTo>
                    <a:lnTo>
                      <a:pt x="1840" y="638"/>
                    </a:lnTo>
                    <a:lnTo>
                      <a:pt x="1842" y="638"/>
                    </a:lnTo>
                    <a:lnTo>
                      <a:pt x="1844" y="638"/>
                    </a:lnTo>
                    <a:lnTo>
                      <a:pt x="1845" y="640"/>
                    </a:lnTo>
                    <a:lnTo>
                      <a:pt x="1847" y="640"/>
                    </a:lnTo>
                    <a:lnTo>
                      <a:pt x="1850" y="638"/>
                    </a:lnTo>
                    <a:lnTo>
                      <a:pt x="1852" y="638"/>
                    </a:lnTo>
                    <a:lnTo>
                      <a:pt x="1854" y="638"/>
                    </a:lnTo>
                    <a:lnTo>
                      <a:pt x="1855" y="638"/>
                    </a:lnTo>
                    <a:lnTo>
                      <a:pt x="1857" y="636"/>
                    </a:lnTo>
                    <a:lnTo>
                      <a:pt x="1859" y="636"/>
                    </a:lnTo>
                    <a:lnTo>
                      <a:pt x="1860" y="635"/>
                    </a:lnTo>
                    <a:lnTo>
                      <a:pt x="1862" y="635"/>
                    </a:lnTo>
                    <a:lnTo>
                      <a:pt x="1865" y="635"/>
                    </a:lnTo>
                    <a:lnTo>
                      <a:pt x="1867" y="635"/>
                    </a:lnTo>
                    <a:lnTo>
                      <a:pt x="1869" y="635"/>
                    </a:lnTo>
                    <a:lnTo>
                      <a:pt x="1870" y="635"/>
                    </a:lnTo>
                    <a:lnTo>
                      <a:pt x="1872" y="635"/>
                    </a:lnTo>
                    <a:lnTo>
                      <a:pt x="1874" y="636"/>
                    </a:lnTo>
                    <a:lnTo>
                      <a:pt x="1875" y="636"/>
                    </a:lnTo>
                    <a:lnTo>
                      <a:pt x="1877" y="636"/>
                    </a:lnTo>
                    <a:lnTo>
                      <a:pt x="1880" y="638"/>
                    </a:lnTo>
                    <a:lnTo>
                      <a:pt x="1882" y="638"/>
                    </a:lnTo>
                    <a:lnTo>
                      <a:pt x="1883" y="640"/>
                    </a:lnTo>
                    <a:lnTo>
                      <a:pt x="1885" y="640"/>
                    </a:lnTo>
                    <a:lnTo>
                      <a:pt x="1887" y="640"/>
                    </a:lnTo>
                    <a:lnTo>
                      <a:pt x="1888" y="640"/>
                    </a:lnTo>
                    <a:lnTo>
                      <a:pt x="1890" y="640"/>
                    </a:lnTo>
                    <a:lnTo>
                      <a:pt x="1892" y="640"/>
                    </a:lnTo>
                    <a:lnTo>
                      <a:pt x="1895" y="641"/>
                    </a:lnTo>
                  </a:path>
                </a:pathLst>
              </a:custGeom>
              <a:grp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>
                  <a:solidFill>
                    <a:srgbClr val="4D4D4D"/>
                  </a:solidFill>
                </a:endParaRPr>
              </a:p>
            </p:txBody>
          </p:sp>
          <p:sp>
            <p:nvSpPr>
              <p:cNvPr id="86" name="Rectangle 600"/>
              <p:cNvSpPr>
                <a:spLocks noChangeArrowheads="1"/>
              </p:cNvSpPr>
              <p:nvPr/>
            </p:nvSpPr>
            <p:spPr bwMode="auto">
              <a:xfrm>
                <a:off x="3417" y="1970"/>
                <a:ext cx="902" cy="121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000" b="1" dirty="0">
                    <a:solidFill>
                      <a:schemeClr val="accent1"/>
                    </a:solidFill>
                  </a:rPr>
                  <a:t>Полистирол</a:t>
                </a:r>
              </a:p>
            </p:txBody>
          </p:sp>
          <p:sp>
            <p:nvSpPr>
              <p:cNvPr id="88" name="Rectangle 604"/>
              <p:cNvSpPr>
                <a:spLocks noChangeArrowheads="1"/>
              </p:cNvSpPr>
              <p:nvPr/>
            </p:nvSpPr>
            <p:spPr bwMode="auto">
              <a:xfrm>
                <a:off x="3361" y="2728"/>
                <a:ext cx="373" cy="116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sz="1000" dirty="0" smtClean="0"/>
                  <a:t> </a:t>
                </a:r>
                <a:r>
                  <a:rPr lang="en-US" sz="1000" dirty="0"/>
                  <a:t>4000</a:t>
                </a:r>
              </a:p>
            </p:txBody>
          </p:sp>
          <p:sp>
            <p:nvSpPr>
              <p:cNvPr id="105" name="Rectangle 608"/>
              <p:cNvSpPr>
                <a:spLocks noChangeArrowheads="1"/>
              </p:cNvSpPr>
              <p:nvPr/>
            </p:nvSpPr>
            <p:spPr bwMode="auto">
              <a:xfrm>
                <a:off x="3934" y="2731"/>
                <a:ext cx="387" cy="124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sz="1000" dirty="0" smtClean="0"/>
                  <a:t> </a:t>
                </a:r>
                <a:r>
                  <a:rPr lang="en-US" sz="1000" dirty="0">
                    <a:solidFill>
                      <a:srgbClr val="616161"/>
                    </a:solidFill>
                  </a:rPr>
                  <a:t>3000</a:t>
                </a:r>
              </a:p>
            </p:txBody>
          </p:sp>
          <p:sp>
            <p:nvSpPr>
              <p:cNvPr id="121" name="Rectangle 613"/>
              <p:cNvSpPr>
                <a:spLocks noChangeArrowheads="1"/>
              </p:cNvSpPr>
              <p:nvPr/>
            </p:nvSpPr>
            <p:spPr bwMode="auto">
              <a:xfrm>
                <a:off x="4461" y="2731"/>
                <a:ext cx="387" cy="124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sz="1000" dirty="0" smtClean="0"/>
                  <a:t> </a:t>
                </a:r>
                <a:r>
                  <a:rPr lang="en-US" sz="1000" dirty="0">
                    <a:solidFill>
                      <a:srgbClr val="616161"/>
                    </a:solidFill>
                  </a:rPr>
                  <a:t>2000</a:t>
                </a:r>
              </a:p>
            </p:txBody>
          </p:sp>
          <p:sp>
            <p:nvSpPr>
              <p:cNvPr id="157" name="Rectangle 618"/>
              <p:cNvSpPr>
                <a:spLocks noChangeArrowheads="1"/>
              </p:cNvSpPr>
              <p:nvPr/>
            </p:nvSpPr>
            <p:spPr bwMode="auto">
              <a:xfrm>
                <a:off x="4986" y="2731"/>
                <a:ext cx="387" cy="124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sz="1000" dirty="0" smtClean="0"/>
                  <a:t> </a:t>
                </a:r>
                <a:r>
                  <a:rPr lang="en-US" sz="1000" dirty="0">
                    <a:solidFill>
                      <a:srgbClr val="616161"/>
                    </a:solidFill>
                  </a:rPr>
                  <a:t>1000</a:t>
                </a:r>
              </a:p>
            </p:txBody>
          </p:sp>
          <p:sp>
            <p:nvSpPr>
              <p:cNvPr id="158" name="Rectangle 719"/>
              <p:cNvSpPr>
                <a:spLocks noChangeArrowheads="1"/>
              </p:cNvSpPr>
              <p:nvPr/>
            </p:nvSpPr>
            <p:spPr bwMode="auto">
              <a:xfrm>
                <a:off x="3206" y="2348"/>
                <a:ext cx="171" cy="121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dirty="0" smtClean="0"/>
                  <a:t>     </a:t>
                </a:r>
                <a:endParaRPr lang="ru-RU" sz="1000" b="1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159" name="Rectangle 739"/>
              <p:cNvSpPr>
                <a:spLocks noChangeArrowheads="1"/>
              </p:cNvSpPr>
              <p:nvPr/>
            </p:nvSpPr>
            <p:spPr bwMode="auto">
              <a:xfrm rot="16200000">
                <a:off x="2929" y="2379"/>
                <a:ext cx="570" cy="96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500" b="1" dirty="0"/>
                  <a:t>Оптическая плотность</a:t>
                </a:r>
              </a:p>
            </p:txBody>
          </p:sp>
        </p:grpSp>
      </p:grpSp>
      <p:sp>
        <p:nvSpPr>
          <p:cNvPr id="163" name="Rechteck 162"/>
          <p:cNvSpPr/>
          <p:nvPr/>
        </p:nvSpPr>
        <p:spPr>
          <a:xfrm>
            <a:off x="4788000" y="3366100"/>
            <a:ext cx="4031607" cy="1359044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7" name="Group 76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79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81" name="Action Button: Custom 80">
                <a:hlinkClick r:id="rId3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6" name="Chevron 105">
                <a:hlinkClick r:id="rId3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107" name="Chevron 106">
                <a:hlinkClick r:id="rId3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80" name="TextBox 79">
              <a:hlinkClick r:id="rId3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10888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/>
                </a:solidFill>
              </a:rPr>
              <a:t>Инфракрасная спектроскопия с Фурье-преобразованием</a:t>
            </a:r>
            <a:r>
              <a:rPr dirty="0"/>
              <a:t/>
            </a:r>
            <a:br>
              <a:rPr dirty="0"/>
            </a:br>
            <a:r>
              <a:rPr lang="en-US" sz="3100" dirty="0" smtClean="0">
                <a:solidFill>
                  <a:schemeClr val="tx2"/>
                </a:solidFill>
              </a:rPr>
              <a:t>Количественный анализ</a:t>
            </a:r>
            <a:r>
              <a:rPr dirty="0"/>
              <a:t/>
            </a:r>
            <a:br>
              <a:rPr dirty="0"/>
            </a:br>
            <a:endParaRPr lang="ru-RU" dirty="0"/>
          </a:p>
        </p:txBody>
      </p:sp>
      <p:sp>
        <p:nvSpPr>
          <p:cNvPr id="31" name="Content Placeholder 9"/>
          <p:cNvSpPr>
            <a:spLocks noGrp="1"/>
          </p:cNvSpPr>
          <p:nvPr>
            <p:ph idx="1"/>
          </p:nvPr>
        </p:nvSpPr>
        <p:spPr>
          <a:xfrm>
            <a:off x="228600" y="1512000"/>
            <a:ext cx="4270248" cy="4562856"/>
          </a:xfrm>
        </p:spPr>
        <p:txBody>
          <a:bodyPr>
            <a:noAutofit/>
          </a:bodyPr>
          <a:lstStyle/>
          <a:p>
            <a:pPr marL="230400" indent="-230400">
              <a:spcBef>
                <a:spcPts val="1400"/>
              </a:spcBef>
              <a:spcAft>
                <a:spcPts val="0"/>
              </a:spcAft>
            </a:pPr>
            <a:r>
              <a:rPr lang="en-US" sz="1800" b="1" dirty="0" smtClean="0"/>
              <a:t>Количественный анализ</a:t>
            </a:r>
          </a:p>
          <a:p>
            <a:pPr marL="230400" indent="-230400">
              <a:spcBef>
                <a:spcPts val="7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Закон Ламберта–Бера может применяться в ИК-спектроскопии с Фурье преобразованием</a:t>
            </a:r>
          </a:p>
          <a:p>
            <a:pPr marL="230400" indent="-230400"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dirty="0" smtClean="0"/>
              <a:t>Сигнал пробы сравнивается с калибровочной кривой оптической плотности в зависимости от концентрации стандартов</a:t>
            </a:r>
          </a:p>
          <a:p>
            <a:pPr marL="230400" indent="-230400"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dirty="0" smtClean="0"/>
              <a:t>Применение к смесям — одновременный количественный анализ</a:t>
            </a:r>
          </a:p>
          <a:p>
            <a:endParaRPr lang="ru-RU" sz="1800" b="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800" b="0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800" b="0" dirty="0" smtClean="0"/>
          </a:p>
        </p:txBody>
      </p:sp>
      <p:sp>
        <p:nvSpPr>
          <p:cNvPr id="32" name="Rectangle 396"/>
          <p:cNvSpPr>
            <a:spLocks noChangeAspect="1" noChangeArrowheads="1"/>
          </p:cNvSpPr>
          <p:nvPr/>
        </p:nvSpPr>
        <p:spPr bwMode="auto">
          <a:xfrm>
            <a:off x="4788000" y="6047999"/>
            <a:ext cx="40324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200" dirty="0" smtClean="0">
                <a:solidFill>
                  <a:srgbClr val="7D7D7D"/>
                </a:solidFill>
              </a:rPr>
              <a:t>Источник: Внутренние обучающие материалы Agilent </a:t>
            </a:r>
          </a:p>
        </p:txBody>
      </p:sp>
      <p:grpSp>
        <p:nvGrpSpPr>
          <p:cNvPr id="33" name="Group 17"/>
          <p:cNvGrpSpPr/>
          <p:nvPr/>
        </p:nvGrpSpPr>
        <p:grpSpPr>
          <a:xfrm>
            <a:off x="4842511" y="1511999"/>
            <a:ext cx="3838474" cy="1984847"/>
            <a:chOff x="4805017" y="1534898"/>
            <a:chExt cx="3979524" cy="1984769"/>
          </a:xfrm>
        </p:grpSpPr>
        <p:grpSp>
          <p:nvGrpSpPr>
            <p:cNvPr id="34" name="Group 77"/>
            <p:cNvGrpSpPr/>
            <p:nvPr/>
          </p:nvGrpSpPr>
          <p:grpSpPr>
            <a:xfrm>
              <a:off x="4805017" y="1534898"/>
              <a:ext cx="3979524" cy="1984769"/>
              <a:chOff x="865300" y="3240087"/>
              <a:chExt cx="5597412" cy="2937621"/>
            </a:xfrm>
          </p:grpSpPr>
          <p:sp>
            <p:nvSpPr>
              <p:cNvPr id="38" name="AutoShape 159"/>
              <p:cNvSpPr>
                <a:spLocks noChangeAspect="1" noChangeArrowheads="1" noTextEdit="1"/>
              </p:cNvSpPr>
              <p:nvPr/>
            </p:nvSpPr>
            <p:spPr bwMode="auto">
              <a:xfrm>
                <a:off x="1204912" y="3240087"/>
                <a:ext cx="5054600" cy="24304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4D4D4D"/>
                  </a:solidFill>
                </a:endParaRPr>
              </a:p>
            </p:txBody>
          </p:sp>
          <p:sp>
            <p:nvSpPr>
              <p:cNvPr id="39" name="Rectangle 161"/>
              <p:cNvSpPr>
                <a:spLocks noChangeAspect="1" noChangeArrowheads="1"/>
              </p:cNvSpPr>
              <p:nvPr/>
            </p:nvSpPr>
            <p:spPr bwMode="auto">
              <a:xfrm>
                <a:off x="1524000" y="3240087"/>
                <a:ext cx="4933950" cy="2295525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AU">
                  <a:solidFill>
                    <a:srgbClr val="4D4D4D"/>
                  </a:solidFill>
                </a:endParaRPr>
              </a:p>
            </p:txBody>
          </p:sp>
          <p:sp>
            <p:nvSpPr>
              <p:cNvPr id="40" name="Freeform 162"/>
              <p:cNvSpPr>
                <a:spLocks noChangeAspect="1"/>
              </p:cNvSpPr>
              <p:nvPr/>
            </p:nvSpPr>
            <p:spPr bwMode="auto">
              <a:xfrm>
                <a:off x="1524000" y="3352800"/>
                <a:ext cx="4938712" cy="2066925"/>
              </a:xfrm>
              <a:custGeom>
                <a:avLst/>
                <a:gdLst>
                  <a:gd name="T0" fmla="*/ 81594064 w 4408"/>
                  <a:gd name="T1" fmla="*/ 2147483647 h 1490"/>
                  <a:gd name="T2" fmla="*/ 178250745 w 4408"/>
                  <a:gd name="T3" fmla="*/ 2147483647 h 1490"/>
                  <a:gd name="T4" fmla="*/ 274908512 w 4408"/>
                  <a:gd name="T5" fmla="*/ 2147483647 h 1490"/>
                  <a:gd name="T6" fmla="*/ 371566348 w 4408"/>
                  <a:gd name="T7" fmla="*/ 2147483647 h 1490"/>
                  <a:gd name="T8" fmla="*/ 468222994 w 4408"/>
                  <a:gd name="T9" fmla="*/ 2147483647 h 1490"/>
                  <a:gd name="T10" fmla="*/ 563624795 w 4408"/>
                  <a:gd name="T11" fmla="*/ 2147483647 h 1490"/>
                  <a:gd name="T12" fmla="*/ 660282702 w 4408"/>
                  <a:gd name="T13" fmla="*/ 1772296745 h 1490"/>
                  <a:gd name="T14" fmla="*/ 761960967 w 4408"/>
                  <a:gd name="T15" fmla="*/ 1254655316 h 1490"/>
                  <a:gd name="T16" fmla="*/ 858618733 w 4408"/>
                  <a:gd name="T17" fmla="*/ 700451695 h 1490"/>
                  <a:gd name="T18" fmla="*/ 954020535 w 4408"/>
                  <a:gd name="T19" fmla="*/ 205901816 h 1490"/>
                  <a:gd name="T20" fmla="*/ 1050678301 w 4408"/>
                  <a:gd name="T21" fmla="*/ 0 h 1490"/>
                  <a:gd name="T22" fmla="*/ 1147334947 w 4408"/>
                  <a:gd name="T23" fmla="*/ 346377762 h 1490"/>
                  <a:gd name="T24" fmla="*/ 1249013492 w 4408"/>
                  <a:gd name="T25" fmla="*/ 952537566 h 1490"/>
                  <a:gd name="T26" fmla="*/ 1345671259 w 4408"/>
                  <a:gd name="T27" fmla="*/ 1410524992 h 1490"/>
                  <a:gd name="T28" fmla="*/ 1441073060 w 4408"/>
                  <a:gd name="T29" fmla="*/ 1699173402 h 1490"/>
                  <a:gd name="T30" fmla="*/ 1532709207 w 4408"/>
                  <a:gd name="T31" fmla="*/ 1883907884 h 1490"/>
                  <a:gd name="T32" fmla="*/ 1629366974 w 4408"/>
                  <a:gd name="T33" fmla="*/ 2001291152 h 1490"/>
                  <a:gd name="T34" fmla="*/ 1726023620 w 4408"/>
                  <a:gd name="T35" fmla="*/ 2068642367 h 1490"/>
                  <a:gd name="T36" fmla="*/ 1822681386 w 4408"/>
                  <a:gd name="T37" fmla="*/ 2120598463 h 1490"/>
                  <a:gd name="T38" fmla="*/ 1923104806 w 4408"/>
                  <a:gd name="T39" fmla="*/ 2147483647 h 1490"/>
                  <a:gd name="T40" fmla="*/ 2019761452 w 4408"/>
                  <a:gd name="T41" fmla="*/ 2147483647 h 1490"/>
                  <a:gd name="T42" fmla="*/ 2116419219 w 4408"/>
                  <a:gd name="T43" fmla="*/ 2147483647 h 1490"/>
                  <a:gd name="T44" fmla="*/ 2147483647 w 4408"/>
                  <a:gd name="T45" fmla="*/ 2141767098 h 1490"/>
                  <a:gd name="T46" fmla="*/ 2147483647 w 4408"/>
                  <a:gd name="T47" fmla="*/ 2141767098 h 1490"/>
                  <a:gd name="T48" fmla="*/ 2147483647 w 4408"/>
                  <a:gd name="T49" fmla="*/ 2147483647 h 1490"/>
                  <a:gd name="T50" fmla="*/ 2147483647 w 4408"/>
                  <a:gd name="T51" fmla="*/ 2147483647 h 1490"/>
                  <a:gd name="T52" fmla="*/ 2147483647 w 4408"/>
                  <a:gd name="T53" fmla="*/ 2147483647 h 1490"/>
                  <a:gd name="T54" fmla="*/ 2147483647 w 4408"/>
                  <a:gd name="T55" fmla="*/ 2147483647 h 1490"/>
                  <a:gd name="T56" fmla="*/ 2147483647 w 4408"/>
                  <a:gd name="T57" fmla="*/ 2147483647 h 1490"/>
                  <a:gd name="T58" fmla="*/ 2147483647 w 4408"/>
                  <a:gd name="T59" fmla="*/ 2147483647 h 1490"/>
                  <a:gd name="T60" fmla="*/ 2147483647 w 4408"/>
                  <a:gd name="T61" fmla="*/ 2147483647 h 1490"/>
                  <a:gd name="T62" fmla="*/ 2147483647 w 4408"/>
                  <a:gd name="T63" fmla="*/ 2147483647 h 1490"/>
                  <a:gd name="T64" fmla="*/ 2147483647 w 4408"/>
                  <a:gd name="T65" fmla="*/ 2147483647 h 1490"/>
                  <a:gd name="T66" fmla="*/ 2147483647 w 4408"/>
                  <a:gd name="T67" fmla="*/ 2147483647 h 1490"/>
                  <a:gd name="T68" fmla="*/ 2147483647 w 4408"/>
                  <a:gd name="T69" fmla="*/ 2147483647 h 1490"/>
                  <a:gd name="T70" fmla="*/ 2147483647 w 4408"/>
                  <a:gd name="T71" fmla="*/ 2147483647 h 1490"/>
                  <a:gd name="T72" fmla="*/ 2147483647 w 4408"/>
                  <a:gd name="T73" fmla="*/ 2147483647 h 1490"/>
                  <a:gd name="T74" fmla="*/ 2147483647 w 4408"/>
                  <a:gd name="T75" fmla="*/ 2147483647 h 1490"/>
                  <a:gd name="T76" fmla="*/ 2147483647 w 4408"/>
                  <a:gd name="T77" fmla="*/ 2147483647 h 1490"/>
                  <a:gd name="T78" fmla="*/ 2147483647 w 4408"/>
                  <a:gd name="T79" fmla="*/ 2147483647 h 1490"/>
                  <a:gd name="T80" fmla="*/ 2147483647 w 4408"/>
                  <a:gd name="T81" fmla="*/ 2147483647 h 1490"/>
                  <a:gd name="T82" fmla="*/ 2147483647 w 4408"/>
                  <a:gd name="T83" fmla="*/ 2097507173 h 1490"/>
                  <a:gd name="T84" fmla="*/ 2147483647 w 4408"/>
                  <a:gd name="T85" fmla="*/ 2105204732 h 1490"/>
                  <a:gd name="T86" fmla="*/ 2147483647 w 4408"/>
                  <a:gd name="T87" fmla="*/ 2089809614 h 1490"/>
                  <a:gd name="T88" fmla="*/ 2147483647 w 4408"/>
                  <a:gd name="T89" fmla="*/ 2008988711 h 1490"/>
                  <a:gd name="T90" fmla="*/ 2147483647 w 4408"/>
                  <a:gd name="T91" fmla="*/ 1993593593 h 1490"/>
                  <a:gd name="T92" fmla="*/ 2147483647 w 4408"/>
                  <a:gd name="T93" fmla="*/ 1897377572 h 1490"/>
                  <a:gd name="T94" fmla="*/ 2147483647 w 4408"/>
                  <a:gd name="T95" fmla="*/ 1816556670 h 1490"/>
                  <a:gd name="T96" fmla="*/ 2147483647 w 4408"/>
                  <a:gd name="T97" fmla="*/ 1860815207 h 1490"/>
                  <a:gd name="T98" fmla="*/ 2147483647 w 4408"/>
                  <a:gd name="T99" fmla="*/ 1824254229 h 1490"/>
                  <a:gd name="T100" fmla="*/ 2147483647 w 4408"/>
                  <a:gd name="T101" fmla="*/ 1883907884 h 1490"/>
                  <a:gd name="T102" fmla="*/ 2147483647 w 4408"/>
                  <a:gd name="T103" fmla="*/ 1920468862 h 1490"/>
                  <a:gd name="T104" fmla="*/ 2147483647 w 4408"/>
                  <a:gd name="T105" fmla="*/ 1868512766 h 1490"/>
                  <a:gd name="T106" fmla="*/ 2147483647 w 4408"/>
                  <a:gd name="T107" fmla="*/ 1808859111 h 1490"/>
                  <a:gd name="T108" fmla="*/ 2147483647 w 4408"/>
                  <a:gd name="T109" fmla="*/ 1735735767 h 1490"/>
                  <a:gd name="T110" fmla="*/ 2147483647 w 4408"/>
                  <a:gd name="T111" fmla="*/ 1602957381 h 1490"/>
                  <a:gd name="T112" fmla="*/ 2147483647 w 4408"/>
                  <a:gd name="T113" fmla="*/ 1425920111 h 149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408"/>
                  <a:gd name="T172" fmla="*/ 0 h 1490"/>
                  <a:gd name="T173" fmla="*/ 4408 w 4408"/>
                  <a:gd name="T174" fmla="*/ 1490 h 149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408" h="1490">
                    <a:moveTo>
                      <a:pt x="0" y="1490"/>
                    </a:moveTo>
                    <a:lnTo>
                      <a:pt x="8" y="1490"/>
                    </a:lnTo>
                    <a:lnTo>
                      <a:pt x="16" y="1486"/>
                    </a:lnTo>
                    <a:lnTo>
                      <a:pt x="27" y="1482"/>
                    </a:lnTo>
                    <a:lnTo>
                      <a:pt x="39" y="1482"/>
                    </a:lnTo>
                    <a:lnTo>
                      <a:pt x="46" y="1482"/>
                    </a:lnTo>
                    <a:lnTo>
                      <a:pt x="54" y="1478"/>
                    </a:lnTo>
                    <a:lnTo>
                      <a:pt x="65" y="1474"/>
                    </a:lnTo>
                    <a:lnTo>
                      <a:pt x="77" y="1470"/>
                    </a:lnTo>
                    <a:lnTo>
                      <a:pt x="85" y="1466"/>
                    </a:lnTo>
                    <a:lnTo>
                      <a:pt x="92" y="1463"/>
                    </a:lnTo>
                    <a:lnTo>
                      <a:pt x="108" y="1463"/>
                    </a:lnTo>
                    <a:lnTo>
                      <a:pt x="115" y="1459"/>
                    </a:lnTo>
                    <a:lnTo>
                      <a:pt x="123" y="1455"/>
                    </a:lnTo>
                    <a:lnTo>
                      <a:pt x="131" y="1451"/>
                    </a:lnTo>
                    <a:lnTo>
                      <a:pt x="142" y="1451"/>
                    </a:lnTo>
                    <a:lnTo>
                      <a:pt x="154" y="1447"/>
                    </a:lnTo>
                    <a:lnTo>
                      <a:pt x="161" y="1440"/>
                    </a:lnTo>
                    <a:lnTo>
                      <a:pt x="169" y="1436"/>
                    </a:lnTo>
                    <a:lnTo>
                      <a:pt x="181" y="1428"/>
                    </a:lnTo>
                    <a:lnTo>
                      <a:pt x="192" y="1424"/>
                    </a:lnTo>
                    <a:lnTo>
                      <a:pt x="200" y="1420"/>
                    </a:lnTo>
                    <a:lnTo>
                      <a:pt x="208" y="1413"/>
                    </a:lnTo>
                    <a:lnTo>
                      <a:pt x="219" y="1409"/>
                    </a:lnTo>
                    <a:lnTo>
                      <a:pt x="231" y="1401"/>
                    </a:lnTo>
                    <a:lnTo>
                      <a:pt x="238" y="1397"/>
                    </a:lnTo>
                    <a:lnTo>
                      <a:pt x="250" y="1390"/>
                    </a:lnTo>
                    <a:lnTo>
                      <a:pt x="257" y="1386"/>
                    </a:lnTo>
                    <a:lnTo>
                      <a:pt x="269" y="1374"/>
                    </a:lnTo>
                    <a:lnTo>
                      <a:pt x="277" y="1367"/>
                    </a:lnTo>
                    <a:lnTo>
                      <a:pt x="288" y="1359"/>
                    </a:lnTo>
                    <a:lnTo>
                      <a:pt x="296" y="1351"/>
                    </a:lnTo>
                    <a:lnTo>
                      <a:pt x="307" y="1340"/>
                    </a:lnTo>
                    <a:lnTo>
                      <a:pt x="315" y="1332"/>
                    </a:lnTo>
                    <a:lnTo>
                      <a:pt x="327" y="1321"/>
                    </a:lnTo>
                    <a:lnTo>
                      <a:pt x="334" y="1317"/>
                    </a:lnTo>
                    <a:lnTo>
                      <a:pt x="346" y="1301"/>
                    </a:lnTo>
                    <a:lnTo>
                      <a:pt x="357" y="1286"/>
                    </a:lnTo>
                    <a:lnTo>
                      <a:pt x="365" y="1271"/>
                    </a:lnTo>
                    <a:lnTo>
                      <a:pt x="373" y="1255"/>
                    </a:lnTo>
                    <a:lnTo>
                      <a:pt x="380" y="1244"/>
                    </a:lnTo>
                    <a:lnTo>
                      <a:pt x="396" y="1228"/>
                    </a:lnTo>
                    <a:lnTo>
                      <a:pt x="403" y="1213"/>
                    </a:lnTo>
                    <a:lnTo>
                      <a:pt x="411" y="1202"/>
                    </a:lnTo>
                    <a:lnTo>
                      <a:pt x="419" y="1186"/>
                    </a:lnTo>
                    <a:lnTo>
                      <a:pt x="434" y="1163"/>
                    </a:lnTo>
                    <a:lnTo>
                      <a:pt x="442" y="1140"/>
                    </a:lnTo>
                    <a:lnTo>
                      <a:pt x="449" y="1117"/>
                    </a:lnTo>
                    <a:lnTo>
                      <a:pt x="457" y="1098"/>
                    </a:lnTo>
                    <a:lnTo>
                      <a:pt x="472" y="1075"/>
                    </a:lnTo>
                    <a:lnTo>
                      <a:pt x="480" y="1052"/>
                    </a:lnTo>
                    <a:lnTo>
                      <a:pt x="488" y="1029"/>
                    </a:lnTo>
                    <a:lnTo>
                      <a:pt x="499" y="1010"/>
                    </a:lnTo>
                    <a:lnTo>
                      <a:pt x="511" y="983"/>
                    </a:lnTo>
                    <a:lnTo>
                      <a:pt x="519" y="952"/>
                    </a:lnTo>
                    <a:lnTo>
                      <a:pt x="526" y="921"/>
                    </a:lnTo>
                    <a:lnTo>
                      <a:pt x="538" y="887"/>
                    </a:lnTo>
                    <a:lnTo>
                      <a:pt x="549" y="852"/>
                    </a:lnTo>
                    <a:lnTo>
                      <a:pt x="557" y="821"/>
                    </a:lnTo>
                    <a:lnTo>
                      <a:pt x="568" y="791"/>
                    </a:lnTo>
                    <a:lnTo>
                      <a:pt x="576" y="764"/>
                    </a:lnTo>
                    <a:lnTo>
                      <a:pt x="588" y="733"/>
                    </a:lnTo>
                    <a:lnTo>
                      <a:pt x="595" y="691"/>
                    </a:lnTo>
                    <a:lnTo>
                      <a:pt x="607" y="652"/>
                    </a:lnTo>
                    <a:lnTo>
                      <a:pt x="615" y="618"/>
                    </a:lnTo>
                    <a:lnTo>
                      <a:pt x="626" y="583"/>
                    </a:lnTo>
                    <a:lnTo>
                      <a:pt x="634" y="549"/>
                    </a:lnTo>
                    <a:lnTo>
                      <a:pt x="645" y="510"/>
                    </a:lnTo>
                    <a:lnTo>
                      <a:pt x="653" y="476"/>
                    </a:lnTo>
                    <a:lnTo>
                      <a:pt x="661" y="441"/>
                    </a:lnTo>
                    <a:lnTo>
                      <a:pt x="676" y="399"/>
                    </a:lnTo>
                    <a:lnTo>
                      <a:pt x="684" y="364"/>
                    </a:lnTo>
                    <a:lnTo>
                      <a:pt x="691" y="330"/>
                    </a:lnTo>
                    <a:lnTo>
                      <a:pt x="699" y="291"/>
                    </a:lnTo>
                    <a:lnTo>
                      <a:pt x="714" y="257"/>
                    </a:lnTo>
                    <a:lnTo>
                      <a:pt x="722" y="226"/>
                    </a:lnTo>
                    <a:lnTo>
                      <a:pt x="730" y="203"/>
                    </a:lnTo>
                    <a:lnTo>
                      <a:pt x="737" y="180"/>
                    </a:lnTo>
                    <a:lnTo>
                      <a:pt x="753" y="142"/>
                    </a:lnTo>
                    <a:lnTo>
                      <a:pt x="760" y="107"/>
                    </a:lnTo>
                    <a:lnTo>
                      <a:pt x="768" y="84"/>
                    </a:lnTo>
                    <a:lnTo>
                      <a:pt x="776" y="61"/>
                    </a:lnTo>
                    <a:lnTo>
                      <a:pt x="791" y="38"/>
                    </a:lnTo>
                    <a:lnTo>
                      <a:pt x="799" y="19"/>
                    </a:lnTo>
                    <a:lnTo>
                      <a:pt x="807" y="3"/>
                    </a:lnTo>
                    <a:lnTo>
                      <a:pt x="818" y="0"/>
                    </a:lnTo>
                    <a:lnTo>
                      <a:pt x="830" y="0"/>
                    </a:lnTo>
                    <a:lnTo>
                      <a:pt x="837" y="0"/>
                    </a:lnTo>
                    <a:lnTo>
                      <a:pt x="845" y="0"/>
                    </a:lnTo>
                    <a:lnTo>
                      <a:pt x="856" y="11"/>
                    </a:lnTo>
                    <a:lnTo>
                      <a:pt x="868" y="30"/>
                    </a:lnTo>
                    <a:lnTo>
                      <a:pt x="876" y="53"/>
                    </a:lnTo>
                    <a:lnTo>
                      <a:pt x="883" y="80"/>
                    </a:lnTo>
                    <a:lnTo>
                      <a:pt x="895" y="111"/>
                    </a:lnTo>
                    <a:lnTo>
                      <a:pt x="903" y="142"/>
                    </a:lnTo>
                    <a:lnTo>
                      <a:pt x="914" y="180"/>
                    </a:lnTo>
                    <a:lnTo>
                      <a:pt x="926" y="222"/>
                    </a:lnTo>
                    <a:lnTo>
                      <a:pt x="933" y="261"/>
                    </a:lnTo>
                    <a:lnTo>
                      <a:pt x="941" y="299"/>
                    </a:lnTo>
                    <a:lnTo>
                      <a:pt x="952" y="338"/>
                    </a:lnTo>
                    <a:lnTo>
                      <a:pt x="964" y="380"/>
                    </a:lnTo>
                    <a:lnTo>
                      <a:pt x="972" y="418"/>
                    </a:lnTo>
                    <a:lnTo>
                      <a:pt x="979" y="457"/>
                    </a:lnTo>
                    <a:lnTo>
                      <a:pt x="995" y="495"/>
                    </a:lnTo>
                    <a:lnTo>
                      <a:pt x="1002" y="530"/>
                    </a:lnTo>
                    <a:lnTo>
                      <a:pt x="1010" y="564"/>
                    </a:lnTo>
                    <a:lnTo>
                      <a:pt x="1018" y="595"/>
                    </a:lnTo>
                    <a:lnTo>
                      <a:pt x="1033" y="626"/>
                    </a:lnTo>
                    <a:lnTo>
                      <a:pt x="1041" y="656"/>
                    </a:lnTo>
                    <a:lnTo>
                      <a:pt x="1048" y="683"/>
                    </a:lnTo>
                    <a:lnTo>
                      <a:pt x="1056" y="710"/>
                    </a:lnTo>
                    <a:lnTo>
                      <a:pt x="1072" y="733"/>
                    </a:lnTo>
                    <a:lnTo>
                      <a:pt x="1079" y="756"/>
                    </a:lnTo>
                    <a:lnTo>
                      <a:pt x="1087" y="779"/>
                    </a:lnTo>
                    <a:lnTo>
                      <a:pt x="1095" y="798"/>
                    </a:lnTo>
                    <a:lnTo>
                      <a:pt x="1110" y="818"/>
                    </a:lnTo>
                    <a:lnTo>
                      <a:pt x="1118" y="837"/>
                    </a:lnTo>
                    <a:lnTo>
                      <a:pt x="1125" y="856"/>
                    </a:lnTo>
                    <a:lnTo>
                      <a:pt x="1137" y="871"/>
                    </a:lnTo>
                    <a:lnTo>
                      <a:pt x="1148" y="883"/>
                    </a:lnTo>
                    <a:lnTo>
                      <a:pt x="1156" y="898"/>
                    </a:lnTo>
                    <a:lnTo>
                      <a:pt x="1164" y="910"/>
                    </a:lnTo>
                    <a:lnTo>
                      <a:pt x="1175" y="921"/>
                    </a:lnTo>
                    <a:lnTo>
                      <a:pt x="1183" y="933"/>
                    </a:lnTo>
                    <a:lnTo>
                      <a:pt x="1194" y="944"/>
                    </a:lnTo>
                    <a:lnTo>
                      <a:pt x="1202" y="960"/>
                    </a:lnTo>
                    <a:lnTo>
                      <a:pt x="1214" y="979"/>
                    </a:lnTo>
                    <a:lnTo>
                      <a:pt x="1221" y="979"/>
                    </a:lnTo>
                    <a:lnTo>
                      <a:pt x="1233" y="983"/>
                    </a:lnTo>
                    <a:lnTo>
                      <a:pt x="1244" y="986"/>
                    </a:lnTo>
                    <a:lnTo>
                      <a:pt x="1252" y="994"/>
                    </a:lnTo>
                    <a:lnTo>
                      <a:pt x="1260" y="1002"/>
                    </a:lnTo>
                    <a:lnTo>
                      <a:pt x="1271" y="1010"/>
                    </a:lnTo>
                    <a:lnTo>
                      <a:pt x="1283" y="1017"/>
                    </a:lnTo>
                    <a:lnTo>
                      <a:pt x="1290" y="1029"/>
                    </a:lnTo>
                    <a:lnTo>
                      <a:pt x="1298" y="1040"/>
                    </a:lnTo>
                    <a:lnTo>
                      <a:pt x="1310" y="1048"/>
                    </a:lnTo>
                    <a:lnTo>
                      <a:pt x="1321" y="1048"/>
                    </a:lnTo>
                    <a:lnTo>
                      <a:pt x="1329" y="1048"/>
                    </a:lnTo>
                    <a:lnTo>
                      <a:pt x="1336" y="1052"/>
                    </a:lnTo>
                    <a:lnTo>
                      <a:pt x="1352" y="1056"/>
                    </a:lnTo>
                    <a:lnTo>
                      <a:pt x="1360" y="1059"/>
                    </a:lnTo>
                    <a:lnTo>
                      <a:pt x="1367" y="1067"/>
                    </a:lnTo>
                    <a:lnTo>
                      <a:pt x="1375" y="1075"/>
                    </a:lnTo>
                    <a:lnTo>
                      <a:pt x="1390" y="1079"/>
                    </a:lnTo>
                    <a:lnTo>
                      <a:pt x="1398" y="1086"/>
                    </a:lnTo>
                    <a:lnTo>
                      <a:pt x="1406" y="1090"/>
                    </a:lnTo>
                    <a:lnTo>
                      <a:pt x="1413" y="1090"/>
                    </a:lnTo>
                    <a:lnTo>
                      <a:pt x="1425" y="1094"/>
                    </a:lnTo>
                    <a:lnTo>
                      <a:pt x="1436" y="1094"/>
                    </a:lnTo>
                    <a:lnTo>
                      <a:pt x="1444" y="1098"/>
                    </a:lnTo>
                    <a:lnTo>
                      <a:pt x="1452" y="1102"/>
                    </a:lnTo>
                    <a:lnTo>
                      <a:pt x="1463" y="1109"/>
                    </a:lnTo>
                    <a:lnTo>
                      <a:pt x="1475" y="1117"/>
                    </a:lnTo>
                    <a:lnTo>
                      <a:pt x="1482" y="1113"/>
                    </a:lnTo>
                    <a:lnTo>
                      <a:pt x="1494" y="1109"/>
                    </a:lnTo>
                    <a:lnTo>
                      <a:pt x="1502" y="1109"/>
                    </a:lnTo>
                    <a:lnTo>
                      <a:pt x="1513" y="1113"/>
                    </a:lnTo>
                    <a:lnTo>
                      <a:pt x="1521" y="1117"/>
                    </a:lnTo>
                    <a:lnTo>
                      <a:pt x="1532" y="1117"/>
                    </a:lnTo>
                    <a:lnTo>
                      <a:pt x="1540" y="1117"/>
                    </a:lnTo>
                    <a:lnTo>
                      <a:pt x="1552" y="1121"/>
                    </a:lnTo>
                    <a:lnTo>
                      <a:pt x="1563" y="1125"/>
                    </a:lnTo>
                    <a:lnTo>
                      <a:pt x="1571" y="1125"/>
                    </a:lnTo>
                    <a:lnTo>
                      <a:pt x="1578" y="1121"/>
                    </a:lnTo>
                    <a:lnTo>
                      <a:pt x="1590" y="1121"/>
                    </a:lnTo>
                    <a:lnTo>
                      <a:pt x="1601" y="1121"/>
                    </a:lnTo>
                    <a:lnTo>
                      <a:pt x="1609" y="1121"/>
                    </a:lnTo>
                    <a:lnTo>
                      <a:pt x="1617" y="1125"/>
                    </a:lnTo>
                    <a:lnTo>
                      <a:pt x="1628" y="1125"/>
                    </a:lnTo>
                    <a:lnTo>
                      <a:pt x="1640" y="1129"/>
                    </a:lnTo>
                    <a:lnTo>
                      <a:pt x="1648" y="1129"/>
                    </a:lnTo>
                    <a:lnTo>
                      <a:pt x="1655" y="1121"/>
                    </a:lnTo>
                    <a:lnTo>
                      <a:pt x="1663" y="1117"/>
                    </a:lnTo>
                    <a:lnTo>
                      <a:pt x="1678" y="1117"/>
                    </a:lnTo>
                    <a:lnTo>
                      <a:pt x="1686" y="1117"/>
                    </a:lnTo>
                    <a:lnTo>
                      <a:pt x="1694" y="1113"/>
                    </a:lnTo>
                    <a:lnTo>
                      <a:pt x="1705" y="1113"/>
                    </a:lnTo>
                    <a:lnTo>
                      <a:pt x="1717" y="1117"/>
                    </a:lnTo>
                    <a:lnTo>
                      <a:pt x="1724" y="1121"/>
                    </a:lnTo>
                    <a:lnTo>
                      <a:pt x="1732" y="1113"/>
                    </a:lnTo>
                    <a:lnTo>
                      <a:pt x="1744" y="1113"/>
                    </a:lnTo>
                    <a:lnTo>
                      <a:pt x="1755" y="1113"/>
                    </a:lnTo>
                    <a:lnTo>
                      <a:pt x="1763" y="1113"/>
                    </a:lnTo>
                    <a:lnTo>
                      <a:pt x="1770" y="1113"/>
                    </a:lnTo>
                    <a:lnTo>
                      <a:pt x="1782" y="1113"/>
                    </a:lnTo>
                    <a:lnTo>
                      <a:pt x="1793" y="1113"/>
                    </a:lnTo>
                    <a:lnTo>
                      <a:pt x="1801" y="1113"/>
                    </a:lnTo>
                    <a:lnTo>
                      <a:pt x="1813" y="1113"/>
                    </a:lnTo>
                    <a:lnTo>
                      <a:pt x="1820" y="1117"/>
                    </a:lnTo>
                    <a:lnTo>
                      <a:pt x="1832" y="1117"/>
                    </a:lnTo>
                    <a:lnTo>
                      <a:pt x="1840" y="1113"/>
                    </a:lnTo>
                    <a:lnTo>
                      <a:pt x="1851" y="1113"/>
                    </a:lnTo>
                    <a:lnTo>
                      <a:pt x="1859" y="1117"/>
                    </a:lnTo>
                    <a:lnTo>
                      <a:pt x="1870" y="1113"/>
                    </a:lnTo>
                    <a:lnTo>
                      <a:pt x="1878" y="1113"/>
                    </a:lnTo>
                    <a:lnTo>
                      <a:pt x="1889" y="1117"/>
                    </a:lnTo>
                    <a:lnTo>
                      <a:pt x="1897" y="1117"/>
                    </a:lnTo>
                    <a:lnTo>
                      <a:pt x="1909" y="1121"/>
                    </a:lnTo>
                    <a:lnTo>
                      <a:pt x="1920" y="1121"/>
                    </a:lnTo>
                    <a:lnTo>
                      <a:pt x="1928" y="1117"/>
                    </a:lnTo>
                    <a:lnTo>
                      <a:pt x="1936" y="1117"/>
                    </a:lnTo>
                    <a:lnTo>
                      <a:pt x="1943" y="1117"/>
                    </a:lnTo>
                    <a:lnTo>
                      <a:pt x="1959" y="1117"/>
                    </a:lnTo>
                    <a:lnTo>
                      <a:pt x="1966" y="1117"/>
                    </a:lnTo>
                    <a:lnTo>
                      <a:pt x="1974" y="1121"/>
                    </a:lnTo>
                    <a:lnTo>
                      <a:pt x="1982" y="1121"/>
                    </a:lnTo>
                    <a:lnTo>
                      <a:pt x="1997" y="1121"/>
                    </a:lnTo>
                    <a:lnTo>
                      <a:pt x="2005" y="1125"/>
                    </a:lnTo>
                    <a:lnTo>
                      <a:pt x="2012" y="1125"/>
                    </a:lnTo>
                    <a:lnTo>
                      <a:pt x="2020" y="1129"/>
                    </a:lnTo>
                    <a:lnTo>
                      <a:pt x="2035" y="1129"/>
                    </a:lnTo>
                    <a:lnTo>
                      <a:pt x="2043" y="1129"/>
                    </a:lnTo>
                    <a:lnTo>
                      <a:pt x="2051" y="1129"/>
                    </a:lnTo>
                    <a:lnTo>
                      <a:pt x="2062" y="1129"/>
                    </a:lnTo>
                    <a:lnTo>
                      <a:pt x="2074" y="1129"/>
                    </a:lnTo>
                    <a:lnTo>
                      <a:pt x="2081" y="1129"/>
                    </a:lnTo>
                    <a:lnTo>
                      <a:pt x="2089" y="1129"/>
                    </a:lnTo>
                    <a:lnTo>
                      <a:pt x="2101" y="1129"/>
                    </a:lnTo>
                    <a:lnTo>
                      <a:pt x="2112" y="1129"/>
                    </a:lnTo>
                    <a:lnTo>
                      <a:pt x="2120" y="1129"/>
                    </a:lnTo>
                    <a:lnTo>
                      <a:pt x="2131" y="1129"/>
                    </a:lnTo>
                    <a:lnTo>
                      <a:pt x="2139" y="1129"/>
                    </a:lnTo>
                    <a:lnTo>
                      <a:pt x="2151" y="1125"/>
                    </a:lnTo>
                    <a:lnTo>
                      <a:pt x="2158" y="1125"/>
                    </a:lnTo>
                    <a:lnTo>
                      <a:pt x="2170" y="1125"/>
                    </a:lnTo>
                    <a:lnTo>
                      <a:pt x="2177" y="1125"/>
                    </a:lnTo>
                    <a:lnTo>
                      <a:pt x="2185" y="1125"/>
                    </a:lnTo>
                    <a:lnTo>
                      <a:pt x="2197" y="1125"/>
                    </a:lnTo>
                    <a:lnTo>
                      <a:pt x="2208" y="1125"/>
                    </a:lnTo>
                    <a:lnTo>
                      <a:pt x="2216" y="1125"/>
                    </a:lnTo>
                    <a:lnTo>
                      <a:pt x="2224" y="1125"/>
                    </a:lnTo>
                    <a:lnTo>
                      <a:pt x="2239" y="1125"/>
                    </a:lnTo>
                    <a:lnTo>
                      <a:pt x="2247" y="1125"/>
                    </a:lnTo>
                    <a:lnTo>
                      <a:pt x="2254" y="1121"/>
                    </a:lnTo>
                    <a:lnTo>
                      <a:pt x="2262" y="1121"/>
                    </a:lnTo>
                    <a:lnTo>
                      <a:pt x="2277" y="1121"/>
                    </a:lnTo>
                    <a:lnTo>
                      <a:pt x="2285" y="1121"/>
                    </a:lnTo>
                    <a:lnTo>
                      <a:pt x="2293" y="1121"/>
                    </a:lnTo>
                    <a:lnTo>
                      <a:pt x="2300" y="1125"/>
                    </a:lnTo>
                    <a:lnTo>
                      <a:pt x="2316" y="1125"/>
                    </a:lnTo>
                    <a:lnTo>
                      <a:pt x="2323" y="1125"/>
                    </a:lnTo>
                    <a:lnTo>
                      <a:pt x="2331" y="1125"/>
                    </a:lnTo>
                    <a:lnTo>
                      <a:pt x="2339" y="1125"/>
                    </a:lnTo>
                    <a:lnTo>
                      <a:pt x="2354" y="1125"/>
                    </a:lnTo>
                    <a:lnTo>
                      <a:pt x="2362" y="1129"/>
                    </a:lnTo>
                    <a:lnTo>
                      <a:pt x="2369" y="1129"/>
                    </a:lnTo>
                    <a:lnTo>
                      <a:pt x="2381" y="1129"/>
                    </a:lnTo>
                    <a:lnTo>
                      <a:pt x="2392" y="1129"/>
                    </a:lnTo>
                    <a:lnTo>
                      <a:pt x="2400" y="1129"/>
                    </a:lnTo>
                    <a:lnTo>
                      <a:pt x="2408" y="1129"/>
                    </a:lnTo>
                    <a:lnTo>
                      <a:pt x="2419" y="1129"/>
                    </a:lnTo>
                    <a:lnTo>
                      <a:pt x="2431" y="1129"/>
                    </a:lnTo>
                    <a:lnTo>
                      <a:pt x="2439" y="1132"/>
                    </a:lnTo>
                    <a:lnTo>
                      <a:pt x="2446" y="1132"/>
                    </a:lnTo>
                    <a:lnTo>
                      <a:pt x="2458" y="1132"/>
                    </a:lnTo>
                    <a:lnTo>
                      <a:pt x="2465" y="1132"/>
                    </a:lnTo>
                    <a:lnTo>
                      <a:pt x="2477" y="1132"/>
                    </a:lnTo>
                    <a:lnTo>
                      <a:pt x="2488" y="1132"/>
                    </a:lnTo>
                    <a:lnTo>
                      <a:pt x="2496" y="1132"/>
                    </a:lnTo>
                    <a:lnTo>
                      <a:pt x="2504" y="1132"/>
                    </a:lnTo>
                    <a:lnTo>
                      <a:pt x="2515" y="1132"/>
                    </a:lnTo>
                    <a:lnTo>
                      <a:pt x="2527" y="1132"/>
                    </a:lnTo>
                    <a:lnTo>
                      <a:pt x="2535" y="1129"/>
                    </a:lnTo>
                    <a:lnTo>
                      <a:pt x="2542" y="1129"/>
                    </a:lnTo>
                    <a:lnTo>
                      <a:pt x="2558" y="1129"/>
                    </a:lnTo>
                    <a:lnTo>
                      <a:pt x="2565" y="1129"/>
                    </a:lnTo>
                    <a:lnTo>
                      <a:pt x="2573" y="1129"/>
                    </a:lnTo>
                    <a:lnTo>
                      <a:pt x="2581" y="1129"/>
                    </a:lnTo>
                    <a:lnTo>
                      <a:pt x="2596" y="1129"/>
                    </a:lnTo>
                    <a:lnTo>
                      <a:pt x="2604" y="1129"/>
                    </a:lnTo>
                    <a:lnTo>
                      <a:pt x="2611" y="1129"/>
                    </a:lnTo>
                    <a:lnTo>
                      <a:pt x="2619" y="1129"/>
                    </a:lnTo>
                    <a:lnTo>
                      <a:pt x="2634" y="1129"/>
                    </a:lnTo>
                    <a:lnTo>
                      <a:pt x="2642" y="1129"/>
                    </a:lnTo>
                    <a:lnTo>
                      <a:pt x="2650" y="1125"/>
                    </a:lnTo>
                    <a:lnTo>
                      <a:pt x="2657" y="1125"/>
                    </a:lnTo>
                    <a:lnTo>
                      <a:pt x="2673" y="1125"/>
                    </a:lnTo>
                    <a:lnTo>
                      <a:pt x="2680" y="1125"/>
                    </a:lnTo>
                    <a:lnTo>
                      <a:pt x="2688" y="1121"/>
                    </a:lnTo>
                    <a:lnTo>
                      <a:pt x="2700" y="1121"/>
                    </a:lnTo>
                    <a:lnTo>
                      <a:pt x="2707" y="1121"/>
                    </a:lnTo>
                    <a:lnTo>
                      <a:pt x="2719" y="1121"/>
                    </a:lnTo>
                    <a:lnTo>
                      <a:pt x="2727" y="1121"/>
                    </a:lnTo>
                    <a:lnTo>
                      <a:pt x="2738" y="1121"/>
                    </a:lnTo>
                    <a:lnTo>
                      <a:pt x="2746" y="1121"/>
                    </a:lnTo>
                    <a:lnTo>
                      <a:pt x="2757" y="1121"/>
                    </a:lnTo>
                    <a:lnTo>
                      <a:pt x="2765" y="1121"/>
                    </a:lnTo>
                    <a:lnTo>
                      <a:pt x="2776" y="1121"/>
                    </a:lnTo>
                    <a:lnTo>
                      <a:pt x="2784" y="1121"/>
                    </a:lnTo>
                    <a:lnTo>
                      <a:pt x="2796" y="1121"/>
                    </a:lnTo>
                    <a:lnTo>
                      <a:pt x="2807" y="1121"/>
                    </a:lnTo>
                    <a:lnTo>
                      <a:pt x="2815" y="1121"/>
                    </a:lnTo>
                    <a:lnTo>
                      <a:pt x="2823" y="1121"/>
                    </a:lnTo>
                    <a:lnTo>
                      <a:pt x="2834" y="1121"/>
                    </a:lnTo>
                    <a:lnTo>
                      <a:pt x="2846" y="1125"/>
                    </a:lnTo>
                    <a:lnTo>
                      <a:pt x="2853" y="1125"/>
                    </a:lnTo>
                    <a:lnTo>
                      <a:pt x="2861" y="1125"/>
                    </a:lnTo>
                    <a:lnTo>
                      <a:pt x="2872" y="1125"/>
                    </a:lnTo>
                    <a:lnTo>
                      <a:pt x="2884" y="1129"/>
                    </a:lnTo>
                    <a:lnTo>
                      <a:pt x="2892" y="1129"/>
                    </a:lnTo>
                    <a:lnTo>
                      <a:pt x="2899" y="1129"/>
                    </a:lnTo>
                    <a:lnTo>
                      <a:pt x="2915" y="1129"/>
                    </a:lnTo>
                    <a:lnTo>
                      <a:pt x="2922" y="1129"/>
                    </a:lnTo>
                    <a:lnTo>
                      <a:pt x="2930" y="1132"/>
                    </a:lnTo>
                    <a:lnTo>
                      <a:pt x="2938" y="1132"/>
                    </a:lnTo>
                    <a:lnTo>
                      <a:pt x="2953" y="1132"/>
                    </a:lnTo>
                    <a:lnTo>
                      <a:pt x="2961" y="1132"/>
                    </a:lnTo>
                    <a:lnTo>
                      <a:pt x="2968" y="1132"/>
                    </a:lnTo>
                    <a:lnTo>
                      <a:pt x="2976" y="1132"/>
                    </a:lnTo>
                    <a:lnTo>
                      <a:pt x="2988" y="1129"/>
                    </a:lnTo>
                    <a:lnTo>
                      <a:pt x="2999" y="1129"/>
                    </a:lnTo>
                    <a:lnTo>
                      <a:pt x="3007" y="1129"/>
                    </a:lnTo>
                    <a:lnTo>
                      <a:pt x="3015" y="1129"/>
                    </a:lnTo>
                    <a:lnTo>
                      <a:pt x="3026" y="1129"/>
                    </a:lnTo>
                    <a:lnTo>
                      <a:pt x="3038" y="1125"/>
                    </a:lnTo>
                    <a:lnTo>
                      <a:pt x="3045" y="1125"/>
                    </a:lnTo>
                    <a:lnTo>
                      <a:pt x="3057" y="1125"/>
                    </a:lnTo>
                    <a:lnTo>
                      <a:pt x="3064" y="1125"/>
                    </a:lnTo>
                    <a:lnTo>
                      <a:pt x="3076" y="1125"/>
                    </a:lnTo>
                    <a:lnTo>
                      <a:pt x="3084" y="1125"/>
                    </a:lnTo>
                    <a:lnTo>
                      <a:pt x="3095" y="1121"/>
                    </a:lnTo>
                    <a:lnTo>
                      <a:pt x="3103" y="1121"/>
                    </a:lnTo>
                    <a:lnTo>
                      <a:pt x="3114" y="1121"/>
                    </a:lnTo>
                    <a:lnTo>
                      <a:pt x="3126" y="1121"/>
                    </a:lnTo>
                    <a:lnTo>
                      <a:pt x="3134" y="1121"/>
                    </a:lnTo>
                    <a:lnTo>
                      <a:pt x="3141" y="1121"/>
                    </a:lnTo>
                    <a:lnTo>
                      <a:pt x="3153" y="1117"/>
                    </a:lnTo>
                    <a:lnTo>
                      <a:pt x="3164" y="1117"/>
                    </a:lnTo>
                    <a:lnTo>
                      <a:pt x="3172" y="1113"/>
                    </a:lnTo>
                    <a:lnTo>
                      <a:pt x="3180" y="1109"/>
                    </a:lnTo>
                    <a:lnTo>
                      <a:pt x="3191" y="1106"/>
                    </a:lnTo>
                    <a:lnTo>
                      <a:pt x="3203" y="1102"/>
                    </a:lnTo>
                    <a:lnTo>
                      <a:pt x="3210" y="1098"/>
                    </a:lnTo>
                    <a:lnTo>
                      <a:pt x="3218" y="1094"/>
                    </a:lnTo>
                    <a:lnTo>
                      <a:pt x="3226" y="1090"/>
                    </a:lnTo>
                    <a:lnTo>
                      <a:pt x="3241" y="1086"/>
                    </a:lnTo>
                    <a:lnTo>
                      <a:pt x="3249" y="1086"/>
                    </a:lnTo>
                    <a:lnTo>
                      <a:pt x="3256" y="1086"/>
                    </a:lnTo>
                    <a:lnTo>
                      <a:pt x="3268" y="1086"/>
                    </a:lnTo>
                    <a:lnTo>
                      <a:pt x="3280" y="1086"/>
                    </a:lnTo>
                    <a:lnTo>
                      <a:pt x="3287" y="1090"/>
                    </a:lnTo>
                    <a:lnTo>
                      <a:pt x="3295" y="1090"/>
                    </a:lnTo>
                    <a:lnTo>
                      <a:pt x="3306" y="1094"/>
                    </a:lnTo>
                    <a:lnTo>
                      <a:pt x="3318" y="1094"/>
                    </a:lnTo>
                    <a:lnTo>
                      <a:pt x="3326" y="1094"/>
                    </a:lnTo>
                    <a:lnTo>
                      <a:pt x="3333" y="1094"/>
                    </a:lnTo>
                    <a:lnTo>
                      <a:pt x="3345" y="1094"/>
                    </a:lnTo>
                    <a:lnTo>
                      <a:pt x="3356" y="1090"/>
                    </a:lnTo>
                    <a:lnTo>
                      <a:pt x="3364" y="1090"/>
                    </a:lnTo>
                    <a:lnTo>
                      <a:pt x="3376" y="1090"/>
                    </a:lnTo>
                    <a:lnTo>
                      <a:pt x="3383" y="1086"/>
                    </a:lnTo>
                    <a:lnTo>
                      <a:pt x="3395" y="1082"/>
                    </a:lnTo>
                    <a:lnTo>
                      <a:pt x="3402" y="1082"/>
                    </a:lnTo>
                    <a:lnTo>
                      <a:pt x="3414" y="1079"/>
                    </a:lnTo>
                    <a:lnTo>
                      <a:pt x="3422" y="1071"/>
                    </a:lnTo>
                    <a:lnTo>
                      <a:pt x="3433" y="1067"/>
                    </a:lnTo>
                    <a:lnTo>
                      <a:pt x="3441" y="1059"/>
                    </a:lnTo>
                    <a:lnTo>
                      <a:pt x="3452" y="1052"/>
                    </a:lnTo>
                    <a:lnTo>
                      <a:pt x="3460" y="1044"/>
                    </a:lnTo>
                    <a:lnTo>
                      <a:pt x="3472" y="1040"/>
                    </a:lnTo>
                    <a:lnTo>
                      <a:pt x="3483" y="1036"/>
                    </a:lnTo>
                    <a:lnTo>
                      <a:pt x="3491" y="1036"/>
                    </a:lnTo>
                    <a:lnTo>
                      <a:pt x="3498" y="1036"/>
                    </a:lnTo>
                    <a:lnTo>
                      <a:pt x="3506" y="1036"/>
                    </a:lnTo>
                    <a:lnTo>
                      <a:pt x="3521" y="1036"/>
                    </a:lnTo>
                    <a:lnTo>
                      <a:pt x="3529" y="1036"/>
                    </a:lnTo>
                    <a:lnTo>
                      <a:pt x="3537" y="1036"/>
                    </a:lnTo>
                    <a:lnTo>
                      <a:pt x="3544" y="1029"/>
                    </a:lnTo>
                    <a:lnTo>
                      <a:pt x="3560" y="1021"/>
                    </a:lnTo>
                    <a:lnTo>
                      <a:pt x="3568" y="1010"/>
                    </a:lnTo>
                    <a:lnTo>
                      <a:pt x="3575" y="1002"/>
                    </a:lnTo>
                    <a:lnTo>
                      <a:pt x="3583" y="994"/>
                    </a:lnTo>
                    <a:lnTo>
                      <a:pt x="3598" y="990"/>
                    </a:lnTo>
                    <a:lnTo>
                      <a:pt x="3606" y="986"/>
                    </a:lnTo>
                    <a:lnTo>
                      <a:pt x="3614" y="986"/>
                    </a:lnTo>
                    <a:lnTo>
                      <a:pt x="3625" y="986"/>
                    </a:lnTo>
                    <a:lnTo>
                      <a:pt x="3637" y="983"/>
                    </a:lnTo>
                    <a:lnTo>
                      <a:pt x="3644" y="979"/>
                    </a:lnTo>
                    <a:lnTo>
                      <a:pt x="3652" y="971"/>
                    </a:lnTo>
                    <a:lnTo>
                      <a:pt x="3664" y="963"/>
                    </a:lnTo>
                    <a:lnTo>
                      <a:pt x="3675" y="956"/>
                    </a:lnTo>
                    <a:lnTo>
                      <a:pt x="3683" y="948"/>
                    </a:lnTo>
                    <a:lnTo>
                      <a:pt x="3694" y="944"/>
                    </a:lnTo>
                    <a:lnTo>
                      <a:pt x="3702" y="940"/>
                    </a:lnTo>
                    <a:lnTo>
                      <a:pt x="3713" y="940"/>
                    </a:lnTo>
                    <a:lnTo>
                      <a:pt x="3721" y="944"/>
                    </a:lnTo>
                    <a:lnTo>
                      <a:pt x="3733" y="948"/>
                    </a:lnTo>
                    <a:lnTo>
                      <a:pt x="3740" y="956"/>
                    </a:lnTo>
                    <a:lnTo>
                      <a:pt x="3748" y="960"/>
                    </a:lnTo>
                    <a:lnTo>
                      <a:pt x="3760" y="963"/>
                    </a:lnTo>
                    <a:lnTo>
                      <a:pt x="3771" y="967"/>
                    </a:lnTo>
                    <a:lnTo>
                      <a:pt x="3779" y="967"/>
                    </a:lnTo>
                    <a:lnTo>
                      <a:pt x="3786" y="963"/>
                    </a:lnTo>
                    <a:lnTo>
                      <a:pt x="3802" y="960"/>
                    </a:lnTo>
                    <a:lnTo>
                      <a:pt x="3809" y="956"/>
                    </a:lnTo>
                    <a:lnTo>
                      <a:pt x="3817" y="952"/>
                    </a:lnTo>
                    <a:lnTo>
                      <a:pt x="3825" y="948"/>
                    </a:lnTo>
                    <a:lnTo>
                      <a:pt x="3840" y="948"/>
                    </a:lnTo>
                    <a:lnTo>
                      <a:pt x="3848" y="948"/>
                    </a:lnTo>
                    <a:lnTo>
                      <a:pt x="3856" y="952"/>
                    </a:lnTo>
                    <a:lnTo>
                      <a:pt x="3863" y="956"/>
                    </a:lnTo>
                    <a:lnTo>
                      <a:pt x="3879" y="963"/>
                    </a:lnTo>
                    <a:lnTo>
                      <a:pt x="3886" y="967"/>
                    </a:lnTo>
                    <a:lnTo>
                      <a:pt x="3894" y="971"/>
                    </a:lnTo>
                    <a:lnTo>
                      <a:pt x="3902" y="975"/>
                    </a:lnTo>
                    <a:lnTo>
                      <a:pt x="3917" y="979"/>
                    </a:lnTo>
                    <a:lnTo>
                      <a:pt x="3925" y="979"/>
                    </a:lnTo>
                    <a:lnTo>
                      <a:pt x="3932" y="979"/>
                    </a:lnTo>
                    <a:lnTo>
                      <a:pt x="3944" y="983"/>
                    </a:lnTo>
                    <a:lnTo>
                      <a:pt x="3955" y="986"/>
                    </a:lnTo>
                    <a:lnTo>
                      <a:pt x="3963" y="990"/>
                    </a:lnTo>
                    <a:lnTo>
                      <a:pt x="3971" y="994"/>
                    </a:lnTo>
                    <a:lnTo>
                      <a:pt x="3982" y="998"/>
                    </a:lnTo>
                    <a:lnTo>
                      <a:pt x="3994" y="998"/>
                    </a:lnTo>
                    <a:lnTo>
                      <a:pt x="4001" y="998"/>
                    </a:lnTo>
                    <a:lnTo>
                      <a:pt x="4009" y="994"/>
                    </a:lnTo>
                    <a:lnTo>
                      <a:pt x="4021" y="990"/>
                    </a:lnTo>
                    <a:lnTo>
                      <a:pt x="4028" y="986"/>
                    </a:lnTo>
                    <a:lnTo>
                      <a:pt x="4040" y="983"/>
                    </a:lnTo>
                    <a:lnTo>
                      <a:pt x="4051" y="979"/>
                    </a:lnTo>
                    <a:lnTo>
                      <a:pt x="4059" y="979"/>
                    </a:lnTo>
                    <a:lnTo>
                      <a:pt x="4067" y="975"/>
                    </a:lnTo>
                    <a:lnTo>
                      <a:pt x="4078" y="971"/>
                    </a:lnTo>
                    <a:lnTo>
                      <a:pt x="4090" y="967"/>
                    </a:lnTo>
                    <a:lnTo>
                      <a:pt x="4097" y="963"/>
                    </a:lnTo>
                    <a:lnTo>
                      <a:pt x="4105" y="960"/>
                    </a:lnTo>
                    <a:lnTo>
                      <a:pt x="4120" y="956"/>
                    </a:lnTo>
                    <a:lnTo>
                      <a:pt x="4128" y="956"/>
                    </a:lnTo>
                    <a:lnTo>
                      <a:pt x="4136" y="952"/>
                    </a:lnTo>
                    <a:lnTo>
                      <a:pt x="4144" y="948"/>
                    </a:lnTo>
                    <a:lnTo>
                      <a:pt x="4159" y="940"/>
                    </a:lnTo>
                    <a:lnTo>
                      <a:pt x="4167" y="933"/>
                    </a:lnTo>
                    <a:lnTo>
                      <a:pt x="4174" y="929"/>
                    </a:lnTo>
                    <a:lnTo>
                      <a:pt x="4182" y="925"/>
                    </a:lnTo>
                    <a:lnTo>
                      <a:pt x="4197" y="921"/>
                    </a:lnTo>
                    <a:lnTo>
                      <a:pt x="4205" y="917"/>
                    </a:lnTo>
                    <a:lnTo>
                      <a:pt x="4213" y="914"/>
                    </a:lnTo>
                    <a:lnTo>
                      <a:pt x="4220" y="906"/>
                    </a:lnTo>
                    <a:lnTo>
                      <a:pt x="4236" y="902"/>
                    </a:lnTo>
                    <a:lnTo>
                      <a:pt x="4243" y="894"/>
                    </a:lnTo>
                    <a:lnTo>
                      <a:pt x="4251" y="887"/>
                    </a:lnTo>
                    <a:lnTo>
                      <a:pt x="4263" y="879"/>
                    </a:lnTo>
                    <a:lnTo>
                      <a:pt x="4270" y="867"/>
                    </a:lnTo>
                    <a:lnTo>
                      <a:pt x="4282" y="860"/>
                    </a:lnTo>
                    <a:lnTo>
                      <a:pt x="4289" y="852"/>
                    </a:lnTo>
                    <a:lnTo>
                      <a:pt x="4301" y="844"/>
                    </a:lnTo>
                    <a:lnTo>
                      <a:pt x="4309" y="833"/>
                    </a:lnTo>
                    <a:lnTo>
                      <a:pt x="4320" y="821"/>
                    </a:lnTo>
                    <a:lnTo>
                      <a:pt x="4328" y="810"/>
                    </a:lnTo>
                    <a:lnTo>
                      <a:pt x="4339" y="802"/>
                    </a:lnTo>
                    <a:lnTo>
                      <a:pt x="4347" y="791"/>
                    </a:lnTo>
                    <a:lnTo>
                      <a:pt x="4359" y="779"/>
                    </a:lnTo>
                    <a:lnTo>
                      <a:pt x="4370" y="768"/>
                    </a:lnTo>
                    <a:lnTo>
                      <a:pt x="4378" y="752"/>
                    </a:lnTo>
                    <a:lnTo>
                      <a:pt x="4385" y="741"/>
                    </a:lnTo>
                    <a:lnTo>
                      <a:pt x="4397" y="729"/>
                    </a:lnTo>
                    <a:lnTo>
                      <a:pt x="4408" y="714"/>
                    </a:lnTo>
                  </a:path>
                </a:pathLst>
              </a:custGeom>
              <a:noFill/>
              <a:ln w="19050">
                <a:solidFill>
                  <a:srgbClr val="CC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>
                  <a:solidFill>
                    <a:srgbClr val="4D4D4D"/>
                  </a:solidFill>
                </a:endParaRPr>
              </a:p>
            </p:txBody>
          </p:sp>
          <p:sp>
            <p:nvSpPr>
              <p:cNvPr id="41" name="Freeform 164"/>
              <p:cNvSpPr>
                <a:spLocks noChangeAspect="1"/>
              </p:cNvSpPr>
              <p:nvPr/>
            </p:nvSpPr>
            <p:spPr bwMode="auto">
              <a:xfrm>
                <a:off x="1524000" y="3352800"/>
                <a:ext cx="4938712" cy="2066925"/>
              </a:xfrm>
              <a:custGeom>
                <a:avLst/>
                <a:gdLst>
                  <a:gd name="T0" fmla="*/ 81594064 w 4408"/>
                  <a:gd name="T1" fmla="*/ 2147483647 h 1490"/>
                  <a:gd name="T2" fmla="*/ 178250745 w 4408"/>
                  <a:gd name="T3" fmla="*/ 2147483647 h 1490"/>
                  <a:gd name="T4" fmla="*/ 274908512 w 4408"/>
                  <a:gd name="T5" fmla="*/ 2147483647 h 1490"/>
                  <a:gd name="T6" fmla="*/ 371566348 w 4408"/>
                  <a:gd name="T7" fmla="*/ 2147483647 h 1490"/>
                  <a:gd name="T8" fmla="*/ 468222994 w 4408"/>
                  <a:gd name="T9" fmla="*/ 2147483647 h 1490"/>
                  <a:gd name="T10" fmla="*/ 563624795 w 4408"/>
                  <a:gd name="T11" fmla="*/ 2147483647 h 1490"/>
                  <a:gd name="T12" fmla="*/ 660282702 w 4408"/>
                  <a:gd name="T13" fmla="*/ 1772296745 h 1490"/>
                  <a:gd name="T14" fmla="*/ 761960967 w 4408"/>
                  <a:gd name="T15" fmla="*/ 1254655316 h 1490"/>
                  <a:gd name="T16" fmla="*/ 858618733 w 4408"/>
                  <a:gd name="T17" fmla="*/ 700451695 h 1490"/>
                  <a:gd name="T18" fmla="*/ 954020535 w 4408"/>
                  <a:gd name="T19" fmla="*/ 205901816 h 1490"/>
                  <a:gd name="T20" fmla="*/ 1050678301 w 4408"/>
                  <a:gd name="T21" fmla="*/ 0 h 1490"/>
                  <a:gd name="T22" fmla="*/ 1147334947 w 4408"/>
                  <a:gd name="T23" fmla="*/ 361771493 h 1490"/>
                  <a:gd name="T24" fmla="*/ 1249013492 w 4408"/>
                  <a:gd name="T25" fmla="*/ 960235125 h 1490"/>
                  <a:gd name="T26" fmla="*/ 1345671259 w 4408"/>
                  <a:gd name="T27" fmla="*/ 1425920111 h 1490"/>
                  <a:gd name="T28" fmla="*/ 1441073060 w 4408"/>
                  <a:gd name="T29" fmla="*/ 1706870961 h 1490"/>
                  <a:gd name="T30" fmla="*/ 1532709207 w 4408"/>
                  <a:gd name="T31" fmla="*/ 1891605443 h 1490"/>
                  <a:gd name="T32" fmla="*/ 1629366974 w 4408"/>
                  <a:gd name="T33" fmla="*/ 1993593593 h 1490"/>
                  <a:gd name="T34" fmla="*/ 1726023620 w 4408"/>
                  <a:gd name="T35" fmla="*/ 2068642367 h 1490"/>
                  <a:gd name="T36" fmla="*/ 1822681386 w 4408"/>
                  <a:gd name="T37" fmla="*/ 2120598463 h 1490"/>
                  <a:gd name="T38" fmla="*/ 1923104806 w 4408"/>
                  <a:gd name="T39" fmla="*/ 2147483647 h 1490"/>
                  <a:gd name="T40" fmla="*/ 2019761452 w 4408"/>
                  <a:gd name="T41" fmla="*/ 2147483647 h 1490"/>
                  <a:gd name="T42" fmla="*/ 2116419219 w 4408"/>
                  <a:gd name="T43" fmla="*/ 2112902291 h 1490"/>
                  <a:gd name="T44" fmla="*/ 2147483647 w 4408"/>
                  <a:gd name="T45" fmla="*/ 2089809614 h 1490"/>
                  <a:gd name="T46" fmla="*/ 2147483647 w 4408"/>
                  <a:gd name="T47" fmla="*/ 2089809614 h 1490"/>
                  <a:gd name="T48" fmla="*/ 2147483647 w 4408"/>
                  <a:gd name="T49" fmla="*/ 2089809614 h 1490"/>
                  <a:gd name="T50" fmla="*/ 2147483647 w 4408"/>
                  <a:gd name="T51" fmla="*/ 2105204732 h 1490"/>
                  <a:gd name="T52" fmla="*/ 2147483647 w 4408"/>
                  <a:gd name="T53" fmla="*/ 2128296022 h 1490"/>
                  <a:gd name="T54" fmla="*/ 2147483647 w 4408"/>
                  <a:gd name="T55" fmla="*/ 2112902291 h 1490"/>
                  <a:gd name="T56" fmla="*/ 2147483647 w 4408"/>
                  <a:gd name="T57" fmla="*/ 2105204732 h 1490"/>
                  <a:gd name="T58" fmla="*/ 2147483647 w 4408"/>
                  <a:gd name="T59" fmla="*/ 2105204732 h 1490"/>
                  <a:gd name="T60" fmla="*/ 2147483647 w 4408"/>
                  <a:gd name="T61" fmla="*/ 2120598463 h 1490"/>
                  <a:gd name="T62" fmla="*/ 2147483647 w 4408"/>
                  <a:gd name="T63" fmla="*/ 2134069538 h 1490"/>
                  <a:gd name="T64" fmla="*/ 2147483647 w 4408"/>
                  <a:gd name="T65" fmla="*/ 2134069538 h 1490"/>
                  <a:gd name="T66" fmla="*/ 2147483647 w 4408"/>
                  <a:gd name="T67" fmla="*/ 2128296022 h 1490"/>
                  <a:gd name="T68" fmla="*/ 2147483647 w 4408"/>
                  <a:gd name="T69" fmla="*/ 2105204732 h 1490"/>
                  <a:gd name="T70" fmla="*/ 2147483647 w 4408"/>
                  <a:gd name="T71" fmla="*/ 2105204732 h 1490"/>
                  <a:gd name="T72" fmla="*/ 2147483647 w 4408"/>
                  <a:gd name="T73" fmla="*/ 2112902291 h 1490"/>
                  <a:gd name="T74" fmla="*/ 2147483647 w 4408"/>
                  <a:gd name="T75" fmla="*/ 2141767098 h 1490"/>
                  <a:gd name="T76" fmla="*/ 2147483647 w 4408"/>
                  <a:gd name="T77" fmla="*/ 2134069538 h 1490"/>
                  <a:gd name="T78" fmla="*/ 2147483647 w 4408"/>
                  <a:gd name="T79" fmla="*/ 2120598463 h 1490"/>
                  <a:gd name="T80" fmla="*/ 2147483647 w 4408"/>
                  <a:gd name="T81" fmla="*/ 2097507173 h 1490"/>
                  <a:gd name="T82" fmla="*/ 2147483647 w 4408"/>
                  <a:gd name="T83" fmla="*/ 1993593593 h 1490"/>
                  <a:gd name="T84" fmla="*/ 2147483647 w 4408"/>
                  <a:gd name="T85" fmla="*/ 2008988711 h 1490"/>
                  <a:gd name="T86" fmla="*/ 2147483647 w 4408"/>
                  <a:gd name="T87" fmla="*/ 1993593593 h 1490"/>
                  <a:gd name="T88" fmla="*/ 2147483647 w 4408"/>
                  <a:gd name="T89" fmla="*/ 1860815207 h 1490"/>
                  <a:gd name="T90" fmla="*/ 2147483647 w 4408"/>
                  <a:gd name="T91" fmla="*/ 1831950401 h 1490"/>
                  <a:gd name="T92" fmla="*/ 2147483647 w 4408"/>
                  <a:gd name="T93" fmla="*/ 1668384553 h 1490"/>
                  <a:gd name="T94" fmla="*/ 2147483647 w 4408"/>
                  <a:gd name="T95" fmla="*/ 1535606166 h 1490"/>
                  <a:gd name="T96" fmla="*/ 2147483647 w 4408"/>
                  <a:gd name="T97" fmla="*/ 1624124628 h 1490"/>
                  <a:gd name="T98" fmla="*/ 2147483647 w 4408"/>
                  <a:gd name="T99" fmla="*/ 1587562263 h 1490"/>
                  <a:gd name="T100" fmla="*/ 2147483647 w 4408"/>
                  <a:gd name="T101" fmla="*/ 1720340649 h 1490"/>
                  <a:gd name="T102" fmla="*/ 2147483647 w 4408"/>
                  <a:gd name="T103" fmla="*/ 1839647960 h 1490"/>
                  <a:gd name="T104" fmla="*/ 2147483647 w 4408"/>
                  <a:gd name="T105" fmla="*/ 1787691863 h 1490"/>
                  <a:gd name="T106" fmla="*/ 2147483647 w 4408"/>
                  <a:gd name="T107" fmla="*/ 1751129498 h 1490"/>
                  <a:gd name="T108" fmla="*/ 2147483647 w 4408"/>
                  <a:gd name="T109" fmla="*/ 1699173402 h 1490"/>
                  <a:gd name="T110" fmla="*/ 2147483647 w 4408"/>
                  <a:gd name="T111" fmla="*/ 1566395016 h 1490"/>
                  <a:gd name="T112" fmla="*/ 2147483647 w 4408"/>
                  <a:gd name="T113" fmla="*/ 1381660186 h 149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408"/>
                  <a:gd name="T172" fmla="*/ 0 h 1490"/>
                  <a:gd name="T173" fmla="*/ 4408 w 4408"/>
                  <a:gd name="T174" fmla="*/ 1490 h 149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408" h="1490">
                    <a:moveTo>
                      <a:pt x="0" y="1490"/>
                    </a:moveTo>
                    <a:lnTo>
                      <a:pt x="8" y="1486"/>
                    </a:lnTo>
                    <a:lnTo>
                      <a:pt x="16" y="1486"/>
                    </a:lnTo>
                    <a:lnTo>
                      <a:pt x="27" y="1482"/>
                    </a:lnTo>
                    <a:lnTo>
                      <a:pt x="39" y="1482"/>
                    </a:lnTo>
                    <a:lnTo>
                      <a:pt x="46" y="1482"/>
                    </a:lnTo>
                    <a:lnTo>
                      <a:pt x="54" y="1478"/>
                    </a:lnTo>
                    <a:lnTo>
                      <a:pt x="65" y="1474"/>
                    </a:lnTo>
                    <a:lnTo>
                      <a:pt x="77" y="1470"/>
                    </a:lnTo>
                    <a:lnTo>
                      <a:pt x="85" y="1466"/>
                    </a:lnTo>
                    <a:lnTo>
                      <a:pt x="92" y="1466"/>
                    </a:lnTo>
                    <a:lnTo>
                      <a:pt x="108" y="1463"/>
                    </a:lnTo>
                    <a:lnTo>
                      <a:pt x="115" y="1459"/>
                    </a:lnTo>
                    <a:lnTo>
                      <a:pt x="123" y="1455"/>
                    </a:lnTo>
                    <a:lnTo>
                      <a:pt x="131" y="1451"/>
                    </a:lnTo>
                    <a:lnTo>
                      <a:pt x="142" y="1451"/>
                    </a:lnTo>
                    <a:lnTo>
                      <a:pt x="154" y="1447"/>
                    </a:lnTo>
                    <a:lnTo>
                      <a:pt x="161" y="1440"/>
                    </a:lnTo>
                    <a:lnTo>
                      <a:pt x="169" y="1436"/>
                    </a:lnTo>
                    <a:lnTo>
                      <a:pt x="181" y="1428"/>
                    </a:lnTo>
                    <a:lnTo>
                      <a:pt x="192" y="1424"/>
                    </a:lnTo>
                    <a:lnTo>
                      <a:pt x="200" y="1420"/>
                    </a:lnTo>
                    <a:lnTo>
                      <a:pt x="208" y="1417"/>
                    </a:lnTo>
                    <a:lnTo>
                      <a:pt x="219" y="1409"/>
                    </a:lnTo>
                    <a:lnTo>
                      <a:pt x="231" y="1401"/>
                    </a:lnTo>
                    <a:lnTo>
                      <a:pt x="238" y="1397"/>
                    </a:lnTo>
                    <a:lnTo>
                      <a:pt x="250" y="1390"/>
                    </a:lnTo>
                    <a:lnTo>
                      <a:pt x="257" y="1386"/>
                    </a:lnTo>
                    <a:lnTo>
                      <a:pt x="269" y="1374"/>
                    </a:lnTo>
                    <a:lnTo>
                      <a:pt x="277" y="1367"/>
                    </a:lnTo>
                    <a:lnTo>
                      <a:pt x="288" y="1359"/>
                    </a:lnTo>
                    <a:lnTo>
                      <a:pt x="296" y="1351"/>
                    </a:lnTo>
                    <a:lnTo>
                      <a:pt x="307" y="1340"/>
                    </a:lnTo>
                    <a:lnTo>
                      <a:pt x="315" y="1332"/>
                    </a:lnTo>
                    <a:lnTo>
                      <a:pt x="327" y="1321"/>
                    </a:lnTo>
                    <a:lnTo>
                      <a:pt x="334" y="1313"/>
                    </a:lnTo>
                    <a:lnTo>
                      <a:pt x="346" y="1301"/>
                    </a:lnTo>
                    <a:lnTo>
                      <a:pt x="357" y="1286"/>
                    </a:lnTo>
                    <a:lnTo>
                      <a:pt x="365" y="1271"/>
                    </a:lnTo>
                    <a:lnTo>
                      <a:pt x="373" y="1259"/>
                    </a:lnTo>
                    <a:lnTo>
                      <a:pt x="380" y="1244"/>
                    </a:lnTo>
                    <a:lnTo>
                      <a:pt x="396" y="1228"/>
                    </a:lnTo>
                    <a:lnTo>
                      <a:pt x="403" y="1213"/>
                    </a:lnTo>
                    <a:lnTo>
                      <a:pt x="411" y="1202"/>
                    </a:lnTo>
                    <a:lnTo>
                      <a:pt x="419" y="1186"/>
                    </a:lnTo>
                    <a:lnTo>
                      <a:pt x="434" y="1163"/>
                    </a:lnTo>
                    <a:lnTo>
                      <a:pt x="442" y="1140"/>
                    </a:lnTo>
                    <a:lnTo>
                      <a:pt x="449" y="1121"/>
                    </a:lnTo>
                    <a:lnTo>
                      <a:pt x="457" y="1098"/>
                    </a:lnTo>
                    <a:lnTo>
                      <a:pt x="472" y="1075"/>
                    </a:lnTo>
                    <a:lnTo>
                      <a:pt x="480" y="1052"/>
                    </a:lnTo>
                    <a:lnTo>
                      <a:pt x="488" y="1029"/>
                    </a:lnTo>
                    <a:lnTo>
                      <a:pt x="499" y="1006"/>
                    </a:lnTo>
                    <a:lnTo>
                      <a:pt x="511" y="983"/>
                    </a:lnTo>
                    <a:lnTo>
                      <a:pt x="519" y="952"/>
                    </a:lnTo>
                    <a:lnTo>
                      <a:pt x="526" y="921"/>
                    </a:lnTo>
                    <a:lnTo>
                      <a:pt x="538" y="887"/>
                    </a:lnTo>
                    <a:lnTo>
                      <a:pt x="549" y="852"/>
                    </a:lnTo>
                    <a:lnTo>
                      <a:pt x="557" y="821"/>
                    </a:lnTo>
                    <a:lnTo>
                      <a:pt x="568" y="791"/>
                    </a:lnTo>
                    <a:lnTo>
                      <a:pt x="576" y="760"/>
                    </a:lnTo>
                    <a:lnTo>
                      <a:pt x="588" y="729"/>
                    </a:lnTo>
                    <a:lnTo>
                      <a:pt x="595" y="687"/>
                    </a:lnTo>
                    <a:lnTo>
                      <a:pt x="607" y="652"/>
                    </a:lnTo>
                    <a:lnTo>
                      <a:pt x="615" y="614"/>
                    </a:lnTo>
                    <a:lnTo>
                      <a:pt x="626" y="583"/>
                    </a:lnTo>
                    <a:lnTo>
                      <a:pt x="634" y="545"/>
                    </a:lnTo>
                    <a:lnTo>
                      <a:pt x="645" y="510"/>
                    </a:lnTo>
                    <a:lnTo>
                      <a:pt x="653" y="476"/>
                    </a:lnTo>
                    <a:lnTo>
                      <a:pt x="661" y="437"/>
                    </a:lnTo>
                    <a:lnTo>
                      <a:pt x="676" y="399"/>
                    </a:lnTo>
                    <a:lnTo>
                      <a:pt x="684" y="364"/>
                    </a:lnTo>
                    <a:lnTo>
                      <a:pt x="691" y="330"/>
                    </a:lnTo>
                    <a:lnTo>
                      <a:pt x="699" y="291"/>
                    </a:lnTo>
                    <a:lnTo>
                      <a:pt x="714" y="257"/>
                    </a:lnTo>
                    <a:lnTo>
                      <a:pt x="722" y="226"/>
                    </a:lnTo>
                    <a:lnTo>
                      <a:pt x="730" y="199"/>
                    </a:lnTo>
                    <a:lnTo>
                      <a:pt x="737" y="176"/>
                    </a:lnTo>
                    <a:lnTo>
                      <a:pt x="753" y="138"/>
                    </a:lnTo>
                    <a:lnTo>
                      <a:pt x="760" y="107"/>
                    </a:lnTo>
                    <a:lnTo>
                      <a:pt x="768" y="84"/>
                    </a:lnTo>
                    <a:lnTo>
                      <a:pt x="776" y="61"/>
                    </a:lnTo>
                    <a:lnTo>
                      <a:pt x="791" y="34"/>
                    </a:lnTo>
                    <a:lnTo>
                      <a:pt x="799" y="15"/>
                    </a:lnTo>
                    <a:lnTo>
                      <a:pt x="807" y="7"/>
                    </a:lnTo>
                    <a:lnTo>
                      <a:pt x="818" y="0"/>
                    </a:lnTo>
                    <a:lnTo>
                      <a:pt x="830" y="0"/>
                    </a:lnTo>
                    <a:lnTo>
                      <a:pt x="837" y="0"/>
                    </a:lnTo>
                    <a:lnTo>
                      <a:pt x="845" y="3"/>
                    </a:lnTo>
                    <a:lnTo>
                      <a:pt x="856" y="15"/>
                    </a:lnTo>
                    <a:lnTo>
                      <a:pt x="868" y="34"/>
                    </a:lnTo>
                    <a:lnTo>
                      <a:pt x="876" y="53"/>
                    </a:lnTo>
                    <a:lnTo>
                      <a:pt x="883" y="80"/>
                    </a:lnTo>
                    <a:lnTo>
                      <a:pt x="895" y="115"/>
                    </a:lnTo>
                    <a:lnTo>
                      <a:pt x="903" y="149"/>
                    </a:lnTo>
                    <a:lnTo>
                      <a:pt x="914" y="188"/>
                    </a:lnTo>
                    <a:lnTo>
                      <a:pt x="926" y="226"/>
                    </a:lnTo>
                    <a:lnTo>
                      <a:pt x="933" y="265"/>
                    </a:lnTo>
                    <a:lnTo>
                      <a:pt x="941" y="303"/>
                    </a:lnTo>
                    <a:lnTo>
                      <a:pt x="952" y="345"/>
                    </a:lnTo>
                    <a:lnTo>
                      <a:pt x="964" y="384"/>
                    </a:lnTo>
                    <a:lnTo>
                      <a:pt x="972" y="426"/>
                    </a:lnTo>
                    <a:lnTo>
                      <a:pt x="979" y="464"/>
                    </a:lnTo>
                    <a:lnTo>
                      <a:pt x="995" y="499"/>
                    </a:lnTo>
                    <a:lnTo>
                      <a:pt x="1002" y="537"/>
                    </a:lnTo>
                    <a:lnTo>
                      <a:pt x="1010" y="572"/>
                    </a:lnTo>
                    <a:lnTo>
                      <a:pt x="1018" y="603"/>
                    </a:lnTo>
                    <a:lnTo>
                      <a:pt x="1033" y="633"/>
                    </a:lnTo>
                    <a:lnTo>
                      <a:pt x="1041" y="664"/>
                    </a:lnTo>
                    <a:lnTo>
                      <a:pt x="1048" y="691"/>
                    </a:lnTo>
                    <a:lnTo>
                      <a:pt x="1056" y="718"/>
                    </a:lnTo>
                    <a:lnTo>
                      <a:pt x="1072" y="741"/>
                    </a:lnTo>
                    <a:lnTo>
                      <a:pt x="1079" y="764"/>
                    </a:lnTo>
                    <a:lnTo>
                      <a:pt x="1087" y="783"/>
                    </a:lnTo>
                    <a:lnTo>
                      <a:pt x="1095" y="806"/>
                    </a:lnTo>
                    <a:lnTo>
                      <a:pt x="1110" y="825"/>
                    </a:lnTo>
                    <a:lnTo>
                      <a:pt x="1118" y="841"/>
                    </a:lnTo>
                    <a:lnTo>
                      <a:pt x="1125" y="860"/>
                    </a:lnTo>
                    <a:lnTo>
                      <a:pt x="1137" y="875"/>
                    </a:lnTo>
                    <a:lnTo>
                      <a:pt x="1148" y="887"/>
                    </a:lnTo>
                    <a:lnTo>
                      <a:pt x="1156" y="902"/>
                    </a:lnTo>
                    <a:lnTo>
                      <a:pt x="1164" y="914"/>
                    </a:lnTo>
                    <a:lnTo>
                      <a:pt x="1175" y="925"/>
                    </a:lnTo>
                    <a:lnTo>
                      <a:pt x="1183" y="937"/>
                    </a:lnTo>
                    <a:lnTo>
                      <a:pt x="1194" y="948"/>
                    </a:lnTo>
                    <a:lnTo>
                      <a:pt x="1202" y="963"/>
                    </a:lnTo>
                    <a:lnTo>
                      <a:pt x="1214" y="979"/>
                    </a:lnTo>
                    <a:lnTo>
                      <a:pt x="1221" y="983"/>
                    </a:lnTo>
                    <a:lnTo>
                      <a:pt x="1233" y="986"/>
                    </a:lnTo>
                    <a:lnTo>
                      <a:pt x="1244" y="990"/>
                    </a:lnTo>
                    <a:lnTo>
                      <a:pt x="1252" y="998"/>
                    </a:lnTo>
                    <a:lnTo>
                      <a:pt x="1260" y="1006"/>
                    </a:lnTo>
                    <a:lnTo>
                      <a:pt x="1271" y="1010"/>
                    </a:lnTo>
                    <a:lnTo>
                      <a:pt x="1283" y="1021"/>
                    </a:lnTo>
                    <a:lnTo>
                      <a:pt x="1290" y="1029"/>
                    </a:lnTo>
                    <a:lnTo>
                      <a:pt x="1298" y="1036"/>
                    </a:lnTo>
                    <a:lnTo>
                      <a:pt x="1310" y="1044"/>
                    </a:lnTo>
                    <a:lnTo>
                      <a:pt x="1321" y="1044"/>
                    </a:lnTo>
                    <a:lnTo>
                      <a:pt x="1329" y="1048"/>
                    </a:lnTo>
                    <a:lnTo>
                      <a:pt x="1336" y="1056"/>
                    </a:lnTo>
                    <a:lnTo>
                      <a:pt x="1352" y="1059"/>
                    </a:lnTo>
                    <a:lnTo>
                      <a:pt x="1360" y="1063"/>
                    </a:lnTo>
                    <a:lnTo>
                      <a:pt x="1367" y="1067"/>
                    </a:lnTo>
                    <a:lnTo>
                      <a:pt x="1375" y="1075"/>
                    </a:lnTo>
                    <a:lnTo>
                      <a:pt x="1390" y="1079"/>
                    </a:lnTo>
                    <a:lnTo>
                      <a:pt x="1398" y="1086"/>
                    </a:lnTo>
                    <a:lnTo>
                      <a:pt x="1406" y="1090"/>
                    </a:lnTo>
                    <a:lnTo>
                      <a:pt x="1413" y="1090"/>
                    </a:lnTo>
                    <a:lnTo>
                      <a:pt x="1425" y="1090"/>
                    </a:lnTo>
                    <a:lnTo>
                      <a:pt x="1436" y="1094"/>
                    </a:lnTo>
                    <a:lnTo>
                      <a:pt x="1444" y="1098"/>
                    </a:lnTo>
                    <a:lnTo>
                      <a:pt x="1452" y="1102"/>
                    </a:lnTo>
                    <a:lnTo>
                      <a:pt x="1463" y="1106"/>
                    </a:lnTo>
                    <a:lnTo>
                      <a:pt x="1475" y="1113"/>
                    </a:lnTo>
                    <a:lnTo>
                      <a:pt x="1482" y="1113"/>
                    </a:lnTo>
                    <a:lnTo>
                      <a:pt x="1494" y="1109"/>
                    </a:lnTo>
                    <a:lnTo>
                      <a:pt x="1502" y="1109"/>
                    </a:lnTo>
                    <a:lnTo>
                      <a:pt x="1513" y="1113"/>
                    </a:lnTo>
                    <a:lnTo>
                      <a:pt x="1521" y="1117"/>
                    </a:lnTo>
                    <a:lnTo>
                      <a:pt x="1532" y="1117"/>
                    </a:lnTo>
                    <a:lnTo>
                      <a:pt x="1540" y="1117"/>
                    </a:lnTo>
                    <a:lnTo>
                      <a:pt x="1552" y="1117"/>
                    </a:lnTo>
                    <a:lnTo>
                      <a:pt x="1563" y="1121"/>
                    </a:lnTo>
                    <a:lnTo>
                      <a:pt x="1571" y="1121"/>
                    </a:lnTo>
                    <a:lnTo>
                      <a:pt x="1578" y="1117"/>
                    </a:lnTo>
                    <a:lnTo>
                      <a:pt x="1590" y="1117"/>
                    </a:lnTo>
                    <a:lnTo>
                      <a:pt x="1601" y="1117"/>
                    </a:lnTo>
                    <a:lnTo>
                      <a:pt x="1609" y="1117"/>
                    </a:lnTo>
                    <a:lnTo>
                      <a:pt x="1617" y="1117"/>
                    </a:lnTo>
                    <a:lnTo>
                      <a:pt x="1628" y="1117"/>
                    </a:lnTo>
                    <a:lnTo>
                      <a:pt x="1640" y="1117"/>
                    </a:lnTo>
                    <a:lnTo>
                      <a:pt x="1648" y="1113"/>
                    </a:lnTo>
                    <a:lnTo>
                      <a:pt x="1655" y="1109"/>
                    </a:lnTo>
                    <a:lnTo>
                      <a:pt x="1663" y="1102"/>
                    </a:lnTo>
                    <a:lnTo>
                      <a:pt x="1678" y="1102"/>
                    </a:lnTo>
                    <a:lnTo>
                      <a:pt x="1686" y="1098"/>
                    </a:lnTo>
                    <a:lnTo>
                      <a:pt x="1694" y="1090"/>
                    </a:lnTo>
                    <a:lnTo>
                      <a:pt x="1705" y="1090"/>
                    </a:lnTo>
                    <a:lnTo>
                      <a:pt x="1717" y="1090"/>
                    </a:lnTo>
                    <a:lnTo>
                      <a:pt x="1724" y="1090"/>
                    </a:lnTo>
                    <a:lnTo>
                      <a:pt x="1732" y="1086"/>
                    </a:lnTo>
                    <a:lnTo>
                      <a:pt x="1744" y="1086"/>
                    </a:lnTo>
                    <a:lnTo>
                      <a:pt x="1755" y="1086"/>
                    </a:lnTo>
                    <a:lnTo>
                      <a:pt x="1763" y="1086"/>
                    </a:lnTo>
                    <a:lnTo>
                      <a:pt x="1770" y="1086"/>
                    </a:lnTo>
                    <a:lnTo>
                      <a:pt x="1782" y="1086"/>
                    </a:lnTo>
                    <a:lnTo>
                      <a:pt x="1793" y="1086"/>
                    </a:lnTo>
                    <a:lnTo>
                      <a:pt x="1801" y="1086"/>
                    </a:lnTo>
                    <a:lnTo>
                      <a:pt x="1813" y="1086"/>
                    </a:lnTo>
                    <a:lnTo>
                      <a:pt x="1820" y="1090"/>
                    </a:lnTo>
                    <a:lnTo>
                      <a:pt x="1832" y="1086"/>
                    </a:lnTo>
                    <a:lnTo>
                      <a:pt x="1840" y="1086"/>
                    </a:lnTo>
                    <a:lnTo>
                      <a:pt x="1851" y="1082"/>
                    </a:lnTo>
                    <a:lnTo>
                      <a:pt x="1859" y="1082"/>
                    </a:lnTo>
                    <a:lnTo>
                      <a:pt x="1870" y="1082"/>
                    </a:lnTo>
                    <a:lnTo>
                      <a:pt x="1878" y="1082"/>
                    </a:lnTo>
                    <a:lnTo>
                      <a:pt x="1889" y="1082"/>
                    </a:lnTo>
                    <a:lnTo>
                      <a:pt x="1897" y="1086"/>
                    </a:lnTo>
                    <a:lnTo>
                      <a:pt x="1909" y="1086"/>
                    </a:lnTo>
                    <a:lnTo>
                      <a:pt x="1920" y="1086"/>
                    </a:lnTo>
                    <a:lnTo>
                      <a:pt x="1928" y="1086"/>
                    </a:lnTo>
                    <a:lnTo>
                      <a:pt x="1936" y="1086"/>
                    </a:lnTo>
                    <a:lnTo>
                      <a:pt x="1943" y="1086"/>
                    </a:lnTo>
                    <a:lnTo>
                      <a:pt x="1959" y="1086"/>
                    </a:lnTo>
                    <a:lnTo>
                      <a:pt x="1966" y="1086"/>
                    </a:lnTo>
                    <a:lnTo>
                      <a:pt x="1974" y="1090"/>
                    </a:lnTo>
                    <a:lnTo>
                      <a:pt x="1982" y="1090"/>
                    </a:lnTo>
                    <a:lnTo>
                      <a:pt x="1997" y="1094"/>
                    </a:lnTo>
                    <a:lnTo>
                      <a:pt x="2005" y="1094"/>
                    </a:lnTo>
                    <a:lnTo>
                      <a:pt x="2012" y="1098"/>
                    </a:lnTo>
                    <a:lnTo>
                      <a:pt x="2020" y="1102"/>
                    </a:lnTo>
                    <a:lnTo>
                      <a:pt x="2035" y="1102"/>
                    </a:lnTo>
                    <a:lnTo>
                      <a:pt x="2043" y="1102"/>
                    </a:lnTo>
                    <a:lnTo>
                      <a:pt x="2051" y="1102"/>
                    </a:lnTo>
                    <a:lnTo>
                      <a:pt x="2062" y="1102"/>
                    </a:lnTo>
                    <a:lnTo>
                      <a:pt x="2074" y="1106"/>
                    </a:lnTo>
                    <a:lnTo>
                      <a:pt x="2081" y="1102"/>
                    </a:lnTo>
                    <a:lnTo>
                      <a:pt x="2089" y="1102"/>
                    </a:lnTo>
                    <a:lnTo>
                      <a:pt x="2101" y="1102"/>
                    </a:lnTo>
                    <a:lnTo>
                      <a:pt x="2112" y="1102"/>
                    </a:lnTo>
                    <a:lnTo>
                      <a:pt x="2120" y="1102"/>
                    </a:lnTo>
                    <a:lnTo>
                      <a:pt x="2131" y="1098"/>
                    </a:lnTo>
                    <a:lnTo>
                      <a:pt x="2139" y="1098"/>
                    </a:lnTo>
                    <a:lnTo>
                      <a:pt x="2151" y="1098"/>
                    </a:lnTo>
                    <a:lnTo>
                      <a:pt x="2158" y="1098"/>
                    </a:lnTo>
                    <a:lnTo>
                      <a:pt x="2170" y="1094"/>
                    </a:lnTo>
                    <a:lnTo>
                      <a:pt x="2177" y="1094"/>
                    </a:lnTo>
                    <a:lnTo>
                      <a:pt x="2185" y="1094"/>
                    </a:lnTo>
                    <a:lnTo>
                      <a:pt x="2197" y="1094"/>
                    </a:lnTo>
                    <a:lnTo>
                      <a:pt x="2208" y="1094"/>
                    </a:lnTo>
                    <a:lnTo>
                      <a:pt x="2216" y="1094"/>
                    </a:lnTo>
                    <a:lnTo>
                      <a:pt x="2224" y="1094"/>
                    </a:lnTo>
                    <a:lnTo>
                      <a:pt x="2239" y="1094"/>
                    </a:lnTo>
                    <a:lnTo>
                      <a:pt x="2247" y="1094"/>
                    </a:lnTo>
                    <a:lnTo>
                      <a:pt x="2254" y="1090"/>
                    </a:lnTo>
                    <a:lnTo>
                      <a:pt x="2262" y="1090"/>
                    </a:lnTo>
                    <a:lnTo>
                      <a:pt x="2277" y="1090"/>
                    </a:lnTo>
                    <a:lnTo>
                      <a:pt x="2285" y="1090"/>
                    </a:lnTo>
                    <a:lnTo>
                      <a:pt x="2293" y="1090"/>
                    </a:lnTo>
                    <a:lnTo>
                      <a:pt x="2300" y="1094"/>
                    </a:lnTo>
                    <a:lnTo>
                      <a:pt x="2316" y="1094"/>
                    </a:lnTo>
                    <a:lnTo>
                      <a:pt x="2323" y="1098"/>
                    </a:lnTo>
                    <a:lnTo>
                      <a:pt x="2331" y="1098"/>
                    </a:lnTo>
                    <a:lnTo>
                      <a:pt x="2339" y="1098"/>
                    </a:lnTo>
                    <a:lnTo>
                      <a:pt x="2354" y="1098"/>
                    </a:lnTo>
                    <a:lnTo>
                      <a:pt x="2362" y="1102"/>
                    </a:lnTo>
                    <a:lnTo>
                      <a:pt x="2369" y="1102"/>
                    </a:lnTo>
                    <a:lnTo>
                      <a:pt x="2381" y="1102"/>
                    </a:lnTo>
                    <a:lnTo>
                      <a:pt x="2392" y="1102"/>
                    </a:lnTo>
                    <a:lnTo>
                      <a:pt x="2400" y="1106"/>
                    </a:lnTo>
                    <a:lnTo>
                      <a:pt x="2408" y="1106"/>
                    </a:lnTo>
                    <a:lnTo>
                      <a:pt x="2419" y="1106"/>
                    </a:lnTo>
                    <a:lnTo>
                      <a:pt x="2431" y="1106"/>
                    </a:lnTo>
                    <a:lnTo>
                      <a:pt x="2439" y="1106"/>
                    </a:lnTo>
                    <a:lnTo>
                      <a:pt x="2446" y="1109"/>
                    </a:lnTo>
                    <a:lnTo>
                      <a:pt x="2458" y="1109"/>
                    </a:lnTo>
                    <a:lnTo>
                      <a:pt x="2465" y="1109"/>
                    </a:lnTo>
                    <a:lnTo>
                      <a:pt x="2477" y="1109"/>
                    </a:lnTo>
                    <a:lnTo>
                      <a:pt x="2488" y="1109"/>
                    </a:lnTo>
                    <a:lnTo>
                      <a:pt x="2496" y="1109"/>
                    </a:lnTo>
                    <a:lnTo>
                      <a:pt x="2504" y="1109"/>
                    </a:lnTo>
                    <a:lnTo>
                      <a:pt x="2515" y="1109"/>
                    </a:lnTo>
                    <a:lnTo>
                      <a:pt x="2527" y="1109"/>
                    </a:lnTo>
                    <a:lnTo>
                      <a:pt x="2535" y="1109"/>
                    </a:lnTo>
                    <a:lnTo>
                      <a:pt x="2542" y="1109"/>
                    </a:lnTo>
                    <a:lnTo>
                      <a:pt x="2558" y="1109"/>
                    </a:lnTo>
                    <a:lnTo>
                      <a:pt x="2565" y="1109"/>
                    </a:lnTo>
                    <a:lnTo>
                      <a:pt x="2573" y="1109"/>
                    </a:lnTo>
                    <a:lnTo>
                      <a:pt x="2581" y="1109"/>
                    </a:lnTo>
                    <a:lnTo>
                      <a:pt x="2596" y="1106"/>
                    </a:lnTo>
                    <a:lnTo>
                      <a:pt x="2604" y="1106"/>
                    </a:lnTo>
                    <a:lnTo>
                      <a:pt x="2611" y="1106"/>
                    </a:lnTo>
                    <a:lnTo>
                      <a:pt x="2619" y="1106"/>
                    </a:lnTo>
                    <a:lnTo>
                      <a:pt x="2634" y="1106"/>
                    </a:lnTo>
                    <a:lnTo>
                      <a:pt x="2642" y="1106"/>
                    </a:lnTo>
                    <a:lnTo>
                      <a:pt x="2650" y="1102"/>
                    </a:lnTo>
                    <a:lnTo>
                      <a:pt x="2657" y="1102"/>
                    </a:lnTo>
                    <a:lnTo>
                      <a:pt x="2673" y="1098"/>
                    </a:lnTo>
                    <a:lnTo>
                      <a:pt x="2680" y="1098"/>
                    </a:lnTo>
                    <a:lnTo>
                      <a:pt x="2688" y="1094"/>
                    </a:lnTo>
                    <a:lnTo>
                      <a:pt x="2700" y="1094"/>
                    </a:lnTo>
                    <a:lnTo>
                      <a:pt x="2707" y="1094"/>
                    </a:lnTo>
                    <a:lnTo>
                      <a:pt x="2719" y="1090"/>
                    </a:lnTo>
                    <a:lnTo>
                      <a:pt x="2727" y="1090"/>
                    </a:lnTo>
                    <a:lnTo>
                      <a:pt x="2738" y="1090"/>
                    </a:lnTo>
                    <a:lnTo>
                      <a:pt x="2746" y="1090"/>
                    </a:lnTo>
                    <a:lnTo>
                      <a:pt x="2757" y="1094"/>
                    </a:lnTo>
                    <a:lnTo>
                      <a:pt x="2765" y="1094"/>
                    </a:lnTo>
                    <a:lnTo>
                      <a:pt x="2776" y="1094"/>
                    </a:lnTo>
                    <a:lnTo>
                      <a:pt x="2784" y="1094"/>
                    </a:lnTo>
                    <a:lnTo>
                      <a:pt x="2796" y="1094"/>
                    </a:lnTo>
                    <a:lnTo>
                      <a:pt x="2807" y="1094"/>
                    </a:lnTo>
                    <a:lnTo>
                      <a:pt x="2815" y="1094"/>
                    </a:lnTo>
                    <a:lnTo>
                      <a:pt x="2823" y="1098"/>
                    </a:lnTo>
                    <a:lnTo>
                      <a:pt x="2834" y="1098"/>
                    </a:lnTo>
                    <a:lnTo>
                      <a:pt x="2846" y="1098"/>
                    </a:lnTo>
                    <a:lnTo>
                      <a:pt x="2853" y="1102"/>
                    </a:lnTo>
                    <a:lnTo>
                      <a:pt x="2861" y="1102"/>
                    </a:lnTo>
                    <a:lnTo>
                      <a:pt x="2872" y="1106"/>
                    </a:lnTo>
                    <a:lnTo>
                      <a:pt x="2884" y="1106"/>
                    </a:lnTo>
                    <a:lnTo>
                      <a:pt x="2892" y="1109"/>
                    </a:lnTo>
                    <a:lnTo>
                      <a:pt x="2899" y="1109"/>
                    </a:lnTo>
                    <a:lnTo>
                      <a:pt x="2915" y="1109"/>
                    </a:lnTo>
                    <a:lnTo>
                      <a:pt x="2922" y="1113"/>
                    </a:lnTo>
                    <a:lnTo>
                      <a:pt x="2930" y="1113"/>
                    </a:lnTo>
                    <a:lnTo>
                      <a:pt x="2938" y="1113"/>
                    </a:lnTo>
                    <a:lnTo>
                      <a:pt x="2953" y="1113"/>
                    </a:lnTo>
                    <a:lnTo>
                      <a:pt x="2961" y="1113"/>
                    </a:lnTo>
                    <a:lnTo>
                      <a:pt x="2968" y="1113"/>
                    </a:lnTo>
                    <a:lnTo>
                      <a:pt x="2976" y="1113"/>
                    </a:lnTo>
                    <a:lnTo>
                      <a:pt x="2988" y="1113"/>
                    </a:lnTo>
                    <a:lnTo>
                      <a:pt x="2999" y="1109"/>
                    </a:lnTo>
                    <a:lnTo>
                      <a:pt x="3007" y="1109"/>
                    </a:lnTo>
                    <a:lnTo>
                      <a:pt x="3015" y="1109"/>
                    </a:lnTo>
                    <a:lnTo>
                      <a:pt x="3026" y="1106"/>
                    </a:lnTo>
                    <a:lnTo>
                      <a:pt x="3038" y="1106"/>
                    </a:lnTo>
                    <a:lnTo>
                      <a:pt x="3045" y="1106"/>
                    </a:lnTo>
                    <a:lnTo>
                      <a:pt x="3057" y="1102"/>
                    </a:lnTo>
                    <a:lnTo>
                      <a:pt x="3064" y="1102"/>
                    </a:lnTo>
                    <a:lnTo>
                      <a:pt x="3076" y="1102"/>
                    </a:lnTo>
                    <a:lnTo>
                      <a:pt x="3084" y="1098"/>
                    </a:lnTo>
                    <a:lnTo>
                      <a:pt x="3095" y="1098"/>
                    </a:lnTo>
                    <a:lnTo>
                      <a:pt x="3103" y="1098"/>
                    </a:lnTo>
                    <a:lnTo>
                      <a:pt x="3114" y="1098"/>
                    </a:lnTo>
                    <a:lnTo>
                      <a:pt x="3126" y="1098"/>
                    </a:lnTo>
                    <a:lnTo>
                      <a:pt x="3134" y="1098"/>
                    </a:lnTo>
                    <a:lnTo>
                      <a:pt x="3141" y="1094"/>
                    </a:lnTo>
                    <a:lnTo>
                      <a:pt x="3153" y="1090"/>
                    </a:lnTo>
                    <a:lnTo>
                      <a:pt x="3164" y="1086"/>
                    </a:lnTo>
                    <a:lnTo>
                      <a:pt x="3172" y="1082"/>
                    </a:lnTo>
                    <a:lnTo>
                      <a:pt x="3180" y="1075"/>
                    </a:lnTo>
                    <a:lnTo>
                      <a:pt x="3191" y="1067"/>
                    </a:lnTo>
                    <a:lnTo>
                      <a:pt x="3203" y="1059"/>
                    </a:lnTo>
                    <a:lnTo>
                      <a:pt x="3210" y="1052"/>
                    </a:lnTo>
                    <a:lnTo>
                      <a:pt x="3218" y="1044"/>
                    </a:lnTo>
                    <a:lnTo>
                      <a:pt x="3226" y="1036"/>
                    </a:lnTo>
                    <a:lnTo>
                      <a:pt x="3241" y="1033"/>
                    </a:lnTo>
                    <a:lnTo>
                      <a:pt x="3249" y="1033"/>
                    </a:lnTo>
                    <a:lnTo>
                      <a:pt x="3256" y="1029"/>
                    </a:lnTo>
                    <a:lnTo>
                      <a:pt x="3268" y="1033"/>
                    </a:lnTo>
                    <a:lnTo>
                      <a:pt x="3280" y="1036"/>
                    </a:lnTo>
                    <a:lnTo>
                      <a:pt x="3287" y="1040"/>
                    </a:lnTo>
                    <a:lnTo>
                      <a:pt x="3295" y="1040"/>
                    </a:lnTo>
                    <a:lnTo>
                      <a:pt x="3306" y="1044"/>
                    </a:lnTo>
                    <a:lnTo>
                      <a:pt x="3318" y="1048"/>
                    </a:lnTo>
                    <a:lnTo>
                      <a:pt x="3326" y="1048"/>
                    </a:lnTo>
                    <a:lnTo>
                      <a:pt x="3333" y="1048"/>
                    </a:lnTo>
                    <a:lnTo>
                      <a:pt x="3345" y="1044"/>
                    </a:lnTo>
                    <a:lnTo>
                      <a:pt x="3356" y="1044"/>
                    </a:lnTo>
                    <a:lnTo>
                      <a:pt x="3364" y="1040"/>
                    </a:lnTo>
                    <a:lnTo>
                      <a:pt x="3376" y="1040"/>
                    </a:lnTo>
                    <a:lnTo>
                      <a:pt x="3383" y="1036"/>
                    </a:lnTo>
                    <a:lnTo>
                      <a:pt x="3395" y="1033"/>
                    </a:lnTo>
                    <a:lnTo>
                      <a:pt x="3402" y="1025"/>
                    </a:lnTo>
                    <a:lnTo>
                      <a:pt x="3414" y="1021"/>
                    </a:lnTo>
                    <a:lnTo>
                      <a:pt x="3422" y="1013"/>
                    </a:lnTo>
                    <a:lnTo>
                      <a:pt x="3433" y="1002"/>
                    </a:lnTo>
                    <a:lnTo>
                      <a:pt x="3441" y="990"/>
                    </a:lnTo>
                    <a:lnTo>
                      <a:pt x="3452" y="979"/>
                    </a:lnTo>
                    <a:lnTo>
                      <a:pt x="3460" y="967"/>
                    </a:lnTo>
                    <a:lnTo>
                      <a:pt x="3472" y="956"/>
                    </a:lnTo>
                    <a:lnTo>
                      <a:pt x="3483" y="948"/>
                    </a:lnTo>
                    <a:lnTo>
                      <a:pt x="3491" y="948"/>
                    </a:lnTo>
                    <a:lnTo>
                      <a:pt x="3498" y="948"/>
                    </a:lnTo>
                    <a:lnTo>
                      <a:pt x="3506" y="952"/>
                    </a:lnTo>
                    <a:lnTo>
                      <a:pt x="3521" y="956"/>
                    </a:lnTo>
                    <a:lnTo>
                      <a:pt x="3529" y="956"/>
                    </a:lnTo>
                    <a:lnTo>
                      <a:pt x="3537" y="952"/>
                    </a:lnTo>
                    <a:lnTo>
                      <a:pt x="3544" y="940"/>
                    </a:lnTo>
                    <a:lnTo>
                      <a:pt x="3560" y="925"/>
                    </a:lnTo>
                    <a:lnTo>
                      <a:pt x="3568" y="910"/>
                    </a:lnTo>
                    <a:lnTo>
                      <a:pt x="3575" y="894"/>
                    </a:lnTo>
                    <a:lnTo>
                      <a:pt x="3583" y="879"/>
                    </a:lnTo>
                    <a:lnTo>
                      <a:pt x="3598" y="871"/>
                    </a:lnTo>
                    <a:lnTo>
                      <a:pt x="3606" y="867"/>
                    </a:lnTo>
                    <a:lnTo>
                      <a:pt x="3614" y="867"/>
                    </a:lnTo>
                    <a:lnTo>
                      <a:pt x="3625" y="867"/>
                    </a:lnTo>
                    <a:lnTo>
                      <a:pt x="3637" y="864"/>
                    </a:lnTo>
                    <a:lnTo>
                      <a:pt x="3644" y="856"/>
                    </a:lnTo>
                    <a:lnTo>
                      <a:pt x="3652" y="844"/>
                    </a:lnTo>
                    <a:lnTo>
                      <a:pt x="3664" y="833"/>
                    </a:lnTo>
                    <a:lnTo>
                      <a:pt x="3675" y="818"/>
                    </a:lnTo>
                    <a:lnTo>
                      <a:pt x="3683" y="806"/>
                    </a:lnTo>
                    <a:lnTo>
                      <a:pt x="3694" y="798"/>
                    </a:lnTo>
                    <a:lnTo>
                      <a:pt x="3702" y="791"/>
                    </a:lnTo>
                    <a:lnTo>
                      <a:pt x="3713" y="791"/>
                    </a:lnTo>
                    <a:lnTo>
                      <a:pt x="3721" y="798"/>
                    </a:lnTo>
                    <a:lnTo>
                      <a:pt x="3733" y="806"/>
                    </a:lnTo>
                    <a:lnTo>
                      <a:pt x="3740" y="821"/>
                    </a:lnTo>
                    <a:lnTo>
                      <a:pt x="3748" y="833"/>
                    </a:lnTo>
                    <a:lnTo>
                      <a:pt x="3760" y="841"/>
                    </a:lnTo>
                    <a:lnTo>
                      <a:pt x="3771" y="844"/>
                    </a:lnTo>
                    <a:lnTo>
                      <a:pt x="3779" y="848"/>
                    </a:lnTo>
                    <a:lnTo>
                      <a:pt x="3786" y="844"/>
                    </a:lnTo>
                    <a:lnTo>
                      <a:pt x="3802" y="841"/>
                    </a:lnTo>
                    <a:lnTo>
                      <a:pt x="3809" y="837"/>
                    </a:lnTo>
                    <a:lnTo>
                      <a:pt x="3817" y="829"/>
                    </a:lnTo>
                    <a:lnTo>
                      <a:pt x="3825" y="825"/>
                    </a:lnTo>
                    <a:lnTo>
                      <a:pt x="3840" y="821"/>
                    </a:lnTo>
                    <a:lnTo>
                      <a:pt x="3848" y="825"/>
                    </a:lnTo>
                    <a:lnTo>
                      <a:pt x="3856" y="833"/>
                    </a:lnTo>
                    <a:lnTo>
                      <a:pt x="3863" y="844"/>
                    </a:lnTo>
                    <a:lnTo>
                      <a:pt x="3879" y="856"/>
                    </a:lnTo>
                    <a:lnTo>
                      <a:pt x="3886" y="871"/>
                    </a:lnTo>
                    <a:lnTo>
                      <a:pt x="3894" y="879"/>
                    </a:lnTo>
                    <a:lnTo>
                      <a:pt x="3902" y="887"/>
                    </a:lnTo>
                    <a:lnTo>
                      <a:pt x="3917" y="890"/>
                    </a:lnTo>
                    <a:lnTo>
                      <a:pt x="3925" y="894"/>
                    </a:lnTo>
                    <a:lnTo>
                      <a:pt x="3932" y="902"/>
                    </a:lnTo>
                    <a:lnTo>
                      <a:pt x="3944" y="910"/>
                    </a:lnTo>
                    <a:lnTo>
                      <a:pt x="3955" y="921"/>
                    </a:lnTo>
                    <a:lnTo>
                      <a:pt x="3963" y="929"/>
                    </a:lnTo>
                    <a:lnTo>
                      <a:pt x="3971" y="940"/>
                    </a:lnTo>
                    <a:lnTo>
                      <a:pt x="3982" y="948"/>
                    </a:lnTo>
                    <a:lnTo>
                      <a:pt x="3994" y="952"/>
                    </a:lnTo>
                    <a:lnTo>
                      <a:pt x="4001" y="956"/>
                    </a:lnTo>
                    <a:lnTo>
                      <a:pt x="4009" y="952"/>
                    </a:lnTo>
                    <a:lnTo>
                      <a:pt x="4021" y="948"/>
                    </a:lnTo>
                    <a:lnTo>
                      <a:pt x="4028" y="944"/>
                    </a:lnTo>
                    <a:lnTo>
                      <a:pt x="4040" y="937"/>
                    </a:lnTo>
                    <a:lnTo>
                      <a:pt x="4051" y="937"/>
                    </a:lnTo>
                    <a:lnTo>
                      <a:pt x="4059" y="933"/>
                    </a:lnTo>
                    <a:lnTo>
                      <a:pt x="4067" y="933"/>
                    </a:lnTo>
                    <a:lnTo>
                      <a:pt x="4078" y="929"/>
                    </a:lnTo>
                    <a:lnTo>
                      <a:pt x="4090" y="925"/>
                    </a:lnTo>
                    <a:lnTo>
                      <a:pt x="4097" y="921"/>
                    </a:lnTo>
                    <a:lnTo>
                      <a:pt x="4105" y="917"/>
                    </a:lnTo>
                    <a:lnTo>
                      <a:pt x="4120" y="917"/>
                    </a:lnTo>
                    <a:lnTo>
                      <a:pt x="4128" y="917"/>
                    </a:lnTo>
                    <a:lnTo>
                      <a:pt x="4136" y="921"/>
                    </a:lnTo>
                    <a:lnTo>
                      <a:pt x="4144" y="917"/>
                    </a:lnTo>
                    <a:lnTo>
                      <a:pt x="4159" y="910"/>
                    </a:lnTo>
                    <a:lnTo>
                      <a:pt x="4167" y="902"/>
                    </a:lnTo>
                    <a:lnTo>
                      <a:pt x="4174" y="898"/>
                    </a:lnTo>
                    <a:lnTo>
                      <a:pt x="4182" y="894"/>
                    </a:lnTo>
                    <a:lnTo>
                      <a:pt x="4197" y="894"/>
                    </a:lnTo>
                    <a:lnTo>
                      <a:pt x="4205" y="894"/>
                    </a:lnTo>
                    <a:lnTo>
                      <a:pt x="4213" y="890"/>
                    </a:lnTo>
                    <a:lnTo>
                      <a:pt x="4220" y="887"/>
                    </a:lnTo>
                    <a:lnTo>
                      <a:pt x="4236" y="883"/>
                    </a:lnTo>
                    <a:lnTo>
                      <a:pt x="4243" y="875"/>
                    </a:lnTo>
                    <a:lnTo>
                      <a:pt x="4251" y="867"/>
                    </a:lnTo>
                    <a:lnTo>
                      <a:pt x="4263" y="860"/>
                    </a:lnTo>
                    <a:lnTo>
                      <a:pt x="4270" y="852"/>
                    </a:lnTo>
                    <a:lnTo>
                      <a:pt x="4282" y="844"/>
                    </a:lnTo>
                    <a:lnTo>
                      <a:pt x="4289" y="833"/>
                    </a:lnTo>
                    <a:lnTo>
                      <a:pt x="4301" y="825"/>
                    </a:lnTo>
                    <a:lnTo>
                      <a:pt x="4309" y="814"/>
                    </a:lnTo>
                    <a:lnTo>
                      <a:pt x="4320" y="802"/>
                    </a:lnTo>
                    <a:lnTo>
                      <a:pt x="4328" y="791"/>
                    </a:lnTo>
                    <a:lnTo>
                      <a:pt x="4339" y="783"/>
                    </a:lnTo>
                    <a:lnTo>
                      <a:pt x="4347" y="771"/>
                    </a:lnTo>
                    <a:lnTo>
                      <a:pt x="4359" y="760"/>
                    </a:lnTo>
                    <a:lnTo>
                      <a:pt x="4370" y="745"/>
                    </a:lnTo>
                    <a:lnTo>
                      <a:pt x="4378" y="733"/>
                    </a:lnTo>
                    <a:lnTo>
                      <a:pt x="4385" y="718"/>
                    </a:lnTo>
                    <a:lnTo>
                      <a:pt x="4397" y="702"/>
                    </a:lnTo>
                    <a:lnTo>
                      <a:pt x="4408" y="691"/>
                    </a:lnTo>
                  </a:path>
                </a:pathLst>
              </a:custGeom>
              <a:noFill/>
              <a:ln w="19050">
                <a:solidFill>
                  <a:srgbClr val="00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>
                  <a:solidFill>
                    <a:srgbClr val="4D4D4D"/>
                  </a:solidFill>
                </a:endParaRPr>
              </a:p>
            </p:txBody>
          </p:sp>
          <p:sp>
            <p:nvSpPr>
              <p:cNvPr id="42" name="Freeform 165"/>
              <p:cNvSpPr>
                <a:spLocks noChangeAspect="1"/>
              </p:cNvSpPr>
              <p:nvPr/>
            </p:nvSpPr>
            <p:spPr bwMode="auto">
              <a:xfrm>
                <a:off x="1524000" y="3352800"/>
                <a:ext cx="4938712" cy="2066925"/>
              </a:xfrm>
              <a:custGeom>
                <a:avLst/>
                <a:gdLst>
                  <a:gd name="T0" fmla="*/ 81594064 w 4408"/>
                  <a:gd name="T1" fmla="*/ 2147483647 h 1490"/>
                  <a:gd name="T2" fmla="*/ 178250745 w 4408"/>
                  <a:gd name="T3" fmla="*/ 2147483647 h 1490"/>
                  <a:gd name="T4" fmla="*/ 274908512 w 4408"/>
                  <a:gd name="T5" fmla="*/ 2147483647 h 1490"/>
                  <a:gd name="T6" fmla="*/ 371566348 w 4408"/>
                  <a:gd name="T7" fmla="*/ 2147483647 h 1490"/>
                  <a:gd name="T8" fmla="*/ 468222994 w 4408"/>
                  <a:gd name="T9" fmla="*/ 2147483647 h 1490"/>
                  <a:gd name="T10" fmla="*/ 563624795 w 4408"/>
                  <a:gd name="T11" fmla="*/ 2147483647 h 1490"/>
                  <a:gd name="T12" fmla="*/ 660282702 w 4408"/>
                  <a:gd name="T13" fmla="*/ 1764599186 h 1490"/>
                  <a:gd name="T14" fmla="*/ 761960967 w 4408"/>
                  <a:gd name="T15" fmla="*/ 1254655316 h 1490"/>
                  <a:gd name="T16" fmla="*/ 858618733 w 4408"/>
                  <a:gd name="T17" fmla="*/ 700451695 h 1490"/>
                  <a:gd name="T18" fmla="*/ 954020535 w 4408"/>
                  <a:gd name="T19" fmla="*/ 190508085 h 1490"/>
                  <a:gd name="T20" fmla="*/ 1050678301 w 4408"/>
                  <a:gd name="T21" fmla="*/ 5773519 h 1490"/>
                  <a:gd name="T22" fmla="*/ 1147334947 w 4408"/>
                  <a:gd name="T23" fmla="*/ 369469138 h 1490"/>
                  <a:gd name="T24" fmla="*/ 1249013492 w 4408"/>
                  <a:gd name="T25" fmla="*/ 975628856 h 1490"/>
                  <a:gd name="T26" fmla="*/ 1345671259 w 4408"/>
                  <a:gd name="T27" fmla="*/ 1439389799 h 1490"/>
                  <a:gd name="T28" fmla="*/ 1441073060 w 4408"/>
                  <a:gd name="T29" fmla="*/ 1712643090 h 1490"/>
                  <a:gd name="T30" fmla="*/ 1532709207 w 4408"/>
                  <a:gd name="T31" fmla="*/ 1883907884 h 1490"/>
                  <a:gd name="T32" fmla="*/ 1629366974 w 4408"/>
                  <a:gd name="T33" fmla="*/ 1987821464 h 1490"/>
                  <a:gd name="T34" fmla="*/ 1726023620 w 4408"/>
                  <a:gd name="T35" fmla="*/ 2060944808 h 1490"/>
                  <a:gd name="T36" fmla="*/ 1822681386 w 4408"/>
                  <a:gd name="T37" fmla="*/ 2112902291 h 1490"/>
                  <a:gd name="T38" fmla="*/ 1923104806 w 4408"/>
                  <a:gd name="T39" fmla="*/ 2134069538 h 1490"/>
                  <a:gd name="T40" fmla="*/ 2019761452 w 4408"/>
                  <a:gd name="T41" fmla="*/ 2128296022 h 1490"/>
                  <a:gd name="T42" fmla="*/ 2116419219 w 4408"/>
                  <a:gd name="T43" fmla="*/ 2068642367 h 1490"/>
                  <a:gd name="T44" fmla="*/ 2147483647 w 4408"/>
                  <a:gd name="T45" fmla="*/ 2037853518 h 1490"/>
                  <a:gd name="T46" fmla="*/ 2147483647 w 4408"/>
                  <a:gd name="T47" fmla="*/ 2016686270 h 1490"/>
                  <a:gd name="T48" fmla="*/ 2147483647 w 4408"/>
                  <a:gd name="T49" fmla="*/ 2016686270 h 1490"/>
                  <a:gd name="T50" fmla="*/ 2147483647 w 4408"/>
                  <a:gd name="T51" fmla="*/ 2037853518 h 1490"/>
                  <a:gd name="T52" fmla="*/ 2147483647 w 4408"/>
                  <a:gd name="T53" fmla="*/ 2068642367 h 1490"/>
                  <a:gd name="T54" fmla="*/ 2147483647 w 4408"/>
                  <a:gd name="T55" fmla="*/ 2053247249 h 1490"/>
                  <a:gd name="T56" fmla="*/ 2147483647 w 4408"/>
                  <a:gd name="T57" fmla="*/ 2037853518 h 1490"/>
                  <a:gd name="T58" fmla="*/ 2147483647 w 4408"/>
                  <a:gd name="T59" fmla="*/ 2037853518 h 1490"/>
                  <a:gd name="T60" fmla="*/ 2147483647 w 4408"/>
                  <a:gd name="T61" fmla="*/ 2068642367 h 1490"/>
                  <a:gd name="T62" fmla="*/ 2147483647 w 4408"/>
                  <a:gd name="T63" fmla="*/ 2082112055 h 1490"/>
                  <a:gd name="T64" fmla="*/ 2147483647 w 4408"/>
                  <a:gd name="T65" fmla="*/ 2089809614 h 1490"/>
                  <a:gd name="T66" fmla="*/ 2147483647 w 4408"/>
                  <a:gd name="T67" fmla="*/ 2082112055 h 1490"/>
                  <a:gd name="T68" fmla="*/ 2147483647 w 4408"/>
                  <a:gd name="T69" fmla="*/ 2045551077 h 1490"/>
                  <a:gd name="T70" fmla="*/ 2147483647 w 4408"/>
                  <a:gd name="T71" fmla="*/ 2045551077 h 1490"/>
                  <a:gd name="T72" fmla="*/ 2147483647 w 4408"/>
                  <a:gd name="T73" fmla="*/ 2060944808 h 1490"/>
                  <a:gd name="T74" fmla="*/ 2147483647 w 4408"/>
                  <a:gd name="T75" fmla="*/ 2097507173 h 1490"/>
                  <a:gd name="T76" fmla="*/ 2147483647 w 4408"/>
                  <a:gd name="T77" fmla="*/ 2097507173 h 1490"/>
                  <a:gd name="T78" fmla="*/ 2147483647 w 4408"/>
                  <a:gd name="T79" fmla="*/ 2068642367 h 1490"/>
                  <a:gd name="T80" fmla="*/ 2147483647 w 4408"/>
                  <a:gd name="T81" fmla="*/ 2045551077 h 1490"/>
                  <a:gd name="T82" fmla="*/ 2147483647 w 4408"/>
                  <a:gd name="T83" fmla="*/ 1891605443 h 1490"/>
                  <a:gd name="T84" fmla="*/ 2147483647 w 4408"/>
                  <a:gd name="T85" fmla="*/ 1912772691 h 1490"/>
                  <a:gd name="T86" fmla="*/ 2147483647 w 4408"/>
                  <a:gd name="T87" fmla="*/ 1891605443 h 1490"/>
                  <a:gd name="T88" fmla="*/ 2147483647 w 4408"/>
                  <a:gd name="T89" fmla="*/ 1699173402 h 1490"/>
                  <a:gd name="T90" fmla="*/ 2147483647 w 4408"/>
                  <a:gd name="T91" fmla="*/ 1668384553 h 1490"/>
                  <a:gd name="T92" fmla="*/ 2147483647 w 4408"/>
                  <a:gd name="T93" fmla="*/ 1433617670 h 1490"/>
                  <a:gd name="T94" fmla="*/ 2147483647 w 4408"/>
                  <a:gd name="T95" fmla="*/ 1241185628 h 1490"/>
                  <a:gd name="T96" fmla="*/ 2147483647 w 4408"/>
                  <a:gd name="T97" fmla="*/ 1373962627 h 1490"/>
                  <a:gd name="T98" fmla="*/ 2147483647 w 4408"/>
                  <a:gd name="T99" fmla="*/ 1329704090 h 1490"/>
                  <a:gd name="T100" fmla="*/ 2147483647 w 4408"/>
                  <a:gd name="T101" fmla="*/ 1551001285 h 1490"/>
                  <a:gd name="T102" fmla="*/ 2147483647 w 4408"/>
                  <a:gd name="T103" fmla="*/ 1743431939 h 1490"/>
                  <a:gd name="T104" fmla="*/ 2147483647 w 4408"/>
                  <a:gd name="T105" fmla="*/ 1706870961 h 1490"/>
                  <a:gd name="T106" fmla="*/ 2147483647 w 4408"/>
                  <a:gd name="T107" fmla="*/ 1691475843 h 1490"/>
                  <a:gd name="T108" fmla="*/ 2147483647 w 4408"/>
                  <a:gd name="T109" fmla="*/ 1662611036 h 1490"/>
                  <a:gd name="T110" fmla="*/ 2147483647 w 4408"/>
                  <a:gd name="T111" fmla="*/ 1529832650 h 1490"/>
                  <a:gd name="T112" fmla="*/ 2147483647 w 4408"/>
                  <a:gd name="T113" fmla="*/ 1337401649 h 149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408"/>
                  <a:gd name="T172" fmla="*/ 0 h 1490"/>
                  <a:gd name="T173" fmla="*/ 4408 w 4408"/>
                  <a:gd name="T174" fmla="*/ 1490 h 149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408" h="1490">
                    <a:moveTo>
                      <a:pt x="0" y="1490"/>
                    </a:moveTo>
                    <a:lnTo>
                      <a:pt x="8" y="1486"/>
                    </a:lnTo>
                    <a:lnTo>
                      <a:pt x="16" y="1486"/>
                    </a:lnTo>
                    <a:lnTo>
                      <a:pt x="27" y="1482"/>
                    </a:lnTo>
                    <a:lnTo>
                      <a:pt x="39" y="1482"/>
                    </a:lnTo>
                    <a:lnTo>
                      <a:pt x="46" y="1478"/>
                    </a:lnTo>
                    <a:lnTo>
                      <a:pt x="54" y="1478"/>
                    </a:lnTo>
                    <a:lnTo>
                      <a:pt x="65" y="1474"/>
                    </a:lnTo>
                    <a:lnTo>
                      <a:pt x="77" y="1470"/>
                    </a:lnTo>
                    <a:lnTo>
                      <a:pt x="85" y="1466"/>
                    </a:lnTo>
                    <a:lnTo>
                      <a:pt x="92" y="1466"/>
                    </a:lnTo>
                    <a:lnTo>
                      <a:pt x="108" y="1463"/>
                    </a:lnTo>
                    <a:lnTo>
                      <a:pt x="115" y="1459"/>
                    </a:lnTo>
                    <a:lnTo>
                      <a:pt x="123" y="1455"/>
                    </a:lnTo>
                    <a:lnTo>
                      <a:pt x="131" y="1451"/>
                    </a:lnTo>
                    <a:lnTo>
                      <a:pt x="142" y="1447"/>
                    </a:lnTo>
                    <a:lnTo>
                      <a:pt x="154" y="1443"/>
                    </a:lnTo>
                    <a:lnTo>
                      <a:pt x="161" y="1440"/>
                    </a:lnTo>
                    <a:lnTo>
                      <a:pt x="169" y="1436"/>
                    </a:lnTo>
                    <a:lnTo>
                      <a:pt x="181" y="1432"/>
                    </a:lnTo>
                    <a:lnTo>
                      <a:pt x="192" y="1424"/>
                    </a:lnTo>
                    <a:lnTo>
                      <a:pt x="200" y="1420"/>
                    </a:lnTo>
                    <a:lnTo>
                      <a:pt x="208" y="1417"/>
                    </a:lnTo>
                    <a:lnTo>
                      <a:pt x="219" y="1409"/>
                    </a:lnTo>
                    <a:lnTo>
                      <a:pt x="231" y="1405"/>
                    </a:lnTo>
                    <a:lnTo>
                      <a:pt x="238" y="1397"/>
                    </a:lnTo>
                    <a:lnTo>
                      <a:pt x="250" y="1390"/>
                    </a:lnTo>
                    <a:lnTo>
                      <a:pt x="257" y="1382"/>
                    </a:lnTo>
                    <a:lnTo>
                      <a:pt x="269" y="1374"/>
                    </a:lnTo>
                    <a:lnTo>
                      <a:pt x="277" y="1367"/>
                    </a:lnTo>
                    <a:lnTo>
                      <a:pt x="288" y="1359"/>
                    </a:lnTo>
                    <a:lnTo>
                      <a:pt x="296" y="1351"/>
                    </a:lnTo>
                    <a:lnTo>
                      <a:pt x="307" y="1340"/>
                    </a:lnTo>
                    <a:lnTo>
                      <a:pt x="315" y="1332"/>
                    </a:lnTo>
                    <a:lnTo>
                      <a:pt x="327" y="1321"/>
                    </a:lnTo>
                    <a:lnTo>
                      <a:pt x="334" y="1313"/>
                    </a:lnTo>
                    <a:lnTo>
                      <a:pt x="346" y="1298"/>
                    </a:lnTo>
                    <a:lnTo>
                      <a:pt x="357" y="1286"/>
                    </a:lnTo>
                    <a:lnTo>
                      <a:pt x="365" y="1274"/>
                    </a:lnTo>
                    <a:lnTo>
                      <a:pt x="373" y="1259"/>
                    </a:lnTo>
                    <a:lnTo>
                      <a:pt x="380" y="1244"/>
                    </a:lnTo>
                    <a:lnTo>
                      <a:pt x="396" y="1228"/>
                    </a:lnTo>
                    <a:lnTo>
                      <a:pt x="403" y="1217"/>
                    </a:lnTo>
                    <a:lnTo>
                      <a:pt x="411" y="1202"/>
                    </a:lnTo>
                    <a:lnTo>
                      <a:pt x="419" y="1182"/>
                    </a:lnTo>
                    <a:lnTo>
                      <a:pt x="434" y="1163"/>
                    </a:lnTo>
                    <a:lnTo>
                      <a:pt x="442" y="1140"/>
                    </a:lnTo>
                    <a:lnTo>
                      <a:pt x="449" y="1121"/>
                    </a:lnTo>
                    <a:lnTo>
                      <a:pt x="457" y="1098"/>
                    </a:lnTo>
                    <a:lnTo>
                      <a:pt x="472" y="1079"/>
                    </a:lnTo>
                    <a:lnTo>
                      <a:pt x="480" y="1052"/>
                    </a:lnTo>
                    <a:lnTo>
                      <a:pt x="488" y="1029"/>
                    </a:lnTo>
                    <a:lnTo>
                      <a:pt x="499" y="1006"/>
                    </a:lnTo>
                    <a:lnTo>
                      <a:pt x="511" y="975"/>
                    </a:lnTo>
                    <a:lnTo>
                      <a:pt x="519" y="948"/>
                    </a:lnTo>
                    <a:lnTo>
                      <a:pt x="526" y="917"/>
                    </a:lnTo>
                    <a:lnTo>
                      <a:pt x="538" y="883"/>
                    </a:lnTo>
                    <a:lnTo>
                      <a:pt x="549" y="852"/>
                    </a:lnTo>
                    <a:lnTo>
                      <a:pt x="557" y="821"/>
                    </a:lnTo>
                    <a:lnTo>
                      <a:pt x="568" y="791"/>
                    </a:lnTo>
                    <a:lnTo>
                      <a:pt x="576" y="760"/>
                    </a:lnTo>
                    <a:lnTo>
                      <a:pt x="588" y="725"/>
                    </a:lnTo>
                    <a:lnTo>
                      <a:pt x="595" y="687"/>
                    </a:lnTo>
                    <a:lnTo>
                      <a:pt x="607" y="652"/>
                    </a:lnTo>
                    <a:lnTo>
                      <a:pt x="615" y="618"/>
                    </a:lnTo>
                    <a:lnTo>
                      <a:pt x="626" y="579"/>
                    </a:lnTo>
                    <a:lnTo>
                      <a:pt x="634" y="545"/>
                    </a:lnTo>
                    <a:lnTo>
                      <a:pt x="645" y="507"/>
                    </a:lnTo>
                    <a:lnTo>
                      <a:pt x="653" y="472"/>
                    </a:lnTo>
                    <a:lnTo>
                      <a:pt x="661" y="437"/>
                    </a:lnTo>
                    <a:lnTo>
                      <a:pt x="676" y="399"/>
                    </a:lnTo>
                    <a:lnTo>
                      <a:pt x="684" y="364"/>
                    </a:lnTo>
                    <a:lnTo>
                      <a:pt x="691" y="326"/>
                    </a:lnTo>
                    <a:lnTo>
                      <a:pt x="699" y="288"/>
                    </a:lnTo>
                    <a:lnTo>
                      <a:pt x="714" y="253"/>
                    </a:lnTo>
                    <a:lnTo>
                      <a:pt x="722" y="222"/>
                    </a:lnTo>
                    <a:lnTo>
                      <a:pt x="730" y="195"/>
                    </a:lnTo>
                    <a:lnTo>
                      <a:pt x="737" y="161"/>
                    </a:lnTo>
                    <a:lnTo>
                      <a:pt x="753" y="126"/>
                    </a:lnTo>
                    <a:lnTo>
                      <a:pt x="760" y="99"/>
                    </a:lnTo>
                    <a:lnTo>
                      <a:pt x="768" y="76"/>
                    </a:lnTo>
                    <a:lnTo>
                      <a:pt x="776" y="57"/>
                    </a:lnTo>
                    <a:lnTo>
                      <a:pt x="791" y="34"/>
                    </a:lnTo>
                    <a:lnTo>
                      <a:pt x="799" y="15"/>
                    </a:lnTo>
                    <a:lnTo>
                      <a:pt x="807" y="7"/>
                    </a:lnTo>
                    <a:lnTo>
                      <a:pt x="818" y="0"/>
                    </a:lnTo>
                    <a:lnTo>
                      <a:pt x="830" y="0"/>
                    </a:lnTo>
                    <a:lnTo>
                      <a:pt x="837" y="3"/>
                    </a:lnTo>
                    <a:lnTo>
                      <a:pt x="845" y="7"/>
                    </a:lnTo>
                    <a:lnTo>
                      <a:pt x="856" y="23"/>
                    </a:lnTo>
                    <a:lnTo>
                      <a:pt x="868" y="38"/>
                    </a:lnTo>
                    <a:lnTo>
                      <a:pt x="876" y="57"/>
                    </a:lnTo>
                    <a:lnTo>
                      <a:pt x="883" y="84"/>
                    </a:lnTo>
                    <a:lnTo>
                      <a:pt x="895" y="115"/>
                    </a:lnTo>
                    <a:lnTo>
                      <a:pt x="903" y="153"/>
                    </a:lnTo>
                    <a:lnTo>
                      <a:pt x="914" y="192"/>
                    </a:lnTo>
                    <a:lnTo>
                      <a:pt x="926" y="230"/>
                    </a:lnTo>
                    <a:lnTo>
                      <a:pt x="933" y="272"/>
                    </a:lnTo>
                    <a:lnTo>
                      <a:pt x="941" y="311"/>
                    </a:lnTo>
                    <a:lnTo>
                      <a:pt x="952" y="353"/>
                    </a:lnTo>
                    <a:lnTo>
                      <a:pt x="964" y="391"/>
                    </a:lnTo>
                    <a:lnTo>
                      <a:pt x="972" y="434"/>
                    </a:lnTo>
                    <a:lnTo>
                      <a:pt x="979" y="468"/>
                    </a:lnTo>
                    <a:lnTo>
                      <a:pt x="995" y="507"/>
                    </a:lnTo>
                    <a:lnTo>
                      <a:pt x="1002" y="545"/>
                    </a:lnTo>
                    <a:lnTo>
                      <a:pt x="1010" y="579"/>
                    </a:lnTo>
                    <a:lnTo>
                      <a:pt x="1018" y="610"/>
                    </a:lnTo>
                    <a:lnTo>
                      <a:pt x="1033" y="641"/>
                    </a:lnTo>
                    <a:lnTo>
                      <a:pt x="1041" y="672"/>
                    </a:lnTo>
                    <a:lnTo>
                      <a:pt x="1048" y="699"/>
                    </a:lnTo>
                    <a:lnTo>
                      <a:pt x="1056" y="722"/>
                    </a:lnTo>
                    <a:lnTo>
                      <a:pt x="1072" y="748"/>
                    </a:lnTo>
                    <a:lnTo>
                      <a:pt x="1079" y="768"/>
                    </a:lnTo>
                    <a:lnTo>
                      <a:pt x="1087" y="791"/>
                    </a:lnTo>
                    <a:lnTo>
                      <a:pt x="1095" y="810"/>
                    </a:lnTo>
                    <a:lnTo>
                      <a:pt x="1110" y="829"/>
                    </a:lnTo>
                    <a:lnTo>
                      <a:pt x="1118" y="844"/>
                    </a:lnTo>
                    <a:lnTo>
                      <a:pt x="1125" y="864"/>
                    </a:lnTo>
                    <a:lnTo>
                      <a:pt x="1137" y="879"/>
                    </a:lnTo>
                    <a:lnTo>
                      <a:pt x="1148" y="890"/>
                    </a:lnTo>
                    <a:lnTo>
                      <a:pt x="1156" y="906"/>
                    </a:lnTo>
                    <a:lnTo>
                      <a:pt x="1164" y="917"/>
                    </a:lnTo>
                    <a:lnTo>
                      <a:pt x="1175" y="929"/>
                    </a:lnTo>
                    <a:lnTo>
                      <a:pt x="1183" y="940"/>
                    </a:lnTo>
                    <a:lnTo>
                      <a:pt x="1194" y="948"/>
                    </a:lnTo>
                    <a:lnTo>
                      <a:pt x="1202" y="960"/>
                    </a:lnTo>
                    <a:lnTo>
                      <a:pt x="1214" y="971"/>
                    </a:lnTo>
                    <a:lnTo>
                      <a:pt x="1221" y="979"/>
                    </a:lnTo>
                    <a:lnTo>
                      <a:pt x="1233" y="983"/>
                    </a:lnTo>
                    <a:lnTo>
                      <a:pt x="1244" y="990"/>
                    </a:lnTo>
                    <a:lnTo>
                      <a:pt x="1252" y="998"/>
                    </a:lnTo>
                    <a:lnTo>
                      <a:pt x="1260" y="1006"/>
                    </a:lnTo>
                    <a:lnTo>
                      <a:pt x="1271" y="1013"/>
                    </a:lnTo>
                    <a:lnTo>
                      <a:pt x="1283" y="1021"/>
                    </a:lnTo>
                    <a:lnTo>
                      <a:pt x="1290" y="1025"/>
                    </a:lnTo>
                    <a:lnTo>
                      <a:pt x="1298" y="1033"/>
                    </a:lnTo>
                    <a:lnTo>
                      <a:pt x="1310" y="1040"/>
                    </a:lnTo>
                    <a:lnTo>
                      <a:pt x="1321" y="1044"/>
                    </a:lnTo>
                    <a:lnTo>
                      <a:pt x="1329" y="1048"/>
                    </a:lnTo>
                    <a:lnTo>
                      <a:pt x="1336" y="1052"/>
                    </a:lnTo>
                    <a:lnTo>
                      <a:pt x="1352" y="1059"/>
                    </a:lnTo>
                    <a:lnTo>
                      <a:pt x="1360" y="1063"/>
                    </a:lnTo>
                    <a:lnTo>
                      <a:pt x="1367" y="1067"/>
                    </a:lnTo>
                    <a:lnTo>
                      <a:pt x="1375" y="1071"/>
                    </a:lnTo>
                    <a:lnTo>
                      <a:pt x="1390" y="1075"/>
                    </a:lnTo>
                    <a:lnTo>
                      <a:pt x="1398" y="1079"/>
                    </a:lnTo>
                    <a:lnTo>
                      <a:pt x="1406" y="1082"/>
                    </a:lnTo>
                    <a:lnTo>
                      <a:pt x="1413" y="1086"/>
                    </a:lnTo>
                    <a:lnTo>
                      <a:pt x="1425" y="1090"/>
                    </a:lnTo>
                    <a:lnTo>
                      <a:pt x="1436" y="1090"/>
                    </a:lnTo>
                    <a:lnTo>
                      <a:pt x="1444" y="1094"/>
                    </a:lnTo>
                    <a:lnTo>
                      <a:pt x="1452" y="1098"/>
                    </a:lnTo>
                    <a:lnTo>
                      <a:pt x="1463" y="1102"/>
                    </a:lnTo>
                    <a:lnTo>
                      <a:pt x="1475" y="1106"/>
                    </a:lnTo>
                    <a:lnTo>
                      <a:pt x="1482" y="1106"/>
                    </a:lnTo>
                    <a:lnTo>
                      <a:pt x="1494" y="1106"/>
                    </a:lnTo>
                    <a:lnTo>
                      <a:pt x="1502" y="1106"/>
                    </a:lnTo>
                    <a:lnTo>
                      <a:pt x="1513" y="1109"/>
                    </a:lnTo>
                    <a:lnTo>
                      <a:pt x="1521" y="1109"/>
                    </a:lnTo>
                    <a:lnTo>
                      <a:pt x="1532" y="1109"/>
                    </a:lnTo>
                    <a:lnTo>
                      <a:pt x="1540" y="1109"/>
                    </a:lnTo>
                    <a:lnTo>
                      <a:pt x="1552" y="1113"/>
                    </a:lnTo>
                    <a:lnTo>
                      <a:pt x="1563" y="1113"/>
                    </a:lnTo>
                    <a:lnTo>
                      <a:pt x="1571" y="1113"/>
                    </a:lnTo>
                    <a:lnTo>
                      <a:pt x="1578" y="1109"/>
                    </a:lnTo>
                    <a:lnTo>
                      <a:pt x="1590" y="1109"/>
                    </a:lnTo>
                    <a:lnTo>
                      <a:pt x="1601" y="1109"/>
                    </a:lnTo>
                    <a:lnTo>
                      <a:pt x="1609" y="1106"/>
                    </a:lnTo>
                    <a:lnTo>
                      <a:pt x="1617" y="1106"/>
                    </a:lnTo>
                    <a:lnTo>
                      <a:pt x="1628" y="1102"/>
                    </a:lnTo>
                    <a:lnTo>
                      <a:pt x="1640" y="1102"/>
                    </a:lnTo>
                    <a:lnTo>
                      <a:pt x="1648" y="1094"/>
                    </a:lnTo>
                    <a:lnTo>
                      <a:pt x="1655" y="1090"/>
                    </a:lnTo>
                    <a:lnTo>
                      <a:pt x="1663" y="1082"/>
                    </a:lnTo>
                    <a:lnTo>
                      <a:pt x="1678" y="1079"/>
                    </a:lnTo>
                    <a:lnTo>
                      <a:pt x="1686" y="1075"/>
                    </a:lnTo>
                    <a:lnTo>
                      <a:pt x="1694" y="1067"/>
                    </a:lnTo>
                    <a:lnTo>
                      <a:pt x="1705" y="1063"/>
                    </a:lnTo>
                    <a:lnTo>
                      <a:pt x="1717" y="1059"/>
                    </a:lnTo>
                    <a:lnTo>
                      <a:pt x="1724" y="1056"/>
                    </a:lnTo>
                    <a:lnTo>
                      <a:pt x="1732" y="1056"/>
                    </a:lnTo>
                    <a:lnTo>
                      <a:pt x="1744" y="1056"/>
                    </a:lnTo>
                    <a:lnTo>
                      <a:pt x="1755" y="1056"/>
                    </a:lnTo>
                    <a:lnTo>
                      <a:pt x="1763" y="1059"/>
                    </a:lnTo>
                    <a:lnTo>
                      <a:pt x="1770" y="1059"/>
                    </a:lnTo>
                    <a:lnTo>
                      <a:pt x="1782" y="1056"/>
                    </a:lnTo>
                    <a:lnTo>
                      <a:pt x="1793" y="1056"/>
                    </a:lnTo>
                    <a:lnTo>
                      <a:pt x="1801" y="1056"/>
                    </a:lnTo>
                    <a:lnTo>
                      <a:pt x="1813" y="1052"/>
                    </a:lnTo>
                    <a:lnTo>
                      <a:pt x="1820" y="1052"/>
                    </a:lnTo>
                    <a:lnTo>
                      <a:pt x="1832" y="1052"/>
                    </a:lnTo>
                    <a:lnTo>
                      <a:pt x="1840" y="1048"/>
                    </a:lnTo>
                    <a:lnTo>
                      <a:pt x="1851" y="1048"/>
                    </a:lnTo>
                    <a:lnTo>
                      <a:pt x="1859" y="1048"/>
                    </a:lnTo>
                    <a:lnTo>
                      <a:pt x="1870" y="1048"/>
                    </a:lnTo>
                    <a:lnTo>
                      <a:pt x="1878" y="1048"/>
                    </a:lnTo>
                    <a:lnTo>
                      <a:pt x="1889" y="1048"/>
                    </a:lnTo>
                    <a:lnTo>
                      <a:pt x="1897" y="1048"/>
                    </a:lnTo>
                    <a:lnTo>
                      <a:pt x="1909" y="1048"/>
                    </a:lnTo>
                    <a:lnTo>
                      <a:pt x="1920" y="1048"/>
                    </a:lnTo>
                    <a:lnTo>
                      <a:pt x="1928" y="1048"/>
                    </a:lnTo>
                    <a:lnTo>
                      <a:pt x="1936" y="1048"/>
                    </a:lnTo>
                    <a:lnTo>
                      <a:pt x="1943" y="1052"/>
                    </a:lnTo>
                    <a:lnTo>
                      <a:pt x="1959" y="1052"/>
                    </a:lnTo>
                    <a:lnTo>
                      <a:pt x="1966" y="1052"/>
                    </a:lnTo>
                    <a:lnTo>
                      <a:pt x="1974" y="1056"/>
                    </a:lnTo>
                    <a:lnTo>
                      <a:pt x="1982" y="1059"/>
                    </a:lnTo>
                    <a:lnTo>
                      <a:pt x="1997" y="1059"/>
                    </a:lnTo>
                    <a:lnTo>
                      <a:pt x="2005" y="1063"/>
                    </a:lnTo>
                    <a:lnTo>
                      <a:pt x="2012" y="1067"/>
                    </a:lnTo>
                    <a:lnTo>
                      <a:pt x="2020" y="1067"/>
                    </a:lnTo>
                    <a:lnTo>
                      <a:pt x="2035" y="1071"/>
                    </a:lnTo>
                    <a:lnTo>
                      <a:pt x="2043" y="1071"/>
                    </a:lnTo>
                    <a:lnTo>
                      <a:pt x="2051" y="1075"/>
                    </a:lnTo>
                    <a:lnTo>
                      <a:pt x="2062" y="1075"/>
                    </a:lnTo>
                    <a:lnTo>
                      <a:pt x="2074" y="1075"/>
                    </a:lnTo>
                    <a:lnTo>
                      <a:pt x="2081" y="1075"/>
                    </a:lnTo>
                    <a:lnTo>
                      <a:pt x="2089" y="1075"/>
                    </a:lnTo>
                    <a:lnTo>
                      <a:pt x="2101" y="1075"/>
                    </a:lnTo>
                    <a:lnTo>
                      <a:pt x="2112" y="1071"/>
                    </a:lnTo>
                    <a:lnTo>
                      <a:pt x="2120" y="1071"/>
                    </a:lnTo>
                    <a:lnTo>
                      <a:pt x="2131" y="1067"/>
                    </a:lnTo>
                    <a:lnTo>
                      <a:pt x="2139" y="1067"/>
                    </a:lnTo>
                    <a:lnTo>
                      <a:pt x="2151" y="1067"/>
                    </a:lnTo>
                    <a:lnTo>
                      <a:pt x="2158" y="1063"/>
                    </a:lnTo>
                    <a:lnTo>
                      <a:pt x="2170" y="1063"/>
                    </a:lnTo>
                    <a:lnTo>
                      <a:pt x="2177" y="1063"/>
                    </a:lnTo>
                    <a:lnTo>
                      <a:pt x="2185" y="1063"/>
                    </a:lnTo>
                    <a:lnTo>
                      <a:pt x="2197" y="1063"/>
                    </a:lnTo>
                    <a:lnTo>
                      <a:pt x="2208" y="1059"/>
                    </a:lnTo>
                    <a:lnTo>
                      <a:pt x="2216" y="1059"/>
                    </a:lnTo>
                    <a:lnTo>
                      <a:pt x="2224" y="1059"/>
                    </a:lnTo>
                    <a:lnTo>
                      <a:pt x="2239" y="1059"/>
                    </a:lnTo>
                    <a:lnTo>
                      <a:pt x="2247" y="1056"/>
                    </a:lnTo>
                    <a:lnTo>
                      <a:pt x="2254" y="1056"/>
                    </a:lnTo>
                    <a:lnTo>
                      <a:pt x="2262" y="1056"/>
                    </a:lnTo>
                    <a:lnTo>
                      <a:pt x="2277" y="1056"/>
                    </a:lnTo>
                    <a:lnTo>
                      <a:pt x="2285" y="1056"/>
                    </a:lnTo>
                    <a:lnTo>
                      <a:pt x="2293" y="1056"/>
                    </a:lnTo>
                    <a:lnTo>
                      <a:pt x="2300" y="1059"/>
                    </a:lnTo>
                    <a:lnTo>
                      <a:pt x="2316" y="1059"/>
                    </a:lnTo>
                    <a:lnTo>
                      <a:pt x="2323" y="1063"/>
                    </a:lnTo>
                    <a:lnTo>
                      <a:pt x="2331" y="1063"/>
                    </a:lnTo>
                    <a:lnTo>
                      <a:pt x="2339" y="1067"/>
                    </a:lnTo>
                    <a:lnTo>
                      <a:pt x="2354" y="1067"/>
                    </a:lnTo>
                    <a:lnTo>
                      <a:pt x="2362" y="1071"/>
                    </a:lnTo>
                    <a:lnTo>
                      <a:pt x="2369" y="1071"/>
                    </a:lnTo>
                    <a:lnTo>
                      <a:pt x="2381" y="1075"/>
                    </a:lnTo>
                    <a:lnTo>
                      <a:pt x="2392" y="1075"/>
                    </a:lnTo>
                    <a:lnTo>
                      <a:pt x="2400" y="1075"/>
                    </a:lnTo>
                    <a:lnTo>
                      <a:pt x="2408" y="1079"/>
                    </a:lnTo>
                    <a:lnTo>
                      <a:pt x="2419" y="1079"/>
                    </a:lnTo>
                    <a:lnTo>
                      <a:pt x="2431" y="1079"/>
                    </a:lnTo>
                    <a:lnTo>
                      <a:pt x="2439" y="1079"/>
                    </a:lnTo>
                    <a:lnTo>
                      <a:pt x="2446" y="1082"/>
                    </a:lnTo>
                    <a:lnTo>
                      <a:pt x="2458" y="1082"/>
                    </a:lnTo>
                    <a:lnTo>
                      <a:pt x="2465" y="1082"/>
                    </a:lnTo>
                    <a:lnTo>
                      <a:pt x="2477" y="1086"/>
                    </a:lnTo>
                    <a:lnTo>
                      <a:pt x="2488" y="1086"/>
                    </a:lnTo>
                    <a:lnTo>
                      <a:pt x="2496" y="1086"/>
                    </a:lnTo>
                    <a:lnTo>
                      <a:pt x="2504" y="1086"/>
                    </a:lnTo>
                    <a:lnTo>
                      <a:pt x="2515" y="1086"/>
                    </a:lnTo>
                    <a:lnTo>
                      <a:pt x="2527" y="1086"/>
                    </a:lnTo>
                    <a:lnTo>
                      <a:pt x="2535" y="1086"/>
                    </a:lnTo>
                    <a:lnTo>
                      <a:pt x="2542" y="1082"/>
                    </a:lnTo>
                    <a:lnTo>
                      <a:pt x="2558" y="1082"/>
                    </a:lnTo>
                    <a:lnTo>
                      <a:pt x="2565" y="1082"/>
                    </a:lnTo>
                    <a:lnTo>
                      <a:pt x="2573" y="1082"/>
                    </a:lnTo>
                    <a:lnTo>
                      <a:pt x="2581" y="1082"/>
                    </a:lnTo>
                    <a:lnTo>
                      <a:pt x="2596" y="1082"/>
                    </a:lnTo>
                    <a:lnTo>
                      <a:pt x="2604" y="1082"/>
                    </a:lnTo>
                    <a:lnTo>
                      <a:pt x="2611" y="1082"/>
                    </a:lnTo>
                    <a:lnTo>
                      <a:pt x="2619" y="1082"/>
                    </a:lnTo>
                    <a:lnTo>
                      <a:pt x="2634" y="1079"/>
                    </a:lnTo>
                    <a:lnTo>
                      <a:pt x="2642" y="1079"/>
                    </a:lnTo>
                    <a:lnTo>
                      <a:pt x="2650" y="1075"/>
                    </a:lnTo>
                    <a:lnTo>
                      <a:pt x="2657" y="1071"/>
                    </a:lnTo>
                    <a:lnTo>
                      <a:pt x="2673" y="1067"/>
                    </a:lnTo>
                    <a:lnTo>
                      <a:pt x="2680" y="1067"/>
                    </a:lnTo>
                    <a:lnTo>
                      <a:pt x="2688" y="1063"/>
                    </a:lnTo>
                    <a:lnTo>
                      <a:pt x="2700" y="1063"/>
                    </a:lnTo>
                    <a:lnTo>
                      <a:pt x="2707" y="1059"/>
                    </a:lnTo>
                    <a:lnTo>
                      <a:pt x="2719" y="1059"/>
                    </a:lnTo>
                    <a:lnTo>
                      <a:pt x="2727" y="1059"/>
                    </a:lnTo>
                    <a:lnTo>
                      <a:pt x="2738" y="1059"/>
                    </a:lnTo>
                    <a:lnTo>
                      <a:pt x="2746" y="1059"/>
                    </a:lnTo>
                    <a:lnTo>
                      <a:pt x="2757" y="1059"/>
                    </a:lnTo>
                    <a:lnTo>
                      <a:pt x="2765" y="1063"/>
                    </a:lnTo>
                    <a:lnTo>
                      <a:pt x="2776" y="1063"/>
                    </a:lnTo>
                    <a:lnTo>
                      <a:pt x="2784" y="1063"/>
                    </a:lnTo>
                    <a:lnTo>
                      <a:pt x="2796" y="1063"/>
                    </a:lnTo>
                    <a:lnTo>
                      <a:pt x="2807" y="1067"/>
                    </a:lnTo>
                    <a:lnTo>
                      <a:pt x="2815" y="1067"/>
                    </a:lnTo>
                    <a:lnTo>
                      <a:pt x="2823" y="1067"/>
                    </a:lnTo>
                    <a:lnTo>
                      <a:pt x="2834" y="1071"/>
                    </a:lnTo>
                    <a:lnTo>
                      <a:pt x="2846" y="1071"/>
                    </a:lnTo>
                    <a:lnTo>
                      <a:pt x="2853" y="1075"/>
                    </a:lnTo>
                    <a:lnTo>
                      <a:pt x="2861" y="1075"/>
                    </a:lnTo>
                    <a:lnTo>
                      <a:pt x="2872" y="1079"/>
                    </a:lnTo>
                    <a:lnTo>
                      <a:pt x="2884" y="1082"/>
                    </a:lnTo>
                    <a:lnTo>
                      <a:pt x="2892" y="1086"/>
                    </a:lnTo>
                    <a:lnTo>
                      <a:pt x="2899" y="1086"/>
                    </a:lnTo>
                    <a:lnTo>
                      <a:pt x="2915" y="1090"/>
                    </a:lnTo>
                    <a:lnTo>
                      <a:pt x="2922" y="1090"/>
                    </a:lnTo>
                    <a:lnTo>
                      <a:pt x="2930" y="1094"/>
                    </a:lnTo>
                    <a:lnTo>
                      <a:pt x="2938" y="1094"/>
                    </a:lnTo>
                    <a:lnTo>
                      <a:pt x="2953" y="1094"/>
                    </a:lnTo>
                    <a:lnTo>
                      <a:pt x="2961" y="1094"/>
                    </a:lnTo>
                    <a:lnTo>
                      <a:pt x="2968" y="1090"/>
                    </a:lnTo>
                    <a:lnTo>
                      <a:pt x="2976" y="1090"/>
                    </a:lnTo>
                    <a:lnTo>
                      <a:pt x="2988" y="1090"/>
                    </a:lnTo>
                    <a:lnTo>
                      <a:pt x="2999" y="1090"/>
                    </a:lnTo>
                    <a:lnTo>
                      <a:pt x="3007" y="1086"/>
                    </a:lnTo>
                    <a:lnTo>
                      <a:pt x="3015" y="1086"/>
                    </a:lnTo>
                    <a:lnTo>
                      <a:pt x="3026" y="1082"/>
                    </a:lnTo>
                    <a:lnTo>
                      <a:pt x="3038" y="1082"/>
                    </a:lnTo>
                    <a:lnTo>
                      <a:pt x="3045" y="1079"/>
                    </a:lnTo>
                    <a:lnTo>
                      <a:pt x="3057" y="1079"/>
                    </a:lnTo>
                    <a:lnTo>
                      <a:pt x="3064" y="1075"/>
                    </a:lnTo>
                    <a:lnTo>
                      <a:pt x="3076" y="1075"/>
                    </a:lnTo>
                    <a:lnTo>
                      <a:pt x="3084" y="1075"/>
                    </a:lnTo>
                    <a:lnTo>
                      <a:pt x="3095" y="1075"/>
                    </a:lnTo>
                    <a:lnTo>
                      <a:pt x="3103" y="1071"/>
                    </a:lnTo>
                    <a:lnTo>
                      <a:pt x="3114" y="1071"/>
                    </a:lnTo>
                    <a:lnTo>
                      <a:pt x="3126" y="1071"/>
                    </a:lnTo>
                    <a:lnTo>
                      <a:pt x="3134" y="1071"/>
                    </a:lnTo>
                    <a:lnTo>
                      <a:pt x="3141" y="1067"/>
                    </a:lnTo>
                    <a:lnTo>
                      <a:pt x="3153" y="1063"/>
                    </a:lnTo>
                    <a:lnTo>
                      <a:pt x="3164" y="1056"/>
                    </a:lnTo>
                    <a:lnTo>
                      <a:pt x="3172" y="1048"/>
                    </a:lnTo>
                    <a:lnTo>
                      <a:pt x="3180" y="1036"/>
                    </a:lnTo>
                    <a:lnTo>
                      <a:pt x="3191" y="1029"/>
                    </a:lnTo>
                    <a:lnTo>
                      <a:pt x="3203" y="1017"/>
                    </a:lnTo>
                    <a:lnTo>
                      <a:pt x="3210" y="1002"/>
                    </a:lnTo>
                    <a:lnTo>
                      <a:pt x="3218" y="994"/>
                    </a:lnTo>
                    <a:lnTo>
                      <a:pt x="3226" y="983"/>
                    </a:lnTo>
                    <a:lnTo>
                      <a:pt x="3241" y="975"/>
                    </a:lnTo>
                    <a:lnTo>
                      <a:pt x="3249" y="971"/>
                    </a:lnTo>
                    <a:lnTo>
                      <a:pt x="3256" y="971"/>
                    </a:lnTo>
                    <a:lnTo>
                      <a:pt x="3268" y="971"/>
                    </a:lnTo>
                    <a:lnTo>
                      <a:pt x="3280" y="979"/>
                    </a:lnTo>
                    <a:lnTo>
                      <a:pt x="3287" y="983"/>
                    </a:lnTo>
                    <a:lnTo>
                      <a:pt x="3295" y="990"/>
                    </a:lnTo>
                    <a:lnTo>
                      <a:pt x="3306" y="994"/>
                    </a:lnTo>
                    <a:lnTo>
                      <a:pt x="3318" y="998"/>
                    </a:lnTo>
                    <a:lnTo>
                      <a:pt x="3326" y="998"/>
                    </a:lnTo>
                    <a:lnTo>
                      <a:pt x="3333" y="998"/>
                    </a:lnTo>
                    <a:lnTo>
                      <a:pt x="3345" y="994"/>
                    </a:lnTo>
                    <a:lnTo>
                      <a:pt x="3356" y="994"/>
                    </a:lnTo>
                    <a:lnTo>
                      <a:pt x="3364" y="990"/>
                    </a:lnTo>
                    <a:lnTo>
                      <a:pt x="3376" y="986"/>
                    </a:lnTo>
                    <a:lnTo>
                      <a:pt x="3383" y="983"/>
                    </a:lnTo>
                    <a:lnTo>
                      <a:pt x="3395" y="979"/>
                    </a:lnTo>
                    <a:lnTo>
                      <a:pt x="3402" y="971"/>
                    </a:lnTo>
                    <a:lnTo>
                      <a:pt x="3414" y="960"/>
                    </a:lnTo>
                    <a:lnTo>
                      <a:pt x="3422" y="952"/>
                    </a:lnTo>
                    <a:lnTo>
                      <a:pt x="3433" y="937"/>
                    </a:lnTo>
                    <a:lnTo>
                      <a:pt x="3441" y="917"/>
                    </a:lnTo>
                    <a:lnTo>
                      <a:pt x="3452" y="902"/>
                    </a:lnTo>
                    <a:lnTo>
                      <a:pt x="3460" y="883"/>
                    </a:lnTo>
                    <a:lnTo>
                      <a:pt x="3472" y="867"/>
                    </a:lnTo>
                    <a:lnTo>
                      <a:pt x="3483" y="856"/>
                    </a:lnTo>
                    <a:lnTo>
                      <a:pt x="3491" y="856"/>
                    </a:lnTo>
                    <a:lnTo>
                      <a:pt x="3498" y="856"/>
                    </a:lnTo>
                    <a:lnTo>
                      <a:pt x="3506" y="860"/>
                    </a:lnTo>
                    <a:lnTo>
                      <a:pt x="3521" y="867"/>
                    </a:lnTo>
                    <a:lnTo>
                      <a:pt x="3529" y="871"/>
                    </a:lnTo>
                    <a:lnTo>
                      <a:pt x="3537" y="867"/>
                    </a:lnTo>
                    <a:lnTo>
                      <a:pt x="3544" y="852"/>
                    </a:lnTo>
                    <a:lnTo>
                      <a:pt x="3560" y="829"/>
                    </a:lnTo>
                    <a:lnTo>
                      <a:pt x="3568" y="806"/>
                    </a:lnTo>
                    <a:lnTo>
                      <a:pt x="3575" y="783"/>
                    </a:lnTo>
                    <a:lnTo>
                      <a:pt x="3583" y="764"/>
                    </a:lnTo>
                    <a:lnTo>
                      <a:pt x="3598" y="752"/>
                    </a:lnTo>
                    <a:lnTo>
                      <a:pt x="3606" y="748"/>
                    </a:lnTo>
                    <a:lnTo>
                      <a:pt x="3614" y="745"/>
                    </a:lnTo>
                    <a:lnTo>
                      <a:pt x="3625" y="745"/>
                    </a:lnTo>
                    <a:lnTo>
                      <a:pt x="3637" y="741"/>
                    </a:lnTo>
                    <a:lnTo>
                      <a:pt x="3644" y="729"/>
                    </a:lnTo>
                    <a:lnTo>
                      <a:pt x="3652" y="714"/>
                    </a:lnTo>
                    <a:lnTo>
                      <a:pt x="3664" y="695"/>
                    </a:lnTo>
                    <a:lnTo>
                      <a:pt x="3675" y="675"/>
                    </a:lnTo>
                    <a:lnTo>
                      <a:pt x="3683" y="656"/>
                    </a:lnTo>
                    <a:lnTo>
                      <a:pt x="3694" y="645"/>
                    </a:lnTo>
                    <a:lnTo>
                      <a:pt x="3702" y="637"/>
                    </a:lnTo>
                    <a:lnTo>
                      <a:pt x="3713" y="637"/>
                    </a:lnTo>
                    <a:lnTo>
                      <a:pt x="3721" y="641"/>
                    </a:lnTo>
                    <a:lnTo>
                      <a:pt x="3733" y="656"/>
                    </a:lnTo>
                    <a:lnTo>
                      <a:pt x="3740" y="672"/>
                    </a:lnTo>
                    <a:lnTo>
                      <a:pt x="3748" y="691"/>
                    </a:lnTo>
                    <a:lnTo>
                      <a:pt x="3760" y="706"/>
                    </a:lnTo>
                    <a:lnTo>
                      <a:pt x="3771" y="714"/>
                    </a:lnTo>
                    <a:lnTo>
                      <a:pt x="3779" y="718"/>
                    </a:lnTo>
                    <a:lnTo>
                      <a:pt x="3786" y="718"/>
                    </a:lnTo>
                    <a:lnTo>
                      <a:pt x="3802" y="714"/>
                    </a:lnTo>
                    <a:lnTo>
                      <a:pt x="3809" y="706"/>
                    </a:lnTo>
                    <a:lnTo>
                      <a:pt x="3817" y="699"/>
                    </a:lnTo>
                    <a:lnTo>
                      <a:pt x="3825" y="691"/>
                    </a:lnTo>
                    <a:lnTo>
                      <a:pt x="3840" y="687"/>
                    </a:lnTo>
                    <a:lnTo>
                      <a:pt x="3848" y="691"/>
                    </a:lnTo>
                    <a:lnTo>
                      <a:pt x="3856" y="702"/>
                    </a:lnTo>
                    <a:lnTo>
                      <a:pt x="3863" y="722"/>
                    </a:lnTo>
                    <a:lnTo>
                      <a:pt x="3879" y="741"/>
                    </a:lnTo>
                    <a:lnTo>
                      <a:pt x="3886" y="760"/>
                    </a:lnTo>
                    <a:lnTo>
                      <a:pt x="3894" y="775"/>
                    </a:lnTo>
                    <a:lnTo>
                      <a:pt x="3902" y="791"/>
                    </a:lnTo>
                    <a:lnTo>
                      <a:pt x="3917" y="798"/>
                    </a:lnTo>
                    <a:lnTo>
                      <a:pt x="3925" y="806"/>
                    </a:lnTo>
                    <a:lnTo>
                      <a:pt x="3932" y="814"/>
                    </a:lnTo>
                    <a:lnTo>
                      <a:pt x="3944" y="829"/>
                    </a:lnTo>
                    <a:lnTo>
                      <a:pt x="3955" y="844"/>
                    </a:lnTo>
                    <a:lnTo>
                      <a:pt x="3963" y="864"/>
                    </a:lnTo>
                    <a:lnTo>
                      <a:pt x="3971" y="879"/>
                    </a:lnTo>
                    <a:lnTo>
                      <a:pt x="3982" y="894"/>
                    </a:lnTo>
                    <a:lnTo>
                      <a:pt x="3994" y="902"/>
                    </a:lnTo>
                    <a:lnTo>
                      <a:pt x="4001" y="906"/>
                    </a:lnTo>
                    <a:lnTo>
                      <a:pt x="4009" y="906"/>
                    </a:lnTo>
                    <a:lnTo>
                      <a:pt x="4021" y="902"/>
                    </a:lnTo>
                    <a:lnTo>
                      <a:pt x="4028" y="894"/>
                    </a:lnTo>
                    <a:lnTo>
                      <a:pt x="4040" y="890"/>
                    </a:lnTo>
                    <a:lnTo>
                      <a:pt x="4051" y="887"/>
                    </a:lnTo>
                    <a:lnTo>
                      <a:pt x="4059" y="887"/>
                    </a:lnTo>
                    <a:lnTo>
                      <a:pt x="4067" y="887"/>
                    </a:lnTo>
                    <a:lnTo>
                      <a:pt x="4078" y="887"/>
                    </a:lnTo>
                    <a:lnTo>
                      <a:pt x="4090" y="883"/>
                    </a:lnTo>
                    <a:lnTo>
                      <a:pt x="4097" y="875"/>
                    </a:lnTo>
                    <a:lnTo>
                      <a:pt x="4105" y="875"/>
                    </a:lnTo>
                    <a:lnTo>
                      <a:pt x="4120" y="875"/>
                    </a:lnTo>
                    <a:lnTo>
                      <a:pt x="4128" y="879"/>
                    </a:lnTo>
                    <a:lnTo>
                      <a:pt x="4136" y="883"/>
                    </a:lnTo>
                    <a:lnTo>
                      <a:pt x="4144" y="883"/>
                    </a:lnTo>
                    <a:lnTo>
                      <a:pt x="4159" y="879"/>
                    </a:lnTo>
                    <a:lnTo>
                      <a:pt x="4167" y="867"/>
                    </a:lnTo>
                    <a:lnTo>
                      <a:pt x="4174" y="864"/>
                    </a:lnTo>
                    <a:lnTo>
                      <a:pt x="4182" y="860"/>
                    </a:lnTo>
                    <a:lnTo>
                      <a:pt x="4197" y="864"/>
                    </a:lnTo>
                    <a:lnTo>
                      <a:pt x="4205" y="867"/>
                    </a:lnTo>
                    <a:lnTo>
                      <a:pt x="4213" y="867"/>
                    </a:lnTo>
                    <a:lnTo>
                      <a:pt x="4220" y="867"/>
                    </a:lnTo>
                    <a:lnTo>
                      <a:pt x="4236" y="864"/>
                    </a:lnTo>
                    <a:lnTo>
                      <a:pt x="4243" y="856"/>
                    </a:lnTo>
                    <a:lnTo>
                      <a:pt x="4251" y="852"/>
                    </a:lnTo>
                    <a:lnTo>
                      <a:pt x="4263" y="841"/>
                    </a:lnTo>
                    <a:lnTo>
                      <a:pt x="4270" y="833"/>
                    </a:lnTo>
                    <a:lnTo>
                      <a:pt x="4282" y="825"/>
                    </a:lnTo>
                    <a:lnTo>
                      <a:pt x="4289" y="814"/>
                    </a:lnTo>
                    <a:lnTo>
                      <a:pt x="4301" y="806"/>
                    </a:lnTo>
                    <a:lnTo>
                      <a:pt x="4309" y="795"/>
                    </a:lnTo>
                    <a:lnTo>
                      <a:pt x="4320" y="783"/>
                    </a:lnTo>
                    <a:lnTo>
                      <a:pt x="4328" y="775"/>
                    </a:lnTo>
                    <a:lnTo>
                      <a:pt x="4339" y="764"/>
                    </a:lnTo>
                    <a:lnTo>
                      <a:pt x="4347" y="748"/>
                    </a:lnTo>
                    <a:lnTo>
                      <a:pt x="4359" y="737"/>
                    </a:lnTo>
                    <a:lnTo>
                      <a:pt x="4370" y="722"/>
                    </a:lnTo>
                    <a:lnTo>
                      <a:pt x="4378" y="706"/>
                    </a:lnTo>
                    <a:lnTo>
                      <a:pt x="4385" y="695"/>
                    </a:lnTo>
                    <a:lnTo>
                      <a:pt x="4397" y="679"/>
                    </a:lnTo>
                    <a:lnTo>
                      <a:pt x="4408" y="664"/>
                    </a:lnTo>
                  </a:path>
                </a:pathLst>
              </a:custGeom>
              <a:noFill/>
              <a:ln w="19050">
                <a:solidFill>
                  <a:srgbClr val="45B9F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>
                  <a:solidFill>
                    <a:srgbClr val="4D4D4D"/>
                  </a:solidFill>
                </a:endParaRPr>
              </a:p>
            </p:txBody>
          </p:sp>
          <p:sp>
            <p:nvSpPr>
              <p:cNvPr id="43" name="Freeform 166"/>
              <p:cNvSpPr>
                <a:spLocks noChangeAspect="1"/>
              </p:cNvSpPr>
              <p:nvPr/>
            </p:nvSpPr>
            <p:spPr bwMode="auto">
              <a:xfrm>
                <a:off x="1524000" y="3352800"/>
                <a:ext cx="4938712" cy="2066925"/>
              </a:xfrm>
              <a:custGeom>
                <a:avLst/>
                <a:gdLst>
                  <a:gd name="T0" fmla="*/ 81594064 w 4408"/>
                  <a:gd name="T1" fmla="*/ 2147483647 h 1490"/>
                  <a:gd name="T2" fmla="*/ 178250745 w 4408"/>
                  <a:gd name="T3" fmla="*/ 2147483647 h 1490"/>
                  <a:gd name="T4" fmla="*/ 274908512 w 4408"/>
                  <a:gd name="T5" fmla="*/ 2147483647 h 1490"/>
                  <a:gd name="T6" fmla="*/ 371566348 w 4408"/>
                  <a:gd name="T7" fmla="*/ 2147483647 h 1490"/>
                  <a:gd name="T8" fmla="*/ 468222994 w 4408"/>
                  <a:gd name="T9" fmla="*/ 2147483647 h 1490"/>
                  <a:gd name="T10" fmla="*/ 563624795 w 4408"/>
                  <a:gd name="T11" fmla="*/ 2147483647 h 1490"/>
                  <a:gd name="T12" fmla="*/ 660282702 w 4408"/>
                  <a:gd name="T13" fmla="*/ 1772296745 h 1490"/>
                  <a:gd name="T14" fmla="*/ 761960967 w 4408"/>
                  <a:gd name="T15" fmla="*/ 1254655316 h 1490"/>
                  <a:gd name="T16" fmla="*/ 858618733 w 4408"/>
                  <a:gd name="T17" fmla="*/ 694678179 h 1490"/>
                  <a:gd name="T18" fmla="*/ 954020535 w 4408"/>
                  <a:gd name="T19" fmla="*/ 190508085 h 1490"/>
                  <a:gd name="T20" fmla="*/ 1050678301 w 4408"/>
                  <a:gd name="T21" fmla="*/ 0 h 1490"/>
                  <a:gd name="T22" fmla="*/ 1147334947 w 4408"/>
                  <a:gd name="T23" fmla="*/ 361771493 h 1490"/>
                  <a:gd name="T24" fmla="*/ 1249013492 w 4408"/>
                  <a:gd name="T25" fmla="*/ 975628856 h 1490"/>
                  <a:gd name="T26" fmla="*/ 1345671259 w 4408"/>
                  <a:gd name="T27" fmla="*/ 1439389799 h 1490"/>
                  <a:gd name="T28" fmla="*/ 1441073060 w 4408"/>
                  <a:gd name="T29" fmla="*/ 1720340649 h 1490"/>
                  <a:gd name="T30" fmla="*/ 1532709207 w 4408"/>
                  <a:gd name="T31" fmla="*/ 1897377572 h 1490"/>
                  <a:gd name="T32" fmla="*/ 1629366974 w 4408"/>
                  <a:gd name="T33" fmla="*/ 2008988711 h 1490"/>
                  <a:gd name="T34" fmla="*/ 1726023620 w 4408"/>
                  <a:gd name="T35" fmla="*/ 2068642367 h 1490"/>
                  <a:gd name="T36" fmla="*/ 1822681386 w 4408"/>
                  <a:gd name="T37" fmla="*/ 2112902291 h 1490"/>
                  <a:gd name="T38" fmla="*/ 1923104806 w 4408"/>
                  <a:gd name="T39" fmla="*/ 2134069538 h 1490"/>
                  <a:gd name="T40" fmla="*/ 2019761452 w 4408"/>
                  <a:gd name="T41" fmla="*/ 2112902291 h 1490"/>
                  <a:gd name="T42" fmla="*/ 2116419219 w 4408"/>
                  <a:gd name="T43" fmla="*/ 2024382442 h 1490"/>
                  <a:gd name="T44" fmla="*/ 2147483647 w 4408"/>
                  <a:gd name="T45" fmla="*/ 1980123905 h 1490"/>
                  <a:gd name="T46" fmla="*/ 2147483647 w 4408"/>
                  <a:gd name="T47" fmla="*/ 1957031228 h 1490"/>
                  <a:gd name="T48" fmla="*/ 2147483647 w 4408"/>
                  <a:gd name="T49" fmla="*/ 1957031228 h 1490"/>
                  <a:gd name="T50" fmla="*/ 2147483647 w 4408"/>
                  <a:gd name="T51" fmla="*/ 1980123905 h 1490"/>
                  <a:gd name="T52" fmla="*/ 2147483647 w 4408"/>
                  <a:gd name="T53" fmla="*/ 2016686270 h 1490"/>
                  <a:gd name="T54" fmla="*/ 2147483647 w 4408"/>
                  <a:gd name="T55" fmla="*/ 1987821464 h 1490"/>
                  <a:gd name="T56" fmla="*/ 2147483647 w 4408"/>
                  <a:gd name="T57" fmla="*/ 1972426346 h 1490"/>
                  <a:gd name="T58" fmla="*/ 2147483647 w 4408"/>
                  <a:gd name="T59" fmla="*/ 1972426346 h 1490"/>
                  <a:gd name="T60" fmla="*/ 2147483647 w 4408"/>
                  <a:gd name="T61" fmla="*/ 2008988711 h 1490"/>
                  <a:gd name="T62" fmla="*/ 2147483647 w 4408"/>
                  <a:gd name="T63" fmla="*/ 2032080001 h 1490"/>
                  <a:gd name="T64" fmla="*/ 2147483647 w 4408"/>
                  <a:gd name="T65" fmla="*/ 2037853518 h 1490"/>
                  <a:gd name="T66" fmla="*/ 2147483647 w 4408"/>
                  <a:gd name="T67" fmla="*/ 2032080001 h 1490"/>
                  <a:gd name="T68" fmla="*/ 2147483647 w 4408"/>
                  <a:gd name="T69" fmla="*/ 1987821464 h 1490"/>
                  <a:gd name="T70" fmla="*/ 2147483647 w 4408"/>
                  <a:gd name="T71" fmla="*/ 1987821464 h 1490"/>
                  <a:gd name="T72" fmla="*/ 2147483647 w 4408"/>
                  <a:gd name="T73" fmla="*/ 2008988711 h 1490"/>
                  <a:gd name="T74" fmla="*/ 2147483647 w 4408"/>
                  <a:gd name="T75" fmla="*/ 2060944808 h 1490"/>
                  <a:gd name="T76" fmla="*/ 2147483647 w 4408"/>
                  <a:gd name="T77" fmla="*/ 2053247249 h 1490"/>
                  <a:gd name="T78" fmla="*/ 2147483647 w 4408"/>
                  <a:gd name="T79" fmla="*/ 2016686270 h 1490"/>
                  <a:gd name="T80" fmla="*/ 2147483647 w 4408"/>
                  <a:gd name="T81" fmla="*/ 1987821464 h 1490"/>
                  <a:gd name="T82" fmla="*/ 2147483647 w 4408"/>
                  <a:gd name="T83" fmla="*/ 1803085594 h 1490"/>
                  <a:gd name="T84" fmla="*/ 2147483647 w 4408"/>
                  <a:gd name="T85" fmla="*/ 1831950401 h 1490"/>
                  <a:gd name="T86" fmla="*/ 2147483647 w 4408"/>
                  <a:gd name="T87" fmla="*/ 1779994304 h 1490"/>
                  <a:gd name="T88" fmla="*/ 2147483647 w 4408"/>
                  <a:gd name="T89" fmla="*/ 1543303725 h 1490"/>
                  <a:gd name="T90" fmla="*/ 2147483647 w 4408"/>
                  <a:gd name="T91" fmla="*/ 1499043801 h 1490"/>
                  <a:gd name="T92" fmla="*/ 2147483647 w 4408"/>
                  <a:gd name="T93" fmla="*/ 1166136854 h 1490"/>
                  <a:gd name="T94" fmla="*/ 2147483647 w 4408"/>
                  <a:gd name="T95" fmla="*/ 975628856 h 1490"/>
                  <a:gd name="T96" fmla="*/ 2147483647 w 4408"/>
                  <a:gd name="T97" fmla="*/ 1152667166 h 1490"/>
                  <a:gd name="T98" fmla="*/ 2147483647 w 4408"/>
                  <a:gd name="T99" fmla="*/ 1093013511 h 1490"/>
                  <a:gd name="T100" fmla="*/ 2147483647 w 4408"/>
                  <a:gd name="T101" fmla="*/ 1381660186 h 1490"/>
                  <a:gd name="T102" fmla="*/ 2147483647 w 4408"/>
                  <a:gd name="T103" fmla="*/ 1639519746 h 1490"/>
                  <a:gd name="T104" fmla="*/ 2147483647 w 4408"/>
                  <a:gd name="T105" fmla="*/ 1610654940 h 1490"/>
                  <a:gd name="T106" fmla="*/ 2147483647 w 4408"/>
                  <a:gd name="T107" fmla="*/ 1618351112 h 1490"/>
                  <a:gd name="T108" fmla="*/ 2147483647 w 4408"/>
                  <a:gd name="T109" fmla="*/ 1618351112 h 1490"/>
                  <a:gd name="T110" fmla="*/ 2147483647 w 4408"/>
                  <a:gd name="T111" fmla="*/ 1491346242 h 1490"/>
                  <a:gd name="T112" fmla="*/ 2147483647 w 4408"/>
                  <a:gd name="T113" fmla="*/ 1285444165 h 149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408"/>
                  <a:gd name="T172" fmla="*/ 0 h 1490"/>
                  <a:gd name="T173" fmla="*/ 4408 w 4408"/>
                  <a:gd name="T174" fmla="*/ 1490 h 149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408" h="1490">
                    <a:moveTo>
                      <a:pt x="0" y="1490"/>
                    </a:moveTo>
                    <a:lnTo>
                      <a:pt x="8" y="1490"/>
                    </a:lnTo>
                    <a:lnTo>
                      <a:pt x="16" y="1486"/>
                    </a:lnTo>
                    <a:lnTo>
                      <a:pt x="27" y="1482"/>
                    </a:lnTo>
                    <a:lnTo>
                      <a:pt x="39" y="1482"/>
                    </a:lnTo>
                    <a:lnTo>
                      <a:pt x="46" y="1482"/>
                    </a:lnTo>
                    <a:lnTo>
                      <a:pt x="54" y="1478"/>
                    </a:lnTo>
                    <a:lnTo>
                      <a:pt x="65" y="1474"/>
                    </a:lnTo>
                    <a:lnTo>
                      <a:pt x="77" y="1470"/>
                    </a:lnTo>
                    <a:lnTo>
                      <a:pt x="85" y="1466"/>
                    </a:lnTo>
                    <a:lnTo>
                      <a:pt x="92" y="1466"/>
                    </a:lnTo>
                    <a:lnTo>
                      <a:pt x="108" y="1463"/>
                    </a:lnTo>
                    <a:lnTo>
                      <a:pt x="115" y="1459"/>
                    </a:lnTo>
                    <a:lnTo>
                      <a:pt x="123" y="1455"/>
                    </a:lnTo>
                    <a:lnTo>
                      <a:pt x="131" y="1451"/>
                    </a:lnTo>
                    <a:lnTo>
                      <a:pt x="142" y="1451"/>
                    </a:lnTo>
                    <a:lnTo>
                      <a:pt x="154" y="1447"/>
                    </a:lnTo>
                    <a:lnTo>
                      <a:pt x="161" y="1440"/>
                    </a:lnTo>
                    <a:lnTo>
                      <a:pt x="169" y="1436"/>
                    </a:lnTo>
                    <a:lnTo>
                      <a:pt x="181" y="1432"/>
                    </a:lnTo>
                    <a:lnTo>
                      <a:pt x="192" y="1424"/>
                    </a:lnTo>
                    <a:lnTo>
                      <a:pt x="200" y="1420"/>
                    </a:lnTo>
                    <a:lnTo>
                      <a:pt x="208" y="1417"/>
                    </a:lnTo>
                    <a:lnTo>
                      <a:pt x="219" y="1409"/>
                    </a:lnTo>
                    <a:lnTo>
                      <a:pt x="231" y="1405"/>
                    </a:lnTo>
                    <a:lnTo>
                      <a:pt x="238" y="1397"/>
                    </a:lnTo>
                    <a:lnTo>
                      <a:pt x="250" y="1394"/>
                    </a:lnTo>
                    <a:lnTo>
                      <a:pt x="257" y="1386"/>
                    </a:lnTo>
                    <a:lnTo>
                      <a:pt x="269" y="1378"/>
                    </a:lnTo>
                    <a:lnTo>
                      <a:pt x="277" y="1370"/>
                    </a:lnTo>
                    <a:lnTo>
                      <a:pt x="288" y="1359"/>
                    </a:lnTo>
                    <a:lnTo>
                      <a:pt x="296" y="1351"/>
                    </a:lnTo>
                    <a:lnTo>
                      <a:pt x="307" y="1344"/>
                    </a:lnTo>
                    <a:lnTo>
                      <a:pt x="315" y="1332"/>
                    </a:lnTo>
                    <a:lnTo>
                      <a:pt x="327" y="1324"/>
                    </a:lnTo>
                    <a:lnTo>
                      <a:pt x="334" y="1317"/>
                    </a:lnTo>
                    <a:lnTo>
                      <a:pt x="346" y="1301"/>
                    </a:lnTo>
                    <a:lnTo>
                      <a:pt x="357" y="1286"/>
                    </a:lnTo>
                    <a:lnTo>
                      <a:pt x="365" y="1274"/>
                    </a:lnTo>
                    <a:lnTo>
                      <a:pt x="373" y="1259"/>
                    </a:lnTo>
                    <a:lnTo>
                      <a:pt x="380" y="1244"/>
                    </a:lnTo>
                    <a:lnTo>
                      <a:pt x="396" y="1228"/>
                    </a:lnTo>
                    <a:lnTo>
                      <a:pt x="403" y="1217"/>
                    </a:lnTo>
                    <a:lnTo>
                      <a:pt x="411" y="1205"/>
                    </a:lnTo>
                    <a:lnTo>
                      <a:pt x="419" y="1186"/>
                    </a:lnTo>
                    <a:lnTo>
                      <a:pt x="434" y="1167"/>
                    </a:lnTo>
                    <a:lnTo>
                      <a:pt x="442" y="1144"/>
                    </a:lnTo>
                    <a:lnTo>
                      <a:pt x="449" y="1121"/>
                    </a:lnTo>
                    <a:lnTo>
                      <a:pt x="457" y="1102"/>
                    </a:lnTo>
                    <a:lnTo>
                      <a:pt x="472" y="1079"/>
                    </a:lnTo>
                    <a:lnTo>
                      <a:pt x="480" y="1056"/>
                    </a:lnTo>
                    <a:lnTo>
                      <a:pt x="488" y="1033"/>
                    </a:lnTo>
                    <a:lnTo>
                      <a:pt x="499" y="1010"/>
                    </a:lnTo>
                    <a:lnTo>
                      <a:pt x="511" y="983"/>
                    </a:lnTo>
                    <a:lnTo>
                      <a:pt x="519" y="952"/>
                    </a:lnTo>
                    <a:lnTo>
                      <a:pt x="526" y="921"/>
                    </a:lnTo>
                    <a:lnTo>
                      <a:pt x="538" y="887"/>
                    </a:lnTo>
                    <a:lnTo>
                      <a:pt x="549" y="852"/>
                    </a:lnTo>
                    <a:lnTo>
                      <a:pt x="557" y="821"/>
                    </a:lnTo>
                    <a:lnTo>
                      <a:pt x="568" y="791"/>
                    </a:lnTo>
                    <a:lnTo>
                      <a:pt x="576" y="764"/>
                    </a:lnTo>
                    <a:lnTo>
                      <a:pt x="588" y="729"/>
                    </a:lnTo>
                    <a:lnTo>
                      <a:pt x="595" y="687"/>
                    </a:lnTo>
                    <a:lnTo>
                      <a:pt x="607" y="652"/>
                    </a:lnTo>
                    <a:lnTo>
                      <a:pt x="615" y="618"/>
                    </a:lnTo>
                    <a:lnTo>
                      <a:pt x="626" y="583"/>
                    </a:lnTo>
                    <a:lnTo>
                      <a:pt x="634" y="545"/>
                    </a:lnTo>
                    <a:lnTo>
                      <a:pt x="645" y="507"/>
                    </a:lnTo>
                    <a:lnTo>
                      <a:pt x="653" y="472"/>
                    </a:lnTo>
                    <a:lnTo>
                      <a:pt x="661" y="437"/>
                    </a:lnTo>
                    <a:lnTo>
                      <a:pt x="676" y="395"/>
                    </a:lnTo>
                    <a:lnTo>
                      <a:pt x="684" y="361"/>
                    </a:lnTo>
                    <a:lnTo>
                      <a:pt x="691" y="326"/>
                    </a:lnTo>
                    <a:lnTo>
                      <a:pt x="699" y="288"/>
                    </a:lnTo>
                    <a:lnTo>
                      <a:pt x="714" y="253"/>
                    </a:lnTo>
                    <a:lnTo>
                      <a:pt x="722" y="226"/>
                    </a:lnTo>
                    <a:lnTo>
                      <a:pt x="730" y="203"/>
                    </a:lnTo>
                    <a:lnTo>
                      <a:pt x="737" y="176"/>
                    </a:lnTo>
                    <a:lnTo>
                      <a:pt x="753" y="134"/>
                    </a:lnTo>
                    <a:lnTo>
                      <a:pt x="760" y="99"/>
                    </a:lnTo>
                    <a:lnTo>
                      <a:pt x="768" y="76"/>
                    </a:lnTo>
                    <a:lnTo>
                      <a:pt x="776" y="53"/>
                    </a:lnTo>
                    <a:lnTo>
                      <a:pt x="791" y="34"/>
                    </a:lnTo>
                    <a:lnTo>
                      <a:pt x="799" y="19"/>
                    </a:lnTo>
                    <a:lnTo>
                      <a:pt x="807" y="3"/>
                    </a:lnTo>
                    <a:lnTo>
                      <a:pt x="818" y="0"/>
                    </a:lnTo>
                    <a:lnTo>
                      <a:pt x="830" y="3"/>
                    </a:lnTo>
                    <a:lnTo>
                      <a:pt x="837" y="0"/>
                    </a:lnTo>
                    <a:lnTo>
                      <a:pt x="845" y="3"/>
                    </a:lnTo>
                    <a:lnTo>
                      <a:pt x="856" y="15"/>
                    </a:lnTo>
                    <a:lnTo>
                      <a:pt x="868" y="34"/>
                    </a:lnTo>
                    <a:lnTo>
                      <a:pt x="876" y="57"/>
                    </a:lnTo>
                    <a:lnTo>
                      <a:pt x="883" y="84"/>
                    </a:lnTo>
                    <a:lnTo>
                      <a:pt x="895" y="115"/>
                    </a:lnTo>
                    <a:lnTo>
                      <a:pt x="903" y="149"/>
                    </a:lnTo>
                    <a:lnTo>
                      <a:pt x="914" y="188"/>
                    </a:lnTo>
                    <a:lnTo>
                      <a:pt x="926" y="230"/>
                    </a:lnTo>
                    <a:lnTo>
                      <a:pt x="933" y="272"/>
                    </a:lnTo>
                    <a:lnTo>
                      <a:pt x="941" y="307"/>
                    </a:lnTo>
                    <a:lnTo>
                      <a:pt x="952" y="349"/>
                    </a:lnTo>
                    <a:lnTo>
                      <a:pt x="964" y="391"/>
                    </a:lnTo>
                    <a:lnTo>
                      <a:pt x="972" y="430"/>
                    </a:lnTo>
                    <a:lnTo>
                      <a:pt x="979" y="468"/>
                    </a:lnTo>
                    <a:lnTo>
                      <a:pt x="995" y="507"/>
                    </a:lnTo>
                    <a:lnTo>
                      <a:pt x="1002" y="545"/>
                    </a:lnTo>
                    <a:lnTo>
                      <a:pt x="1010" y="579"/>
                    </a:lnTo>
                    <a:lnTo>
                      <a:pt x="1018" y="610"/>
                    </a:lnTo>
                    <a:lnTo>
                      <a:pt x="1033" y="641"/>
                    </a:lnTo>
                    <a:lnTo>
                      <a:pt x="1041" y="672"/>
                    </a:lnTo>
                    <a:lnTo>
                      <a:pt x="1048" y="699"/>
                    </a:lnTo>
                    <a:lnTo>
                      <a:pt x="1056" y="725"/>
                    </a:lnTo>
                    <a:lnTo>
                      <a:pt x="1072" y="748"/>
                    </a:lnTo>
                    <a:lnTo>
                      <a:pt x="1079" y="771"/>
                    </a:lnTo>
                    <a:lnTo>
                      <a:pt x="1087" y="791"/>
                    </a:lnTo>
                    <a:lnTo>
                      <a:pt x="1095" y="814"/>
                    </a:lnTo>
                    <a:lnTo>
                      <a:pt x="1110" y="833"/>
                    </a:lnTo>
                    <a:lnTo>
                      <a:pt x="1118" y="852"/>
                    </a:lnTo>
                    <a:lnTo>
                      <a:pt x="1125" y="871"/>
                    </a:lnTo>
                    <a:lnTo>
                      <a:pt x="1137" y="883"/>
                    </a:lnTo>
                    <a:lnTo>
                      <a:pt x="1148" y="894"/>
                    </a:lnTo>
                    <a:lnTo>
                      <a:pt x="1156" y="910"/>
                    </a:lnTo>
                    <a:lnTo>
                      <a:pt x="1164" y="921"/>
                    </a:lnTo>
                    <a:lnTo>
                      <a:pt x="1175" y="933"/>
                    </a:lnTo>
                    <a:lnTo>
                      <a:pt x="1183" y="944"/>
                    </a:lnTo>
                    <a:lnTo>
                      <a:pt x="1194" y="956"/>
                    </a:lnTo>
                    <a:lnTo>
                      <a:pt x="1202" y="971"/>
                    </a:lnTo>
                    <a:lnTo>
                      <a:pt x="1214" y="986"/>
                    </a:lnTo>
                    <a:lnTo>
                      <a:pt x="1221" y="986"/>
                    </a:lnTo>
                    <a:lnTo>
                      <a:pt x="1233" y="990"/>
                    </a:lnTo>
                    <a:lnTo>
                      <a:pt x="1244" y="998"/>
                    </a:lnTo>
                    <a:lnTo>
                      <a:pt x="1252" y="1002"/>
                    </a:lnTo>
                    <a:lnTo>
                      <a:pt x="1260" y="1010"/>
                    </a:lnTo>
                    <a:lnTo>
                      <a:pt x="1271" y="1013"/>
                    </a:lnTo>
                    <a:lnTo>
                      <a:pt x="1283" y="1025"/>
                    </a:lnTo>
                    <a:lnTo>
                      <a:pt x="1290" y="1033"/>
                    </a:lnTo>
                    <a:lnTo>
                      <a:pt x="1298" y="1044"/>
                    </a:lnTo>
                    <a:lnTo>
                      <a:pt x="1310" y="1048"/>
                    </a:lnTo>
                    <a:lnTo>
                      <a:pt x="1321" y="1048"/>
                    </a:lnTo>
                    <a:lnTo>
                      <a:pt x="1329" y="1052"/>
                    </a:lnTo>
                    <a:lnTo>
                      <a:pt x="1336" y="1056"/>
                    </a:lnTo>
                    <a:lnTo>
                      <a:pt x="1352" y="1059"/>
                    </a:lnTo>
                    <a:lnTo>
                      <a:pt x="1360" y="1063"/>
                    </a:lnTo>
                    <a:lnTo>
                      <a:pt x="1367" y="1067"/>
                    </a:lnTo>
                    <a:lnTo>
                      <a:pt x="1375" y="1075"/>
                    </a:lnTo>
                    <a:lnTo>
                      <a:pt x="1390" y="1079"/>
                    </a:lnTo>
                    <a:lnTo>
                      <a:pt x="1398" y="1086"/>
                    </a:lnTo>
                    <a:lnTo>
                      <a:pt x="1406" y="1090"/>
                    </a:lnTo>
                    <a:lnTo>
                      <a:pt x="1413" y="1090"/>
                    </a:lnTo>
                    <a:lnTo>
                      <a:pt x="1425" y="1090"/>
                    </a:lnTo>
                    <a:lnTo>
                      <a:pt x="1436" y="1090"/>
                    </a:lnTo>
                    <a:lnTo>
                      <a:pt x="1444" y="1094"/>
                    </a:lnTo>
                    <a:lnTo>
                      <a:pt x="1452" y="1098"/>
                    </a:lnTo>
                    <a:lnTo>
                      <a:pt x="1463" y="1102"/>
                    </a:lnTo>
                    <a:lnTo>
                      <a:pt x="1475" y="1109"/>
                    </a:lnTo>
                    <a:lnTo>
                      <a:pt x="1482" y="1109"/>
                    </a:lnTo>
                    <a:lnTo>
                      <a:pt x="1494" y="1106"/>
                    </a:lnTo>
                    <a:lnTo>
                      <a:pt x="1502" y="1106"/>
                    </a:lnTo>
                    <a:lnTo>
                      <a:pt x="1513" y="1106"/>
                    </a:lnTo>
                    <a:lnTo>
                      <a:pt x="1521" y="1109"/>
                    </a:lnTo>
                    <a:lnTo>
                      <a:pt x="1532" y="1109"/>
                    </a:lnTo>
                    <a:lnTo>
                      <a:pt x="1540" y="1106"/>
                    </a:lnTo>
                    <a:lnTo>
                      <a:pt x="1552" y="1109"/>
                    </a:lnTo>
                    <a:lnTo>
                      <a:pt x="1563" y="1109"/>
                    </a:lnTo>
                    <a:lnTo>
                      <a:pt x="1571" y="1106"/>
                    </a:lnTo>
                    <a:lnTo>
                      <a:pt x="1578" y="1106"/>
                    </a:lnTo>
                    <a:lnTo>
                      <a:pt x="1590" y="1102"/>
                    </a:lnTo>
                    <a:lnTo>
                      <a:pt x="1601" y="1098"/>
                    </a:lnTo>
                    <a:lnTo>
                      <a:pt x="1609" y="1098"/>
                    </a:lnTo>
                    <a:lnTo>
                      <a:pt x="1617" y="1094"/>
                    </a:lnTo>
                    <a:lnTo>
                      <a:pt x="1628" y="1094"/>
                    </a:lnTo>
                    <a:lnTo>
                      <a:pt x="1640" y="1090"/>
                    </a:lnTo>
                    <a:lnTo>
                      <a:pt x="1648" y="1086"/>
                    </a:lnTo>
                    <a:lnTo>
                      <a:pt x="1655" y="1075"/>
                    </a:lnTo>
                    <a:lnTo>
                      <a:pt x="1663" y="1067"/>
                    </a:lnTo>
                    <a:lnTo>
                      <a:pt x="1678" y="1059"/>
                    </a:lnTo>
                    <a:lnTo>
                      <a:pt x="1686" y="1052"/>
                    </a:lnTo>
                    <a:lnTo>
                      <a:pt x="1694" y="1044"/>
                    </a:lnTo>
                    <a:lnTo>
                      <a:pt x="1705" y="1036"/>
                    </a:lnTo>
                    <a:lnTo>
                      <a:pt x="1717" y="1036"/>
                    </a:lnTo>
                    <a:lnTo>
                      <a:pt x="1724" y="1033"/>
                    </a:lnTo>
                    <a:lnTo>
                      <a:pt x="1732" y="1029"/>
                    </a:lnTo>
                    <a:lnTo>
                      <a:pt x="1744" y="1029"/>
                    </a:lnTo>
                    <a:lnTo>
                      <a:pt x="1755" y="1029"/>
                    </a:lnTo>
                    <a:lnTo>
                      <a:pt x="1763" y="1029"/>
                    </a:lnTo>
                    <a:lnTo>
                      <a:pt x="1770" y="1029"/>
                    </a:lnTo>
                    <a:lnTo>
                      <a:pt x="1782" y="1029"/>
                    </a:lnTo>
                    <a:lnTo>
                      <a:pt x="1793" y="1025"/>
                    </a:lnTo>
                    <a:lnTo>
                      <a:pt x="1801" y="1025"/>
                    </a:lnTo>
                    <a:lnTo>
                      <a:pt x="1813" y="1025"/>
                    </a:lnTo>
                    <a:lnTo>
                      <a:pt x="1820" y="1025"/>
                    </a:lnTo>
                    <a:lnTo>
                      <a:pt x="1832" y="1021"/>
                    </a:lnTo>
                    <a:lnTo>
                      <a:pt x="1840" y="1017"/>
                    </a:lnTo>
                    <a:lnTo>
                      <a:pt x="1851" y="1017"/>
                    </a:lnTo>
                    <a:lnTo>
                      <a:pt x="1859" y="1017"/>
                    </a:lnTo>
                    <a:lnTo>
                      <a:pt x="1870" y="1013"/>
                    </a:lnTo>
                    <a:lnTo>
                      <a:pt x="1878" y="1013"/>
                    </a:lnTo>
                    <a:lnTo>
                      <a:pt x="1889" y="1013"/>
                    </a:lnTo>
                    <a:lnTo>
                      <a:pt x="1897" y="1013"/>
                    </a:lnTo>
                    <a:lnTo>
                      <a:pt x="1909" y="1017"/>
                    </a:lnTo>
                    <a:lnTo>
                      <a:pt x="1920" y="1017"/>
                    </a:lnTo>
                    <a:lnTo>
                      <a:pt x="1928" y="1013"/>
                    </a:lnTo>
                    <a:lnTo>
                      <a:pt x="1936" y="1017"/>
                    </a:lnTo>
                    <a:lnTo>
                      <a:pt x="1943" y="1017"/>
                    </a:lnTo>
                    <a:lnTo>
                      <a:pt x="1959" y="1017"/>
                    </a:lnTo>
                    <a:lnTo>
                      <a:pt x="1966" y="1021"/>
                    </a:lnTo>
                    <a:lnTo>
                      <a:pt x="1974" y="1025"/>
                    </a:lnTo>
                    <a:lnTo>
                      <a:pt x="1982" y="1029"/>
                    </a:lnTo>
                    <a:lnTo>
                      <a:pt x="1997" y="1029"/>
                    </a:lnTo>
                    <a:lnTo>
                      <a:pt x="2005" y="1033"/>
                    </a:lnTo>
                    <a:lnTo>
                      <a:pt x="2012" y="1036"/>
                    </a:lnTo>
                    <a:lnTo>
                      <a:pt x="2020" y="1040"/>
                    </a:lnTo>
                    <a:lnTo>
                      <a:pt x="2035" y="1044"/>
                    </a:lnTo>
                    <a:lnTo>
                      <a:pt x="2043" y="1044"/>
                    </a:lnTo>
                    <a:lnTo>
                      <a:pt x="2051" y="1044"/>
                    </a:lnTo>
                    <a:lnTo>
                      <a:pt x="2062" y="1048"/>
                    </a:lnTo>
                    <a:lnTo>
                      <a:pt x="2074" y="1048"/>
                    </a:lnTo>
                    <a:lnTo>
                      <a:pt x="2081" y="1048"/>
                    </a:lnTo>
                    <a:lnTo>
                      <a:pt x="2089" y="1044"/>
                    </a:lnTo>
                    <a:lnTo>
                      <a:pt x="2101" y="1044"/>
                    </a:lnTo>
                    <a:lnTo>
                      <a:pt x="2112" y="1040"/>
                    </a:lnTo>
                    <a:lnTo>
                      <a:pt x="2120" y="1040"/>
                    </a:lnTo>
                    <a:lnTo>
                      <a:pt x="2131" y="1036"/>
                    </a:lnTo>
                    <a:lnTo>
                      <a:pt x="2139" y="1033"/>
                    </a:lnTo>
                    <a:lnTo>
                      <a:pt x="2151" y="1033"/>
                    </a:lnTo>
                    <a:lnTo>
                      <a:pt x="2158" y="1029"/>
                    </a:lnTo>
                    <a:lnTo>
                      <a:pt x="2170" y="1029"/>
                    </a:lnTo>
                    <a:lnTo>
                      <a:pt x="2177" y="1029"/>
                    </a:lnTo>
                    <a:lnTo>
                      <a:pt x="2185" y="1029"/>
                    </a:lnTo>
                    <a:lnTo>
                      <a:pt x="2197" y="1029"/>
                    </a:lnTo>
                    <a:lnTo>
                      <a:pt x="2208" y="1025"/>
                    </a:lnTo>
                    <a:lnTo>
                      <a:pt x="2216" y="1025"/>
                    </a:lnTo>
                    <a:lnTo>
                      <a:pt x="2224" y="1025"/>
                    </a:lnTo>
                    <a:lnTo>
                      <a:pt x="2239" y="1025"/>
                    </a:lnTo>
                    <a:lnTo>
                      <a:pt x="2247" y="1021"/>
                    </a:lnTo>
                    <a:lnTo>
                      <a:pt x="2254" y="1021"/>
                    </a:lnTo>
                    <a:lnTo>
                      <a:pt x="2262" y="1021"/>
                    </a:lnTo>
                    <a:lnTo>
                      <a:pt x="2277" y="1021"/>
                    </a:lnTo>
                    <a:lnTo>
                      <a:pt x="2285" y="1021"/>
                    </a:lnTo>
                    <a:lnTo>
                      <a:pt x="2293" y="1021"/>
                    </a:lnTo>
                    <a:lnTo>
                      <a:pt x="2300" y="1025"/>
                    </a:lnTo>
                    <a:lnTo>
                      <a:pt x="2316" y="1029"/>
                    </a:lnTo>
                    <a:lnTo>
                      <a:pt x="2323" y="1029"/>
                    </a:lnTo>
                    <a:lnTo>
                      <a:pt x="2331" y="1033"/>
                    </a:lnTo>
                    <a:lnTo>
                      <a:pt x="2339" y="1033"/>
                    </a:lnTo>
                    <a:lnTo>
                      <a:pt x="2354" y="1036"/>
                    </a:lnTo>
                    <a:lnTo>
                      <a:pt x="2362" y="1040"/>
                    </a:lnTo>
                    <a:lnTo>
                      <a:pt x="2369" y="1040"/>
                    </a:lnTo>
                    <a:lnTo>
                      <a:pt x="2381" y="1044"/>
                    </a:lnTo>
                    <a:lnTo>
                      <a:pt x="2392" y="1044"/>
                    </a:lnTo>
                    <a:lnTo>
                      <a:pt x="2400" y="1048"/>
                    </a:lnTo>
                    <a:lnTo>
                      <a:pt x="2408" y="1048"/>
                    </a:lnTo>
                    <a:lnTo>
                      <a:pt x="2419" y="1048"/>
                    </a:lnTo>
                    <a:lnTo>
                      <a:pt x="2431" y="1052"/>
                    </a:lnTo>
                    <a:lnTo>
                      <a:pt x="2439" y="1052"/>
                    </a:lnTo>
                    <a:lnTo>
                      <a:pt x="2446" y="1056"/>
                    </a:lnTo>
                    <a:lnTo>
                      <a:pt x="2458" y="1056"/>
                    </a:lnTo>
                    <a:lnTo>
                      <a:pt x="2465" y="1059"/>
                    </a:lnTo>
                    <a:lnTo>
                      <a:pt x="2477" y="1059"/>
                    </a:lnTo>
                    <a:lnTo>
                      <a:pt x="2488" y="1059"/>
                    </a:lnTo>
                    <a:lnTo>
                      <a:pt x="2496" y="1059"/>
                    </a:lnTo>
                    <a:lnTo>
                      <a:pt x="2504" y="1059"/>
                    </a:lnTo>
                    <a:lnTo>
                      <a:pt x="2515" y="1059"/>
                    </a:lnTo>
                    <a:lnTo>
                      <a:pt x="2527" y="1059"/>
                    </a:lnTo>
                    <a:lnTo>
                      <a:pt x="2535" y="1059"/>
                    </a:lnTo>
                    <a:lnTo>
                      <a:pt x="2542" y="1059"/>
                    </a:lnTo>
                    <a:lnTo>
                      <a:pt x="2558" y="1059"/>
                    </a:lnTo>
                    <a:lnTo>
                      <a:pt x="2565" y="1059"/>
                    </a:lnTo>
                    <a:lnTo>
                      <a:pt x="2573" y="1059"/>
                    </a:lnTo>
                    <a:lnTo>
                      <a:pt x="2581" y="1059"/>
                    </a:lnTo>
                    <a:lnTo>
                      <a:pt x="2596" y="1059"/>
                    </a:lnTo>
                    <a:lnTo>
                      <a:pt x="2604" y="1056"/>
                    </a:lnTo>
                    <a:lnTo>
                      <a:pt x="2611" y="1056"/>
                    </a:lnTo>
                    <a:lnTo>
                      <a:pt x="2619" y="1056"/>
                    </a:lnTo>
                    <a:lnTo>
                      <a:pt x="2634" y="1052"/>
                    </a:lnTo>
                    <a:lnTo>
                      <a:pt x="2642" y="1052"/>
                    </a:lnTo>
                    <a:lnTo>
                      <a:pt x="2650" y="1048"/>
                    </a:lnTo>
                    <a:lnTo>
                      <a:pt x="2657" y="1044"/>
                    </a:lnTo>
                    <a:lnTo>
                      <a:pt x="2673" y="1040"/>
                    </a:lnTo>
                    <a:lnTo>
                      <a:pt x="2680" y="1036"/>
                    </a:lnTo>
                    <a:lnTo>
                      <a:pt x="2688" y="1033"/>
                    </a:lnTo>
                    <a:lnTo>
                      <a:pt x="2700" y="1033"/>
                    </a:lnTo>
                    <a:lnTo>
                      <a:pt x="2707" y="1029"/>
                    </a:lnTo>
                    <a:lnTo>
                      <a:pt x="2719" y="1029"/>
                    </a:lnTo>
                    <a:lnTo>
                      <a:pt x="2727" y="1029"/>
                    </a:lnTo>
                    <a:lnTo>
                      <a:pt x="2738" y="1029"/>
                    </a:lnTo>
                    <a:lnTo>
                      <a:pt x="2746" y="1029"/>
                    </a:lnTo>
                    <a:lnTo>
                      <a:pt x="2757" y="1033"/>
                    </a:lnTo>
                    <a:lnTo>
                      <a:pt x="2765" y="1033"/>
                    </a:lnTo>
                    <a:lnTo>
                      <a:pt x="2776" y="1033"/>
                    </a:lnTo>
                    <a:lnTo>
                      <a:pt x="2784" y="1033"/>
                    </a:lnTo>
                    <a:lnTo>
                      <a:pt x="2796" y="1036"/>
                    </a:lnTo>
                    <a:lnTo>
                      <a:pt x="2807" y="1036"/>
                    </a:lnTo>
                    <a:lnTo>
                      <a:pt x="2815" y="1036"/>
                    </a:lnTo>
                    <a:lnTo>
                      <a:pt x="2823" y="1040"/>
                    </a:lnTo>
                    <a:lnTo>
                      <a:pt x="2834" y="1040"/>
                    </a:lnTo>
                    <a:lnTo>
                      <a:pt x="2846" y="1044"/>
                    </a:lnTo>
                    <a:lnTo>
                      <a:pt x="2853" y="1048"/>
                    </a:lnTo>
                    <a:lnTo>
                      <a:pt x="2861" y="1048"/>
                    </a:lnTo>
                    <a:lnTo>
                      <a:pt x="2872" y="1052"/>
                    </a:lnTo>
                    <a:lnTo>
                      <a:pt x="2884" y="1056"/>
                    </a:lnTo>
                    <a:lnTo>
                      <a:pt x="2892" y="1059"/>
                    </a:lnTo>
                    <a:lnTo>
                      <a:pt x="2899" y="1063"/>
                    </a:lnTo>
                    <a:lnTo>
                      <a:pt x="2915" y="1067"/>
                    </a:lnTo>
                    <a:lnTo>
                      <a:pt x="2922" y="1071"/>
                    </a:lnTo>
                    <a:lnTo>
                      <a:pt x="2930" y="1071"/>
                    </a:lnTo>
                    <a:lnTo>
                      <a:pt x="2938" y="1071"/>
                    </a:lnTo>
                    <a:lnTo>
                      <a:pt x="2953" y="1075"/>
                    </a:lnTo>
                    <a:lnTo>
                      <a:pt x="2961" y="1075"/>
                    </a:lnTo>
                    <a:lnTo>
                      <a:pt x="2968" y="1071"/>
                    </a:lnTo>
                    <a:lnTo>
                      <a:pt x="2976" y="1071"/>
                    </a:lnTo>
                    <a:lnTo>
                      <a:pt x="2988" y="1067"/>
                    </a:lnTo>
                    <a:lnTo>
                      <a:pt x="2999" y="1067"/>
                    </a:lnTo>
                    <a:lnTo>
                      <a:pt x="3007" y="1063"/>
                    </a:lnTo>
                    <a:lnTo>
                      <a:pt x="3015" y="1059"/>
                    </a:lnTo>
                    <a:lnTo>
                      <a:pt x="3026" y="1059"/>
                    </a:lnTo>
                    <a:lnTo>
                      <a:pt x="3038" y="1056"/>
                    </a:lnTo>
                    <a:lnTo>
                      <a:pt x="3045" y="1056"/>
                    </a:lnTo>
                    <a:lnTo>
                      <a:pt x="3057" y="1052"/>
                    </a:lnTo>
                    <a:lnTo>
                      <a:pt x="3064" y="1048"/>
                    </a:lnTo>
                    <a:lnTo>
                      <a:pt x="3076" y="1048"/>
                    </a:lnTo>
                    <a:lnTo>
                      <a:pt x="3084" y="1044"/>
                    </a:lnTo>
                    <a:lnTo>
                      <a:pt x="3095" y="1044"/>
                    </a:lnTo>
                    <a:lnTo>
                      <a:pt x="3103" y="1044"/>
                    </a:lnTo>
                    <a:lnTo>
                      <a:pt x="3114" y="1044"/>
                    </a:lnTo>
                    <a:lnTo>
                      <a:pt x="3126" y="1044"/>
                    </a:lnTo>
                    <a:lnTo>
                      <a:pt x="3134" y="1040"/>
                    </a:lnTo>
                    <a:lnTo>
                      <a:pt x="3141" y="1036"/>
                    </a:lnTo>
                    <a:lnTo>
                      <a:pt x="3153" y="1033"/>
                    </a:lnTo>
                    <a:lnTo>
                      <a:pt x="3164" y="1021"/>
                    </a:lnTo>
                    <a:lnTo>
                      <a:pt x="3172" y="1013"/>
                    </a:lnTo>
                    <a:lnTo>
                      <a:pt x="3180" y="998"/>
                    </a:lnTo>
                    <a:lnTo>
                      <a:pt x="3191" y="986"/>
                    </a:lnTo>
                    <a:lnTo>
                      <a:pt x="3203" y="971"/>
                    </a:lnTo>
                    <a:lnTo>
                      <a:pt x="3210" y="956"/>
                    </a:lnTo>
                    <a:lnTo>
                      <a:pt x="3218" y="948"/>
                    </a:lnTo>
                    <a:lnTo>
                      <a:pt x="3226" y="937"/>
                    </a:lnTo>
                    <a:lnTo>
                      <a:pt x="3241" y="933"/>
                    </a:lnTo>
                    <a:lnTo>
                      <a:pt x="3249" y="929"/>
                    </a:lnTo>
                    <a:lnTo>
                      <a:pt x="3256" y="929"/>
                    </a:lnTo>
                    <a:lnTo>
                      <a:pt x="3268" y="933"/>
                    </a:lnTo>
                    <a:lnTo>
                      <a:pt x="3280" y="937"/>
                    </a:lnTo>
                    <a:lnTo>
                      <a:pt x="3287" y="944"/>
                    </a:lnTo>
                    <a:lnTo>
                      <a:pt x="3295" y="948"/>
                    </a:lnTo>
                    <a:lnTo>
                      <a:pt x="3306" y="952"/>
                    </a:lnTo>
                    <a:lnTo>
                      <a:pt x="3318" y="956"/>
                    </a:lnTo>
                    <a:lnTo>
                      <a:pt x="3326" y="952"/>
                    </a:lnTo>
                    <a:lnTo>
                      <a:pt x="3333" y="952"/>
                    </a:lnTo>
                    <a:lnTo>
                      <a:pt x="3345" y="948"/>
                    </a:lnTo>
                    <a:lnTo>
                      <a:pt x="3356" y="944"/>
                    </a:lnTo>
                    <a:lnTo>
                      <a:pt x="3364" y="937"/>
                    </a:lnTo>
                    <a:lnTo>
                      <a:pt x="3376" y="933"/>
                    </a:lnTo>
                    <a:lnTo>
                      <a:pt x="3383" y="925"/>
                    </a:lnTo>
                    <a:lnTo>
                      <a:pt x="3395" y="921"/>
                    </a:lnTo>
                    <a:lnTo>
                      <a:pt x="3402" y="914"/>
                    </a:lnTo>
                    <a:lnTo>
                      <a:pt x="3414" y="902"/>
                    </a:lnTo>
                    <a:lnTo>
                      <a:pt x="3422" y="887"/>
                    </a:lnTo>
                    <a:lnTo>
                      <a:pt x="3433" y="867"/>
                    </a:lnTo>
                    <a:lnTo>
                      <a:pt x="3441" y="848"/>
                    </a:lnTo>
                    <a:lnTo>
                      <a:pt x="3452" y="825"/>
                    </a:lnTo>
                    <a:lnTo>
                      <a:pt x="3460" y="802"/>
                    </a:lnTo>
                    <a:lnTo>
                      <a:pt x="3472" y="783"/>
                    </a:lnTo>
                    <a:lnTo>
                      <a:pt x="3483" y="771"/>
                    </a:lnTo>
                    <a:lnTo>
                      <a:pt x="3491" y="768"/>
                    </a:lnTo>
                    <a:lnTo>
                      <a:pt x="3498" y="771"/>
                    </a:lnTo>
                    <a:lnTo>
                      <a:pt x="3506" y="779"/>
                    </a:lnTo>
                    <a:lnTo>
                      <a:pt x="3521" y="787"/>
                    </a:lnTo>
                    <a:lnTo>
                      <a:pt x="3529" y="787"/>
                    </a:lnTo>
                    <a:lnTo>
                      <a:pt x="3537" y="779"/>
                    </a:lnTo>
                    <a:lnTo>
                      <a:pt x="3544" y="756"/>
                    </a:lnTo>
                    <a:lnTo>
                      <a:pt x="3560" y="729"/>
                    </a:lnTo>
                    <a:lnTo>
                      <a:pt x="3568" y="691"/>
                    </a:lnTo>
                    <a:lnTo>
                      <a:pt x="3575" y="652"/>
                    </a:lnTo>
                    <a:lnTo>
                      <a:pt x="3583" y="626"/>
                    </a:lnTo>
                    <a:lnTo>
                      <a:pt x="3598" y="606"/>
                    </a:lnTo>
                    <a:lnTo>
                      <a:pt x="3606" y="603"/>
                    </a:lnTo>
                    <a:lnTo>
                      <a:pt x="3614" y="606"/>
                    </a:lnTo>
                    <a:lnTo>
                      <a:pt x="3625" y="606"/>
                    </a:lnTo>
                    <a:lnTo>
                      <a:pt x="3637" y="606"/>
                    </a:lnTo>
                    <a:lnTo>
                      <a:pt x="3644" y="595"/>
                    </a:lnTo>
                    <a:lnTo>
                      <a:pt x="3652" y="576"/>
                    </a:lnTo>
                    <a:lnTo>
                      <a:pt x="3664" y="556"/>
                    </a:lnTo>
                    <a:lnTo>
                      <a:pt x="3675" y="533"/>
                    </a:lnTo>
                    <a:lnTo>
                      <a:pt x="3683" y="518"/>
                    </a:lnTo>
                    <a:lnTo>
                      <a:pt x="3694" y="507"/>
                    </a:lnTo>
                    <a:lnTo>
                      <a:pt x="3702" y="499"/>
                    </a:lnTo>
                    <a:lnTo>
                      <a:pt x="3713" y="503"/>
                    </a:lnTo>
                    <a:lnTo>
                      <a:pt x="3721" y="514"/>
                    </a:lnTo>
                    <a:lnTo>
                      <a:pt x="3733" y="530"/>
                    </a:lnTo>
                    <a:lnTo>
                      <a:pt x="3740" y="553"/>
                    </a:lnTo>
                    <a:lnTo>
                      <a:pt x="3748" y="572"/>
                    </a:lnTo>
                    <a:lnTo>
                      <a:pt x="3760" y="587"/>
                    </a:lnTo>
                    <a:lnTo>
                      <a:pt x="3771" y="599"/>
                    </a:lnTo>
                    <a:lnTo>
                      <a:pt x="3779" y="603"/>
                    </a:lnTo>
                    <a:lnTo>
                      <a:pt x="3786" y="599"/>
                    </a:lnTo>
                    <a:lnTo>
                      <a:pt x="3802" y="591"/>
                    </a:lnTo>
                    <a:lnTo>
                      <a:pt x="3809" y="583"/>
                    </a:lnTo>
                    <a:lnTo>
                      <a:pt x="3817" y="572"/>
                    </a:lnTo>
                    <a:lnTo>
                      <a:pt x="3825" y="564"/>
                    </a:lnTo>
                    <a:lnTo>
                      <a:pt x="3840" y="560"/>
                    </a:lnTo>
                    <a:lnTo>
                      <a:pt x="3848" y="568"/>
                    </a:lnTo>
                    <a:lnTo>
                      <a:pt x="3856" y="583"/>
                    </a:lnTo>
                    <a:lnTo>
                      <a:pt x="3863" y="606"/>
                    </a:lnTo>
                    <a:lnTo>
                      <a:pt x="3879" y="633"/>
                    </a:lnTo>
                    <a:lnTo>
                      <a:pt x="3886" y="656"/>
                    </a:lnTo>
                    <a:lnTo>
                      <a:pt x="3894" y="679"/>
                    </a:lnTo>
                    <a:lnTo>
                      <a:pt x="3902" y="699"/>
                    </a:lnTo>
                    <a:lnTo>
                      <a:pt x="3917" y="710"/>
                    </a:lnTo>
                    <a:lnTo>
                      <a:pt x="3925" y="718"/>
                    </a:lnTo>
                    <a:lnTo>
                      <a:pt x="3932" y="729"/>
                    </a:lnTo>
                    <a:lnTo>
                      <a:pt x="3944" y="748"/>
                    </a:lnTo>
                    <a:lnTo>
                      <a:pt x="3955" y="768"/>
                    </a:lnTo>
                    <a:lnTo>
                      <a:pt x="3963" y="791"/>
                    </a:lnTo>
                    <a:lnTo>
                      <a:pt x="3971" y="814"/>
                    </a:lnTo>
                    <a:lnTo>
                      <a:pt x="3982" y="833"/>
                    </a:lnTo>
                    <a:lnTo>
                      <a:pt x="3994" y="844"/>
                    </a:lnTo>
                    <a:lnTo>
                      <a:pt x="4001" y="852"/>
                    </a:lnTo>
                    <a:lnTo>
                      <a:pt x="4009" y="856"/>
                    </a:lnTo>
                    <a:lnTo>
                      <a:pt x="4021" y="852"/>
                    </a:lnTo>
                    <a:lnTo>
                      <a:pt x="4028" y="844"/>
                    </a:lnTo>
                    <a:lnTo>
                      <a:pt x="4040" y="837"/>
                    </a:lnTo>
                    <a:lnTo>
                      <a:pt x="4051" y="833"/>
                    </a:lnTo>
                    <a:lnTo>
                      <a:pt x="4059" y="833"/>
                    </a:lnTo>
                    <a:lnTo>
                      <a:pt x="4067" y="837"/>
                    </a:lnTo>
                    <a:lnTo>
                      <a:pt x="4078" y="837"/>
                    </a:lnTo>
                    <a:lnTo>
                      <a:pt x="4090" y="833"/>
                    </a:lnTo>
                    <a:lnTo>
                      <a:pt x="4097" y="829"/>
                    </a:lnTo>
                    <a:lnTo>
                      <a:pt x="4105" y="829"/>
                    </a:lnTo>
                    <a:lnTo>
                      <a:pt x="4120" y="833"/>
                    </a:lnTo>
                    <a:lnTo>
                      <a:pt x="4128" y="841"/>
                    </a:lnTo>
                    <a:lnTo>
                      <a:pt x="4136" y="848"/>
                    </a:lnTo>
                    <a:lnTo>
                      <a:pt x="4144" y="848"/>
                    </a:lnTo>
                    <a:lnTo>
                      <a:pt x="4159" y="841"/>
                    </a:lnTo>
                    <a:lnTo>
                      <a:pt x="4167" y="833"/>
                    </a:lnTo>
                    <a:lnTo>
                      <a:pt x="4174" y="825"/>
                    </a:lnTo>
                    <a:lnTo>
                      <a:pt x="4182" y="829"/>
                    </a:lnTo>
                    <a:lnTo>
                      <a:pt x="4197" y="837"/>
                    </a:lnTo>
                    <a:lnTo>
                      <a:pt x="4205" y="841"/>
                    </a:lnTo>
                    <a:lnTo>
                      <a:pt x="4213" y="844"/>
                    </a:lnTo>
                    <a:lnTo>
                      <a:pt x="4220" y="844"/>
                    </a:lnTo>
                    <a:lnTo>
                      <a:pt x="4236" y="841"/>
                    </a:lnTo>
                    <a:lnTo>
                      <a:pt x="4243" y="837"/>
                    </a:lnTo>
                    <a:lnTo>
                      <a:pt x="4251" y="829"/>
                    </a:lnTo>
                    <a:lnTo>
                      <a:pt x="4263" y="821"/>
                    </a:lnTo>
                    <a:lnTo>
                      <a:pt x="4270" y="814"/>
                    </a:lnTo>
                    <a:lnTo>
                      <a:pt x="4282" y="806"/>
                    </a:lnTo>
                    <a:lnTo>
                      <a:pt x="4289" y="795"/>
                    </a:lnTo>
                    <a:lnTo>
                      <a:pt x="4301" y="783"/>
                    </a:lnTo>
                    <a:lnTo>
                      <a:pt x="4309" y="775"/>
                    </a:lnTo>
                    <a:lnTo>
                      <a:pt x="4320" y="764"/>
                    </a:lnTo>
                    <a:lnTo>
                      <a:pt x="4328" y="752"/>
                    </a:lnTo>
                    <a:lnTo>
                      <a:pt x="4339" y="741"/>
                    </a:lnTo>
                    <a:lnTo>
                      <a:pt x="4347" y="729"/>
                    </a:lnTo>
                    <a:lnTo>
                      <a:pt x="4359" y="714"/>
                    </a:lnTo>
                    <a:lnTo>
                      <a:pt x="4370" y="699"/>
                    </a:lnTo>
                    <a:lnTo>
                      <a:pt x="4378" y="683"/>
                    </a:lnTo>
                    <a:lnTo>
                      <a:pt x="4385" y="668"/>
                    </a:lnTo>
                    <a:lnTo>
                      <a:pt x="4397" y="652"/>
                    </a:lnTo>
                    <a:lnTo>
                      <a:pt x="4408" y="637"/>
                    </a:lnTo>
                  </a:path>
                </a:pathLst>
              </a:custGeom>
              <a:noFill/>
              <a:ln w="19050">
                <a:solidFill>
                  <a:srgbClr val="CC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>
                  <a:solidFill>
                    <a:srgbClr val="4D4D4D"/>
                  </a:solidFill>
                </a:endParaRPr>
              </a:p>
            </p:txBody>
          </p:sp>
          <p:sp>
            <p:nvSpPr>
              <p:cNvPr id="44" name="Freeform 167"/>
              <p:cNvSpPr>
                <a:spLocks noChangeAspect="1"/>
              </p:cNvSpPr>
              <p:nvPr/>
            </p:nvSpPr>
            <p:spPr bwMode="auto">
              <a:xfrm>
                <a:off x="1524000" y="3352800"/>
                <a:ext cx="4938712" cy="2066925"/>
              </a:xfrm>
              <a:custGeom>
                <a:avLst/>
                <a:gdLst>
                  <a:gd name="T0" fmla="*/ 81594064 w 4408"/>
                  <a:gd name="T1" fmla="*/ 2147483647 h 1490"/>
                  <a:gd name="T2" fmla="*/ 178250745 w 4408"/>
                  <a:gd name="T3" fmla="*/ 2147483647 h 1490"/>
                  <a:gd name="T4" fmla="*/ 274908512 w 4408"/>
                  <a:gd name="T5" fmla="*/ 2147483647 h 1490"/>
                  <a:gd name="T6" fmla="*/ 371566348 w 4408"/>
                  <a:gd name="T7" fmla="*/ 2147483647 h 1490"/>
                  <a:gd name="T8" fmla="*/ 468222994 w 4408"/>
                  <a:gd name="T9" fmla="*/ 2147483647 h 1490"/>
                  <a:gd name="T10" fmla="*/ 563624795 w 4408"/>
                  <a:gd name="T11" fmla="*/ 2134069538 h 1490"/>
                  <a:gd name="T12" fmla="*/ 660282702 w 4408"/>
                  <a:gd name="T13" fmla="*/ 1743431939 h 1490"/>
                  <a:gd name="T14" fmla="*/ 761960967 w 4408"/>
                  <a:gd name="T15" fmla="*/ 1233488069 h 1490"/>
                  <a:gd name="T16" fmla="*/ 858618733 w 4408"/>
                  <a:gd name="T17" fmla="*/ 700451695 h 1490"/>
                  <a:gd name="T18" fmla="*/ 954020535 w 4408"/>
                  <a:gd name="T19" fmla="*/ 205901816 h 1490"/>
                  <a:gd name="T20" fmla="*/ 1050678301 w 4408"/>
                  <a:gd name="T21" fmla="*/ 5773519 h 1490"/>
                  <a:gd name="T22" fmla="*/ 1147334947 w 4408"/>
                  <a:gd name="T23" fmla="*/ 325209127 h 1490"/>
                  <a:gd name="T24" fmla="*/ 1249013492 w 4408"/>
                  <a:gd name="T25" fmla="*/ 915975200 h 1490"/>
                  <a:gd name="T26" fmla="*/ 1345671259 w 4408"/>
                  <a:gd name="T27" fmla="*/ 1373962627 h 1490"/>
                  <a:gd name="T28" fmla="*/ 1441073060 w 4408"/>
                  <a:gd name="T29" fmla="*/ 1662611036 h 1490"/>
                  <a:gd name="T30" fmla="*/ 1532709207 w 4408"/>
                  <a:gd name="T31" fmla="*/ 1847345519 h 1490"/>
                  <a:gd name="T32" fmla="*/ 1629366974 w 4408"/>
                  <a:gd name="T33" fmla="*/ 1957031228 h 1490"/>
                  <a:gd name="T34" fmla="*/ 1726023620 w 4408"/>
                  <a:gd name="T35" fmla="*/ 2037853518 h 1490"/>
                  <a:gd name="T36" fmla="*/ 1822681386 w 4408"/>
                  <a:gd name="T37" fmla="*/ 2097507173 h 1490"/>
                  <a:gd name="T38" fmla="*/ 1923104806 w 4408"/>
                  <a:gd name="T39" fmla="*/ 2141767098 h 1490"/>
                  <a:gd name="T40" fmla="*/ 2019761452 w 4408"/>
                  <a:gd name="T41" fmla="*/ 2147483647 h 1490"/>
                  <a:gd name="T42" fmla="*/ 2116419219 w 4408"/>
                  <a:gd name="T43" fmla="*/ 2147483647 h 1490"/>
                  <a:gd name="T44" fmla="*/ 2147483647 w 4408"/>
                  <a:gd name="T45" fmla="*/ 2147483647 h 1490"/>
                  <a:gd name="T46" fmla="*/ 2147483647 w 4408"/>
                  <a:gd name="T47" fmla="*/ 2147483647 h 1490"/>
                  <a:gd name="T48" fmla="*/ 2147483647 w 4408"/>
                  <a:gd name="T49" fmla="*/ 2147483647 h 1490"/>
                  <a:gd name="T50" fmla="*/ 2147483647 w 4408"/>
                  <a:gd name="T51" fmla="*/ 2147483647 h 1490"/>
                  <a:gd name="T52" fmla="*/ 2147483647 w 4408"/>
                  <a:gd name="T53" fmla="*/ 2147483647 h 1490"/>
                  <a:gd name="T54" fmla="*/ 2147483647 w 4408"/>
                  <a:gd name="T55" fmla="*/ 2147483647 h 1490"/>
                  <a:gd name="T56" fmla="*/ 2147483647 w 4408"/>
                  <a:gd name="T57" fmla="*/ 2147483647 h 1490"/>
                  <a:gd name="T58" fmla="*/ 2147483647 w 4408"/>
                  <a:gd name="T59" fmla="*/ 2147483647 h 1490"/>
                  <a:gd name="T60" fmla="*/ 2147483647 w 4408"/>
                  <a:gd name="T61" fmla="*/ 2147483647 h 1490"/>
                  <a:gd name="T62" fmla="*/ 2147483647 w 4408"/>
                  <a:gd name="T63" fmla="*/ 2147483647 h 1490"/>
                  <a:gd name="T64" fmla="*/ 2147483647 w 4408"/>
                  <a:gd name="T65" fmla="*/ 2147483647 h 1490"/>
                  <a:gd name="T66" fmla="*/ 2147483647 w 4408"/>
                  <a:gd name="T67" fmla="*/ 2147483647 h 1490"/>
                  <a:gd name="T68" fmla="*/ 2147483647 w 4408"/>
                  <a:gd name="T69" fmla="*/ 2147483647 h 1490"/>
                  <a:gd name="T70" fmla="*/ 2147483647 w 4408"/>
                  <a:gd name="T71" fmla="*/ 2147483647 h 1490"/>
                  <a:gd name="T72" fmla="*/ 2147483647 w 4408"/>
                  <a:gd name="T73" fmla="*/ 2147483647 h 1490"/>
                  <a:gd name="T74" fmla="*/ 2147483647 w 4408"/>
                  <a:gd name="T75" fmla="*/ 2147483647 h 1490"/>
                  <a:gd name="T76" fmla="*/ 2147483647 w 4408"/>
                  <a:gd name="T77" fmla="*/ 2147483647 h 1490"/>
                  <a:gd name="T78" fmla="*/ 2147483647 w 4408"/>
                  <a:gd name="T79" fmla="*/ 2147483647 h 1490"/>
                  <a:gd name="T80" fmla="*/ 2147483647 w 4408"/>
                  <a:gd name="T81" fmla="*/ 2147483647 h 1490"/>
                  <a:gd name="T82" fmla="*/ 2147483647 w 4408"/>
                  <a:gd name="T83" fmla="*/ 2147483647 h 1490"/>
                  <a:gd name="T84" fmla="*/ 2147483647 w 4408"/>
                  <a:gd name="T85" fmla="*/ 2147483647 h 1490"/>
                  <a:gd name="T86" fmla="*/ 2147483647 w 4408"/>
                  <a:gd name="T87" fmla="*/ 2147483647 h 1490"/>
                  <a:gd name="T88" fmla="*/ 2147483647 w 4408"/>
                  <a:gd name="T89" fmla="*/ 2147483647 h 1490"/>
                  <a:gd name="T90" fmla="*/ 2147483647 w 4408"/>
                  <a:gd name="T91" fmla="*/ 2147483647 h 1490"/>
                  <a:gd name="T92" fmla="*/ 2147483647 w 4408"/>
                  <a:gd name="T93" fmla="*/ 2147483647 h 1490"/>
                  <a:gd name="T94" fmla="*/ 2147483647 w 4408"/>
                  <a:gd name="T95" fmla="*/ 2147483647 h 1490"/>
                  <a:gd name="T96" fmla="*/ 2147483647 w 4408"/>
                  <a:gd name="T97" fmla="*/ 2120598463 h 1490"/>
                  <a:gd name="T98" fmla="*/ 2147483647 w 4408"/>
                  <a:gd name="T99" fmla="*/ 2089809614 h 1490"/>
                  <a:gd name="T100" fmla="*/ 2147483647 w 4408"/>
                  <a:gd name="T101" fmla="*/ 2053247249 h 1490"/>
                  <a:gd name="T102" fmla="*/ 2147483647 w 4408"/>
                  <a:gd name="T103" fmla="*/ 2008988711 h 1490"/>
                  <a:gd name="T104" fmla="*/ 2147483647 w 4408"/>
                  <a:gd name="T105" fmla="*/ 1943561540 h 1490"/>
                  <a:gd name="T106" fmla="*/ 2147483647 w 4408"/>
                  <a:gd name="T107" fmla="*/ 1860815207 h 1490"/>
                  <a:gd name="T108" fmla="*/ 2147483647 w 4408"/>
                  <a:gd name="T109" fmla="*/ 1758827057 h 1490"/>
                  <a:gd name="T110" fmla="*/ 2147483647 w 4408"/>
                  <a:gd name="T111" fmla="*/ 1624124628 h 1490"/>
                  <a:gd name="T112" fmla="*/ 2147483647 w 4408"/>
                  <a:gd name="T113" fmla="*/ 1454785264 h 149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408"/>
                  <a:gd name="T172" fmla="*/ 0 h 1490"/>
                  <a:gd name="T173" fmla="*/ 4408 w 4408"/>
                  <a:gd name="T174" fmla="*/ 1490 h 149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408" h="1490">
                    <a:moveTo>
                      <a:pt x="0" y="1490"/>
                    </a:moveTo>
                    <a:lnTo>
                      <a:pt x="8" y="1486"/>
                    </a:lnTo>
                    <a:lnTo>
                      <a:pt x="16" y="1486"/>
                    </a:lnTo>
                    <a:lnTo>
                      <a:pt x="27" y="1482"/>
                    </a:lnTo>
                    <a:lnTo>
                      <a:pt x="39" y="1482"/>
                    </a:lnTo>
                    <a:lnTo>
                      <a:pt x="46" y="1478"/>
                    </a:lnTo>
                    <a:lnTo>
                      <a:pt x="54" y="1478"/>
                    </a:lnTo>
                    <a:lnTo>
                      <a:pt x="65" y="1474"/>
                    </a:lnTo>
                    <a:lnTo>
                      <a:pt x="77" y="1470"/>
                    </a:lnTo>
                    <a:lnTo>
                      <a:pt x="85" y="1466"/>
                    </a:lnTo>
                    <a:lnTo>
                      <a:pt x="92" y="1463"/>
                    </a:lnTo>
                    <a:lnTo>
                      <a:pt x="108" y="1459"/>
                    </a:lnTo>
                    <a:lnTo>
                      <a:pt x="115" y="1459"/>
                    </a:lnTo>
                    <a:lnTo>
                      <a:pt x="123" y="1455"/>
                    </a:lnTo>
                    <a:lnTo>
                      <a:pt x="131" y="1451"/>
                    </a:lnTo>
                    <a:lnTo>
                      <a:pt x="142" y="1447"/>
                    </a:lnTo>
                    <a:lnTo>
                      <a:pt x="154" y="1443"/>
                    </a:lnTo>
                    <a:lnTo>
                      <a:pt x="161" y="1440"/>
                    </a:lnTo>
                    <a:lnTo>
                      <a:pt x="169" y="1432"/>
                    </a:lnTo>
                    <a:lnTo>
                      <a:pt x="181" y="1428"/>
                    </a:lnTo>
                    <a:lnTo>
                      <a:pt x="192" y="1424"/>
                    </a:lnTo>
                    <a:lnTo>
                      <a:pt x="200" y="1417"/>
                    </a:lnTo>
                    <a:lnTo>
                      <a:pt x="208" y="1413"/>
                    </a:lnTo>
                    <a:lnTo>
                      <a:pt x="219" y="1405"/>
                    </a:lnTo>
                    <a:lnTo>
                      <a:pt x="231" y="1401"/>
                    </a:lnTo>
                    <a:lnTo>
                      <a:pt x="238" y="1394"/>
                    </a:lnTo>
                    <a:lnTo>
                      <a:pt x="250" y="1386"/>
                    </a:lnTo>
                    <a:lnTo>
                      <a:pt x="257" y="1378"/>
                    </a:lnTo>
                    <a:lnTo>
                      <a:pt x="269" y="1370"/>
                    </a:lnTo>
                    <a:lnTo>
                      <a:pt x="277" y="1363"/>
                    </a:lnTo>
                    <a:lnTo>
                      <a:pt x="288" y="1355"/>
                    </a:lnTo>
                    <a:lnTo>
                      <a:pt x="296" y="1344"/>
                    </a:lnTo>
                    <a:lnTo>
                      <a:pt x="307" y="1336"/>
                    </a:lnTo>
                    <a:lnTo>
                      <a:pt x="315" y="1324"/>
                    </a:lnTo>
                    <a:lnTo>
                      <a:pt x="327" y="1313"/>
                    </a:lnTo>
                    <a:lnTo>
                      <a:pt x="334" y="1305"/>
                    </a:lnTo>
                    <a:lnTo>
                      <a:pt x="346" y="1294"/>
                    </a:lnTo>
                    <a:lnTo>
                      <a:pt x="357" y="1278"/>
                    </a:lnTo>
                    <a:lnTo>
                      <a:pt x="365" y="1267"/>
                    </a:lnTo>
                    <a:lnTo>
                      <a:pt x="373" y="1251"/>
                    </a:lnTo>
                    <a:lnTo>
                      <a:pt x="380" y="1236"/>
                    </a:lnTo>
                    <a:lnTo>
                      <a:pt x="396" y="1221"/>
                    </a:lnTo>
                    <a:lnTo>
                      <a:pt x="403" y="1205"/>
                    </a:lnTo>
                    <a:lnTo>
                      <a:pt x="411" y="1190"/>
                    </a:lnTo>
                    <a:lnTo>
                      <a:pt x="419" y="1171"/>
                    </a:lnTo>
                    <a:lnTo>
                      <a:pt x="434" y="1152"/>
                    </a:lnTo>
                    <a:lnTo>
                      <a:pt x="442" y="1129"/>
                    </a:lnTo>
                    <a:lnTo>
                      <a:pt x="449" y="1109"/>
                    </a:lnTo>
                    <a:lnTo>
                      <a:pt x="457" y="1086"/>
                    </a:lnTo>
                    <a:lnTo>
                      <a:pt x="472" y="1063"/>
                    </a:lnTo>
                    <a:lnTo>
                      <a:pt x="480" y="1036"/>
                    </a:lnTo>
                    <a:lnTo>
                      <a:pt x="488" y="1013"/>
                    </a:lnTo>
                    <a:lnTo>
                      <a:pt x="499" y="990"/>
                    </a:lnTo>
                    <a:lnTo>
                      <a:pt x="511" y="960"/>
                    </a:lnTo>
                    <a:lnTo>
                      <a:pt x="519" y="933"/>
                    </a:lnTo>
                    <a:lnTo>
                      <a:pt x="526" y="906"/>
                    </a:lnTo>
                    <a:lnTo>
                      <a:pt x="538" y="871"/>
                    </a:lnTo>
                    <a:lnTo>
                      <a:pt x="549" y="841"/>
                    </a:lnTo>
                    <a:lnTo>
                      <a:pt x="557" y="810"/>
                    </a:lnTo>
                    <a:lnTo>
                      <a:pt x="568" y="779"/>
                    </a:lnTo>
                    <a:lnTo>
                      <a:pt x="576" y="748"/>
                    </a:lnTo>
                    <a:lnTo>
                      <a:pt x="588" y="714"/>
                    </a:lnTo>
                    <a:lnTo>
                      <a:pt x="595" y="675"/>
                    </a:lnTo>
                    <a:lnTo>
                      <a:pt x="607" y="641"/>
                    </a:lnTo>
                    <a:lnTo>
                      <a:pt x="615" y="606"/>
                    </a:lnTo>
                    <a:lnTo>
                      <a:pt x="626" y="576"/>
                    </a:lnTo>
                    <a:lnTo>
                      <a:pt x="634" y="537"/>
                    </a:lnTo>
                    <a:lnTo>
                      <a:pt x="645" y="503"/>
                    </a:lnTo>
                    <a:lnTo>
                      <a:pt x="653" y="468"/>
                    </a:lnTo>
                    <a:lnTo>
                      <a:pt x="661" y="430"/>
                    </a:lnTo>
                    <a:lnTo>
                      <a:pt x="676" y="395"/>
                    </a:lnTo>
                    <a:lnTo>
                      <a:pt x="684" y="364"/>
                    </a:lnTo>
                    <a:lnTo>
                      <a:pt x="691" y="330"/>
                    </a:lnTo>
                    <a:lnTo>
                      <a:pt x="699" y="291"/>
                    </a:lnTo>
                    <a:lnTo>
                      <a:pt x="714" y="257"/>
                    </a:lnTo>
                    <a:lnTo>
                      <a:pt x="722" y="226"/>
                    </a:lnTo>
                    <a:lnTo>
                      <a:pt x="730" y="199"/>
                    </a:lnTo>
                    <a:lnTo>
                      <a:pt x="737" y="176"/>
                    </a:lnTo>
                    <a:lnTo>
                      <a:pt x="753" y="142"/>
                    </a:lnTo>
                    <a:lnTo>
                      <a:pt x="760" y="107"/>
                    </a:lnTo>
                    <a:lnTo>
                      <a:pt x="768" y="80"/>
                    </a:lnTo>
                    <a:lnTo>
                      <a:pt x="776" y="61"/>
                    </a:lnTo>
                    <a:lnTo>
                      <a:pt x="791" y="38"/>
                    </a:lnTo>
                    <a:lnTo>
                      <a:pt x="799" y="19"/>
                    </a:lnTo>
                    <a:lnTo>
                      <a:pt x="807" y="7"/>
                    </a:lnTo>
                    <a:lnTo>
                      <a:pt x="818" y="0"/>
                    </a:lnTo>
                    <a:lnTo>
                      <a:pt x="830" y="3"/>
                    </a:lnTo>
                    <a:lnTo>
                      <a:pt x="837" y="3"/>
                    </a:lnTo>
                    <a:lnTo>
                      <a:pt x="845" y="7"/>
                    </a:lnTo>
                    <a:lnTo>
                      <a:pt x="856" y="15"/>
                    </a:lnTo>
                    <a:lnTo>
                      <a:pt x="868" y="30"/>
                    </a:lnTo>
                    <a:lnTo>
                      <a:pt x="876" y="50"/>
                    </a:lnTo>
                    <a:lnTo>
                      <a:pt x="883" y="73"/>
                    </a:lnTo>
                    <a:lnTo>
                      <a:pt x="895" y="103"/>
                    </a:lnTo>
                    <a:lnTo>
                      <a:pt x="903" y="134"/>
                    </a:lnTo>
                    <a:lnTo>
                      <a:pt x="914" y="169"/>
                    </a:lnTo>
                    <a:lnTo>
                      <a:pt x="926" y="207"/>
                    </a:lnTo>
                    <a:lnTo>
                      <a:pt x="933" y="245"/>
                    </a:lnTo>
                    <a:lnTo>
                      <a:pt x="941" y="284"/>
                    </a:lnTo>
                    <a:lnTo>
                      <a:pt x="952" y="318"/>
                    </a:lnTo>
                    <a:lnTo>
                      <a:pt x="964" y="361"/>
                    </a:lnTo>
                    <a:lnTo>
                      <a:pt x="972" y="399"/>
                    </a:lnTo>
                    <a:lnTo>
                      <a:pt x="979" y="437"/>
                    </a:lnTo>
                    <a:lnTo>
                      <a:pt x="995" y="476"/>
                    </a:lnTo>
                    <a:lnTo>
                      <a:pt x="1002" y="510"/>
                    </a:lnTo>
                    <a:lnTo>
                      <a:pt x="1010" y="545"/>
                    </a:lnTo>
                    <a:lnTo>
                      <a:pt x="1018" y="579"/>
                    </a:lnTo>
                    <a:lnTo>
                      <a:pt x="1033" y="610"/>
                    </a:lnTo>
                    <a:lnTo>
                      <a:pt x="1041" y="637"/>
                    </a:lnTo>
                    <a:lnTo>
                      <a:pt x="1048" y="664"/>
                    </a:lnTo>
                    <a:lnTo>
                      <a:pt x="1056" y="691"/>
                    </a:lnTo>
                    <a:lnTo>
                      <a:pt x="1072" y="714"/>
                    </a:lnTo>
                    <a:lnTo>
                      <a:pt x="1079" y="741"/>
                    </a:lnTo>
                    <a:lnTo>
                      <a:pt x="1087" y="760"/>
                    </a:lnTo>
                    <a:lnTo>
                      <a:pt x="1095" y="783"/>
                    </a:lnTo>
                    <a:lnTo>
                      <a:pt x="1110" y="802"/>
                    </a:lnTo>
                    <a:lnTo>
                      <a:pt x="1118" y="818"/>
                    </a:lnTo>
                    <a:lnTo>
                      <a:pt x="1125" y="837"/>
                    </a:lnTo>
                    <a:lnTo>
                      <a:pt x="1137" y="852"/>
                    </a:lnTo>
                    <a:lnTo>
                      <a:pt x="1148" y="864"/>
                    </a:lnTo>
                    <a:lnTo>
                      <a:pt x="1156" y="879"/>
                    </a:lnTo>
                    <a:lnTo>
                      <a:pt x="1164" y="894"/>
                    </a:lnTo>
                    <a:lnTo>
                      <a:pt x="1175" y="906"/>
                    </a:lnTo>
                    <a:lnTo>
                      <a:pt x="1183" y="914"/>
                    </a:lnTo>
                    <a:lnTo>
                      <a:pt x="1194" y="925"/>
                    </a:lnTo>
                    <a:lnTo>
                      <a:pt x="1202" y="937"/>
                    </a:lnTo>
                    <a:lnTo>
                      <a:pt x="1214" y="952"/>
                    </a:lnTo>
                    <a:lnTo>
                      <a:pt x="1221" y="960"/>
                    </a:lnTo>
                    <a:lnTo>
                      <a:pt x="1233" y="967"/>
                    </a:lnTo>
                    <a:lnTo>
                      <a:pt x="1244" y="975"/>
                    </a:lnTo>
                    <a:lnTo>
                      <a:pt x="1252" y="979"/>
                    </a:lnTo>
                    <a:lnTo>
                      <a:pt x="1260" y="986"/>
                    </a:lnTo>
                    <a:lnTo>
                      <a:pt x="1271" y="994"/>
                    </a:lnTo>
                    <a:lnTo>
                      <a:pt x="1283" y="1002"/>
                    </a:lnTo>
                    <a:lnTo>
                      <a:pt x="1290" y="1010"/>
                    </a:lnTo>
                    <a:lnTo>
                      <a:pt x="1298" y="1017"/>
                    </a:lnTo>
                    <a:lnTo>
                      <a:pt x="1310" y="1025"/>
                    </a:lnTo>
                    <a:lnTo>
                      <a:pt x="1321" y="1033"/>
                    </a:lnTo>
                    <a:lnTo>
                      <a:pt x="1329" y="1036"/>
                    </a:lnTo>
                    <a:lnTo>
                      <a:pt x="1336" y="1040"/>
                    </a:lnTo>
                    <a:lnTo>
                      <a:pt x="1352" y="1048"/>
                    </a:lnTo>
                    <a:lnTo>
                      <a:pt x="1360" y="1052"/>
                    </a:lnTo>
                    <a:lnTo>
                      <a:pt x="1367" y="1056"/>
                    </a:lnTo>
                    <a:lnTo>
                      <a:pt x="1375" y="1059"/>
                    </a:lnTo>
                    <a:lnTo>
                      <a:pt x="1390" y="1067"/>
                    </a:lnTo>
                    <a:lnTo>
                      <a:pt x="1398" y="1071"/>
                    </a:lnTo>
                    <a:lnTo>
                      <a:pt x="1406" y="1075"/>
                    </a:lnTo>
                    <a:lnTo>
                      <a:pt x="1413" y="1079"/>
                    </a:lnTo>
                    <a:lnTo>
                      <a:pt x="1425" y="1082"/>
                    </a:lnTo>
                    <a:lnTo>
                      <a:pt x="1436" y="1086"/>
                    </a:lnTo>
                    <a:lnTo>
                      <a:pt x="1444" y="1090"/>
                    </a:lnTo>
                    <a:lnTo>
                      <a:pt x="1452" y="1090"/>
                    </a:lnTo>
                    <a:lnTo>
                      <a:pt x="1463" y="1094"/>
                    </a:lnTo>
                    <a:lnTo>
                      <a:pt x="1475" y="1098"/>
                    </a:lnTo>
                    <a:lnTo>
                      <a:pt x="1482" y="1102"/>
                    </a:lnTo>
                    <a:lnTo>
                      <a:pt x="1494" y="1106"/>
                    </a:lnTo>
                    <a:lnTo>
                      <a:pt x="1502" y="1106"/>
                    </a:lnTo>
                    <a:lnTo>
                      <a:pt x="1513" y="1109"/>
                    </a:lnTo>
                    <a:lnTo>
                      <a:pt x="1521" y="1113"/>
                    </a:lnTo>
                    <a:lnTo>
                      <a:pt x="1532" y="1113"/>
                    </a:lnTo>
                    <a:lnTo>
                      <a:pt x="1540" y="1117"/>
                    </a:lnTo>
                    <a:lnTo>
                      <a:pt x="1552" y="1117"/>
                    </a:lnTo>
                    <a:lnTo>
                      <a:pt x="1563" y="1121"/>
                    </a:lnTo>
                    <a:lnTo>
                      <a:pt x="1571" y="1121"/>
                    </a:lnTo>
                    <a:lnTo>
                      <a:pt x="1578" y="1125"/>
                    </a:lnTo>
                    <a:lnTo>
                      <a:pt x="1590" y="1125"/>
                    </a:lnTo>
                    <a:lnTo>
                      <a:pt x="1601" y="1125"/>
                    </a:lnTo>
                    <a:lnTo>
                      <a:pt x="1609" y="1129"/>
                    </a:lnTo>
                    <a:lnTo>
                      <a:pt x="1617" y="1129"/>
                    </a:lnTo>
                    <a:lnTo>
                      <a:pt x="1628" y="1129"/>
                    </a:lnTo>
                    <a:lnTo>
                      <a:pt x="1640" y="1132"/>
                    </a:lnTo>
                    <a:lnTo>
                      <a:pt x="1648" y="1132"/>
                    </a:lnTo>
                    <a:lnTo>
                      <a:pt x="1655" y="1132"/>
                    </a:lnTo>
                    <a:lnTo>
                      <a:pt x="1663" y="1132"/>
                    </a:lnTo>
                    <a:lnTo>
                      <a:pt x="1678" y="1132"/>
                    </a:lnTo>
                    <a:lnTo>
                      <a:pt x="1686" y="1136"/>
                    </a:lnTo>
                    <a:lnTo>
                      <a:pt x="1694" y="1136"/>
                    </a:lnTo>
                    <a:lnTo>
                      <a:pt x="1705" y="1136"/>
                    </a:lnTo>
                    <a:lnTo>
                      <a:pt x="1717" y="1140"/>
                    </a:lnTo>
                    <a:lnTo>
                      <a:pt x="1724" y="1140"/>
                    </a:lnTo>
                    <a:lnTo>
                      <a:pt x="1732" y="1140"/>
                    </a:lnTo>
                    <a:lnTo>
                      <a:pt x="1744" y="1140"/>
                    </a:lnTo>
                    <a:lnTo>
                      <a:pt x="1755" y="1144"/>
                    </a:lnTo>
                    <a:lnTo>
                      <a:pt x="1763" y="1144"/>
                    </a:lnTo>
                    <a:lnTo>
                      <a:pt x="1770" y="1144"/>
                    </a:lnTo>
                    <a:lnTo>
                      <a:pt x="1782" y="1144"/>
                    </a:lnTo>
                    <a:lnTo>
                      <a:pt x="1793" y="1144"/>
                    </a:lnTo>
                    <a:lnTo>
                      <a:pt x="1801" y="1148"/>
                    </a:lnTo>
                    <a:lnTo>
                      <a:pt x="1813" y="1148"/>
                    </a:lnTo>
                    <a:lnTo>
                      <a:pt x="1820" y="1148"/>
                    </a:lnTo>
                    <a:lnTo>
                      <a:pt x="1832" y="1148"/>
                    </a:lnTo>
                    <a:lnTo>
                      <a:pt x="1840" y="1152"/>
                    </a:lnTo>
                    <a:lnTo>
                      <a:pt x="1851" y="1152"/>
                    </a:lnTo>
                    <a:lnTo>
                      <a:pt x="1859" y="1152"/>
                    </a:lnTo>
                    <a:lnTo>
                      <a:pt x="1870" y="1152"/>
                    </a:lnTo>
                    <a:lnTo>
                      <a:pt x="1878" y="1152"/>
                    </a:lnTo>
                    <a:lnTo>
                      <a:pt x="1889" y="1152"/>
                    </a:lnTo>
                    <a:lnTo>
                      <a:pt x="1897" y="1152"/>
                    </a:lnTo>
                    <a:lnTo>
                      <a:pt x="1909" y="1152"/>
                    </a:lnTo>
                    <a:lnTo>
                      <a:pt x="1920" y="1155"/>
                    </a:lnTo>
                    <a:lnTo>
                      <a:pt x="1928" y="1155"/>
                    </a:lnTo>
                    <a:lnTo>
                      <a:pt x="1936" y="1155"/>
                    </a:lnTo>
                    <a:lnTo>
                      <a:pt x="1943" y="1155"/>
                    </a:lnTo>
                    <a:lnTo>
                      <a:pt x="1959" y="1155"/>
                    </a:lnTo>
                    <a:lnTo>
                      <a:pt x="1966" y="1155"/>
                    </a:lnTo>
                    <a:lnTo>
                      <a:pt x="1974" y="1155"/>
                    </a:lnTo>
                    <a:lnTo>
                      <a:pt x="1982" y="1155"/>
                    </a:lnTo>
                    <a:lnTo>
                      <a:pt x="1997" y="1155"/>
                    </a:lnTo>
                    <a:lnTo>
                      <a:pt x="2005" y="1155"/>
                    </a:lnTo>
                    <a:lnTo>
                      <a:pt x="2012" y="1155"/>
                    </a:lnTo>
                    <a:lnTo>
                      <a:pt x="2020" y="1155"/>
                    </a:lnTo>
                    <a:lnTo>
                      <a:pt x="2035" y="1155"/>
                    </a:lnTo>
                    <a:lnTo>
                      <a:pt x="2043" y="1155"/>
                    </a:lnTo>
                    <a:lnTo>
                      <a:pt x="2051" y="1155"/>
                    </a:lnTo>
                    <a:lnTo>
                      <a:pt x="2062" y="1155"/>
                    </a:lnTo>
                    <a:lnTo>
                      <a:pt x="2074" y="1159"/>
                    </a:lnTo>
                    <a:lnTo>
                      <a:pt x="2081" y="1155"/>
                    </a:lnTo>
                    <a:lnTo>
                      <a:pt x="2089" y="1155"/>
                    </a:lnTo>
                    <a:lnTo>
                      <a:pt x="2101" y="1159"/>
                    </a:lnTo>
                    <a:lnTo>
                      <a:pt x="2112" y="1159"/>
                    </a:lnTo>
                    <a:lnTo>
                      <a:pt x="2120" y="1159"/>
                    </a:lnTo>
                    <a:lnTo>
                      <a:pt x="2131" y="1159"/>
                    </a:lnTo>
                    <a:lnTo>
                      <a:pt x="2139" y="1159"/>
                    </a:lnTo>
                    <a:lnTo>
                      <a:pt x="2151" y="1159"/>
                    </a:lnTo>
                    <a:lnTo>
                      <a:pt x="2158" y="1159"/>
                    </a:lnTo>
                    <a:lnTo>
                      <a:pt x="2170" y="1159"/>
                    </a:lnTo>
                    <a:lnTo>
                      <a:pt x="2177" y="1159"/>
                    </a:lnTo>
                    <a:lnTo>
                      <a:pt x="2185" y="1159"/>
                    </a:lnTo>
                    <a:lnTo>
                      <a:pt x="2197" y="1159"/>
                    </a:lnTo>
                    <a:lnTo>
                      <a:pt x="2208" y="1159"/>
                    </a:lnTo>
                    <a:lnTo>
                      <a:pt x="2216" y="1159"/>
                    </a:lnTo>
                    <a:lnTo>
                      <a:pt x="2224" y="1159"/>
                    </a:lnTo>
                    <a:lnTo>
                      <a:pt x="2239" y="1159"/>
                    </a:lnTo>
                    <a:lnTo>
                      <a:pt x="2247" y="1159"/>
                    </a:lnTo>
                    <a:lnTo>
                      <a:pt x="2254" y="1159"/>
                    </a:lnTo>
                    <a:lnTo>
                      <a:pt x="2262" y="1159"/>
                    </a:lnTo>
                    <a:lnTo>
                      <a:pt x="2277" y="1159"/>
                    </a:lnTo>
                    <a:lnTo>
                      <a:pt x="2285" y="1159"/>
                    </a:lnTo>
                    <a:lnTo>
                      <a:pt x="2293" y="1159"/>
                    </a:lnTo>
                    <a:lnTo>
                      <a:pt x="2300" y="1159"/>
                    </a:lnTo>
                    <a:lnTo>
                      <a:pt x="2316" y="1159"/>
                    </a:lnTo>
                    <a:lnTo>
                      <a:pt x="2323" y="1159"/>
                    </a:lnTo>
                    <a:lnTo>
                      <a:pt x="2331" y="1159"/>
                    </a:lnTo>
                    <a:lnTo>
                      <a:pt x="2339" y="1159"/>
                    </a:lnTo>
                    <a:lnTo>
                      <a:pt x="2354" y="1159"/>
                    </a:lnTo>
                    <a:lnTo>
                      <a:pt x="2362" y="1155"/>
                    </a:lnTo>
                    <a:lnTo>
                      <a:pt x="2369" y="1155"/>
                    </a:lnTo>
                    <a:lnTo>
                      <a:pt x="2381" y="1155"/>
                    </a:lnTo>
                    <a:lnTo>
                      <a:pt x="2392" y="1155"/>
                    </a:lnTo>
                    <a:lnTo>
                      <a:pt x="2400" y="1155"/>
                    </a:lnTo>
                    <a:lnTo>
                      <a:pt x="2408" y="1155"/>
                    </a:lnTo>
                    <a:lnTo>
                      <a:pt x="2419" y="1155"/>
                    </a:lnTo>
                    <a:lnTo>
                      <a:pt x="2431" y="1155"/>
                    </a:lnTo>
                    <a:lnTo>
                      <a:pt x="2439" y="1155"/>
                    </a:lnTo>
                    <a:lnTo>
                      <a:pt x="2446" y="1155"/>
                    </a:lnTo>
                    <a:lnTo>
                      <a:pt x="2458" y="1155"/>
                    </a:lnTo>
                    <a:lnTo>
                      <a:pt x="2465" y="1155"/>
                    </a:lnTo>
                    <a:lnTo>
                      <a:pt x="2477" y="1155"/>
                    </a:lnTo>
                    <a:lnTo>
                      <a:pt x="2488" y="1155"/>
                    </a:lnTo>
                    <a:lnTo>
                      <a:pt x="2496" y="1155"/>
                    </a:lnTo>
                    <a:lnTo>
                      <a:pt x="2504" y="1155"/>
                    </a:lnTo>
                    <a:lnTo>
                      <a:pt x="2515" y="1155"/>
                    </a:lnTo>
                    <a:lnTo>
                      <a:pt x="2527" y="1155"/>
                    </a:lnTo>
                    <a:lnTo>
                      <a:pt x="2535" y="1155"/>
                    </a:lnTo>
                    <a:lnTo>
                      <a:pt x="2542" y="1155"/>
                    </a:lnTo>
                    <a:lnTo>
                      <a:pt x="2558" y="1152"/>
                    </a:lnTo>
                    <a:lnTo>
                      <a:pt x="2565" y="1152"/>
                    </a:lnTo>
                    <a:lnTo>
                      <a:pt x="2573" y="1155"/>
                    </a:lnTo>
                    <a:lnTo>
                      <a:pt x="2581" y="1152"/>
                    </a:lnTo>
                    <a:lnTo>
                      <a:pt x="2596" y="1152"/>
                    </a:lnTo>
                    <a:lnTo>
                      <a:pt x="2604" y="1152"/>
                    </a:lnTo>
                    <a:lnTo>
                      <a:pt x="2611" y="1152"/>
                    </a:lnTo>
                    <a:lnTo>
                      <a:pt x="2619" y="1152"/>
                    </a:lnTo>
                    <a:lnTo>
                      <a:pt x="2634" y="1152"/>
                    </a:lnTo>
                    <a:lnTo>
                      <a:pt x="2642" y="1152"/>
                    </a:lnTo>
                    <a:lnTo>
                      <a:pt x="2650" y="1152"/>
                    </a:lnTo>
                    <a:lnTo>
                      <a:pt x="2657" y="1152"/>
                    </a:lnTo>
                    <a:lnTo>
                      <a:pt x="2673" y="1152"/>
                    </a:lnTo>
                    <a:lnTo>
                      <a:pt x="2680" y="1152"/>
                    </a:lnTo>
                    <a:lnTo>
                      <a:pt x="2688" y="1152"/>
                    </a:lnTo>
                    <a:lnTo>
                      <a:pt x="2700" y="1152"/>
                    </a:lnTo>
                    <a:lnTo>
                      <a:pt x="2707" y="1152"/>
                    </a:lnTo>
                    <a:lnTo>
                      <a:pt x="2719" y="1152"/>
                    </a:lnTo>
                    <a:lnTo>
                      <a:pt x="2727" y="1152"/>
                    </a:lnTo>
                    <a:lnTo>
                      <a:pt x="2738" y="1152"/>
                    </a:lnTo>
                    <a:lnTo>
                      <a:pt x="2746" y="1152"/>
                    </a:lnTo>
                    <a:lnTo>
                      <a:pt x="2757" y="1152"/>
                    </a:lnTo>
                    <a:lnTo>
                      <a:pt x="2765" y="1152"/>
                    </a:lnTo>
                    <a:lnTo>
                      <a:pt x="2776" y="1152"/>
                    </a:lnTo>
                    <a:lnTo>
                      <a:pt x="2784" y="1152"/>
                    </a:lnTo>
                    <a:lnTo>
                      <a:pt x="2796" y="1152"/>
                    </a:lnTo>
                    <a:lnTo>
                      <a:pt x="2807" y="1152"/>
                    </a:lnTo>
                    <a:lnTo>
                      <a:pt x="2815" y="1152"/>
                    </a:lnTo>
                    <a:lnTo>
                      <a:pt x="2823" y="1152"/>
                    </a:lnTo>
                    <a:lnTo>
                      <a:pt x="2834" y="1152"/>
                    </a:lnTo>
                    <a:lnTo>
                      <a:pt x="2846" y="1152"/>
                    </a:lnTo>
                    <a:lnTo>
                      <a:pt x="2853" y="1152"/>
                    </a:lnTo>
                    <a:lnTo>
                      <a:pt x="2861" y="1152"/>
                    </a:lnTo>
                    <a:lnTo>
                      <a:pt x="2872" y="1152"/>
                    </a:lnTo>
                    <a:lnTo>
                      <a:pt x="2884" y="1152"/>
                    </a:lnTo>
                    <a:lnTo>
                      <a:pt x="2892" y="1152"/>
                    </a:lnTo>
                    <a:lnTo>
                      <a:pt x="2899" y="1152"/>
                    </a:lnTo>
                    <a:lnTo>
                      <a:pt x="2915" y="1152"/>
                    </a:lnTo>
                    <a:lnTo>
                      <a:pt x="2922" y="1152"/>
                    </a:lnTo>
                    <a:lnTo>
                      <a:pt x="2930" y="1152"/>
                    </a:lnTo>
                    <a:lnTo>
                      <a:pt x="2938" y="1152"/>
                    </a:lnTo>
                    <a:lnTo>
                      <a:pt x="2953" y="1152"/>
                    </a:lnTo>
                    <a:lnTo>
                      <a:pt x="2961" y="1152"/>
                    </a:lnTo>
                    <a:lnTo>
                      <a:pt x="2968" y="1152"/>
                    </a:lnTo>
                    <a:lnTo>
                      <a:pt x="2976" y="1152"/>
                    </a:lnTo>
                    <a:lnTo>
                      <a:pt x="2988" y="1152"/>
                    </a:lnTo>
                    <a:lnTo>
                      <a:pt x="2999" y="1152"/>
                    </a:lnTo>
                    <a:lnTo>
                      <a:pt x="3007" y="1152"/>
                    </a:lnTo>
                    <a:lnTo>
                      <a:pt x="3015" y="1152"/>
                    </a:lnTo>
                    <a:lnTo>
                      <a:pt x="3026" y="1152"/>
                    </a:lnTo>
                    <a:lnTo>
                      <a:pt x="3038" y="1152"/>
                    </a:lnTo>
                    <a:lnTo>
                      <a:pt x="3045" y="1152"/>
                    </a:lnTo>
                    <a:lnTo>
                      <a:pt x="3057" y="1152"/>
                    </a:lnTo>
                    <a:lnTo>
                      <a:pt x="3064" y="1152"/>
                    </a:lnTo>
                    <a:lnTo>
                      <a:pt x="3076" y="1152"/>
                    </a:lnTo>
                    <a:lnTo>
                      <a:pt x="3084" y="1152"/>
                    </a:lnTo>
                    <a:lnTo>
                      <a:pt x="3095" y="1148"/>
                    </a:lnTo>
                    <a:lnTo>
                      <a:pt x="3103" y="1148"/>
                    </a:lnTo>
                    <a:lnTo>
                      <a:pt x="3114" y="1148"/>
                    </a:lnTo>
                    <a:lnTo>
                      <a:pt x="3126" y="1148"/>
                    </a:lnTo>
                    <a:lnTo>
                      <a:pt x="3134" y="1148"/>
                    </a:lnTo>
                    <a:lnTo>
                      <a:pt x="3141" y="1148"/>
                    </a:lnTo>
                    <a:lnTo>
                      <a:pt x="3153" y="1148"/>
                    </a:lnTo>
                    <a:lnTo>
                      <a:pt x="3164" y="1148"/>
                    </a:lnTo>
                    <a:lnTo>
                      <a:pt x="3172" y="1148"/>
                    </a:lnTo>
                    <a:lnTo>
                      <a:pt x="3180" y="1148"/>
                    </a:lnTo>
                    <a:lnTo>
                      <a:pt x="3191" y="1148"/>
                    </a:lnTo>
                    <a:lnTo>
                      <a:pt x="3203" y="1148"/>
                    </a:lnTo>
                    <a:lnTo>
                      <a:pt x="3210" y="1148"/>
                    </a:lnTo>
                    <a:lnTo>
                      <a:pt x="3218" y="1148"/>
                    </a:lnTo>
                    <a:lnTo>
                      <a:pt x="3226" y="1148"/>
                    </a:lnTo>
                    <a:lnTo>
                      <a:pt x="3241" y="1148"/>
                    </a:lnTo>
                    <a:lnTo>
                      <a:pt x="3249" y="1148"/>
                    </a:lnTo>
                    <a:lnTo>
                      <a:pt x="3256" y="1148"/>
                    </a:lnTo>
                    <a:lnTo>
                      <a:pt x="3268" y="1144"/>
                    </a:lnTo>
                    <a:lnTo>
                      <a:pt x="3280" y="1144"/>
                    </a:lnTo>
                    <a:lnTo>
                      <a:pt x="3287" y="1144"/>
                    </a:lnTo>
                    <a:lnTo>
                      <a:pt x="3295" y="1144"/>
                    </a:lnTo>
                    <a:lnTo>
                      <a:pt x="3306" y="1144"/>
                    </a:lnTo>
                    <a:lnTo>
                      <a:pt x="3318" y="1144"/>
                    </a:lnTo>
                    <a:lnTo>
                      <a:pt x="3326" y="1144"/>
                    </a:lnTo>
                    <a:lnTo>
                      <a:pt x="3333" y="1144"/>
                    </a:lnTo>
                    <a:lnTo>
                      <a:pt x="3345" y="1144"/>
                    </a:lnTo>
                    <a:lnTo>
                      <a:pt x="3356" y="1144"/>
                    </a:lnTo>
                    <a:lnTo>
                      <a:pt x="3364" y="1144"/>
                    </a:lnTo>
                    <a:lnTo>
                      <a:pt x="3376" y="1144"/>
                    </a:lnTo>
                    <a:lnTo>
                      <a:pt x="3383" y="1144"/>
                    </a:lnTo>
                    <a:lnTo>
                      <a:pt x="3395" y="1140"/>
                    </a:lnTo>
                    <a:lnTo>
                      <a:pt x="3402" y="1140"/>
                    </a:lnTo>
                    <a:lnTo>
                      <a:pt x="3414" y="1140"/>
                    </a:lnTo>
                    <a:lnTo>
                      <a:pt x="3422" y="1140"/>
                    </a:lnTo>
                    <a:lnTo>
                      <a:pt x="3433" y="1140"/>
                    </a:lnTo>
                    <a:lnTo>
                      <a:pt x="3441" y="1140"/>
                    </a:lnTo>
                    <a:lnTo>
                      <a:pt x="3452" y="1140"/>
                    </a:lnTo>
                    <a:lnTo>
                      <a:pt x="3460" y="1136"/>
                    </a:lnTo>
                    <a:lnTo>
                      <a:pt x="3472" y="1136"/>
                    </a:lnTo>
                    <a:lnTo>
                      <a:pt x="3483" y="1136"/>
                    </a:lnTo>
                    <a:lnTo>
                      <a:pt x="3491" y="1136"/>
                    </a:lnTo>
                    <a:lnTo>
                      <a:pt x="3498" y="1136"/>
                    </a:lnTo>
                    <a:lnTo>
                      <a:pt x="3506" y="1132"/>
                    </a:lnTo>
                    <a:lnTo>
                      <a:pt x="3521" y="1132"/>
                    </a:lnTo>
                    <a:lnTo>
                      <a:pt x="3529" y="1132"/>
                    </a:lnTo>
                    <a:lnTo>
                      <a:pt x="3537" y="1132"/>
                    </a:lnTo>
                    <a:lnTo>
                      <a:pt x="3544" y="1132"/>
                    </a:lnTo>
                    <a:lnTo>
                      <a:pt x="3560" y="1132"/>
                    </a:lnTo>
                    <a:lnTo>
                      <a:pt x="3568" y="1132"/>
                    </a:lnTo>
                    <a:lnTo>
                      <a:pt x="3575" y="1129"/>
                    </a:lnTo>
                    <a:lnTo>
                      <a:pt x="3583" y="1129"/>
                    </a:lnTo>
                    <a:lnTo>
                      <a:pt x="3598" y="1129"/>
                    </a:lnTo>
                    <a:lnTo>
                      <a:pt x="3606" y="1125"/>
                    </a:lnTo>
                    <a:lnTo>
                      <a:pt x="3614" y="1125"/>
                    </a:lnTo>
                    <a:lnTo>
                      <a:pt x="3625" y="1125"/>
                    </a:lnTo>
                    <a:lnTo>
                      <a:pt x="3637" y="1125"/>
                    </a:lnTo>
                    <a:lnTo>
                      <a:pt x="3644" y="1121"/>
                    </a:lnTo>
                    <a:lnTo>
                      <a:pt x="3652" y="1121"/>
                    </a:lnTo>
                    <a:lnTo>
                      <a:pt x="3664" y="1117"/>
                    </a:lnTo>
                    <a:lnTo>
                      <a:pt x="3675" y="1117"/>
                    </a:lnTo>
                    <a:lnTo>
                      <a:pt x="3683" y="1117"/>
                    </a:lnTo>
                    <a:lnTo>
                      <a:pt x="3694" y="1117"/>
                    </a:lnTo>
                    <a:lnTo>
                      <a:pt x="3702" y="1113"/>
                    </a:lnTo>
                    <a:lnTo>
                      <a:pt x="3713" y="1113"/>
                    </a:lnTo>
                    <a:lnTo>
                      <a:pt x="3721" y="1113"/>
                    </a:lnTo>
                    <a:lnTo>
                      <a:pt x="3733" y="1109"/>
                    </a:lnTo>
                    <a:lnTo>
                      <a:pt x="3740" y="1109"/>
                    </a:lnTo>
                    <a:lnTo>
                      <a:pt x="3748" y="1106"/>
                    </a:lnTo>
                    <a:lnTo>
                      <a:pt x="3760" y="1106"/>
                    </a:lnTo>
                    <a:lnTo>
                      <a:pt x="3771" y="1102"/>
                    </a:lnTo>
                    <a:lnTo>
                      <a:pt x="3779" y="1102"/>
                    </a:lnTo>
                    <a:lnTo>
                      <a:pt x="3786" y="1098"/>
                    </a:lnTo>
                    <a:lnTo>
                      <a:pt x="3802" y="1098"/>
                    </a:lnTo>
                    <a:lnTo>
                      <a:pt x="3809" y="1094"/>
                    </a:lnTo>
                    <a:lnTo>
                      <a:pt x="3817" y="1094"/>
                    </a:lnTo>
                    <a:lnTo>
                      <a:pt x="3825" y="1090"/>
                    </a:lnTo>
                    <a:lnTo>
                      <a:pt x="3840" y="1090"/>
                    </a:lnTo>
                    <a:lnTo>
                      <a:pt x="3848" y="1086"/>
                    </a:lnTo>
                    <a:lnTo>
                      <a:pt x="3856" y="1086"/>
                    </a:lnTo>
                    <a:lnTo>
                      <a:pt x="3863" y="1082"/>
                    </a:lnTo>
                    <a:lnTo>
                      <a:pt x="3879" y="1079"/>
                    </a:lnTo>
                    <a:lnTo>
                      <a:pt x="3886" y="1079"/>
                    </a:lnTo>
                    <a:lnTo>
                      <a:pt x="3894" y="1075"/>
                    </a:lnTo>
                    <a:lnTo>
                      <a:pt x="3902" y="1071"/>
                    </a:lnTo>
                    <a:lnTo>
                      <a:pt x="3917" y="1071"/>
                    </a:lnTo>
                    <a:lnTo>
                      <a:pt x="3925" y="1067"/>
                    </a:lnTo>
                    <a:lnTo>
                      <a:pt x="3932" y="1063"/>
                    </a:lnTo>
                    <a:lnTo>
                      <a:pt x="3944" y="1063"/>
                    </a:lnTo>
                    <a:lnTo>
                      <a:pt x="3955" y="1059"/>
                    </a:lnTo>
                    <a:lnTo>
                      <a:pt x="3963" y="1056"/>
                    </a:lnTo>
                    <a:lnTo>
                      <a:pt x="3971" y="1052"/>
                    </a:lnTo>
                    <a:lnTo>
                      <a:pt x="3982" y="1048"/>
                    </a:lnTo>
                    <a:lnTo>
                      <a:pt x="3994" y="1048"/>
                    </a:lnTo>
                    <a:lnTo>
                      <a:pt x="4001" y="1044"/>
                    </a:lnTo>
                    <a:lnTo>
                      <a:pt x="4009" y="1040"/>
                    </a:lnTo>
                    <a:lnTo>
                      <a:pt x="4021" y="1036"/>
                    </a:lnTo>
                    <a:lnTo>
                      <a:pt x="4028" y="1033"/>
                    </a:lnTo>
                    <a:lnTo>
                      <a:pt x="4040" y="1029"/>
                    </a:lnTo>
                    <a:lnTo>
                      <a:pt x="4051" y="1025"/>
                    </a:lnTo>
                    <a:lnTo>
                      <a:pt x="4059" y="1021"/>
                    </a:lnTo>
                    <a:lnTo>
                      <a:pt x="4067" y="1017"/>
                    </a:lnTo>
                    <a:lnTo>
                      <a:pt x="4078" y="1010"/>
                    </a:lnTo>
                    <a:lnTo>
                      <a:pt x="4090" y="1006"/>
                    </a:lnTo>
                    <a:lnTo>
                      <a:pt x="4097" y="1002"/>
                    </a:lnTo>
                    <a:lnTo>
                      <a:pt x="4105" y="998"/>
                    </a:lnTo>
                    <a:lnTo>
                      <a:pt x="4120" y="994"/>
                    </a:lnTo>
                    <a:lnTo>
                      <a:pt x="4128" y="986"/>
                    </a:lnTo>
                    <a:lnTo>
                      <a:pt x="4136" y="979"/>
                    </a:lnTo>
                    <a:lnTo>
                      <a:pt x="4144" y="975"/>
                    </a:lnTo>
                    <a:lnTo>
                      <a:pt x="4159" y="967"/>
                    </a:lnTo>
                    <a:lnTo>
                      <a:pt x="4167" y="963"/>
                    </a:lnTo>
                    <a:lnTo>
                      <a:pt x="4174" y="956"/>
                    </a:lnTo>
                    <a:lnTo>
                      <a:pt x="4182" y="952"/>
                    </a:lnTo>
                    <a:lnTo>
                      <a:pt x="4197" y="944"/>
                    </a:lnTo>
                    <a:lnTo>
                      <a:pt x="4205" y="937"/>
                    </a:lnTo>
                    <a:lnTo>
                      <a:pt x="4213" y="929"/>
                    </a:lnTo>
                    <a:lnTo>
                      <a:pt x="4220" y="921"/>
                    </a:lnTo>
                    <a:lnTo>
                      <a:pt x="4236" y="914"/>
                    </a:lnTo>
                    <a:lnTo>
                      <a:pt x="4243" y="906"/>
                    </a:lnTo>
                    <a:lnTo>
                      <a:pt x="4251" y="898"/>
                    </a:lnTo>
                    <a:lnTo>
                      <a:pt x="4263" y="887"/>
                    </a:lnTo>
                    <a:lnTo>
                      <a:pt x="4270" y="879"/>
                    </a:lnTo>
                    <a:lnTo>
                      <a:pt x="4282" y="871"/>
                    </a:lnTo>
                    <a:lnTo>
                      <a:pt x="4289" y="864"/>
                    </a:lnTo>
                    <a:lnTo>
                      <a:pt x="4301" y="852"/>
                    </a:lnTo>
                    <a:lnTo>
                      <a:pt x="4309" y="844"/>
                    </a:lnTo>
                    <a:lnTo>
                      <a:pt x="4320" y="833"/>
                    </a:lnTo>
                    <a:lnTo>
                      <a:pt x="4328" y="821"/>
                    </a:lnTo>
                    <a:lnTo>
                      <a:pt x="4339" y="814"/>
                    </a:lnTo>
                    <a:lnTo>
                      <a:pt x="4347" y="802"/>
                    </a:lnTo>
                    <a:lnTo>
                      <a:pt x="4359" y="791"/>
                    </a:lnTo>
                    <a:lnTo>
                      <a:pt x="4370" y="779"/>
                    </a:lnTo>
                    <a:lnTo>
                      <a:pt x="4378" y="768"/>
                    </a:lnTo>
                    <a:lnTo>
                      <a:pt x="4385" y="756"/>
                    </a:lnTo>
                    <a:lnTo>
                      <a:pt x="4397" y="745"/>
                    </a:lnTo>
                    <a:lnTo>
                      <a:pt x="4408" y="733"/>
                    </a:lnTo>
                  </a:path>
                </a:pathLst>
              </a:custGeom>
              <a:noFill/>
              <a:ln w="19050">
                <a:solidFill>
                  <a:srgbClr val="3939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>
                  <a:solidFill>
                    <a:srgbClr val="4D4D4D"/>
                  </a:solidFill>
                </a:endParaRPr>
              </a:p>
            </p:txBody>
          </p:sp>
          <p:sp>
            <p:nvSpPr>
              <p:cNvPr id="45" name="Rectangle 172"/>
              <p:cNvSpPr>
                <a:spLocks noChangeAspect="1" noChangeArrowheads="1"/>
              </p:cNvSpPr>
              <p:nvPr/>
            </p:nvSpPr>
            <p:spPr bwMode="auto">
              <a:xfrm>
                <a:off x="1279525" y="5678487"/>
                <a:ext cx="495564" cy="273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</a:rPr>
                  <a:t>1800</a:t>
                </a:r>
                <a:endParaRPr lang="ru-RU" sz="1200">
                  <a:solidFill>
                    <a:srgbClr val="4D4D4D"/>
                  </a:solidFill>
                </a:endParaRPr>
              </a:p>
            </p:txBody>
          </p:sp>
          <p:sp>
            <p:nvSpPr>
              <p:cNvPr id="46" name="Rectangle 174"/>
              <p:cNvSpPr>
                <a:spLocks noChangeAspect="1" noChangeArrowheads="1"/>
              </p:cNvSpPr>
              <p:nvPr/>
            </p:nvSpPr>
            <p:spPr bwMode="auto">
              <a:xfrm>
                <a:off x="2424112" y="5678487"/>
                <a:ext cx="495564" cy="273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</a:rPr>
                  <a:t>1600</a:t>
                </a:r>
                <a:endParaRPr lang="ru-RU" sz="1200">
                  <a:solidFill>
                    <a:srgbClr val="4D4D4D"/>
                  </a:solidFill>
                </a:endParaRPr>
              </a:p>
            </p:txBody>
          </p:sp>
          <p:sp>
            <p:nvSpPr>
              <p:cNvPr id="47" name="Rectangle 178"/>
              <p:cNvSpPr>
                <a:spLocks noChangeAspect="1" noChangeArrowheads="1"/>
              </p:cNvSpPr>
              <p:nvPr/>
            </p:nvSpPr>
            <p:spPr bwMode="auto">
              <a:xfrm>
                <a:off x="3541712" y="5678487"/>
                <a:ext cx="495564" cy="273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dirty="0">
                    <a:solidFill>
                      <a:srgbClr val="000000"/>
                    </a:solidFill>
                  </a:rPr>
                  <a:t>1400</a:t>
                </a:r>
                <a:endParaRPr lang="ru-RU" sz="1200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48" name="Rectangle 182"/>
              <p:cNvSpPr>
                <a:spLocks noChangeAspect="1" noChangeArrowheads="1"/>
              </p:cNvSpPr>
              <p:nvPr/>
            </p:nvSpPr>
            <p:spPr bwMode="auto">
              <a:xfrm>
                <a:off x="4664075" y="5678487"/>
                <a:ext cx="495564" cy="273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</a:rPr>
                  <a:t>1200</a:t>
                </a:r>
                <a:endParaRPr lang="ru-RU" sz="1200">
                  <a:solidFill>
                    <a:srgbClr val="4D4D4D"/>
                  </a:solidFill>
                </a:endParaRPr>
              </a:p>
            </p:txBody>
          </p:sp>
          <p:sp>
            <p:nvSpPr>
              <p:cNvPr id="49" name="Rectangle 186"/>
              <p:cNvSpPr>
                <a:spLocks noChangeAspect="1" noChangeArrowheads="1"/>
              </p:cNvSpPr>
              <p:nvPr/>
            </p:nvSpPr>
            <p:spPr bwMode="auto">
              <a:xfrm>
                <a:off x="5784850" y="5678487"/>
                <a:ext cx="495564" cy="273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</a:rPr>
                  <a:t>1000</a:t>
                </a:r>
                <a:endParaRPr lang="ru-RU" sz="1200">
                  <a:solidFill>
                    <a:srgbClr val="4D4D4D"/>
                  </a:solidFill>
                </a:endParaRPr>
              </a:p>
            </p:txBody>
          </p:sp>
          <p:sp>
            <p:nvSpPr>
              <p:cNvPr id="50" name="Rectangle 278"/>
              <p:cNvSpPr>
                <a:spLocks noChangeAspect="1" noChangeArrowheads="1"/>
              </p:cNvSpPr>
              <p:nvPr/>
            </p:nvSpPr>
            <p:spPr bwMode="auto">
              <a:xfrm>
                <a:off x="998537" y="3319462"/>
                <a:ext cx="500239" cy="273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</a:rPr>
                  <a:t>   1,2</a:t>
                </a:r>
                <a:endParaRPr lang="ru-RU" sz="1200">
                  <a:solidFill>
                    <a:srgbClr val="4D4D4D"/>
                  </a:solidFill>
                </a:endParaRPr>
              </a:p>
            </p:txBody>
          </p:sp>
          <p:sp>
            <p:nvSpPr>
              <p:cNvPr id="51" name="Rectangle 282"/>
              <p:cNvSpPr>
                <a:spLocks noChangeAspect="1" noChangeArrowheads="1"/>
              </p:cNvSpPr>
              <p:nvPr/>
            </p:nvSpPr>
            <p:spPr bwMode="auto">
              <a:xfrm>
                <a:off x="998537" y="4016374"/>
                <a:ext cx="500239" cy="273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</a:rPr>
                  <a:t>   0,8</a:t>
                </a:r>
                <a:endParaRPr lang="ru-RU" sz="1200">
                  <a:solidFill>
                    <a:srgbClr val="4D4D4D"/>
                  </a:solidFill>
                </a:endParaRPr>
              </a:p>
            </p:txBody>
          </p:sp>
          <p:sp>
            <p:nvSpPr>
              <p:cNvPr id="52" name="Rectangle 286"/>
              <p:cNvSpPr>
                <a:spLocks noChangeAspect="1" noChangeArrowheads="1"/>
              </p:cNvSpPr>
              <p:nvPr/>
            </p:nvSpPr>
            <p:spPr bwMode="auto">
              <a:xfrm>
                <a:off x="998537" y="4710112"/>
                <a:ext cx="500239" cy="273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</a:rPr>
                  <a:t>   0,4</a:t>
                </a:r>
                <a:endParaRPr lang="ru-RU" sz="1200">
                  <a:solidFill>
                    <a:srgbClr val="4D4D4D"/>
                  </a:solidFill>
                </a:endParaRPr>
              </a:p>
            </p:txBody>
          </p:sp>
          <p:sp>
            <p:nvSpPr>
              <p:cNvPr id="53" name="Rectangle 290"/>
              <p:cNvSpPr>
                <a:spLocks noChangeAspect="1" noChangeArrowheads="1"/>
              </p:cNvSpPr>
              <p:nvPr/>
            </p:nvSpPr>
            <p:spPr bwMode="auto">
              <a:xfrm>
                <a:off x="998537" y="5408612"/>
                <a:ext cx="500239" cy="273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dirty="0">
                    <a:solidFill>
                      <a:srgbClr val="000000"/>
                    </a:solidFill>
                  </a:rPr>
                  <a:t>   0,0</a:t>
                </a:r>
                <a:endParaRPr lang="ru-RU" sz="1200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54" name="Rectangle 310"/>
              <p:cNvSpPr>
                <a:spLocks noChangeAspect="1" noChangeArrowheads="1"/>
              </p:cNvSpPr>
              <p:nvPr/>
            </p:nvSpPr>
            <p:spPr bwMode="auto">
              <a:xfrm>
                <a:off x="2938462" y="5949950"/>
                <a:ext cx="1729795" cy="2277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000" b="1" dirty="0">
                    <a:solidFill>
                      <a:srgbClr val="000000"/>
                    </a:solidFill>
                  </a:rPr>
                  <a:t>Волновое число, см</a:t>
                </a:r>
                <a:r>
                  <a:rPr lang="en-US" sz="1000" b="1" baseline="30000" dirty="0">
                    <a:solidFill>
                      <a:srgbClr val="000000"/>
                    </a:solidFill>
                  </a:rPr>
                  <a:t>–1</a:t>
                </a:r>
                <a:endParaRPr lang="ru-RU" sz="1000" b="1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55" name="Rectangle 312"/>
              <p:cNvSpPr>
                <a:spLocks noChangeAspect="1" noChangeArrowheads="1"/>
              </p:cNvSpPr>
              <p:nvPr/>
            </p:nvSpPr>
            <p:spPr bwMode="auto">
              <a:xfrm rot="16200000">
                <a:off x="516843" y="4573486"/>
                <a:ext cx="881063" cy="1841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 dirty="0">
                    <a:solidFill>
                      <a:srgbClr val="000000"/>
                    </a:solidFill>
                  </a:rPr>
                  <a:t>Оптическая плотность</a:t>
                </a:r>
                <a:endParaRPr lang="ru-RU" sz="1200" b="1" dirty="0">
                  <a:solidFill>
                    <a:srgbClr val="4D4D4D"/>
                  </a:solidFill>
                </a:endParaRPr>
              </a:p>
            </p:txBody>
          </p:sp>
        </p:grpSp>
        <p:grpSp>
          <p:nvGrpSpPr>
            <p:cNvPr id="35" name="Group 14"/>
            <p:cNvGrpSpPr/>
            <p:nvPr/>
          </p:nvGrpSpPr>
          <p:grpSpPr>
            <a:xfrm>
              <a:off x="5259937" y="1587834"/>
              <a:ext cx="3524602" cy="1552661"/>
              <a:chOff x="5259937" y="1587834"/>
              <a:chExt cx="3524602" cy="1552661"/>
            </a:xfrm>
          </p:grpSpPr>
          <p:cxnSp>
            <p:nvCxnSpPr>
              <p:cNvPr id="36" name="Straight Connector 5"/>
              <p:cNvCxnSpPr/>
              <p:nvPr/>
            </p:nvCxnSpPr>
            <p:spPr>
              <a:xfrm>
                <a:off x="5259937" y="1587834"/>
                <a:ext cx="0" cy="1552661"/>
              </a:xfrm>
              <a:prstGeom prst="line">
                <a:avLst/>
              </a:prstGeom>
              <a:ln w="952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103"/>
              <p:cNvCxnSpPr/>
              <p:nvPr/>
            </p:nvCxnSpPr>
            <p:spPr>
              <a:xfrm flipH="1">
                <a:off x="5259937" y="3140495"/>
                <a:ext cx="3524602" cy="0"/>
              </a:xfrm>
              <a:prstGeom prst="line">
                <a:avLst/>
              </a:prstGeom>
              <a:ln w="952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Rechteck 5"/>
          <p:cNvSpPr/>
          <p:nvPr/>
        </p:nvSpPr>
        <p:spPr>
          <a:xfrm>
            <a:off x="3131841" y="5301208"/>
            <a:ext cx="1572912" cy="64633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algn="r">
              <a:spcAft>
                <a:spcPts val="300"/>
              </a:spcAft>
            </a:pPr>
            <a:r>
              <a:rPr lang="en-US" sz="1200" i="1" dirty="0">
                <a:solidFill>
                  <a:srgbClr val="4D4D4D"/>
                </a:solidFill>
              </a:rPr>
              <a:t>Калибровочная кривая фруктозы в диапазоне 0–20%</a:t>
            </a:r>
            <a:endParaRPr lang="ru-RU" sz="1200" i="1" dirty="0">
              <a:solidFill>
                <a:srgbClr val="4D4D4D"/>
              </a:solidFill>
            </a:endParaRPr>
          </a:p>
        </p:txBody>
      </p:sp>
      <p:sp>
        <p:nvSpPr>
          <p:cNvPr id="91" name="Rechteck 90"/>
          <p:cNvSpPr/>
          <p:nvPr/>
        </p:nvSpPr>
        <p:spPr>
          <a:xfrm>
            <a:off x="4787842" y="1367362"/>
            <a:ext cx="4032472" cy="2177022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9" name="Gruppieren 8"/>
          <p:cNvGrpSpPr/>
          <p:nvPr/>
        </p:nvGrpSpPr>
        <p:grpSpPr>
          <a:xfrm>
            <a:off x="4829600" y="3804183"/>
            <a:ext cx="3850723" cy="2062215"/>
            <a:chOff x="4829600" y="3636660"/>
            <a:chExt cx="3850723" cy="2062215"/>
          </a:xfrm>
        </p:grpSpPr>
        <p:grpSp>
          <p:nvGrpSpPr>
            <p:cNvPr id="57" name="Group 18"/>
            <p:cNvGrpSpPr/>
            <p:nvPr/>
          </p:nvGrpSpPr>
          <p:grpSpPr>
            <a:xfrm>
              <a:off x="4829600" y="3636660"/>
              <a:ext cx="3850723" cy="2062215"/>
              <a:chOff x="4849349" y="3636660"/>
              <a:chExt cx="4064083" cy="2172724"/>
            </a:xfrm>
          </p:grpSpPr>
          <p:sp>
            <p:nvSpPr>
              <p:cNvPr id="58" name="Line 144"/>
              <p:cNvSpPr>
                <a:spLocks noChangeAspect="1" noChangeShapeType="1"/>
              </p:cNvSpPr>
              <p:nvPr/>
            </p:nvSpPr>
            <p:spPr bwMode="auto">
              <a:xfrm flipH="1" flipV="1">
                <a:off x="5395709" y="4448581"/>
                <a:ext cx="0" cy="0"/>
              </a:xfrm>
              <a:prstGeom prst="line">
                <a:avLst/>
              </a:prstGeom>
              <a:noFill/>
              <a:ln w="38100">
                <a:solidFill>
                  <a:srgbClr val="45B9F2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srgbClr val="4D4D4D"/>
                  </a:solidFill>
                </a:endParaRPr>
              </a:p>
            </p:txBody>
          </p:sp>
          <p:grpSp>
            <p:nvGrpSpPr>
              <p:cNvPr id="59" name="Group 123"/>
              <p:cNvGrpSpPr/>
              <p:nvPr/>
            </p:nvGrpSpPr>
            <p:grpSpPr>
              <a:xfrm>
                <a:off x="4849349" y="3636660"/>
                <a:ext cx="4064083" cy="2172724"/>
                <a:chOff x="1664240" y="990600"/>
                <a:chExt cx="5927270" cy="4051307"/>
              </a:xfrm>
            </p:grpSpPr>
            <p:sp>
              <p:nvSpPr>
                <p:cNvPr id="63" name="AutoShape 158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725794" y="998536"/>
                  <a:ext cx="5408613" cy="37544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4D4D4D"/>
                    </a:solidFill>
                  </a:endParaRPr>
                </a:p>
              </p:txBody>
            </p:sp>
            <p:sp>
              <p:nvSpPr>
                <p:cNvPr id="64" name="Rectangle 160"/>
                <p:cNvSpPr>
                  <a:spLocks noChangeArrowheads="1"/>
                </p:cNvSpPr>
                <p:nvPr/>
              </p:nvSpPr>
              <p:spPr bwMode="auto">
                <a:xfrm>
                  <a:off x="2362200" y="990600"/>
                  <a:ext cx="5013325" cy="3548063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AU">
                    <a:solidFill>
                      <a:srgbClr val="4D4D4D"/>
                    </a:solidFill>
                  </a:endParaRPr>
                </a:p>
              </p:txBody>
            </p:sp>
            <p:sp>
              <p:nvSpPr>
                <p:cNvPr id="65" name="Freeform 161"/>
                <p:cNvSpPr>
                  <a:spLocks/>
                </p:cNvSpPr>
                <p:nvPr/>
              </p:nvSpPr>
              <p:spPr bwMode="auto">
                <a:xfrm>
                  <a:off x="2236938" y="1240780"/>
                  <a:ext cx="4856162" cy="3400427"/>
                </a:xfrm>
                <a:custGeom>
                  <a:avLst/>
                  <a:gdLst>
                    <a:gd name="T0" fmla="*/ 0 w 3111"/>
                    <a:gd name="T1" fmla="*/ 2147483647 h 2163"/>
                    <a:gd name="T2" fmla="*/ 549394033 w 3111"/>
                    <a:gd name="T3" fmla="*/ 2147483647 h 2163"/>
                    <a:gd name="T4" fmla="*/ 1111388048 w 3111"/>
                    <a:gd name="T5" fmla="*/ 2147483647 h 2163"/>
                    <a:gd name="T6" fmla="*/ 1673383849 w 3111"/>
                    <a:gd name="T7" fmla="*/ 2147483647 h 2163"/>
                    <a:gd name="T8" fmla="*/ 2147483647 w 3111"/>
                    <a:gd name="T9" fmla="*/ 2147483647 h 2163"/>
                    <a:gd name="T10" fmla="*/ 2147483647 w 3111"/>
                    <a:gd name="T11" fmla="*/ 2147483647 h 2163"/>
                    <a:gd name="T12" fmla="*/ 2147483647 w 3111"/>
                    <a:gd name="T13" fmla="*/ 2147483647 h 2163"/>
                    <a:gd name="T14" fmla="*/ 2147483647 w 3111"/>
                    <a:gd name="T15" fmla="*/ 2147483647 h 2163"/>
                    <a:gd name="T16" fmla="*/ 2147483647 w 3111"/>
                    <a:gd name="T17" fmla="*/ 2147483647 h 2163"/>
                    <a:gd name="T18" fmla="*/ 2147483647 w 3111"/>
                    <a:gd name="T19" fmla="*/ 1948079618 h 2163"/>
                    <a:gd name="T20" fmla="*/ 2147483647 w 3111"/>
                    <a:gd name="T21" fmla="*/ 1554935081 h 2163"/>
                    <a:gd name="T22" fmla="*/ 2147483647 w 3111"/>
                    <a:gd name="T23" fmla="*/ 1164311889 h 2163"/>
                    <a:gd name="T24" fmla="*/ 2147483647 w 3111"/>
                    <a:gd name="T25" fmla="*/ 771167550 h 2163"/>
                    <a:gd name="T26" fmla="*/ 2147483647 w 3111"/>
                    <a:gd name="T27" fmla="*/ 380542672 h 2163"/>
                    <a:gd name="T28" fmla="*/ 2147483647 w 3111"/>
                    <a:gd name="T29" fmla="*/ 0 h 2163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3111"/>
                    <a:gd name="T46" fmla="*/ 0 h 2163"/>
                    <a:gd name="T47" fmla="*/ 3111 w 3111"/>
                    <a:gd name="T48" fmla="*/ 2163 h 2163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3111" h="2163">
                      <a:moveTo>
                        <a:pt x="0" y="2163"/>
                      </a:moveTo>
                      <a:lnTo>
                        <a:pt x="218" y="2007"/>
                      </a:lnTo>
                      <a:lnTo>
                        <a:pt x="441" y="1852"/>
                      </a:lnTo>
                      <a:lnTo>
                        <a:pt x="664" y="1696"/>
                      </a:lnTo>
                      <a:lnTo>
                        <a:pt x="887" y="1546"/>
                      </a:lnTo>
                      <a:lnTo>
                        <a:pt x="1110" y="1390"/>
                      </a:lnTo>
                      <a:lnTo>
                        <a:pt x="1333" y="1235"/>
                      </a:lnTo>
                      <a:lnTo>
                        <a:pt x="1556" y="1079"/>
                      </a:lnTo>
                      <a:lnTo>
                        <a:pt x="1779" y="923"/>
                      </a:lnTo>
                      <a:lnTo>
                        <a:pt x="2002" y="773"/>
                      </a:lnTo>
                      <a:lnTo>
                        <a:pt x="2225" y="617"/>
                      </a:lnTo>
                      <a:lnTo>
                        <a:pt x="2442" y="462"/>
                      </a:lnTo>
                      <a:lnTo>
                        <a:pt x="2665" y="306"/>
                      </a:lnTo>
                      <a:lnTo>
                        <a:pt x="2888" y="151"/>
                      </a:lnTo>
                      <a:lnTo>
                        <a:pt x="3111" y="0"/>
                      </a:lnTo>
                    </a:path>
                  </a:pathLst>
                </a:cu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en-AU">
                    <a:solidFill>
                      <a:srgbClr val="4D4D4D"/>
                    </a:solidFill>
                  </a:endParaRPr>
                </a:p>
              </p:txBody>
            </p:sp>
            <p:sp>
              <p:nvSpPr>
                <p:cNvPr id="68" name="Rectangle 164"/>
                <p:cNvSpPr>
                  <a:spLocks noChangeArrowheads="1"/>
                </p:cNvSpPr>
                <p:nvPr/>
              </p:nvSpPr>
              <p:spPr bwMode="auto">
                <a:xfrm>
                  <a:off x="2823613" y="4213833"/>
                  <a:ext cx="986976" cy="24185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800" dirty="0">
                      <a:solidFill>
                        <a:srgbClr val="000000"/>
                      </a:solidFill>
                    </a:rPr>
                    <a:t>0% фруктозы</a:t>
                  </a:r>
                  <a:endParaRPr lang="ru-RU" sz="800" dirty="0">
                    <a:solidFill>
                      <a:srgbClr val="4D4D4D"/>
                    </a:solidFill>
                  </a:endParaRPr>
                </a:p>
              </p:txBody>
            </p:sp>
            <p:sp>
              <p:nvSpPr>
                <p:cNvPr id="71" name="Rectangle 167"/>
                <p:cNvSpPr>
                  <a:spLocks noChangeArrowheads="1"/>
                </p:cNvSpPr>
                <p:nvPr/>
              </p:nvSpPr>
              <p:spPr bwMode="auto">
                <a:xfrm>
                  <a:off x="3861258" y="3488923"/>
                  <a:ext cx="407129" cy="3627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000000"/>
                      </a:solidFill>
                    </a:rPr>
                    <a:t>5% </a:t>
                  </a:r>
                  <a:endParaRPr lang="ru-RU" sz="1200" dirty="0">
                    <a:solidFill>
                      <a:srgbClr val="4D4D4D"/>
                    </a:solidFill>
                  </a:endParaRPr>
                </a:p>
              </p:txBody>
            </p:sp>
            <p:sp>
              <p:nvSpPr>
                <p:cNvPr id="74" name="Rectangle 170"/>
                <p:cNvSpPr>
                  <a:spLocks noChangeArrowheads="1"/>
                </p:cNvSpPr>
                <p:nvPr/>
              </p:nvSpPr>
              <p:spPr bwMode="auto">
                <a:xfrm>
                  <a:off x="4947662" y="2723434"/>
                  <a:ext cx="537903" cy="3627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000000"/>
                      </a:solidFill>
                    </a:rPr>
                    <a:t>10% </a:t>
                  </a:r>
                  <a:endParaRPr lang="ru-RU" sz="1200" dirty="0">
                    <a:solidFill>
                      <a:srgbClr val="4D4D4D"/>
                    </a:solidFill>
                  </a:endParaRPr>
                </a:p>
              </p:txBody>
            </p:sp>
            <p:sp>
              <p:nvSpPr>
                <p:cNvPr id="77" name="Rectangle 173"/>
                <p:cNvSpPr>
                  <a:spLocks noChangeArrowheads="1"/>
                </p:cNvSpPr>
                <p:nvPr/>
              </p:nvSpPr>
              <p:spPr bwMode="auto">
                <a:xfrm>
                  <a:off x="6033805" y="1971969"/>
                  <a:ext cx="537903" cy="3627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000000"/>
                      </a:solidFill>
                    </a:rPr>
                    <a:t>15% </a:t>
                  </a:r>
                  <a:endParaRPr lang="ru-RU" sz="1200" dirty="0">
                    <a:solidFill>
                      <a:srgbClr val="4D4D4D"/>
                    </a:solidFill>
                  </a:endParaRPr>
                </a:p>
              </p:txBody>
            </p:sp>
            <p:sp>
              <p:nvSpPr>
                <p:cNvPr id="80" name="Rectangle 176"/>
                <p:cNvSpPr>
                  <a:spLocks noChangeArrowheads="1"/>
                </p:cNvSpPr>
                <p:nvPr/>
              </p:nvSpPr>
              <p:spPr bwMode="auto">
                <a:xfrm>
                  <a:off x="7053607" y="1237140"/>
                  <a:ext cx="537903" cy="3627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000000"/>
                      </a:solidFill>
                    </a:rPr>
                    <a:t>20% </a:t>
                  </a:r>
                  <a:endParaRPr lang="ru-RU" sz="1200" dirty="0">
                    <a:solidFill>
                      <a:srgbClr val="4D4D4D"/>
                    </a:solidFill>
                  </a:endParaRPr>
                </a:p>
              </p:txBody>
            </p:sp>
            <p:sp>
              <p:nvSpPr>
                <p:cNvPr id="81" name="Rectangle 177"/>
                <p:cNvSpPr>
                  <a:spLocks noChangeArrowheads="1"/>
                </p:cNvSpPr>
                <p:nvPr/>
              </p:nvSpPr>
              <p:spPr bwMode="auto">
                <a:xfrm>
                  <a:off x="2365437" y="1107810"/>
                  <a:ext cx="3925699" cy="24185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800" dirty="0">
                      <a:solidFill>
                        <a:schemeClr val="tx2"/>
                      </a:solidFill>
                    </a:rPr>
                    <a:t>График количественного определения для фруктозы</a:t>
                  </a:r>
                  <a:endParaRPr lang="ru-RU" sz="8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82" name="Rectangle 178"/>
                <p:cNvSpPr>
                  <a:spLocks noChangeArrowheads="1"/>
                </p:cNvSpPr>
                <p:nvPr/>
              </p:nvSpPr>
              <p:spPr bwMode="auto">
                <a:xfrm>
                  <a:off x="2365437" y="1461941"/>
                  <a:ext cx="745167" cy="24185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800" dirty="0">
                      <a:solidFill>
                        <a:schemeClr val="tx2"/>
                      </a:solidFill>
                    </a:rPr>
                    <a:t>R² = 0,998</a:t>
                  </a:r>
                  <a:endParaRPr lang="ru-RU" sz="8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83" name="Rectangle 182"/>
                <p:cNvSpPr>
                  <a:spLocks noChangeArrowheads="1"/>
                </p:cNvSpPr>
                <p:nvPr/>
              </p:nvSpPr>
              <p:spPr bwMode="auto">
                <a:xfrm>
                  <a:off x="2784475" y="4678362"/>
                  <a:ext cx="130776" cy="3627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000000"/>
                      </a:solidFill>
                    </a:rPr>
                    <a:t>0</a:t>
                  </a:r>
                  <a:endParaRPr lang="ru-RU" sz="1200" dirty="0">
                    <a:solidFill>
                      <a:srgbClr val="4D4D4D"/>
                    </a:solidFill>
                  </a:endParaRPr>
                </a:p>
              </p:txBody>
            </p:sp>
            <p:grpSp>
              <p:nvGrpSpPr>
                <p:cNvPr id="84" name="Group 293"/>
                <p:cNvGrpSpPr>
                  <a:grpSpLocks/>
                </p:cNvGrpSpPr>
                <p:nvPr/>
              </p:nvGrpSpPr>
              <p:grpSpPr bwMode="auto">
                <a:xfrm>
                  <a:off x="4689478" y="4678370"/>
                  <a:ext cx="2187576" cy="363537"/>
                  <a:chOff x="2940" y="3444"/>
                  <a:chExt cx="1378" cy="229"/>
                </a:xfrm>
              </p:grpSpPr>
              <p:sp>
                <p:nvSpPr>
                  <p:cNvPr id="89" name="Rectangle 187"/>
                  <p:cNvSpPr>
                    <a:spLocks noChangeArrowheads="1"/>
                  </p:cNvSpPr>
                  <p:nvPr/>
                </p:nvSpPr>
                <p:spPr bwMode="auto">
                  <a:xfrm>
                    <a:off x="2940" y="3444"/>
                    <a:ext cx="165" cy="22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en-US" sz="1200">
                        <a:solidFill>
                          <a:srgbClr val="000000"/>
                        </a:solidFill>
                      </a:rPr>
                      <a:t>10</a:t>
                    </a:r>
                    <a:endParaRPr lang="ru-RU" sz="1200">
                      <a:solidFill>
                        <a:srgbClr val="4D4D4D"/>
                      </a:solidFill>
                    </a:endParaRPr>
                  </a:p>
                </p:txBody>
              </p:sp>
              <p:sp>
                <p:nvSpPr>
                  <p:cNvPr id="90" name="Rectangle 192"/>
                  <p:cNvSpPr>
                    <a:spLocks noChangeArrowheads="1"/>
                  </p:cNvSpPr>
                  <p:nvPr/>
                </p:nvSpPr>
                <p:spPr bwMode="auto">
                  <a:xfrm>
                    <a:off x="4153" y="3444"/>
                    <a:ext cx="165" cy="22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en-US" sz="1200">
                        <a:solidFill>
                          <a:srgbClr val="000000"/>
                        </a:solidFill>
                      </a:rPr>
                      <a:t>20</a:t>
                    </a:r>
                    <a:endParaRPr lang="ru-RU" sz="1200">
                      <a:solidFill>
                        <a:srgbClr val="4D4D4D"/>
                      </a:solidFill>
                    </a:endParaRPr>
                  </a:p>
                </p:txBody>
              </p:sp>
            </p:grpSp>
            <p:sp>
              <p:nvSpPr>
                <p:cNvPr id="85" name="Rectangle 272"/>
                <p:cNvSpPr>
                  <a:spLocks noChangeArrowheads="1"/>
                </p:cNvSpPr>
                <p:nvPr/>
              </p:nvSpPr>
              <p:spPr bwMode="auto">
                <a:xfrm>
                  <a:off x="2018734" y="4318000"/>
                  <a:ext cx="234750" cy="3627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000000"/>
                      </a:solidFill>
                    </a:rPr>
                    <a:t>0</a:t>
                  </a:r>
                  <a:endParaRPr lang="ru-RU" sz="1200" dirty="0">
                    <a:solidFill>
                      <a:srgbClr val="4D4D4D"/>
                    </a:solidFill>
                  </a:endParaRPr>
                </a:p>
              </p:txBody>
            </p:sp>
            <p:sp>
              <p:nvSpPr>
                <p:cNvPr id="86" name="Rectangle 291"/>
                <p:cNvSpPr>
                  <a:spLocks noChangeArrowheads="1"/>
                </p:cNvSpPr>
                <p:nvPr/>
              </p:nvSpPr>
              <p:spPr bwMode="auto">
                <a:xfrm rot="16200000">
                  <a:off x="1201485" y="3284104"/>
                  <a:ext cx="1123950" cy="1984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300" b="1" dirty="0">
                      <a:solidFill>
                        <a:srgbClr val="000000"/>
                      </a:solidFill>
                    </a:rPr>
                    <a:t>Концентрация</a:t>
                  </a:r>
                  <a:endParaRPr lang="ru-RU" sz="1300" b="1" dirty="0">
                    <a:solidFill>
                      <a:srgbClr val="4D4D4D"/>
                    </a:solidFill>
                  </a:endParaRPr>
                </a:p>
              </p:txBody>
            </p:sp>
            <p:sp>
              <p:nvSpPr>
                <p:cNvPr id="88" name="Text Box 296"/>
                <p:cNvSpPr txBox="1">
                  <a:spLocks noChangeArrowheads="1"/>
                </p:cNvSpPr>
                <p:nvPr/>
              </p:nvSpPr>
              <p:spPr bwMode="auto">
                <a:xfrm>
                  <a:off x="4482062" y="3114163"/>
                  <a:ext cx="2818311" cy="39301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700" b="1" i="1" dirty="0">
                      <a:solidFill>
                        <a:srgbClr val="008000"/>
                      </a:solidFill>
                    </a:rPr>
                    <a:t>Проба с неизвестным содержанием</a:t>
                  </a:r>
                </a:p>
              </p:txBody>
            </p:sp>
          </p:grpSp>
          <p:grpSp>
            <p:nvGrpSpPr>
              <p:cNvPr id="60" name="Group 15"/>
              <p:cNvGrpSpPr/>
              <p:nvPr/>
            </p:nvGrpSpPr>
            <p:grpSpPr>
              <a:xfrm>
                <a:off x="5246234" y="3707325"/>
                <a:ext cx="3524602" cy="1893406"/>
                <a:chOff x="5246234" y="3707325"/>
                <a:chExt cx="3524602" cy="1893406"/>
              </a:xfrm>
            </p:grpSpPr>
            <p:cxnSp>
              <p:nvCxnSpPr>
                <p:cNvPr id="61" name="Straight Connector 107"/>
                <p:cNvCxnSpPr/>
                <p:nvPr/>
              </p:nvCxnSpPr>
              <p:spPr>
                <a:xfrm>
                  <a:off x="5246234" y="3707325"/>
                  <a:ext cx="0" cy="1893406"/>
                </a:xfrm>
                <a:prstGeom prst="line">
                  <a:avLst/>
                </a:prstGeom>
                <a:ln w="9525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108"/>
                <p:cNvCxnSpPr/>
                <p:nvPr/>
              </p:nvCxnSpPr>
              <p:spPr>
                <a:xfrm flipH="1">
                  <a:off x="5246234" y="5596616"/>
                  <a:ext cx="3524602" cy="0"/>
                </a:xfrm>
                <a:prstGeom prst="line">
                  <a:avLst/>
                </a:prstGeom>
                <a:ln w="9525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" name="Plus 6"/>
            <p:cNvSpPr/>
            <p:nvPr/>
          </p:nvSpPr>
          <p:spPr>
            <a:xfrm>
              <a:off x="6728395" y="4541983"/>
              <a:ext cx="151367" cy="151367"/>
            </a:xfrm>
            <a:prstGeom prst="mathPlus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2" name="Plus 91"/>
            <p:cNvSpPr/>
            <p:nvPr/>
          </p:nvSpPr>
          <p:spPr>
            <a:xfrm>
              <a:off x="6039766" y="4920494"/>
              <a:ext cx="151367" cy="151367"/>
            </a:xfrm>
            <a:prstGeom prst="mathPlus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3" name="Plus 92"/>
            <p:cNvSpPr/>
            <p:nvPr/>
          </p:nvSpPr>
          <p:spPr>
            <a:xfrm>
              <a:off x="5348075" y="5293147"/>
              <a:ext cx="151367" cy="151367"/>
            </a:xfrm>
            <a:prstGeom prst="mathPlus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4" name="Plus 93"/>
            <p:cNvSpPr/>
            <p:nvPr/>
          </p:nvSpPr>
          <p:spPr>
            <a:xfrm>
              <a:off x="7408739" y="4171327"/>
              <a:ext cx="151367" cy="151367"/>
            </a:xfrm>
            <a:prstGeom prst="mathPlus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95" name="Plus 94"/>
            <p:cNvSpPr/>
            <p:nvPr/>
          </p:nvSpPr>
          <p:spPr>
            <a:xfrm>
              <a:off x="8089084" y="3799280"/>
              <a:ext cx="151367" cy="151367"/>
            </a:xfrm>
            <a:prstGeom prst="mathPlus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" name="Multiplizieren 7"/>
            <p:cNvSpPr/>
            <p:nvPr/>
          </p:nvSpPr>
          <p:spPr>
            <a:xfrm>
              <a:off x="6363747" y="4594967"/>
              <a:ext cx="329739" cy="329739"/>
            </a:xfrm>
            <a:prstGeom prst="mathMultiply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96" name="Rechteck 95"/>
          <p:cNvSpPr/>
          <p:nvPr/>
        </p:nvSpPr>
        <p:spPr>
          <a:xfrm>
            <a:off x="4787842" y="3717032"/>
            <a:ext cx="4032472" cy="2177022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7" name="Oval 8"/>
          <p:cNvSpPr>
            <a:spLocks noChangeAspect="1"/>
          </p:cNvSpPr>
          <p:nvPr/>
        </p:nvSpPr>
        <p:spPr>
          <a:xfrm>
            <a:off x="7606014" y="1899523"/>
            <a:ext cx="931270" cy="93127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Times New Roman" pitchFamily="18" charset="0"/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70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73" name="Action Button: Custom 72">
                <a:hlinkClick r:id="rId3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75" name="Chevron 74">
                <a:hlinkClick r:id="rId3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76" name="Chevron 75">
                <a:hlinkClick r:id="rId3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72" name="TextBox 71">
              <a:hlinkClick r:id="rId3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92918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2"/>
          <p:cNvSpPr/>
          <p:nvPr/>
        </p:nvSpPr>
        <p:spPr>
          <a:xfrm>
            <a:off x="230400" y="1512000"/>
            <a:ext cx="8611451" cy="4320000"/>
          </a:xfrm>
          <a:prstGeom prst="rect">
            <a:avLst/>
          </a:prstGeom>
          <a:noFill/>
          <a:ln w="9525">
            <a:solidFill>
              <a:srgbClr val="008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Инфракрасная спектроскопия с Фурье-преобразованием</a:t>
            </a:r>
            <a:r>
              <a:rPr dirty="0"/>
              <a:t/>
            </a:r>
            <a:br>
              <a:rPr dirty="0"/>
            </a:br>
            <a:r>
              <a:rPr sz="3100" dirty="0" smtClean="0"/>
              <a:t>Система</a:t>
            </a:r>
            <a:endParaRPr lang="ru-RU" sz="3100" dirty="0"/>
          </a:p>
        </p:txBody>
      </p:sp>
      <p:sp>
        <p:nvSpPr>
          <p:cNvPr id="12" name="TextBox 11"/>
          <p:cNvSpPr txBox="1"/>
          <p:nvPr/>
        </p:nvSpPr>
        <p:spPr>
          <a:xfrm>
            <a:off x="331200" y="1569600"/>
            <a:ext cx="3592728" cy="265713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230400" indent="-230400">
              <a:spcBef>
                <a:spcPts val="700"/>
              </a:spcBef>
            </a:pPr>
            <a:r>
              <a:rPr lang="en-US" sz="1300" b="1" dirty="0">
                <a:solidFill>
                  <a:srgbClr val="000000"/>
                </a:solidFill>
              </a:rPr>
              <a:t>Ключевые области применения</a:t>
            </a:r>
            <a:endParaRPr lang="ru-RU" sz="1300" b="1" dirty="0">
              <a:solidFill>
                <a:srgbClr val="000000"/>
              </a:solidFill>
            </a:endParaRP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000000"/>
                </a:solidFill>
              </a:rPr>
              <a:t>Биомедицинская визуализация (ткани)</a:t>
            </a:r>
          </a:p>
          <a:p>
            <a:pPr marL="230400" indent="-230400">
              <a:spcBef>
                <a:spcPts val="7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000000"/>
                </a:solidFill>
              </a:rPr>
              <a:t>Визуализация пространственного распределения химических компонентов</a:t>
            </a:r>
          </a:p>
          <a:p>
            <a:pPr marL="230400" indent="-230400">
              <a:spcBef>
                <a:spcPts val="7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000000"/>
                </a:solidFill>
              </a:rPr>
              <a:t>Мониторинг технологических процессов (биодизельное топливо)</a:t>
            </a:r>
          </a:p>
          <a:p>
            <a:pPr marL="230400" indent="-230400">
              <a:spcBef>
                <a:spcPts val="7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000000"/>
                </a:solidFill>
              </a:rPr>
              <a:t>Разработка и контроль производства полимеров и материалов</a:t>
            </a:r>
            <a:endParaRPr lang="ru-RU" sz="1300" dirty="0">
              <a:solidFill>
                <a:srgbClr val="000000"/>
              </a:solidFill>
            </a:endParaRP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000000"/>
                </a:solidFill>
              </a:rPr>
              <a:t>Применение в криминалистике (содержание алкоголя в крови)</a:t>
            </a:r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28161" y="1996272"/>
            <a:ext cx="3810628" cy="345983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923928" y="2636912"/>
            <a:ext cx="1099536" cy="5078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900" dirty="0" smtClean="0"/>
              <a:t>Карманы для хранения делителей пучка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549561" y="3140969"/>
            <a:ext cx="902324" cy="11748"/>
          </a:xfrm>
          <a:prstGeom prst="straightConnector1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918856" y="2266435"/>
            <a:ext cx="901616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900" dirty="0" smtClean="0"/>
              <a:t>Источник ИК-излучения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7900161" y="2347878"/>
            <a:ext cx="0" cy="1081122"/>
          </a:xfrm>
          <a:prstGeom prst="straightConnector1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638763" y="4941168"/>
            <a:ext cx="1110705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900" dirty="0" smtClean="0"/>
              <a:t>Колесо аттенюатора (регулировки интенсивности пучка)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7587805" y="3578674"/>
            <a:ext cx="20383" cy="2092850"/>
          </a:xfrm>
          <a:prstGeom prst="straightConnector1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123104" y="5468824"/>
            <a:ext cx="969176" cy="230832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900" dirty="0" smtClean="0"/>
              <a:t>Интерферометр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 flipV="1">
            <a:off x="7079588" y="3726189"/>
            <a:ext cx="16503" cy="1945335"/>
          </a:xfrm>
          <a:prstGeom prst="straightConnector1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003430" y="4186526"/>
            <a:ext cx="440185" cy="369332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900" dirty="0" smtClean="0"/>
              <a:t>Отсек </a:t>
            </a:r>
          </a:p>
          <a:p>
            <a:r>
              <a:rPr lang="en-US" sz="900" dirty="0" smtClean="0"/>
              <a:t>пробы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4998346" y="4548392"/>
            <a:ext cx="958630" cy="17998"/>
          </a:xfrm>
          <a:prstGeom prst="straightConnector1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997820" y="3412562"/>
            <a:ext cx="584455" cy="230832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900" dirty="0" smtClean="0"/>
              <a:t>Детектор</a:t>
            </a:r>
          </a:p>
        </p:txBody>
      </p:sp>
      <p:cxnSp>
        <p:nvCxnSpPr>
          <p:cNvPr id="48" name="Straight Arrow Connector 47"/>
          <p:cNvCxnSpPr/>
          <p:nvPr/>
        </p:nvCxnSpPr>
        <p:spPr>
          <a:xfrm flipV="1">
            <a:off x="4633708" y="3578670"/>
            <a:ext cx="1010603" cy="11612"/>
          </a:xfrm>
          <a:prstGeom prst="straightConnector1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138934" y="1613430"/>
            <a:ext cx="1049326" cy="230832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900" dirty="0" smtClean="0"/>
              <a:t>Преобразователь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7096091" y="1700808"/>
            <a:ext cx="0" cy="850965"/>
          </a:xfrm>
          <a:prstGeom prst="straightConnector1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Picture 5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2024" y="4317820"/>
            <a:ext cx="2555840" cy="1703468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34" name="Group 33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35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38" name="Action Button: Custom 37">
                <a:hlinkClick r:id="rId5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9" name="Chevron 38">
                <a:hlinkClick r:id="rId5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40" name="Chevron 39">
                <a:hlinkClick r:id="rId5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37" name="TextBox 36">
              <a:hlinkClick r:id="rId5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99463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Инфракрасная спектроскопия с Фурье-преобразованием</a:t>
            </a:r>
            <a:r>
              <a:rPr dirty="0"/>
              <a:t/>
            </a:r>
            <a:br>
              <a:rPr dirty="0"/>
            </a:br>
            <a:r>
              <a:rPr sz="3100" dirty="0" smtClean="0"/>
              <a:t>Варианты применения</a:t>
            </a:r>
            <a:endParaRPr lang="ru-RU" sz="3100" dirty="0">
              <a:solidFill>
                <a:schemeClr val="tx2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827719068"/>
              </p:ext>
            </p:extLst>
          </p:nvPr>
        </p:nvGraphicFramePr>
        <p:xfrm>
          <a:off x="230400" y="1612800"/>
          <a:ext cx="8357745" cy="39257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749312"/>
                <a:gridCol w="6608433"/>
              </a:tblGrid>
              <a:tr h="324000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500" dirty="0" smtClean="0"/>
                        <a:t>РЫНОК</a:t>
                      </a:r>
                      <a:endParaRPr lang="ru-RU" sz="1500" b="1" dirty="0" smtClean="0"/>
                    </a:p>
                  </a:txBody>
                  <a:tcPr anchor="ctr"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500" dirty="0" smtClean="0"/>
                        <a:t>ОБЛАСТИ ПРИМЕНЕНИЯ</a:t>
                      </a:r>
                      <a:endParaRPr lang="ru-RU" sz="1500" b="1" dirty="0" smtClean="0"/>
                    </a:p>
                  </a:txBody>
                  <a:tcPr anchor="ctr"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871">
                <a:tc>
                  <a:txBody>
                    <a:bodyPr/>
                    <a:lstStyle/>
                    <a:p>
                      <a:pPr marL="230400" indent="-230400" algn="l">
                        <a:spcBef>
                          <a:spcPts val="14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1500" i="0" dirty="0" smtClean="0"/>
                        <a:t>Индустрия материалов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30400" lvl="1" indent="-230400" algn="l" defTabSz="685800" rtl="0" eaLnBrk="1" latinLnBrk="0" hangingPunct="1">
                        <a:spcBef>
                          <a:spcPts val="14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500" i="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Мониторинг тепловых и УФ-повреждений композитных материалов, отверждение композитов</a:t>
                      </a:r>
                      <a:endParaRPr lang="ru-RU" sz="150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30400" lvl="1" indent="-230400" algn="l" defTabSz="685800" rtl="0" eaLnBrk="1" latinLnBrk="0" hangingPunct="1">
                        <a:spcBef>
                          <a:spcPts val="14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AU" sz="1500" i="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Идентификация поверхностных покрытий, чистота поверхности и ее подготовка, степень износа поверхности и климатические воздействия</a:t>
                      </a:r>
                    </a:p>
                    <a:p>
                      <a:pPr marL="230400" lvl="1" indent="-230400" algn="l" defTabSz="685800" rtl="0" eaLnBrk="1" latinLnBrk="0" hangingPunct="1">
                        <a:spcBef>
                          <a:spcPts val="14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500" i="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Контроль и обеспечение качества, сохранение объектов культурного наследия, исследование материалов</a:t>
                      </a:r>
                      <a:endParaRPr lang="ru-RU" sz="15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0967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14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sz="1500"/>
                        <a:t>Энергетика и химическая промышленность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30400" lvl="1" indent="-230400" algn="l" defTabSz="685800" rtl="0" eaLnBrk="1" latinLnBrk="0" hangingPunct="1">
                        <a:spcBef>
                          <a:spcPts val="14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500" i="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Контроль и обеспечение качества поступающего жидкого сырья и готовых продуктов, включая органические химикаты, поверхностно-активные вещества, смазки и пищевые масла</a:t>
                      </a:r>
                      <a:endParaRPr lang="ru-RU" sz="15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0967">
                <a:tc>
                  <a:txBody>
                    <a:bodyPr/>
                    <a:lstStyle/>
                    <a:p>
                      <a:pPr marL="230400" indent="-230400" algn="l">
                        <a:spcBef>
                          <a:spcPts val="14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1500" i="0" dirty="0" err="1" smtClean="0"/>
                        <a:t>Пищевая</a:t>
                      </a:r>
                      <a:r>
                        <a:rPr lang="en-US" sz="1500" i="0" dirty="0" smtClean="0"/>
                        <a:t> </a:t>
                      </a:r>
                      <a:r>
                        <a:rPr lang="en-US" sz="1500" i="0" dirty="0" err="1" smtClean="0"/>
                        <a:t>промышленность</a:t>
                      </a:r>
                      <a:endParaRPr lang="en-US" sz="1500" i="0" dirty="0" smtClean="0"/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30400" lvl="1" indent="-230400" algn="l" defTabSz="685800" rtl="0" eaLnBrk="1" latinLnBrk="0" hangingPunct="1">
                        <a:spcBef>
                          <a:spcPts val="14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500" i="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Контроль и обеспечение качества поступающего сырья и готовых продуктов</a:t>
                      </a:r>
                    </a:p>
                  </a:txBody>
                  <a:tcPr anchor="ctr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14" name="Action Button: Custom 13">
                <a:hlinkClick r:id="rId3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0" name="Chevron 19">
                <a:hlinkClick r:id="rId3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1" name="Chevron 20">
                <a:hlinkClick r:id="rId3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3" name="TextBox 12">
              <a:hlinkClick r:id="rId3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15736056"/>
      </p:ext>
    </p:extLst>
  </p:cSld>
  <p:clrMapOvr>
    <a:masterClrMapping/>
  </p:clrMapOvr>
  <mc:AlternateContent xmlns:mc="http://schemas.openxmlformats.org/markup-compatibility/2006">
    <mc:Choic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Инфракрасная спектроскопия с Фурье-преобразованием</a:t>
            </a:r>
            <a:r>
              <a:rPr dirty="0"/>
              <a:t/>
            </a:r>
            <a:br>
              <a:rPr dirty="0"/>
            </a:br>
            <a:r>
              <a:rPr sz="3100" dirty="0" smtClean="0"/>
              <a:t>Определение степени повреждения композитов</a:t>
            </a:r>
            <a:r>
              <a:rPr lang="en-US" sz="3100" dirty="0" smtClean="0"/>
              <a:t> </a:t>
            </a:r>
            <a:endParaRPr lang="ru-RU" sz="3100" dirty="0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230400" y="4377458"/>
            <a:ext cx="4085139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>
            <a:spAutoFit/>
          </a:bodyPr>
          <a:lstStyle/>
          <a:p>
            <a:r>
              <a:rPr lang="en-AU" sz="900" i="1" dirty="0">
                <a:solidFill>
                  <a:srgbClr val="616161"/>
                </a:solidFill>
                <a:latin typeface="Arial" charset="0"/>
              </a:rPr>
              <a:t>Пленка с незачищенной поверхностью композитного материала Epoxy 1, подвергшегося тепловому повреждению. Опытные образцы композита подвергаются воздействию температур в некотором диапазоне в течение 1 часа. Полоса поглощения при 1722 см</a:t>
            </a:r>
            <a:r>
              <a:rPr lang="en-AU" sz="900" i="1" baseline="30000" dirty="0">
                <a:solidFill>
                  <a:srgbClr val="616161"/>
                </a:solidFill>
                <a:latin typeface="Arial" charset="0"/>
              </a:rPr>
              <a:t>–1</a:t>
            </a:r>
            <a:r>
              <a:rPr lang="en-AU" sz="900" i="1" dirty="0">
                <a:solidFill>
                  <a:srgbClr val="616161"/>
                </a:solidFill>
                <a:latin typeface="Arial" charset="0"/>
              </a:rPr>
              <a:t> </a:t>
            </a:r>
            <a:r>
              <a:rPr lang="en-AU" sz="900" i="1" dirty="0" smtClean="0">
                <a:solidFill>
                  <a:srgbClr val="616161"/>
                </a:solidFill>
                <a:latin typeface="Arial" charset="0"/>
              </a:rPr>
              <a:t>(в </a:t>
            </a:r>
            <a:r>
              <a:rPr lang="en-AU" sz="900" i="1" dirty="0" err="1" smtClean="0">
                <a:solidFill>
                  <a:srgbClr val="616161"/>
                </a:solidFill>
                <a:latin typeface="Arial" charset="0"/>
              </a:rPr>
              <a:t>голубом</a:t>
            </a:r>
            <a:r>
              <a:rPr lang="en-AU" sz="900" i="1" dirty="0" smtClean="0">
                <a:solidFill>
                  <a:srgbClr val="616161"/>
                </a:solidFill>
                <a:latin typeface="Arial" charset="0"/>
              </a:rPr>
              <a:t> </a:t>
            </a:r>
            <a:r>
              <a:rPr lang="en-AU" sz="900" i="1" dirty="0">
                <a:solidFill>
                  <a:srgbClr val="616161"/>
                </a:solidFill>
                <a:latin typeface="Arial" charset="0"/>
              </a:rPr>
              <a:t>кружке) связана с валентными колебаниями карбонильных групп, возникающих при оксиалении смолы, и означает чрезмерное термическое воздействие.</a:t>
            </a:r>
            <a:endParaRPr lang="ru-RU" sz="900" i="1" dirty="0">
              <a:solidFill>
                <a:srgbClr val="616161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788001" y="4377458"/>
            <a:ext cx="403247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>
            <a:spAutoFit/>
          </a:bodyPr>
          <a:lstStyle/>
          <a:p>
            <a:r>
              <a:rPr lang="en-AU" sz="900" i="1" dirty="0">
                <a:solidFill>
                  <a:srgbClr val="616161"/>
                </a:solidFill>
                <a:latin typeface="Arial" charset="0"/>
              </a:rPr>
              <a:t>Пленка с зачищенной поверхностью композитного материала Epoxy 1, подвергшегося тепловому повреждению. Опытные образцы композита подвергаются воздействию температур в некотором диапазоне в течение 1 часа. Колебания при 1722 см</a:t>
            </a:r>
            <a:r>
              <a:rPr lang="en-AU" sz="900" i="1" baseline="30000" dirty="0">
                <a:solidFill>
                  <a:srgbClr val="616161"/>
                </a:solidFill>
                <a:latin typeface="Arial" charset="0"/>
              </a:rPr>
              <a:t>–1</a:t>
            </a:r>
            <a:r>
              <a:rPr lang="en-AU" sz="900" i="1" dirty="0">
                <a:solidFill>
                  <a:srgbClr val="616161"/>
                </a:solidFill>
                <a:latin typeface="Arial" charset="0"/>
              </a:rPr>
              <a:t> не возникают в анаэробной среде.</a:t>
            </a:r>
          </a:p>
          <a:p>
            <a:endParaRPr lang="ru-RU" sz="900" i="1" dirty="0">
              <a:solidFill>
                <a:srgbClr val="616161"/>
              </a:solidFill>
              <a:latin typeface="Arial" charset="0"/>
              <a:cs typeface="Arial" charset="0"/>
            </a:endParaRPr>
          </a:p>
          <a:p>
            <a:r>
              <a:rPr lang="en-US" sz="900" i="1" dirty="0" smtClean="0">
                <a:solidFill>
                  <a:srgbClr val="616161"/>
                </a:solidFill>
                <a:latin typeface="Arial" charset="0"/>
              </a:rPr>
              <a:t>Снижение поглощения при 1672 см</a:t>
            </a:r>
            <a:r>
              <a:rPr lang="en-US" sz="900" i="1" baseline="30000" dirty="0" smtClean="0">
                <a:solidFill>
                  <a:srgbClr val="616161"/>
                </a:solidFill>
                <a:latin typeface="Arial" charset="0"/>
              </a:rPr>
              <a:t>–1</a:t>
            </a:r>
            <a:r>
              <a:rPr lang="en-US" sz="900" i="1" dirty="0" smtClean="0">
                <a:solidFill>
                  <a:srgbClr val="616161"/>
                </a:solidFill>
                <a:latin typeface="Arial" charset="0"/>
              </a:rPr>
              <a:t> демонстрирует явную отрицательную корреляцию с интенсивностью воздействия температур.</a:t>
            </a:r>
          </a:p>
          <a:p>
            <a:endParaRPr lang="ru-RU" sz="900" i="1" dirty="0">
              <a:solidFill>
                <a:srgbClr val="616161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94920" y="5851830"/>
            <a:ext cx="4557600" cy="40011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1000" dirty="0" smtClean="0">
                <a:solidFill>
                  <a:srgbClr val="7D7D7D"/>
                </a:solidFill>
              </a:rPr>
              <a:t>Источник: </a:t>
            </a:r>
            <a:r>
              <a:rPr lang="en-US" sz="1000" dirty="0">
                <a:solidFill>
                  <a:srgbClr val="7D7D7D"/>
                </a:solidFill>
                <a:hlinkClick r:id="rId3"/>
              </a:rPr>
              <a:t>Non-Destructive Evaluation of Composite Thermal Damage </a:t>
            </a:r>
            <a:r>
              <a:rPr lang="en-US" sz="1000" dirty="0">
                <a:hlinkClick r:id="rId3"/>
              </a:rPr>
              <a:t>with Agilent’s New Handheld 4300 </a:t>
            </a:r>
            <a:r>
              <a:rPr lang="en-US" sz="1000" dirty="0" smtClean="0">
                <a:solidFill>
                  <a:srgbClr val="7D7D7D"/>
                </a:solidFill>
                <a:hlinkClick r:id="rId3"/>
              </a:rPr>
              <a:t>FTIR</a:t>
            </a:r>
            <a:endParaRPr lang="ru-RU" sz="1000" dirty="0">
              <a:solidFill>
                <a:srgbClr val="7D7D7D"/>
              </a:solidFill>
              <a:hlinkClick r:id="rId3"/>
            </a:endParaRPr>
          </a:p>
        </p:txBody>
      </p:sp>
      <p:grpSp>
        <p:nvGrpSpPr>
          <p:cNvPr id="23" name="Gruppieren 22"/>
          <p:cNvGrpSpPr/>
          <p:nvPr/>
        </p:nvGrpSpPr>
        <p:grpSpPr>
          <a:xfrm>
            <a:off x="5082487" y="1628800"/>
            <a:ext cx="3377945" cy="2555187"/>
            <a:chOff x="4788000" y="1449434"/>
            <a:chExt cx="3377945" cy="2555187"/>
          </a:xfrm>
        </p:grpSpPr>
        <p:pic>
          <p:nvPicPr>
            <p:cNvPr id="40" name="Grafik 3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  </a:ext>
              </a:extLst>
            </a:blip>
            <a:stretch>
              <a:fillRect/>
            </a:stretch>
          </p:blipFill>
          <p:spPr>
            <a:xfrm>
              <a:off x="4788000" y="1609203"/>
              <a:ext cx="3091649" cy="2140373"/>
            </a:xfrm>
            <a:prstGeom prst="rect">
              <a:avLst/>
            </a:prstGeom>
          </p:spPr>
        </p:pic>
        <p:grpSp>
          <p:nvGrpSpPr>
            <p:cNvPr id="8" name="Group 7"/>
            <p:cNvGrpSpPr/>
            <p:nvPr/>
          </p:nvGrpSpPr>
          <p:grpSpPr>
            <a:xfrm>
              <a:off x="4972067" y="1449434"/>
              <a:ext cx="3193878" cy="2555187"/>
              <a:chOff x="5063984" y="1571016"/>
              <a:chExt cx="2728286" cy="2559801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6142241" y="1571016"/>
                <a:ext cx="1650029" cy="1613885"/>
                <a:chOff x="6142241" y="1664004"/>
                <a:chExt cx="1650029" cy="1613885"/>
              </a:xfrm>
            </p:grpSpPr>
            <p:sp>
              <p:nvSpPr>
                <p:cNvPr id="30" name="TextBox 29"/>
                <p:cNvSpPr txBox="1"/>
                <p:nvPr/>
              </p:nvSpPr>
              <p:spPr>
                <a:xfrm>
                  <a:off x="6506632" y="1664004"/>
                  <a:ext cx="489122" cy="246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tx2"/>
                      </a:solidFill>
                    </a:rPr>
                    <a:t>1594,6</a:t>
                  </a:r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6890771" y="1750612"/>
                  <a:ext cx="489122" cy="246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tx2"/>
                      </a:solidFill>
                    </a:rPr>
                    <a:t>1510,6</a:t>
                  </a: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7303148" y="2827784"/>
                  <a:ext cx="489122" cy="246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tx2"/>
                      </a:solidFill>
                    </a:rPr>
                    <a:t>1455,9</a:t>
                  </a: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6142241" y="3031223"/>
                  <a:ext cx="489122" cy="246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tx2"/>
                      </a:solidFill>
                    </a:rPr>
                    <a:t>1671,8</a:t>
                  </a:r>
                </a:p>
              </p:txBody>
            </p:sp>
          </p:grpSp>
          <p:sp>
            <p:nvSpPr>
              <p:cNvPr id="34" name="TextBox 33"/>
              <p:cNvSpPr txBox="1"/>
              <p:nvPr/>
            </p:nvSpPr>
            <p:spPr>
              <a:xfrm>
                <a:off x="5063984" y="3884151"/>
                <a:ext cx="398746" cy="246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>
                    <a:solidFill>
                      <a:schemeClr val="tx2"/>
                    </a:solidFill>
                  </a:rPr>
                  <a:t>1900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5552591" y="3884151"/>
                <a:ext cx="398746" cy="246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>
                    <a:solidFill>
                      <a:schemeClr val="tx2"/>
                    </a:solidFill>
                  </a:rPr>
                  <a:t>1800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6027574" y="3884151"/>
                <a:ext cx="398746" cy="246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>
                    <a:solidFill>
                      <a:schemeClr val="tx2"/>
                    </a:solidFill>
                  </a:rPr>
                  <a:t>1700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6524336" y="3884151"/>
                <a:ext cx="398746" cy="246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>
                    <a:solidFill>
                      <a:schemeClr val="tx2"/>
                    </a:solidFill>
                  </a:rPr>
                  <a:t>1600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6997551" y="3884151"/>
                <a:ext cx="398746" cy="246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>
                    <a:solidFill>
                      <a:schemeClr val="tx2"/>
                    </a:solidFill>
                  </a:rPr>
                  <a:t>1500</a:t>
                </a:r>
              </a:p>
            </p:txBody>
          </p:sp>
        </p:grpSp>
      </p:grpSp>
      <p:grpSp>
        <p:nvGrpSpPr>
          <p:cNvPr id="24" name="Gruppieren 23"/>
          <p:cNvGrpSpPr/>
          <p:nvPr/>
        </p:nvGrpSpPr>
        <p:grpSpPr>
          <a:xfrm>
            <a:off x="281000" y="1970635"/>
            <a:ext cx="3910271" cy="2323425"/>
            <a:chOff x="281000" y="2043928"/>
            <a:chExt cx="3910271" cy="2323425"/>
          </a:xfrm>
        </p:grpSpPr>
        <p:grpSp>
          <p:nvGrpSpPr>
            <p:cNvPr id="20" name="Gruppieren 19"/>
            <p:cNvGrpSpPr>
              <a:grpSpLocks noChangeAspect="1"/>
            </p:cNvGrpSpPr>
            <p:nvPr/>
          </p:nvGrpSpPr>
          <p:grpSpPr>
            <a:xfrm>
              <a:off x="281000" y="2043928"/>
              <a:ext cx="3910271" cy="2323425"/>
              <a:chOff x="246113" y="1791267"/>
              <a:chExt cx="4053711" cy="2408657"/>
            </a:xfrm>
          </p:grpSpPr>
          <p:sp>
            <p:nvSpPr>
              <p:cNvPr id="28" name="TextBox 27"/>
              <p:cNvSpPr txBox="1"/>
              <p:nvPr/>
            </p:nvSpPr>
            <p:spPr>
              <a:xfrm>
                <a:off x="1815854" y="3944671"/>
                <a:ext cx="1024005" cy="2552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 smtClean="0"/>
                  <a:t>Диапазон</a:t>
                </a:r>
              </a:p>
            </p:txBody>
          </p:sp>
          <p:grpSp>
            <p:nvGrpSpPr>
              <p:cNvPr id="13" name="Gruppieren 12"/>
              <p:cNvGrpSpPr/>
              <p:nvPr/>
            </p:nvGrpSpPr>
            <p:grpSpPr>
              <a:xfrm>
                <a:off x="246113" y="1791267"/>
                <a:ext cx="4053711" cy="2213797"/>
                <a:chOff x="246113" y="1791267"/>
                <a:chExt cx="4053711" cy="2213797"/>
              </a:xfrm>
            </p:grpSpPr>
            <p:pic>
              <p:nvPicPr>
                <p:cNvPr id="4098" name="Picture 2" descr="C:\_AZenker\_LSG Global Operations\Academia\_Segment Marketing\FY15 projects\Teaching Tools\Images für slide set\Images for Spec_8b\figure1_notext.pn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13" y="1866985"/>
                  <a:ext cx="4053711" cy="189440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" name="TextBox 3"/>
                <p:cNvSpPr txBox="1"/>
                <p:nvPr/>
              </p:nvSpPr>
              <p:spPr>
                <a:xfrm>
                  <a:off x="621955" y="3758843"/>
                  <a:ext cx="46679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tx2"/>
                      </a:solidFill>
                    </a:rPr>
                    <a:t>1900</a:t>
                  </a:r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2044505" y="3758843"/>
                  <a:ext cx="46679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tx2"/>
                      </a:solidFill>
                    </a:rPr>
                    <a:t>1700</a:t>
                  </a:r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1326892" y="3758843"/>
                  <a:ext cx="46679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tx2"/>
                      </a:solidFill>
                    </a:rPr>
                    <a:t>1800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2747695" y="3758843"/>
                  <a:ext cx="46679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tx2"/>
                      </a:solidFill>
                    </a:rPr>
                    <a:t>1600</a:t>
                  </a: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3451091" y="3758843"/>
                  <a:ext cx="46679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tx2"/>
                      </a:solidFill>
                    </a:rPr>
                    <a:t>1500</a:t>
                  </a:r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310543" y="1791267"/>
                  <a:ext cx="526106" cy="5539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>
                      <a:solidFill>
                        <a:srgbClr val="3939FF"/>
                      </a:solidFill>
                    </a:rPr>
                    <a:t>550°F</a:t>
                  </a:r>
                </a:p>
                <a:p>
                  <a:r>
                    <a:rPr lang="en-US" sz="1000" dirty="0" smtClean="0">
                      <a:solidFill>
                        <a:srgbClr val="FF0000"/>
                      </a:solidFill>
                    </a:rPr>
                    <a:t>475°F</a:t>
                  </a:r>
                </a:p>
                <a:p>
                  <a:r>
                    <a:rPr lang="en-US" sz="1000" dirty="0" smtClean="0">
                      <a:solidFill>
                        <a:schemeClr val="accent3"/>
                      </a:solidFill>
                    </a:rPr>
                    <a:t>375°F</a:t>
                  </a:r>
                </a:p>
              </p:txBody>
            </p:sp>
          </p:grpSp>
        </p:grp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1708125" y="2211318"/>
              <a:ext cx="596988" cy="596988"/>
            </a:xfrm>
            <a:prstGeom prst="ellipse">
              <a:avLst/>
            </a:prstGeom>
            <a:solidFill>
              <a:schemeClr val="accent1">
                <a:alpha val="15000"/>
              </a:schemeClr>
            </a:solidFill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cs typeface="Times New Roman" pitchFamily="18" charset="0"/>
              </a:endParaRPr>
            </a:p>
          </p:txBody>
        </p:sp>
      </p:grpSp>
      <p:sp>
        <p:nvSpPr>
          <p:cNvPr id="42" name="Rechteck 41"/>
          <p:cNvSpPr/>
          <p:nvPr/>
        </p:nvSpPr>
        <p:spPr>
          <a:xfrm>
            <a:off x="4788000" y="1612800"/>
            <a:ext cx="4032314" cy="2709710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Rechteck 42"/>
          <p:cNvSpPr/>
          <p:nvPr/>
        </p:nvSpPr>
        <p:spPr>
          <a:xfrm>
            <a:off x="229310" y="1612800"/>
            <a:ext cx="4032314" cy="2709710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39" name="Group 38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41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45" name="Action Button: Custom 44">
                <a:hlinkClick r:id="rId6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6" name="Chevron 45">
                <a:hlinkClick r:id="rId6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47" name="Chevron 46">
                <a:hlinkClick r:id="rId6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44" name="TextBox 43">
              <a:hlinkClick r:id="rId6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98264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Инфракрасная спектроскопия с Фурье-преобразованием</a:t>
            </a:r>
            <a:r>
              <a:rPr dirty="0"/>
              <a:t/>
            </a:r>
            <a:br>
              <a:rPr dirty="0"/>
            </a:br>
            <a:r>
              <a:rPr sz="2900" dirty="0" smtClean="0"/>
              <a:t>Измерение концентрации биодизельного топлива в дизельном топливе с высоким цетановым числом</a:t>
            </a:r>
            <a:endParaRPr lang="ru-RU" sz="2900" dirty="0"/>
          </a:p>
        </p:txBody>
      </p:sp>
      <p:sp>
        <p:nvSpPr>
          <p:cNvPr id="4" name="TextBox 3"/>
          <p:cNvSpPr txBox="1"/>
          <p:nvPr/>
        </p:nvSpPr>
        <p:spPr>
          <a:xfrm>
            <a:off x="4788000" y="5868000"/>
            <a:ext cx="4356000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900" dirty="0" smtClean="0">
                <a:solidFill>
                  <a:srgbClr val="7D7D7D"/>
                </a:solidFill>
              </a:rPr>
              <a:t>Источник: </a:t>
            </a:r>
            <a:r>
              <a:rPr lang="en-US" sz="900" dirty="0">
                <a:solidFill>
                  <a:srgbClr val="7D7D7D"/>
                </a:solidFill>
                <a:hlinkClick r:id="rId3"/>
              </a:rPr>
              <a:t>Методика ASTM D7806-12 для определения содержания биодизельного топлива в дизельном топливе на основе нефтепродуктов</a:t>
            </a:r>
            <a:endParaRPr lang="ru-RU" sz="900" dirty="0">
              <a:solidFill>
                <a:srgbClr val="7D7D7D"/>
              </a:solidFill>
            </a:endParaRPr>
          </a:p>
        </p:txBody>
      </p:sp>
      <p:sp>
        <p:nvSpPr>
          <p:cNvPr id="14" name="TextBox 3"/>
          <p:cNvSpPr txBox="1"/>
          <p:nvPr/>
        </p:nvSpPr>
        <p:spPr>
          <a:xfrm>
            <a:off x="230400" y="5005625"/>
            <a:ext cx="4485616" cy="101566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spcAft>
                <a:spcPts val="300"/>
              </a:spcAft>
            </a:pPr>
            <a:r>
              <a:rPr sz="1200" i="1" dirty="0" smtClean="0"/>
              <a:t>Наложенные ИК-спектры дизельных топлив и калибровка для разных содержаний биодизельного топлива в дизельном топливе с высоким цетановым числом. Для калибровки в диапазоне концентраций от 0 до 6% использовали интервал поглощения от 1713 до 1784 см</a:t>
            </a:r>
            <a:r>
              <a:rPr sz="1200" i="1" baseline="30000" dirty="0" smtClean="0"/>
              <a:t>–1</a:t>
            </a:r>
            <a:r>
              <a:rPr sz="1200" i="1" dirty="0" smtClean="0"/>
              <a:t> .</a:t>
            </a:r>
          </a:p>
        </p:txBody>
      </p:sp>
      <p:grpSp>
        <p:nvGrpSpPr>
          <p:cNvPr id="5" name="Gruppieren 4"/>
          <p:cNvGrpSpPr/>
          <p:nvPr/>
        </p:nvGrpSpPr>
        <p:grpSpPr>
          <a:xfrm>
            <a:off x="120036" y="1802181"/>
            <a:ext cx="4379956" cy="3224372"/>
            <a:chOff x="149315" y="1580026"/>
            <a:chExt cx="4379956" cy="322437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  </a:ext>
              </a:extLst>
            </a:blip>
            <a:srcRect l="13078" r="25165" b="6093"/>
            <a:stretch/>
          </p:blipFill>
          <p:spPr>
            <a:xfrm>
              <a:off x="262737" y="1580026"/>
              <a:ext cx="4266534" cy="2957791"/>
            </a:xfrm>
            <a:prstGeom prst="rect">
              <a:avLst/>
            </a:prstGeom>
          </p:spPr>
        </p:pic>
        <p:sp>
          <p:nvSpPr>
            <p:cNvPr id="15" name="TextBox 27"/>
            <p:cNvSpPr txBox="1"/>
            <p:nvPr/>
          </p:nvSpPr>
          <p:spPr>
            <a:xfrm>
              <a:off x="1760860" y="4558177"/>
              <a:ext cx="157126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err="1" smtClean="0"/>
                <a:t>Волновое</a:t>
              </a:r>
              <a:r>
                <a:rPr lang="en-US" sz="1000" b="1" dirty="0" smtClean="0"/>
                <a:t> </a:t>
              </a:r>
              <a:r>
                <a:rPr lang="en-US" sz="1000" b="1" dirty="0" err="1" smtClean="0"/>
                <a:t>число</a:t>
              </a:r>
              <a:r>
                <a:rPr lang="en-US" sz="1000" b="1" dirty="0" smtClean="0"/>
                <a:t>, см</a:t>
              </a:r>
              <a:r>
                <a:rPr lang="en-US" sz="1000" b="1" baseline="30000" dirty="0" smtClean="0"/>
                <a:t>–1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 rot="16200000">
              <a:off x="-189400" y="2880068"/>
              <a:ext cx="92365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/>
                <a:t>Оптическая плотность</a:t>
              </a:r>
            </a:p>
          </p:txBody>
        </p:sp>
      </p:grpSp>
      <p:grpSp>
        <p:nvGrpSpPr>
          <p:cNvPr id="20" name="Gruppieren 19"/>
          <p:cNvGrpSpPr/>
          <p:nvPr/>
        </p:nvGrpSpPr>
        <p:grpSpPr>
          <a:xfrm>
            <a:off x="4788024" y="1643393"/>
            <a:ext cx="4030861" cy="4233879"/>
            <a:chOff x="4901842" y="1361417"/>
            <a:chExt cx="4030861" cy="4233879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  </a:ext>
              </a:extLst>
            </a:blip>
            <a:srcRect l="6739" b="3508"/>
            <a:stretch/>
          </p:blipFill>
          <p:spPr>
            <a:xfrm>
              <a:off x="5076056" y="1361417"/>
              <a:ext cx="3856647" cy="3960440"/>
            </a:xfrm>
            <a:prstGeom prst="rect">
              <a:avLst/>
            </a:prstGeom>
          </p:spPr>
        </p:pic>
        <p:sp>
          <p:nvSpPr>
            <p:cNvPr id="17" name="TextBox 27"/>
            <p:cNvSpPr txBox="1"/>
            <p:nvPr/>
          </p:nvSpPr>
          <p:spPr>
            <a:xfrm>
              <a:off x="6732240" y="5349075"/>
              <a:ext cx="4683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/>
                <a:t>Площадь</a:t>
              </a:r>
            </a:p>
          </p:txBody>
        </p:sp>
        <p:sp>
          <p:nvSpPr>
            <p:cNvPr id="19" name="TextBox 27"/>
            <p:cNvSpPr txBox="1"/>
            <p:nvPr/>
          </p:nvSpPr>
          <p:spPr>
            <a:xfrm rot="16200000">
              <a:off x="3795289" y="3366312"/>
              <a:ext cx="24593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/>
                <a:t>Концентрация биодизельного топлива, % об.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21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23" name="Action Button: Custom 22">
                <a:hlinkClick r:id="rId6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Chevron 23">
                <a:hlinkClick r:id="rId6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5" name="Chevron 24">
                <a:hlinkClick r:id="rId6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22" name="TextBox 21">
              <a:hlinkClick r:id="rId6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66170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Инфракрасная спектроскопия с Фурье-преобразованием</a:t>
            </a:r>
            <a:r>
              <a:rPr dirty="0"/>
              <a:t/>
            </a:r>
            <a:br>
              <a:rPr dirty="0"/>
            </a:br>
            <a:r>
              <a:rPr sz="3100" dirty="0" smtClean="0"/>
              <a:t>Контроль качества порошкообразных молочных продуктов</a:t>
            </a:r>
            <a:endParaRPr lang="ru-RU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12000"/>
            <a:ext cx="4199384" cy="4562856"/>
          </a:xfrm>
        </p:spPr>
        <p:txBody>
          <a:bodyPr>
            <a:normAutofit/>
          </a:bodyPr>
          <a:lstStyle/>
          <a:p>
            <a:r>
              <a:rPr lang="en-US" sz="1500" b="1" dirty="0" smtClean="0"/>
              <a:t>Сбор спектральных данных выполнялся следующим образом:</a:t>
            </a:r>
          </a:p>
          <a:p>
            <a:pPr marL="230400" indent="-230400">
              <a:buFont typeface="Arial" panose="020B0604020202020204" pitchFamily="34" charset="0"/>
              <a:buChar char="•"/>
            </a:pPr>
            <a:r>
              <a:rPr lang="en-US" sz="1500" dirty="0" smtClean="0"/>
              <a:t>Небольшое количество белкового порошка помещали на поверхность приставки НПВО с алмазным кристаллом.</a:t>
            </a:r>
          </a:p>
          <a:p>
            <a:pPr marL="230400" indent="-230400">
              <a:buFont typeface="Arial" panose="020B0604020202020204" pitchFamily="34" charset="0"/>
              <a:buChar char="•"/>
            </a:pPr>
            <a:r>
              <a:rPr lang="en-US" sz="1500" dirty="0" smtClean="0"/>
              <a:t>Пробы прижимали к алмазному кристаллу с помощью прилагающегося прижимного устройства. </a:t>
            </a:r>
            <a:r>
              <a:rPr sz="1500" dirty="0" smtClean="0"/>
              <a:t>(Фрикционная муфта на устройстве предупреждает чрезмерное затягивание.)</a:t>
            </a:r>
            <a:endParaRPr lang="ru-RU" sz="1500" dirty="0"/>
          </a:p>
          <a:p>
            <a:pPr marL="230400" indent="-230400">
              <a:buFont typeface="Arial" panose="020B0604020202020204" pitchFamily="34" charset="0"/>
              <a:buChar char="•"/>
            </a:pPr>
            <a:r>
              <a:rPr sz="1500" dirty="0" smtClean="0"/>
              <a:t>Были зарегистрированы и сложены 64 спектра (время записи спектра при разрешении 4 см</a:t>
            </a:r>
            <a:r>
              <a:rPr sz="1500" baseline="30000" dirty="0" smtClean="0"/>
              <a:t>–1</a:t>
            </a:r>
            <a:r>
              <a:rPr sz="1500" dirty="0" smtClean="0"/>
              <a:t> составляло ~30 с) в диапазоне от 4000 до </a:t>
            </a:r>
            <a:r>
              <a:rPr lang="en-US" sz="1500" dirty="0" smtClean="0"/>
              <a:t>650 см</a:t>
            </a:r>
            <a:r>
              <a:rPr lang="en-US" sz="1500" baseline="30000" dirty="0"/>
              <a:t>–1</a:t>
            </a:r>
            <a:r>
              <a:rPr lang="en-US" sz="1500" dirty="0" smtClean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1500" dirty="0"/>
          </a:p>
        </p:txBody>
      </p:sp>
      <p:sp>
        <p:nvSpPr>
          <p:cNvPr id="5" name="Rectangle 4"/>
          <p:cNvSpPr/>
          <p:nvPr/>
        </p:nvSpPr>
        <p:spPr>
          <a:xfrm>
            <a:off x="4788000" y="5601434"/>
            <a:ext cx="4127400" cy="707886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1000" dirty="0" smtClean="0">
                <a:solidFill>
                  <a:srgbClr val="7D7D7D"/>
                </a:solidFill>
              </a:rPr>
              <a:t>Источник: </a:t>
            </a:r>
            <a:r>
              <a:rPr lang="en-US" sz="1000" dirty="0">
                <a:solidFill>
                  <a:srgbClr val="7D7D7D"/>
                </a:solidFill>
                <a:hlinkClick r:id="rId3"/>
              </a:rPr>
              <a:t>QA/QC of dairy powders using the Agilent Cary 630 ATR-FTIR analyzer (Контроль и обеспечение качества порошкообразных молочных продуктов с использованием ИК-Фурье спектрометра Cary 630 с приставкой НПВО)</a:t>
            </a:r>
            <a:endParaRPr lang="ru-RU" sz="1000" dirty="0">
              <a:solidFill>
                <a:srgbClr val="7D7D7D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4807590" y="1887406"/>
            <a:ext cx="3940874" cy="2765730"/>
            <a:chOff x="4716016" y="1611913"/>
            <a:chExt cx="3940874" cy="2765730"/>
          </a:xfrm>
        </p:grpSpPr>
        <p:pic>
          <p:nvPicPr>
            <p:cNvPr id="4" name="Grafik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  </a:ext>
              </a:extLst>
            </a:blip>
            <a:stretch>
              <a:fillRect/>
            </a:stretch>
          </p:blipFill>
          <p:spPr>
            <a:xfrm>
              <a:off x="5179353" y="1628438"/>
              <a:ext cx="3477537" cy="2486459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 rot="16200000">
              <a:off x="4377301" y="2411761"/>
              <a:ext cx="92365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/>
                <a:t>Оптическая плотность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860032" y="3222221"/>
              <a:ext cx="3866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schemeClr val="tx2"/>
                  </a:solidFill>
                </a:rPr>
                <a:t>0,10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860032" y="1629214"/>
              <a:ext cx="3866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schemeClr val="tx2"/>
                  </a:solidFill>
                </a:rPr>
                <a:t>0,30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48287" y="4131422"/>
              <a:ext cx="13708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/>
                <a:t>Волновое число, см</a:t>
              </a:r>
              <a:r>
                <a:rPr lang="en-US" sz="1000" b="1" baseline="30000" dirty="0" smtClean="0"/>
                <a:t>–1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246676" y="1611913"/>
              <a:ext cx="19271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rgbClr val="3939FF"/>
                  </a:solidFill>
                </a:rPr>
                <a:t>Альфа-лактальбумин</a:t>
              </a:r>
            </a:p>
            <a:p>
              <a:r>
                <a:rPr lang="en-US" sz="1000" dirty="0" smtClean="0">
                  <a:solidFill>
                    <a:schemeClr val="accent4"/>
                  </a:solidFill>
                </a:rPr>
                <a:t>Концентрат сывороточного белка 80%</a:t>
              </a:r>
            </a:p>
            <a:p>
              <a:r>
                <a:rPr lang="en-US" sz="1000" dirty="0" smtClean="0">
                  <a:solidFill>
                    <a:schemeClr val="accent3"/>
                  </a:solidFill>
                </a:rPr>
                <a:t>Изолят сывороточного белка</a:t>
              </a:r>
            </a:p>
            <a:p>
              <a:r>
                <a:rPr lang="en-US" sz="1000" dirty="0" smtClean="0">
                  <a:solidFill>
                    <a:srgbClr val="FF0000"/>
                  </a:solidFill>
                </a:rPr>
                <a:t>Бета-лактоглобулин</a:t>
              </a:r>
            </a:p>
          </p:txBody>
        </p:sp>
      </p:grpSp>
      <p:sp>
        <p:nvSpPr>
          <p:cNvPr id="20" name="Rectangle 4"/>
          <p:cNvSpPr/>
          <p:nvPr/>
        </p:nvSpPr>
        <p:spPr>
          <a:xfrm>
            <a:off x="4788000" y="4797152"/>
            <a:ext cx="3960440" cy="46166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1200" i="1" dirty="0"/>
              <a:t>ИК-спектр отдельных порошкообразных молочных продуктов, измеренный с помощью ИК-Фурье спектрометра Cary 630 с приставкой НПВО</a:t>
            </a:r>
          </a:p>
        </p:txBody>
      </p:sp>
      <p:sp>
        <p:nvSpPr>
          <p:cNvPr id="21" name="Rechteck 20"/>
          <p:cNvSpPr/>
          <p:nvPr/>
        </p:nvSpPr>
        <p:spPr>
          <a:xfrm>
            <a:off x="4788000" y="1612800"/>
            <a:ext cx="4119122" cy="3184352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3" name="Group 22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24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26" name="Action Button: Custom 25">
                <a:hlinkClick r:id="rId5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Chevron 26">
                <a:hlinkClick r:id="rId5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8" name="Chevron 27">
                <a:hlinkClick r:id="rId5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25" name="TextBox 24">
              <a:hlinkClick r:id="rId5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48936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Инфракрасная спектроскопия с Фурье-преобразованием</a:t>
            </a:r>
            <a:r>
              <a:rPr dirty="0"/>
              <a:t/>
            </a:r>
            <a:br>
              <a:rPr dirty="0"/>
            </a:br>
            <a:r>
              <a:rPr sz="3100" dirty="0" smtClean="0"/>
              <a:t>Измерение содержания акриламида в картофельных чипсах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91243"/>
            <a:ext cx="5351512" cy="456285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600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230400" y="4724126"/>
            <a:ext cx="8225913" cy="46166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1200" i="1" dirty="0" smtClean="0"/>
              <a:t>Результаты и спектр пирога c обычными картофельными чипсами при измерении с помощью портативного ИК-Фурье анализатора, оснащенного приставкой однократного НПВО с алмазным кристаллом.</a:t>
            </a:r>
          </a:p>
        </p:txBody>
      </p:sp>
      <p:pic>
        <p:nvPicPr>
          <p:cNvPr id="12" name="Picture 11" descr="Screen Clippi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l="151" r="1640"/>
          <a:stretch/>
        </p:blipFill>
        <p:spPr>
          <a:xfrm>
            <a:off x="251520" y="1844316"/>
            <a:ext cx="3986768" cy="2711153"/>
          </a:xfrm>
          <a:prstGeom prst="rect">
            <a:avLst/>
          </a:prstGeom>
        </p:spPr>
      </p:pic>
      <p:sp>
        <p:nvSpPr>
          <p:cNvPr id="13" name="Rectangle 4"/>
          <p:cNvSpPr/>
          <p:nvPr/>
        </p:nvSpPr>
        <p:spPr>
          <a:xfrm>
            <a:off x="4572000" y="5661248"/>
            <a:ext cx="4652368" cy="553998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1000" dirty="0" smtClean="0">
                <a:solidFill>
                  <a:srgbClr val="7D7D7D"/>
                </a:solidFill>
              </a:rPr>
              <a:t>Источник: </a:t>
            </a:r>
            <a:r>
              <a:rPr lang="en-US" sz="1000" dirty="0">
                <a:solidFill>
                  <a:srgbClr val="7D7D7D"/>
                </a:solidFill>
                <a:hlinkClick r:id="rId4"/>
              </a:rPr>
              <a:t>Molecular Spectroscopy Compendium - Ensure food quality, production, and safety (Справочник по молекулярной спектроскопии – Обеспечение качества, производства и безопасности пищевых продуктов)</a:t>
            </a:r>
            <a:endParaRPr lang="ru-RU" sz="1000" dirty="0">
              <a:solidFill>
                <a:srgbClr val="7D7D7D"/>
              </a:solidFill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236854" y="1612800"/>
            <a:ext cx="4119122" cy="3062748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4" name="Gruppieren 3"/>
          <p:cNvGrpSpPr/>
          <p:nvPr/>
        </p:nvGrpSpPr>
        <p:grpSpPr>
          <a:xfrm>
            <a:off x="4917398" y="1739307"/>
            <a:ext cx="4000180" cy="2498787"/>
            <a:chOff x="4917398" y="1739307"/>
            <a:chExt cx="4000180" cy="2498787"/>
          </a:xfrm>
        </p:grpSpPr>
        <p:pic>
          <p:nvPicPr>
            <p:cNvPr id="6" name="Picture 5" descr="Screen Clipping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  </a:ext>
              </a:extLst>
            </a:blip>
            <a:srcRect l="6578" r="849" b="6392"/>
            <a:stretch/>
          </p:blipFill>
          <p:spPr>
            <a:xfrm>
              <a:off x="4917398" y="1739307"/>
              <a:ext cx="4000180" cy="2216511"/>
            </a:xfrm>
            <a:prstGeom prst="rect">
              <a:avLst/>
            </a:prstGeom>
          </p:spPr>
        </p:pic>
        <p:sp>
          <p:nvSpPr>
            <p:cNvPr id="14" name="TextBox 27"/>
            <p:cNvSpPr txBox="1"/>
            <p:nvPr/>
          </p:nvSpPr>
          <p:spPr>
            <a:xfrm>
              <a:off x="6156176" y="3991873"/>
              <a:ext cx="14077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/>
                <a:t>Волновое число, см</a:t>
              </a:r>
              <a:r>
                <a:rPr lang="en-US" sz="1000" b="1" baseline="30000" dirty="0" smtClean="0"/>
                <a:t>–1</a:t>
              </a:r>
            </a:p>
          </p:txBody>
        </p:sp>
      </p:grpSp>
      <p:sp>
        <p:nvSpPr>
          <p:cNvPr id="17" name="Rechteck 16"/>
          <p:cNvSpPr/>
          <p:nvPr/>
        </p:nvSpPr>
        <p:spPr>
          <a:xfrm>
            <a:off x="4788000" y="1612799"/>
            <a:ext cx="4119122" cy="3062749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TextBox 14"/>
          <p:cNvSpPr txBox="1"/>
          <p:nvPr/>
        </p:nvSpPr>
        <p:spPr>
          <a:xfrm rot="16200000">
            <a:off x="4438829" y="2837887"/>
            <a:ext cx="9236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Оптическая плотность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19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21" name="Action Button: Custom 20">
                <a:hlinkClick r:id="rId6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Chevron 21">
                <a:hlinkClick r:id="rId6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3" name="Chevron 22">
                <a:hlinkClick r:id="rId6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20" name="TextBox 19">
              <a:hlinkClick r:id="rId6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51928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Инфракрасная спектроскопия с Фурье-преобразованием</a:t>
            </a:r>
            <a:r>
              <a:rPr dirty="0"/>
              <a:t/>
            </a:r>
            <a:br>
              <a:rPr dirty="0"/>
            </a:br>
            <a:r>
              <a:rPr sz="3100" dirty="0" smtClean="0"/>
              <a:t>Возможности</a:t>
            </a:r>
            <a:endParaRPr lang="ru-RU" sz="3100" dirty="0"/>
          </a:p>
        </p:txBody>
      </p:sp>
      <p:sp>
        <p:nvSpPr>
          <p:cNvPr id="16" name="Content Placeholder 9"/>
          <p:cNvSpPr>
            <a:spLocks noGrp="1"/>
          </p:cNvSpPr>
          <p:nvPr>
            <p:ph idx="1"/>
          </p:nvPr>
        </p:nvSpPr>
        <p:spPr>
          <a:xfrm>
            <a:off x="228600" y="1512000"/>
            <a:ext cx="4487416" cy="4562856"/>
          </a:xfrm>
        </p:spPr>
        <p:txBody>
          <a:bodyPr>
            <a:noAutofit/>
          </a:bodyPr>
          <a:lstStyle/>
          <a:p>
            <a:r>
              <a:rPr lang="en-US" sz="1800" b="0" dirty="0" smtClean="0"/>
              <a:t>Инфракрасная спектроскопия является высокоэффективной универсальной методикой, которая может использоваться для анализа газов, жидкостей и твердых веществ. </a:t>
            </a:r>
          </a:p>
          <a:p>
            <a:r>
              <a:rPr lang="en-US" sz="1800" b="0" dirty="0" smtClean="0"/>
              <a:t>Она часто применяется для идентификации химического строения веществ, поскольку наличие функциональных групп определяет появление характеристических полос с характерными как интенсивностью, так и положением (частотой). </a:t>
            </a:r>
            <a:endParaRPr lang="ru-RU" sz="1800" b="0" dirty="0"/>
          </a:p>
          <a:p>
            <a:r>
              <a:rPr lang="en-US" sz="1800" b="0" dirty="0" smtClean="0"/>
              <a:t>Это простая, надежная методика, широко используемая в промышленности.</a:t>
            </a:r>
          </a:p>
        </p:txBody>
      </p:sp>
      <p:graphicFrame>
        <p:nvGraphicFramePr>
          <p:cNvPr id="17" name="Table 13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087099134"/>
              </p:ext>
            </p:extLst>
          </p:nvPr>
        </p:nvGraphicFramePr>
        <p:xfrm>
          <a:off x="4788000" y="1612800"/>
          <a:ext cx="3950571" cy="43321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950571"/>
              </a:tblGrid>
              <a:tr h="324000">
                <a:tc>
                  <a:txBody>
                    <a:bodyPr/>
                    <a:lstStyle/>
                    <a:p>
                      <a:pPr marL="230400" indent="-230400">
                        <a:spcBef>
                          <a:spcPts val="300"/>
                        </a:spcBef>
                      </a:pPr>
                      <a:r>
                        <a:rPr lang="en-US" sz="1400" dirty="0" smtClean="0"/>
                        <a:t>Инфракрасная спектроскопия</a:t>
                      </a:r>
                      <a:endParaRPr lang="ru-RU" sz="1400" b="1" dirty="0"/>
                    </a:p>
                  </a:txBody>
                  <a:tcPr anchor="ctr"/>
                </a:tc>
              </a:tr>
              <a:tr h="232037">
                <a:tc>
                  <a:txBody>
                    <a:bodyPr/>
                    <a:lstStyle/>
                    <a:p>
                      <a:pPr marL="230400" indent="-230400">
                        <a:spcBef>
                          <a:spcPts val="3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1" dirty="0" smtClean="0">
                          <a:solidFill>
                            <a:schemeClr val="accent1"/>
                          </a:solidFill>
                        </a:rPr>
                        <a:t>Преимущества</a:t>
                      </a:r>
                    </a:p>
                  </a:txBody>
                  <a:tcPr>
                    <a:noFill/>
                  </a:tcPr>
                </a:tc>
              </a:tr>
              <a:tr h="720513">
                <a:tc>
                  <a:txBody>
                    <a:bodyPr/>
                    <a:lstStyle/>
                    <a:p>
                      <a:pPr marL="230400" marR="0" lvl="0" indent="-2304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 smtClean="0"/>
                        <a:t>Простота в использовании</a:t>
                      </a:r>
                    </a:p>
                    <a:p>
                      <a:pPr marL="230400" marR="0" lvl="0" indent="-2304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 smtClean="0"/>
                        <a:t>Точный и быстрый анализ</a:t>
                      </a:r>
                    </a:p>
                    <a:p>
                      <a:pPr marL="230400" marR="0" lvl="0" indent="-2304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 smtClean="0"/>
                        <a:t>Может применяться для проб различных видов и размеров</a:t>
                      </a:r>
                    </a:p>
                    <a:p>
                      <a:pPr marL="230400" marR="0" lvl="0" indent="-2304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 smtClean="0"/>
                        <a:t>Используется как для качественного, так и для количественного анализа</a:t>
                      </a:r>
                    </a:p>
                    <a:p>
                      <a:pPr marL="230400" marR="0" lvl="0" indent="-2304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 smtClean="0"/>
                        <a:t>Часто требует лишь незначительной пробоподготовки или может применяться без пробоподготовки</a:t>
                      </a:r>
                    </a:p>
                    <a:p>
                      <a:pPr marL="230400" marR="0" lvl="0" indent="-2304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 smtClean="0"/>
                        <a:t>Неразрушающее воздействие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80660">
                <a:tc>
                  <a:txBody>
                    <a:bodyPr/>
                    <a:lstStyle/>
                    <a:p>
                      <a:pPr marL="230400" indent="-230400">
                        <a:spcBef>
                          <a:spcPts val="3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1" dirty="0" smtClean="0">
                          <a:solidFill>
                            <a:schemeClr val="accent1"/>
                          </a:solidFill>
                        </a:rPr>
                        <a:t>Недостатки</a:t>
                      </a:r>
                    </a:p>
                  </a:txBody>
                  <a:tcPr>
                    <a:noFill/>
                  </a:tcPr>
                </a:tc>
              </a:tr>
              <a:tr h="544840">
                <a:tc>
                  <a:txBody>
                    <a:bodyPr/>
                    <a:lstStyle/>
                    <a:p>
                      <a:pPr marL="230400" marR="0" lvl="0" indent="-2304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noProof="0" dirty="0" smtClean="0"/>
                        <a:t>Молекула должна реагировать на инфракрасное излучение</a:t>
                      </a:r>
                    </a:p>
                    <a:p>
                      <a:pPr marL="230400" marR="0" lvl="0" indent="-2304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 smtClean="0"/>
                        <a:t>Минимальная информация в отношении элементного состава</a:t>
                      </a:r>
                      <a:endParaRPr lang="ru-RU" sz="14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5" name="Group 14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19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21" name="Action Button: Custom 20">
                <a:hlinkClick r:id="rId3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Chevron 21">
                <a:hlinkClick r:id="rId3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23" name="Chevron 22">
                <a:hlinkClick r:id="rId3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20" name="TextBox 19">
              <a:hlinkClick r:id="rId3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3881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Сокращения</a:t>
            </a:r>
            <a:endParaRPr lang="ru-RU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4162924149"/>
              </p:ext>
            </p:extLst>
          </p:nvPr>
        </p:nvGraphicFramePr>
        <p:xfrm>
          <a:off x="228600" y="1412776"/>
          <a:ext cx="7295728" cy="4516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4106"/>
                <a:gridCol w="5681622"/>
              </a:tblGrid>
              <a:tr h="288000"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Arial (Body)"/>
                        </a:rPr>
                        <a:t>Сокращение</a:t>
                      </a:r>
                      <a:endParaRPr lang="ru-RU" sz="1300" b="0" dirty="0">
                        <a:solidFill>
                          <a:schemeClr val="tx2"/>
                        </a:solidFill>
                        <a:latin typeface="Arial (Body)"/>
                      </a:endParaRPr>
                    </a:p>
                  </a:txBody>
                  <a:tcPr marR="72000"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solidFill>
                            <a:schemeClr val="bg2"/>
                          </a:solidFill>
                          <a:latin typeface="Arial (Body)"/>
                        </a:rPr>
                        <a:t>Определение</a:t>
                      </a:r>
                      <a:endParaRPr lang="ru-RU" sz="1300" dirty="0">
                        <a:solidFill>
                          <a:schemeClr val="bg2"/>
                        </a:solidFill>
                        <a:latin typeface="Arial (Body)"/>
                      </a:endParaRPr>
                    </a:p>
                  </a:txBody>
                  <a:tcPr marR="72000" anchor="ctr">
                    <a:lnL w="12700" cmpd="sng"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D5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dirty="0" smtClean="0">
                          <a:solidFill>
                            <a:srgbClr val="4D4D4D"/>
                          </a:solidFill>
                          <a:latin typeface="Arial (Body)"/>
                        </a:rPr>
                        <a:t>A</a:t>
                      </a:r>
                    </a:p>
                  </a:txBody>
                  <a:tcPr marR="72000" marT="43200" marB="43200"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Arial (Body)"/>
                        </a:rPr>
                        <a:t>оптическая плотность</a:t>
                      </a:r>
                    </a:p>
                  </a:txBody>
                  <a:tcPr marR="72000" marT="43200" marB="43200" anchor="ctr">
                    <a:lnL w="12700" cmpd="sng"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dirty="0" smtClean="0">
                          <a:solidFill>
                            <a:srgbClr val="4D4D4D"/>
                          </a:solidFill>
                          <a:latin typeface="Arial (Body)"/>
                        </a:rPr>
                        <a:t>b</a:t>
                      </a:r>
                    </a:p>
                  </a:txBody>
                  <a:tcPr marR="72000" marT="43200" marB="43200"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Arial (Body)"/>
                        </a:rPr>
                        <a:t>длина оптического пути (см)</a:t>
                      </a:r>
                      <a:endParaRPr lang="ru-RU" sz="1300" kern="1200" dirty="0" smtClean="0">
                        <a:solidFill>
                          <a:schemeClr val="dk1"/>
                        </a:solidFill>
                        <a:latin typeface="Arial (Body)"/>
                        <a:ea typeface="+mn-ea"/>
                        <a:cs typeface="+mn-cs"/>
                      </a:endParaRPr>
                    </a:p>
                  </a:txBody>
                  <a:tcPr marR="72000" marT="43200" marB="43200" anchor="ctr">
                    <a:lnL w="12700" cmpd="sng"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dirty="0" smtClean="0">
                          <a:solidFill>
                            <a:srgbClr val="4D4D4D"/>
                          </a:solidFill>
                          <a:latin typeface="Arial (Body)"/>
                        </a:rPr>
                        <a:t>c</a:t>
                      </a:r>
                    </a:p>
                  </a:txBody>
                  <a:tcPr marR="72000" marT="43200" marB="43200"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Arial (Body)"/>
                        </a:rPr>
                        <a:t>скорость света (3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Arial (Body)"/>
                          <a:sym typeface="Symbol"/>
                        </a:rPr>
                        <a:t>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Arial (Body)"/>
                        </a:rPr>
                        <a:t> 10</a:t>
                      </a:r>
                      <a:r>
                        <a:rPr lang="en-US" sz="1300" kern="1200" baseline="30000" dirty="0" smtClean="0">
                          <a:solidFill>
                            <a:schemeClr val="dk1"/>
                          </a:solidFill>
                          <a:latin typeface="Arial (Body)"/>
                        </a:rPr>
                        <a:t>8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Arial (Body)"/>
                        </a:rPr>
                        <a:t> м/с</a:t>
                      </a:r>
                      <a:r>
                        <a:rPr lang="en-US" sz="1300" kern="1200" baseline="30000" dirty="0" smtClean="0">
                          <a:solidFill>
                            <a:schemeClr val="dk1"/>
                          </a:solidFill>
                          <a:latin typeface="Arial (Body)"/>
                        </a:rPr>
                        <a:t>-1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Arial (Body)"/>
                        </a:rPr>
                        <a:t>)</a:t>
                      </a:r>
                    </a:p>
                  </a:txBody>
                  <a:tcPr marR="72000" marT="43200" marB="43200" anchor="ctr">
                    <a:lnL w="12700" cmpd="sng"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kern="1200" dirty="0" smtClean="0">
                          <a:solidFill>
                            <a:srgbClr val="4D4D4D"/>
                          </a:solidFill>
                          <a:latin typeface="Arial (Body)"/>
                        </a:rPr>
                        <a:t>e</a:t>
                      </a:r>
                    </a:p>
                  </a:txBody>
                  <a:tcPr marR="72000" marT="43200" marB="43200"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Arial (Body)"/>
                        </a:rPr>
                        <a:t>коэффициент экстинкции или</a:t>
                      </a:r>
                      <a:r>
                        <a:rPr sz="1300" dirty="0">
                          <a:latin typeface="Arial (Body)"/>
                        </a:rPr>
                        <a:t/>
                      </a:r>
                      <a:br>
                        <a:rPr sz="1300" dirty="0">
                          <a:latin typeface="Arial (Body)"/>
                        </a:rPr>
                      </a:b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Arial (Body)"/>
                        </a:rPr>
                        <a:t>молярный коэффициент поглощения (л моль</a:t>
                      </a:r>
                      <a:r>
                        <a:rPr lang="en-US" sz="1300" kern="1200" baseline="30000" dirty="0" smtClean="0">
                          <a:solidFill>
                            <a:schemeClr val="dk1"/>
                          </a:solidFill>
                          <a:latin typeface="Arial (Body)"/>
                        </a:rPr>
                        <a:t>–1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Arial (Body)"/>
                        </a:rPr>
                        <a:t>см</a:t>
                      </a:r>
                      <a:r>
                        <a:rPr lang="en-US" sz="1300" kern="1200" baseline="30000" dirty="0" smtClean="0">
                          <a:solidFill>
                            <a:schemeClr val="dk1"/>
                          </a:solidFill>
                          <a:latin typeface="Arial (Body)"/>
                        </a:rPr>
                        <a:t>–1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Arial (Body)"/>
                        </a:rPr>
                        <a:t>)</a:t>
                      </a:r>
                    </a:p>
                  </a:txBody>
                  <a:tcPr marR="72000" marT="43200" marB="43200" anchor="ctr">
                    <a:lnL w="12700" cmpd="sng"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8000"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solidFill>
                            <a:srgbClr val="4D4D4D"/>
                          </a:solidFill>
                          <a:latin typeface="Arial (Body)"/>
                        </a:rPr>
                        <a:t>E</a:t>
                      </a:r>
                      <a:endParaRPr lang="ru-RU" sz="1300" dirty="0">
                        <a:solidFill>
                          <a:srgbClr val="4D4D4D"/>
                        </a:solidFill>
                        <a:latin typeface="Arial (Body)"/>
                      </a:endParaRPr>
                    </a:p>
                  </a:txBody>
                  <a:tcPr marR="72000" marT="43200" marB="43200"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Arial (Body)"/>
                        </a:rPr>
                        <a:t>переменное электрическое поле</a:t>
                      </a:r>
                      <a:endParaRPr lang="ru-RU" sz="1300" kern="1200" dirty="0">
                        <a:solidFill>
                          <a:schemeClr val="dk1"/>
                        </a:solidFill>
                        <a:latin typeface="Arial (Body)"/>
                        <a:ea typeface="+mn-ea"/>
                        <a:cs typeface="+mn-cs"/>
                      </a:endParaRPr>
                    </a:p>
                  </a:txBody>
                  <a:tcPr marR="72000" marT="43200" marB="43200" anchor="ctr">
                    <a:lnL w="12700" cmpd="sng"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8000">
                <a:tc>
                  <a:txBody>
                    <a:bodyPr/>
                    <a:lstStyle/>
                    <a:p>
                      <a:r>
                        <a:rPr lang="en-US" sz="1300" i="1" dirty="0" smtClean="0">
                          <a:solidFill>
                            <a:srgbClr val="4D4D4D"/>
                          </a:solidFill>
                          <a:latin typeface="Arial (Body)"/>
                        </a:rPr>
                        <a:t>E</a:t>
                      </a:r>
                      <a:endParaRPr lang="ru-RU" sz="1300" i="1" dirty="0">
                        <a:solidFill>
                          <a:srgbClr val="4D4D4D"/>
                        </a:solidFill>
                        <a:latin typeface="Arial (Body)"/>
                      </a:endParaRPr>
                    </a:p>
                  </a:txBody>
                  <a:tcPr marR="72000" marT="43200" marB="43200"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Arial (Body)"/>
                        </a:rPr>
                        <a:t>энергия</a:t>
                      </a:r>
                      <a:endParaRPr lang="ru-RU" sz="1300" kern="1200" dirty="0">
                        <a:solidFill>
                          <a:schemeClr val="dk1"/>
                        </a:solidFill>
                        <a:latin typeface="Arial (Body)"/>
                        <a:ea typeface="+mn-ea"/>
                        <a:cs typeface="+mn-cs"/>
                      </a:endParaRPr>
                    </a:p>
                  </a:txBody>
                  <a:tcPr marR="72000" marT="43200" marB="43200" anchor="ctr">
                    <a:lnL w="12700" cmpd="sng"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8000">
                <a:tc>
                  <a:txBody>
                    <a:bodyPr/>
                    <a:lstStyle/>
                    <a:p>
                      <a:r>
                        <a:rPr lang="en-US" sz="1300" i="0" dirty="0" smtClean="0">
                          <a:solidFill>
                            <a:srgbClr val="4D4D4D"/>
                          </a:solidFill>
                          <a:latin typeface="Arial (Body)"/>
                        </a:rPr>
                        <a:t> FTIR</a:t>
                      </a:r>
                      <a:endParaRPr lang="ru-RU" sz="1300" i="0" dirty="0">
                        <a:solidFill>
                          <a:srgbClr val="4D4D4D"/>
                        </a:solidFill>
                        <a:latin typeface="Arial (Body)"/>
                      </a:endParaRPr>
                    </a:p>
                  </a:txBody>
                  <a:tcPr marR="72000" marT="43200" marB="43200"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Arial (Body)"/>
                        </a:rPr>
                        <a:t>ИК-спектроскопия с Фурье-преобразованием </a:t>
                      </a:r>
                      <a:endParaRPr lang="ru-RU" sz="1300" kern="1200" dirty="0">
                        <a:solidFill>
                          <a:schemeClr val="dk1"/>
                        </a:solidFill>
                        <a:latin typeface="Arial (Body)"/>
                        <a:ea typeface="+mn-ea"/>
                        <a:cs typeface="+mn-cs"/>
                      </a:endParaRPr>
                    </a:p>
                  </a:txBody>
                  <a:tcPr marR="72000" marT="43200" marB="43200" anchor="ctr">
                    <a:lnL w="12700" cmpd="sng"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8000">
                <a:tc>
                  <a:txBody>
                    <a:bodyPr/>
                    <a:lstStyle/>
                    <a:p>
                      <a:r>
                        <a:rPr lang="en-US" sz="1300" baseline="0" dirty="0" smtClean="0">
                          <a:solidFill>
                            <a:srgbClr val="4D4D4D"/>
                          </a:solidFill>
                          <a:latin typeface="Arial (Body)"/>
                        </a:rPr>
                        <a:t>h</a:t>
                      </a:r>
                      <a:endParaRPr lang="ru-RU" sz="1300" baseline="0" dirty="0">
                        <a:solidFill>
                          <a:srgbClr val="4D4D4D"/>
                        </a:solidFill>
                        <a:latin typeface="Arial (Body)"/>
                      </a:endParaRPr>
                    </a:p>
                  </a:txBody>
                  <a:tcPr marR="72000" marT="43200" marB="43200"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Arial (Body)"/>
                        </a:rPr>
                        <a:t>постоянная Планка (6,62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Arial (Body)"/>
                          <a:sym typeface="Symbol"/>
                        </a:rPr>
                        <a:t>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Arial (Body)"/>
                        </a:rPr>
                        <a:t> 10</a:t>
                      </a:r>
                      <a:r>
                        <a:rPr lang="en-US" sz="1300" kern="1200" baseline="30000" dirty="0" smtClean="0">
                          <a:solidFill>
                            <a:schemeClr val="dk1"/>
                          </a:solidFill>
                          <a:latin typeface="Arial (Body)"/>
                        </a:rPr>
                        <a:t>–34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Arial (Body)"/>
                        </a:rPr>
                        <a:t> Дж·с)</a:t>
                      </a:r>
                    </a:p>
                  </a:txBody>
                  <a:tcPr marR="72000" marT="43200" marB="43200" anchor="ctr">
                    <a:lnL w="12700" cmpd="sng"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8000">
                <a:tc>
                  <a:txBody>
                    <a:bodyPr/>
                    <a:lstStyle/>
                    <a:p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Arial (Body)"/>
                        </a:rPr>
                        <a:t>I</a:t>
                      </a:r>
                      <a:endParaRPr lang="ru-RU" sz="1300" kern="1200" dirty="0">
                        <a:solidFill>
                          <a:schemeClr val="dk1"/>
                        </a:solidFill>
                        <a:latin typeface="Arial (Body)"/>
                        <a:ea typeface="+mn-ea"/>
                        <a:cs typeface="+mn-cs"/>
                      </a:endParaRPr>
                    </a:p>
                  </a:txBody>
                  <a:tcPr marR="72000" marT="43200" marB="43200"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Arial (Body)"/>
                        </a:rPr>
                        <a:t>пропущенное излучение </a:t>
                      </a:r>
                      <a:endParaRPr lang="ru-RU" sz="1300" kern="1200" dirty="0">
                        <a:solidFill>
                          <a:schemeClr val="dk1"/>
                        </a:solidFill>
                        <a:latin typeface="Arial (Body)"/>
                        <a:ea typeface="+mn-ea"/>
                        <a:cs typeface="+mn-cs"/>
                      </a:endParaRPr>
                    </a:p>
                  </a:txBody>
                  <a:tcPr marR="72000" marT="43200" marB="43200" anchor="ctr">
                    <a:lnL w="12700" cmpd="sng"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8000">
                <a:tc>
                  <a:txBody>
                    <a:bodyPr/>
                    <a:lstStyle/>
                    <a:p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Arial (Body)"/>
                        </a:rPr>
                        <a:t>I</a:t>
                      </a:r>
                      <a:r>
                        <a:rPr lang="en-US" sz="1300" kern="1200" baseline="-25000" dirty="0" smtClean="0">
                          <a:solidFill>
                            <a:schemeClr val="dk1"/>
                          </a:solidFill>
                          <a:latin typeface="Arial (Body)"/>
                        </a:rPr>
                        <a:t>0</a:t>
                      </a:r>
                      <a:endParaRPr lang="ru-RU" sz="1300" kern="1200" baseline="-25000" dirty="0">
                        <a:solidFill>
                          <a:schemeClr val="dk1"/>
                        </a:solidFill>
                        <a:latin typeface="Arial (Body)"/>
                        <a:ea typeface="+mn-ea"/>
                        <a:cs typeface="+mn-cs"/>
                      </a:endParaRPr>
                    </a:p>
                  </a:txBody>
                  <a:tcPr marR="72000" marT="43200" marB="43200"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Arial (Body)"/>
                        </a:rPr>
                        <a:t>падающее излучение</a:t>
                      </a:r>
                      <a:endParaRPr lang="ru-RU" sz="1300" kern="1200" dirty="0">
                        <a:solidFill>
                          <a:schemeClr val="dk1"/>
                        </a:solidFill>
                        <a:latin typeface="Arial (Body)"/>
                        <a:ea typeface="+mn-ea"/>
                        <a:cs typeface="+mn-cs"/>
                      </a:endParaRPr>
                    </a:p>
                  </a:txBody>
                  <a:tcPr marR="72000" marT="43200" marB="43200" anchor="ctr">
                    <a:lnL w="12700" cmpd="sng"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>
                          <a:solidFill>
                            <a:srgbClr val="4D4D4D"/>
                          </a:solidFill>
                          <a:latin typeface="Arial (Body)"/>
                        </a:rPr>
                        <a:t>l</a:t>
                      </a:r>
                    </a:p>
                  </a:txBody>
                  <a:tcPr marR="72000" marT="43200" marB="43200"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>
                          <a:solidFill>
                            <a:srgbClr val="4D4D4D"/>
                          </a:solidFill>
                          <a:latin typeface="Arial (Body)"/>
                        </a:rPr>
                        <a:t>длина волны</a:t>
                      </a:r>
                    </a:p>
                  </a:txBody>
                  <a:tcPr marR="72000" marT="43200" marB="43200" anchor="ctr">
                    <a:lnL w="12700" cmpd="sng"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300" kern="1200" dirty="0" smtClean="0">
                          <a:solidFill>
                            <a:srgbClr val="4D4D4D"/>
                          </a:solidFill>
                          <a:latin typeface="Arial (Body)"/>
                        </a:rPr>
                        <a:t>T</a:t>
                      </a:r>
                      <a:endParaRPr lang="ru-RU" sz="1300" kern="1200" dirty="0">
                        <a:solidFill>
                          <a:srgbClr val="4D4D4D"/>
                        </a:solidFill>
                        <a:latin typeface="Arial (Body)"/>
                        <a:ea typeface="+mn-ea"/>
                        <a:cs typeface="+mn-cs"/>
                      </a:endParaRPr>
                    </a:p>
                  </a:txBody>
                  <a:tcPr marR="72000" marT="43200" marB="43200"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i="0" dirty="0" smtClean="0">
                          <a:solidFill>
                            <a:srgbClr val="4D4D4D"/>
                          </a:solidFill>
                          <a:latin typeface="Arial (Body)"/>
                        </a:rPr>
                        <a:t>пропускание</a:t>
                      </a:r>
                    </a:p>
                  </a:txBody>
                  <a:tcPr marR="72000" marT="43200" marB="43200" anchor="ctr">
                    <a:lnL w="12700" cmpd="sng"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300" kern="1200" dirty="0" smtClean="0">
                          <a:solidFill>
                            <a:srgbClr val="4D4D4D"/>
                          </a:solidFill>
                          <a:latin typeface="Arial (Body)"/>
                        </a:rPr>
                        <a:t>УФ-вид</a:t>
                      </a:r>
                      <a:endParaRPr lang="ru-RU" sz="1300" kern="1200" dirty="0">
                        <a:solidFill>
                          <a:srgbClr val="4D4D4D"/>
                        </a:solidFill>
                        <a:latin typeface="Arial (Body)"/>
                        <a:ea typeface="+mn-ea"/>
                        <a:cs typeface="+mn-cs"/>
                      </a:endParaRPr>
                    </a:p>
                  </a:txBody>
                  <a:tcPr marR="72000" marT="43200" marB="43200"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noProof="0" dirty="0" smtClean="0">
                          <a:solidFill>
                            <a:srgbClr val="4D4D4D"/>
                          </a:solidFill>
                          <a:latin typeface="Arial (Body)"/>
                        </a:rPr>
                        <a:t>УФ-</a:t>
                      </a:r>
                      <a:r>
                        <a:rPr sz="1300">
                          <a:latin typeface="Arial (Body)"/>
                        </a:rPr>
                        <a:t>– и видимая область</a:t>
                      </a:r>
                      <a:endParaRPr lang="ru-RU" sz="1300" dirty="0" smtClean="0">
                        <a:solidFill>
                          <a:srgbClr val="4D4D4D"/>
                        </a:solidFill>
                        <a:latin typeface="Arial (Body)"/>
                      </a:endParaRPr>
                    </a:p>
                  </a:txBody>
                  <a:tcPr marR="72000" marT="43200" marB="43200" anchor="ctr">
                    <a:lnL w="12700" cmpd="sng"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8000">
                <a:tc>
                  <a:txBody>
                    <a:bodyPr/>
                    <a:lstStyle/>
                    <a:p>
                      <a:r>
                        <a:rPr lang="en-US" sz="1300" i="1" baseline="0" dirty="0" smtClean="0">
                          <a:solidFill>
                            <a:srgbClr val="4D4D4D"/>
                          </a:solidFill>
                          <a:latin typeface="Arial (Body)"/>
                        </a:rPr>
                        <a:t>v</a:t>
                      </a:r>
                      <a:endParaRPr lang="ru-RU" sz="1300" i="1" baseline="0" dirty="0">
                        <a:solidFill>
                          <a:srgbClr val="4D4D4D"/>
                        </a:solidFill>
                        <a:latin typeface="Arial (Body)"/>
                      </a:endParaRPr>
                    </a:p>
                  </a:txBody>
                  <a:tcPr marR="72000" marT="43200" marB="43200"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Arial (Body)"/>
                        </a:rPr>
                        <a:t>частота (с</a:t>
                      </a:r>
                      <a:r>
                        <a:rPr lang="en-US" sz="1300" kern="1200" baseline="30000" dirty="0" smtClean="0">
                          <a:solidFill>
                            <a:schemeClr val="dk1"/>
                          </a:solidFill>
                          <a:latin typeface="Arial (Body)"/>
                        </a:rPr>
                        <a:t>–1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latin typeface="Arial (Body)"/>
                        </a:rPr>
                        <a:t>)</a:t>
                      </a:r>
                    </a:p>
                  </a:txBody>
                  <a:tcPr marR="72000" marT="43200" marB="43200" anchor="ctr">
                    <a:lnL w="12700" cmpd="sng"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0" y="6063099"/>
            <a:ext cx="1259632" cy="268416"/>
            <a:chOff x="0" y="6063099"/>
            <a:chExt cx="1259632" cy="268416"/>
          </a:xfrm>
        </p:grpSpPr>
        <p:grpSp>
          <p:nvGrpSpPr>
            <p:cNvPr id="15" name="Group 10"/>
            <p:cNvGrpSpPr/>
            <p:nvPr/>
          </p:nvGrpSpPr>
          <p:grpSpPr>
            <a:xfrm>
              <a:off x="0" y="6072404"/>
              <a:ext cx="1187624" cy="259111"/>
              <a:chOff x="0" y="6072404"/>
              <a:chExt cx="1187624" cy="259111"/>
            </a:xfrm>
          </p:grpSpPr>
          <p:sp>
            <p:nvSpPr>
              <p:cNvPr id="17" name="Action Button: Custom 16">
                <a:hlinkClick r:id="rId3" action="ppaction://hlinksldjump"/>
              </p:cNvPr>
              <p:cNvSpPr/>
              <p:nvPr/>
            </p:nvSpPr>
            <p:spPr>
              <a:xfrm>
                <a:off x="0" y="6072404"/>
                <a:ext cx="1187624" cy="256808"/>
              </a:xfrm>
              <a:prstGeom prst="actionButtonBlank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Chevron 17">
                <a:hlinkClick r:id="rId3" action="ppaction://hlinksldjump"/>
              </p:cNvPr>
              <p:cNvSpPr/>
              <p:nvPr/>
            </p:nvSpPr>
            <p:spPr>
              <a:xfrm flipH="1">
                <a:off x="51334" y="6072404"/>
                <a:ext cx="1039435" cy="259111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19" name="Chevron 18">
                <a:hlinkClick r:id="rId3" action="ppaction://hlinksldjump"/>
              </p:cNvPr>
              <p:cNvSpPr/>
              <p:nvPr/>
            </p:nvSpPr>
            <p:spPr>
              <a:xfrm flipH="1">
                <a:off x="97995" y="6072404"/>
                <a:ext cx="1089083" cy="259111"/>
              </a:xfrm>
              <a:prstGeom prst="chevron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6" name="TextBox 15">
              <a:hlinkClick r:id="rId3" action="ppaction://hlinksldjump"/>
            </p:cNvPr>
            <p:cNvSpPr txBox="1"/>
            <p:nvPr/>
          </p:nvSpPr>
          <p:spPr>
            <a:xfrm>
              <a:off x="251520" y="6063099"/>
              <a:ext cx="10081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49393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 More</a:t>
            </a:r>
            <a:endParaRPr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228600" y="962660"/>
            <a:ext cx="8807896" cy="4562856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en-US" sz="1700" dirty="0"/>
              <a:t>For more information on products from Agilent, visit </a:t>
            </a:r>
            <a:r>
              <a:rPr lang="en-US" sz="1700" dirty="0">
                <a:hlinkClick r:id="rId3"/>
              </a:rPr>
              <a:t>www.agilent.com</a:t>
            </a:r>
            <a:r>
              <a:rPr lang="en-US" sz="1700" dirty="0"/>
              <a:t> or </a:t>
            </a:r>
            <a:r>
              <a:rPr lang="en-US" sz="1700" dirty="0">
                <a:hlinkClick r:id="rId4"/>
              </a:rPr>
              <a:t>www.agilent.com/chem/academia</a:t>
            </a:r>
            <a:endParaRPr lang="en-US" sz="1700" dirty="0"/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en-US" sz="1700" dirty="0"/>
              <a:t>Have questions or suggestions to this </a:t>
            </a:r>
            <a:r>
              <a:rPr lang="en-US" sz="1700" dirty="0" smtClean="0"/>
              <a:t>presentation? Contact </a:t>
            </a:r>
            <a:r>
              <a:rPr lang="en-US" sz="1700" dirty="0">
                <a:hlinkClick r:id="rId5"/>
              </a:rPr>
              <a:t>academia.team@agilent.com</a:t>
            </a:r>
            <a:r>
              <a:rPr lang="en-US" sz="1700" dirty="0"/>
              <a:t>  </a:t>
            </a:r>
          </a:p>
          <a:p>
            <a:endParaRPr lang="en-US" sz="1700" dirty="0" smtClean="0"/>
          </a:p>
          <a:p>
            <a:endParaRPr lang="en-US" sz="1700" dirty="0"/>
          </a:p>
          <a:p>
            <a:endParaRPr lang="en-US" sz="17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82857939"/>
              </p:ext>
            </p:extLst>
          </p:nvPr>
        </p:nvGraphicFramePr>
        <p:xfrm>
          <a:off x="230400" y="1891496"/>
          <a:ext cx="8640960" cy="4215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  <a:gridCol w="6166889"/>
                <a:gridCol w="1105919"/>
              </a:tblGrid>
              <a:tr h="0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276215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Early history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“The Early History of Spectroscopy” by Nicholas C. Thomas, </a:t>
                      </a:r>
                      <a:r>
                        <a:rPr lang="en-US" sz="1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 </a:t>
                      </a:r>
                      <a:r>
                        <a:rPr lang="en-US" sz="10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Chem</a:t>
                      </a:r>
                      <a:r>
                        <a:rPr lang="en-US" sz="1000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Edu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Vol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68, 6, August 1991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152767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Primer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bg1"/>
                          </a:solidFill>
                          <a:hlinkClick r:id="rId6"/>
                        </a:rPr>
                        <a:t>Fundamentals of </a:t>
                      </a:r>
                      <a:r>
                        <a:rPr lang="en-US" sz="1000" dirty="0" smtClean="0">
                          <a:solidFill>
                            <a:schemeClr val="bg1"/>
                          </a:solidFill>
                          <a:hlinkClick r:id="rId7"/>
                        </a:rPr>
                        <a:t>UV-visible</a:t>
                      </a:r>
                      <a:r>
                        <a:rPr lang="en-US" sz="1000" baseline="0" dirty="0" smtClean="0">
                          <a:solidFill>
                            <a:schemeClr val="bg1"/>
                          </a:solidFill>
                          <a:hlinkClick r:id="rId7"/>
                        </a:rPr>
                        <a:t> s</a:t>
                      </a:r>
                      <a:r>
                        <a:rPr lang="en-US" sz="1000" baseline="0" dirty="0" smtClean="0">
                          <a:solidFill>
                            <a:schemeClr val="bg1"/>
                          </a:solidFill>
                          <a:hlinkClick r:id="rId6"/>
                        </a:rPr>
                        <a:t>pectroscopy</a:t>
                      </a:r>
                      <a:endParaRPr lang="en-US" sz="100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5980-1397EN</a:t>
                      </a:r>
                    </a:p>
                  </a:txBody>
                  <a:tcPr anchor="ctr"/>
                </a:tc>
              </a:tr>
              <a:tr h="189339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Application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rgbClr val="4D4D4D"/>
                          </a:solidFill>
                          <a:hlinkClick r:id="rId8"/>
                        </a:rPr>
                        <a:t>Measuring optical densities over 10 Abs on the Agilent Cary 7000 Universal Measurement Spectrophotometer (UMS)</a:t>
                      </a:r>
                      <a:endParaRPr lang="en-US" sz="1000" dirty="0" smtClean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5991-2528EN</a:t>
                      </a:r>
                    </a:p>
                  </a:txBody>
                  <a:tcPr anchor="ctr"/>
                </a:tc>
              </a:tr>
              <a:tr h="281915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Application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rgbClr val="4D4D4D"/>
                          </a:solidFill>
                          <a:hlinkClick r:id="rId9"/>
                        </a:rPr>
                        <a:t>Measuring the color of a paint on canvas directly with external diffuse reflectance using the Agilent Cary 60 UV-Vis spectrophotometer</a:t>
                      </a:r>
                      <a:endParaRPr lang="en-US" sz="1000" dirty="0" smtClean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5991-3783EN</a:t>
                      </a:r>
                    </a:p>
                  </a:txBody>
                  <a:tcPr anchor="ctr"/>
                </a:tc>
              </a:tr>
              <a:tr h="158467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Application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000" dirty="0" smtClean="0">
                          <a:solidFill>
                            <a:srgbClr val="4D4D4D"/>
                          </a:solidFill>
                          <a:hlinkClick r:id="rId10"/>
                        </a:rPr>
                        <a:t>Simple, automated measurements of the photocatalytic properties of colorimetric species using the Agilent Cary 60 UV-Vis spectrophotometer with fiber optics </a:t>
                      </a:r>
                      <a:endParaRPr lang="en-US" sz="10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5990-7864EN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Application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hlinkClick r:id="rId11"/>
                        </a:rPr>
                        <a:t>Cytosolic expression of Green Fluorescent Protein (GFP) and its derivatives in the yeast Saccharomyces cerevisiae: Detection in vivo using the Agilent Cary Eclipse </a:t>
                      </a:r>
                      <a:endParaRPr lang="en-US" sz="1000" dirty="0" smtClean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SI-A-1831 </a:t>
                      </a:r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127595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Application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rgbClr val="4D4D4D"/>
                          </a:solidFill>
                          <a:hlinkClick r:id="rId12"/>
                        </a:rPr>
                        <a:t>Quantification of complex polycyclic aromatic hydrocarbons or petroleum oils in water with Cary eclipse fluorescence spectrophotometer according to astm d 5412-93 (2000)</a:t>
                      </a:r>
                      <a:endParaRPr lang="en-US" sz="1000" dirty="0" smtClean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5991-3166EN</a:t>
                      </a:r>
                    </a:p>
                  </a:txBody>
                  <a:tcPr anchor="ctr"/>
                </a:tc>
              </a:tr>
              <a:tr h="148163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Application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000" dirty="0" smtClean="0">
                          <a:hlinkClick r:id="rId13"/>
                        </a:rPr>
                        <a:t>Non-Destructive Evaluation of Composite Thermal Damage with Agilent’s New Handheld 4300 FTIR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5991-4037EN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Application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000" dirty="0" smtClean="0">
                          <a:hlinkClick r:id="rId14"/>
                        </a:rPr>
                        <a:t>ASTM D7806-12 for Biodiesel in Petroleum-based Diesel Fuel Oil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5991-5591EN</a:t>
                      </a:r>
                    </a:p>
                  </a:txBody>
                  <a:tcPr anchor="ctr"/>
                </a:tc>
              </a:tr>
              <a:tr h="149299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Application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000" dirty="0" smtClean="0">
                          <a:hlinkClick r:id="rId15"/>
                        </a:rPr>
                        <a:t>QA/QC of dairy powders using the Agilent Cary 630 ATR-FTIR analyzer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5991-0784EN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Application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hlinkClick r:id="rId16"/>
                        </a:rPr>
                        <a:t>Molecular Spectroscopy Compendium - Ensure food quality, production, and safety</a:t>
                      </a:r>
                      <a:endParaRPr lang="en-US" sz="10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5991-3818EN</a:t>
                      </a:r>
                    </a:p>
                  </a:txBody>
                  <a:tcPr anchor="ctr"/>
                </a:tc>
              </a:tr>
              <a:tr h="150435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Web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rgbClr val="4D4D4D"/>
                          </a:solidFill>
                          <a:hlinkClick r:id="rId17"/>
                        </a:rPr>
                        <a:t>CHROMacademy</a:t>
                      </a:r>
                      <a:r>
                        <a:rPr lang="en-US" sz="1000" dirty="0" smtClean="0">
                          <a:solidFill>
                            <a:srgbClr val="4D4D4D"/>
                          </a:solidFill>
                        </a:rPr>
                        <a:t> – free access for students and university staff to online courses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kern="1200" dirty="0" smtClean="0">
                          <a:solidFill>
                            <a:srgbClr val="4D4D4D"/>
                          </a:solidFill>
                          <a:latin typeface="+mn-lt"/>
                          <a:ea typeface="+mn-ea"/>
                          <a:cs typeface="+mn-cs"/>
                        </a:rPr>
                        <a:t>Videos &amp; Images</a:t>
                      </a:r>
                      <a:endParaRPr lang="en-US" sz="1000" kern="120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rgbClr val="4D4D4D"/>
                          </a:solidFill>
                          <a:latin typeface="+mn-lt"/>
                          <a:ea typeface="+mn-ea"/>
                          <a:cs typeface="+mn-cs"/>
                          <a:hlinkClick r:id="rId18"/>
                        </a:rPr>
                        <a:t>www.agilent.com/chem/teachingresources</a:t>
                      </a:r>
                      <a:r>
                        <a:rPr lang="en-US" sz="1000" kern="1200" dirty="0" smtClean="0">
                          <a:solidFill>
                            <a:srgbClr val="4D4D4D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0" y="6087600"/>
            <a:ext cx="619067" cy="246221"/>
            <a:chOff x="1689099" y="6028267"/>
            <a:chExt cx="1087983" cy="246221"/>
          </a:xfrm>
        </p:grpSpPr>
        <p:sp>
          <p:nvSpPr>
            <p:cNvPr id="6" name="Action Button: Custom 5">
              <a:hlinkClick r:id="rId19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" name="Chevron 7">
              <a:hlinkClick r:id="rId19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4D4D4D"/>
                </a:solidFill>
              </a:endParaRPr>
            </a:p>
          </p:txBody>
        </p:sp>
        <p:sp>
          <p:nvSpPr>
            <p:cNvPr id="9" name="Chevron 8">
              <a:hlinkClick r:id="rId19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4D4D4D"/>
                </a:solidFill>
              </a:endParaRPr>
            </a:p>
          </p:txBody>
        </p:sp>
        <p:sp>
          <p:nvSpPr>
            <p:cNvPr id="10" name="TextBox 9">
              <a:hlinkClick r:id="rId19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rgbClr val="FFFFFF"/>
                  </a:solidFill>
                </a:rPr>
                <a:t> ToC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9813035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6087600"/>
            <a:ext cx="619067" cy="246221"/>
            <a:chOff x="1689099" y="6028267"/>
            <a:chExt cx="1087983" cy="246221"/>
          </a:xfrm>
        </p:grpSpPr>
        <p:sp>
          <p:nvSpPr>
            <p:cNvPr id="3" name="Action Button: Custom 2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" name="Chevron 3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4D4D4D"/>
                </a:solidFill>
              </a:endParaRPr>
            </a:p>
          </p:txBody>
        </p:sp>
        <p:sp>
          <p:nvSpPr>
            <p:cNvPr id="5" name="Chevron 4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4D4D4D"/>
                </a:solidFill>
              </a:endParaRPr>
            </a:p>
          </p:txBody>
        </p:sp>
        <p:sp>
          <p:nvSpPr>
            <p:cNvPr id="6" name="TextBox 5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rgbClr val="FFFFFF"/>
                  </a:solidFill>
                </a:rPr>
                <a:t> ToC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656666" y="2607738"/>
            <a:ext cx="40917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D700"/>
                </a:solidFill>
                <a:latin typeface="Arial Narrow"/>
                <a:cs typeface="Arial Narrow"/>
              </a:rPr>
              <a:t>СПАСИБО</a:t>
            </a:r>
            <a:r>
              <a:rPr lang="en-US" sz="4800" b="1" dirty="0" smtClean="0">
                <a:solidFill>
                  <a:srgbClr val="FFD700"/>
                </a:solidFill>
                <a:latin typeface="Arial Narrow"/>
                <a:cs typeface="Arial Narrow"/>
              </a:rPr>
              <a:t> </a:t>
            </a:r>
            <a:r>
              <a:rPr lang="ru-RU" sz="4800" b="1" dirty="0" smtClean="0">
                <a:solidFill>
                  <a:srgbClr val="FFD700"/>
                </a:solidFill>
                <a:latin typeface="Arial Narrow"/>
                <a:cs typeface="Arial Narrow"/>
              </a:rPr>
              <a:t/>
            </a:r>
            <a:br>
              <a:rPr lang="ru-RU" sz="4800" b="1" dirty="0" smtClean="0">
                <a:solidFill>
                  <a:srgbClr val="FFD700"/>
                </a:solidFill>
                <a:latin typeface="Arial Narrow"/>
                <a:cs typeface="Arial Narrow"/>
              </a:rPr>
            </a:br>
            <a:r>
              <a:rPr lang="ru-RU" sz="4800" b="1" dirty="0" smtClean="0">
                <a:solidFill>
                  <a:srgbClr val="FFFFFF"/>
                </a:solidFill>
                <a:latin typeface="Arial Narrow"/>
                <a:cs typeface="Arial Narrow"/>
              </a:rPr>
              <a:t>ЗА ВНИМАНИЕ</a:t>
            </a:r>
            <a:endParaRPr lang="en-US" sz="4800" b="1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40152" y="5949280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Cyrl-AZ" sz="1500" dirty="0" smtClean="0">
                <a:solidFill>
                  <a:schemeClr val="bg1"/>
                </a:solidFill>
              </a:rPr>
              <a:t>Номер публикации: 5991-6592</a:t>
            </a:r>
            <a:r>
              <a:rPr lang="en-US" sz="1500" dirty="0" smtClean="0">
                <a:solidFill>
                  <a:schemeClr val="bg1"/>
                </a:solidFill>
              </a:rPr>
              <a:t>RU</a:t>
            </a:r>
          </a:p>
        </p:txBody>
      </p:sp>
      <p:pic>
        <p:nvPicPr>
          <p:cNvPr id="10" name="Picture 9" descr="qr_for_pdf_crop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95880" y="188640"/>
            <a:ext cx="3262555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94145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gilent 4x3 Format">
  <a:themeElements>
    <a:clrScheme name="AGILENT COLORS">
      <a:dk1>
        <a:srgbClr val="4D4D4D"/>
      </a:dk1>
      <a:lt1>
        <a:srgbClr val="FFFFFF"/>
      </a:lt1>
      <a:dk2>
        <a:srgbClr val="000000"/>
      </a:dk2>
      <a:lt2>
        <a:srgbClr val="FFFFFF"/>
      </a:lt2>
      <a:accent1>
        <a:srgbClr val="0085D5"/>
      </a:accent1>
      <a:accent2>
        <a:srgbClr val="FFBA00"/>
      </a:accent2>
      <a:accent3>
        <a:srgbClr val="7EAC28"/>
      </a:accent3>
      <a:accent4>
        <a:srgbClr val="672069"/>
      </a:accent4>
      <a:accent5>
        <a:srgbClr val="003972"/>
      </a:accent5>
      <a:accent6>
        <a:srgbClr val="B21811"/>
      </a:accent6>
      <a:hlink>
        <a:srgbClr val="0085D5"/>
      </a:hlink>
      <a:folHlink>
        <a:srgbClr val="672069"/>
      </a:folHlink>
    </a:clrScheme>
    <a:fontScheme name="AGILENT PPT &amp; OUTLOOK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Agilent 4x3 Format" id="{7E0A56F3-5ECE-4B8C-883C-94C3C797F538}" vid="{F11656C5-A8B7-4EAF-BF89-CE52C6756000}"/>
    </a:ext>
  </a:extLst>
</a:theme>
</file>

<file path=ppt/theme/theme2.xml><?xml version="1.0" encoding="utf-8"?>
<a:theme xmlns:a="http://schemas.openxmlformats.org/drawingml/2006/main" name="3_Agilent 4x3 Format">
  <a:themeElements>
    <a:clrScheme name="AGILENT COLORS">
      <a:dk1>
        <a:srgbClr val="4D4D4D"/>
      </a:dk1>
      <a:lt1>
        <a:srgbClr val="FFFFFF"/>
      </a:lt1>
      <a:dk2>
        <a:srgbClr val="000000"/>
      </a:dk2>
      <a:lt2>
        <a:srgbClr val="FFFFFF"/>
      </a:lt2>
      <a:accent1>
        <a:srgbClr val="0085D5"/>
      </a:accent1>
      <a:accent2>
        <a:srgbClr val="FFBA00"/>
      </a:accent2>
      <a:accent3>
        <a:srgbClr val="7EAC28"/>
      </a:accent3>
      <a:accent4>
        <a:srgbClr val="672069"/>
      </a:accent4>
      <a:accent5>
        <a:srgbClr val="003972"/>
      </a:accent5>
      <a:accent6>
        <a:srgbClr val="B21811"/>
      </a:accent6>
      <a:hlink>
        <a:srgbClr val="0085D5"/>
      </a:hlink>
      <a:folHlink>
        <a:srgbClr val="672069"/>
      </a:folHlink>
    </a:clrScheme>
    <a:fontScheme name="AGILENT PPT &amp; OUTLOOK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Agilent 4x3 Format" id="{7E0A56F3-5ECE-4B8C-883C-94C3C797F538}" vid="{F11656C5-A8B7-4EAF-BF89-CE52C6756000}"/>
    </a:ext>
  </a:extLst>
</a:theme>
</file>

<file path=ppt/theme/theme3.xml><?xml version="1.0" encoding="utf-8"?>
<a:theme xmlns:a="http://schemas.openxmlformats.org/drawingml/2006/main" name="1_Agilent 4x3 Format">
  <a:themeElements>
    <a:clrScheme name="AGILENT COLORS">
      <a:dk1>
        <a:srgbClr val="4D4D4D"/>
      </a:dk1>
      <a:lt1>
        <a:srgbClr val="FFFFFF"/>
      </a:lt1>
      <a:dk2>
        <a:srgbClr val="000000"/>
      </a:dk2>
      <a:lt2>
        <a:srgbClr val="FFFFFF"/>
      </a:lt2>
      <a:accent1>
        <a:srgbClr val="0085D5"/>
      </a:accent1>
      <a:accent2>
        <a:srgbClr val="FFBA00"/>
      </a:accent2>
      <a:accent3>
        <a:srgbClr val="7EAC28"/>
      </a:accent3>
      <a:accent4>
        <a:srgbClr val="672069"/>
      </a:accent4>
      <a:accent5>
        <a:srgbClr val="003972"/>
      </a:accent5>
      <a:accent6>
        <a:srgbClr val="B21811"/>
      </a:accent6>
      <a:hlink>
        <a:srgbClr val="0085D5"/>
      </a:hlink>
      <a:folHlink>
        <a:srgbClr val="672069"/>
      </a:folHlink>
    </a:clrScheme>
    <a:fontScheme name="AGILENT PPT &amp; OUTLOOK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Agilent 4x3 Format" id="{7E0A56F3-5ECE-4B8C-883C-94C3C797F538}" vid="{F11656C5-A8B7-4EAF-BF89-CE52C675600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4000</Words>
  <Application>Microsoft Office PowerPoint</Application>
  <PresentationFormat>On-screen Show (4:3)</PresentationFormat>
  <Paragraphs>843</Paragraphs>
  <Slides>50</Slides>
  <Notes>50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4" baseType="lpstr">
      <vt:lpstr>Agilent 4x3 Format</vt:lpstr>
      <vt:lpstr>3_Agilent 4x3 Format</vt:lpstr>
      <vt:lpstr>1_Agilent 4x3 Format</vt:lpstr>
      <vt:lpstr>Equation</vt:lpstr>
      <vt:lpstr>Slide 1</vt:lpstr>
      <vt:lpstr>Slide 2</vt:lpstr>
      <vt:lpstr>Содержание</vt:lpstr>
      <vt:lpstr>Введение Классификации</vt:lpstr>
      <vt:lpstr>Молекулярная спектроскопия Общие положения</vt:lpstr>
      <vt:lpstr>Введение Хронология ранних этапов развития</vt:lpstr>
      <vt:lpstr>Спектроскопия в  УФ- и видимой области Общие положения</vt:lpstr>
      <vt:lpstr>Спектроскопия в УФ- и видимой области Общие положения </vt:lpstr>
      <vt:lpstr>Спектроскопия в УФ- и видимой области Принцип работы</vt:lpstr>
      <vt:lpstr>Спектроскопия в УФ- и видимой области Принцип работы: Однолучевой и двухлучевой спектрометры</vt:lpstr>
      <vt:lpstr>Slide 11</vt:lpstr>
      <vt:lpstr>Slide 12</vt:lpstr>
      <vt:lpstr>Slide 13</vt:lpstr>
      <vt:lpstr>Спектроскопия в УФ- и видимой области Система</vt:lpstr>
      <vt:lpstr>Спектроскопия в УФ- и видимой области Качественный и количественный анализ </vt:lpstr>
      <vt:lpstr>Спектроскопия в УФ- и видимой области Качественный и количественный анализ</vt:lpstr>
      <vt:lpstr>Спектроскопия в УФ- и видимой области Варианты применения</vt:lpstr>
      <vt:lpstr>Спектроскопия в УФ- и видимой области Измерение поглощения стеклянного фильтра Шотта</vt:lpstr>
      <vt:lpstr>Спектроскопия в УФ- и видимой области Определение цвета краски на холсте</vt:lpstr>
      <vt:lpstr>УФ–Вид спектроскопия Анализ чистоты и кинетическое исследование</vt:lpstr>
      <vt:lpstr>Спектроскопия в УФ- и видимой области Возможности</vt:lpstr>
      <vt:lpstr>Флуоресцентная спектроскопия Общие положения </vt:lpstr>
      <vt:lpstr>Флуоресцентная спектроскопия Принцип работы</vt:lpstr>
      <vt:lpstr>Флуоресцентная спектроскопия Принцип работы</vt:lpstr>
      <vt:lpstr>Флуоресцентная спектроскопия Источник излучения    </vt:lpstr>
      <vt:lpstr>Флуоресцентная спектроскопия Система</vt:lpstr>
      <vt:lpstr>Флуоресцентная спектроскопия Варианты применения</vt:lpstr>
      <vt:lpstr>Флуоресцентная спектроскопия Цитозольная экспрессия зеленого флуоресцентного белка</vt:lpstr>
      <vt:lpstr>Флуоресцентная спектроскопия Количественный анализ полициклических ароматических углеводородов или нефтепродуктов</vt:lpstr>
      <vt:lpstr>Флуоресцентная спектроскопия Возможности</vt:lpstr>
      <vt:lpstr>Инфракрасная спектроскопия с Фурье-преобразованием Общие положения</vt:lpstr>
      <vt:lpstr>Инфракрасная спектроскопия с Фурье-преобразованием Общие положения</vt:lpstr>
      <vt:lpstr>Инфракрасная спектроскопия с Фурье-преобразованием Общие положения</vt:lpstr>
      <vt:lpstr>Инфракрасная спектроскопия с Фурье-преобразованием Общие положения</vt:lpstr>
      <vt:lpstr>Инфракрасная спектроскопия с Фурье-преобразованием Общие положения</vt:lpstr>
      <vt:lpstr>Инфракрасная спектроскопия с Фурье-преобразованием Общие положения </vt:lpstr>
      <vt:lpstr>Инфракрасная спектроскопия с Фурье-преобразованием Принцип работы</vt:lpstr>
      <vt:lpstr>Инфракрасная спектроскопия с Фурье-преобразованием Интерферограмма</vt:lpstr>
      <vt:lpstr>Инфракрасная спектроскопия с Фурье-преобразованием Качественный анализ </vt:lpstr>
      <vt:lpstr>Инфракрасная спектроскопия с Фурье-преобразованием Количественный анализ </vt:lpstr>
      <vt:lpstr>Инфракрасная спектроскопия с Фурье-преобразованием Система</vt:lpstr>
      <vt:lpstr>Инфракрасная спектроскопия с Фурье-преобразованием Варианты применения</vt:lpstr>
      <vt:lpstr>Инфракрасная спектроскопия с Фурье-преобразованием Определение степени повреждения композитов </vt:lpstr>
      <vt:lpstr>Инфракрасная спектроскопия с Фурье-преобразованием Измерение концентрации биодизельного топлива в дизельном топливе с высоким цетановым числом</vt:lpstr>
      <vt:lpstr>Инфракрасная спектроскопия с Фурье-преобразованием Контроль качества порошкообразных молочных продуктов</vt:lpstr>
      <vt:lpstr>Инфракрасная спектроскопия с Фурье-преобразованием Измерение содержания акриламида в картофельных чипсах</vt:lpstr>
      <vt:lpstr>Инфракрасная спектроскопия с Фурье-преобразованием Возможности</vt:lpstr>
      <vt:lpstr>Сокращения</vt:lpstr>
      <vt:lpstr>Learn More</vt:lpstr>
      <vt:lpstr>Slide 50</vt:lpstr>
    </vt:vector>
  </TitlesOfParts>
  <Company>Agilent Technologies,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anzenker</dc:creator>
  <cp:lastModifiedBy>Denis Yanovich</cp:lastModifiedBy>
  <cp:revision>349</cp:revision>
  <dcterms:created xsi:type="dcterms:W3CDTF">2015-07-09T14:34:49Z</dcterms:created>
  <dcterms:modified xsi:type="dcterms:W3CDTF">2016-02-04T22:53:44Z</dcterms:modified>
</cp:coreProperties>
</file>