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tiff" ContentType="image/tiff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3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2" r:id="rId1"/>
    <p:sldMasterId id="2147483696" r:id="rId2"/>
    <p:sldMasterId id="2147483756" r:id="rId3"/>
  </p:sldMasterIdLst>
  <p:notesMasterIdLst>
    <p:notesMasterId r:id="rId50"/>
  </p:notesMasterIdLst>
  <p:handoutMasterIdLst>
    <p:handoutMasterId r:id="rId51"/>
  </p:handoutMasterIdLst>
  <p:sldIdLst>
    <p:sldId id="318" r:id="rId4"/>
    <p:sldId id="420" r:id="rId5"/>
    <p:sldId id="403" r:id="rId6"/>
    <p:sldId id="422" r:id="rId7"/>
    <p:sldId id="423" r:id="rId8"/>
    <p:sldId id="424" r:id="rId9"/>
    <p:sldId id="472" r:id="rId10"/>
    <p:sldId id="426" r:id="rId11"/>
    <p:sldId id="428" r:id="rId12"/>
    <p:sldId id="473" r:id="rId13"/>
    <p:sldId id="466" r:id="rId14"/>
    <p:sldId id="467" r:id="rId15"/>
    <p:sldId id="468" r:id="rId16"/>
    <p:sldId id="470" r:id="rId17"/>
    <p:sldId id="464" r:id="rId18"/>
    <p:sldId id="438" r:id="rId19"/>
    <p:sldId id="439" r:id="rId20"/>
    <p:sldId id="381" r:id="rId21"/>
    <p:sldId id="457" r:id="rId22"/>
    <p:sldId id="441" r:id="rId23"/>
    <p:sldId id="415" r:id="rId24"/>
    <p:sldId id="347" r:id="rId25"/>
    <p:sldId id="442" r:id="rId26"/>
    <p:sldId id="443" r:id="rId27"/>
    <p:sldId id="444" r:id="rId28"/>
    <p:sldId id="385" r:id="rId29"/>
    <p:sldId id="445" r:id="rId30"/>
    <p:sldId id="447" r:id="rId31"/>
    <p:sldId id="449" r:id="rId32"/>
    <p:sldId id="450" r:id="rId33"/>
    <p:sldId id="471" r:id="rId34"/>
    <p:sldId id="410" r:id="rId35"/>
    <p:sldId id="454" r:id="rId36"/>
    <p:sldId id="350" r:id="rId37"/>
    <p:sldId id="455" r:id="rId38"/>
    <p:sldId id="456" r:id="rId39"/>
    <p:sldId id="458" r:id="rId40"/>
    <p:sldId id="388" r:id="rId41"/>
    <p:sldId id="416" r:id="rId42"/>
    <p:sldId id="460" r:id="rId43"/>
    <p:sldId id="461" r:id="rId44"/>
    <p:sldId id="462" r:id="rId45"/>
    <p:sldId id="465" r:id="rId46"/>
    <p:sldId id="304" r:id="rId47"/>
    <p:sldId id="419" r:id="rId48"/>
    <p:sldId id="311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hor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77777"/>
    <a:srgbClr val="0085D5"/>
    <a:srgbClr val="BDBDBD"/>
    <a:srgbClr val="4D4D4D"/>
    <a:srgbClr val="D9D9D9"/>
    <a:srgbClr val="FF9900"/>
    <a:srgbClr val="7EAC28"/>
    <a:srgbClr val="F8F8F8"/>
    <a:srgbClr val="CDCDCD"/>
    <a:srgbClr val="B2181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65" autoAdjust="0"/>
    <p:restoredTop sz="96118" autoAdjust="0"/>
  </p:normalViewPr>
  <p:slideViewPr>
    <p:cSldViewPr snapToGrid="0">
      <p:cViewPr varScale="1">
        <p:scale>
          <a:sx n="111" d="100"/>
          <a:sy n="111" d="100"/>
        </p:scale>
        <p:origin x="-20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739"/>
    </p:cViewPr>
  </p:sorterViewPr>
  <p:notesViewPr>
    <p:cSldViewPr snapToGrid="0" showGuides="1">
      <p:cViewPr>
        <p:scale>
          <a:sx n="140" d="100"/>
          <a:sy n="140" d="100"/>
        </p:scale>
        <p:origin x="-475" y="86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06EC29-882B-4317-9AF1-9958D12EA658}" type="doc">
      <dgm:prSet loTypeId="urn:microsoft.com/office/officeart/2005/8/layout/hList6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5C5D1AD4-B9C0-4DCA-942D-4735457DECCE}">
      <dgm:prSet phldrT="[Text]" custT="1"/>
      <dgm:spPr>
        <a:solidFill>
          <a:srgbClr val="FF9900"/>
        </a:solidFill>
      </dgm:spPr>
      <dgm:t>
        <a:bodyPr/>
        <a:lstStyle/>
        <a:p>
          <a:pPr>
            <a:spcBef>
              <a:spcPts val="0"/>
            </a:spcBef>
            <a:spcAft>
              <a:spcPts val="700"/>
            </a:spcAft>
          </a:pPr>
          <a:r>
            <a:rPr lang="en-US" sz="1200" b="1" dirty="0" smtClean="0"/>
            <a:t>АТОМЫ</a:t>
          </a:r>
        </a:p>
        <a:p>
          <a:pPr>
            <a:spcBef>
              <a:spcPts val="700"/>
            </a:spcBef>
            <a:spcAft>
              <a:spcPts val="300"/>
            </a:spcAft>
          </a:pPr>
          <a:r>
            <a:rPr lang="en-US" sz="1000" dirty="0" err="1" smtClean="0"/>
            <a:t>Атомная</a:t>
          </a:r>
          <a:r>
            <a:rPr lang="en-US" sz="1000" dirty="0" smtClean="0"/>
            <a:t> </a:t>
          </a:r>
          <a:r>
            <a:rPr lang="en-US" sz="1000" dirty="0" err="1" smtClean="0"/>
            <a:t>спектроскопия</a:t>
          </a:r>
          <a:endParaRPr lang="ru-RU" sz="1000" dirty="0"/>
        </a:p>
      </dgm:t>
    </dgm:pt>
    <dgm:pt modelId="{CC35DE3B-0433-40A8-96E1-4B901CC80FB9}" type="parTrans" cxnId="{18A63FA2-28E9-4A7A-8E75-D3709637F6AA}">
      <dgm:prSet/>
      <dgm:spPr/>
      <dgm:t>
        <a:bodyPr/>
        <a:lstStyle/>
        <a:p>
          <a:endParaRPr lang="en-US"/>
        </a:p>
      </dgm:t>
    </dgm:pt>
    <dgm:pt modelId="{F8141A96-5690-460C-8B05-5029AE8B7D7C}" type="sibTrans" cxnId="{18A63FA2-28E9-4A7A-8E75-D3709637F6AA}">
      <dgm:prSet/>
      <dgm:spPr/>
      <dgm:t>
        <a:bodyPr/>
        <a:lstStyle/>
        <a:p>
          <a:endParaRPr lang="en-US"/>
        </a:p>
      </dgm:t>
    </dgm:pt>
    <dgm:pt modelId="{49974E5F-180E-4600-B853-A304871E6BEA}">
      <dgm:prSet phldrT="[Text]" custT="1"/>
      <dgm:spPr>
        <a:solidFill>
          <a:srgbClr val="FF9900"/>
        </a:solidFill>
      </dgm:spPr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1000" dirty="0" smtClean="0"/>
            <a:t>Атомно-абсорбционная спектроскопия (ААС)</a:t>
          </a:r>
          <a:endParaRPr lang="ru-RU" sz="1000" dirty="0"/>
        </a:p>
      </dgm:t>
    </dgm:pt>
    <dgm:pt modelId="{61C80A56-57AE-490E-9811-DA85B82FC8D1}" type="parTrans" cxnId="{7D07E2AB-1D0D-4A2D-84F1-BF6A391A83AC}">
      <dgm:prSet/>
      <dgm:spPr/>
      <dgm:t>
        <a:bodyPr/>
        <a:lstStyle/>
        <a:p>
          <a:endParaRPr lang="en-US"/>
        </a:p>
      </dgm:t>
    </dgm:pt>
    <dgm:pt modelId="{7B4529E9-439B-40DB-94E5-6B517E718388}" type="sibTrans" cxnId="{7D07E2AB-1D0D-4A2D-84F1-BF6A391A83AC}">
      <dgm:prSet/>
      <dgm:spPr/>
      <dgm:t>
        <a:bodyPr/>
        <a:lstStyle/>
        <a:p>
          <a:endParaRPr lang="en-US"/>
        </a:p>
      </dgm:t>
    </dgm:pt>
    <dgm:pt modelId="{E7A80483-9A46-4DC6-A315-9725C439C8C8}">
      <dgm:prSet phldrT="[Text]" custT="1"/>
      <dgm:spPr/>
      <dgm:t>
        <a:bodyPr/>
        <a:lstStyle/>
        <a:p>
          <a:pPr>
            <a:spcBef>
              <a:spcPts val="0"/>
            </a:spcBef>
            <a:spcAft>
              <a:spcPts val="700"/>
            </a:spcAft>
          </a:pPr>
          <a:r>
            <a:rPr lang="en-US" sz="1200" b="1" dirty="0" smtClean="0"/>
            <a:t>МОЛЕКУЛЫ</a:t>
          </a:r>
        </a:p>
        <a:p>
          <a:pPr>
            <a:spcBef>
              <a:spcPct val="0"/>
            </a:spcBef>
            <a:spcAft>
              <a:spcPts val="300"/>
            </a:spcAft>
          </a:pPr>
          <a:r>
            <a:rPr lang="en-US" sz="1000" dirty="0" smtClean="0"/>
            <a:t>Молекулярная спектроскопия</a:t>
          </a:r>
          <a:endParaRPr lang="ru-RU" sz="1000" dirty="0"/>
        </a:p>
      </dgm:t>
    </dgm:pt>
    <dgm:pt modelId="{9217F592-4774-4DD3-BA1D-00831BB0AD65}" type="parTrans" cxnId="{3E15C2E3-6995-471A-966A-56C5476C31E4}">
      <dgm:prSet/>
      <dgm:spPr/>
      <dgm:t>
        <a:bodyPr/>
        <a:lstStyle/>
        <a:p>
          <a:endParaRPr lang="en-US"/>
        </a:p>
      </dgm:t>
    </dgm:pt>
    <dgm:pt modelId="{73C2EF81-3CE9-43E3-B823-CB40AD82AA65}" type="sibTrans" cxnId="{3E15C2E3-6995-471A-966A-56C5476C31E4}">
      <dgm:prSet/>
      <dgm:spPr/>
      <dgm:t>
        <a:bodyPr/>
        <a:lstStyle/>
        <a:p>
          <a:endParaRPr lang="en-US"/>
        </a:p>
      </dgm:t>
    </dgm:pt>
    <dgm:pt modelId="{1C3CF5D3-D2DE-4820-9FF2-1D0C9A3F8A3B}">
      <dgm:prSet phldrT="[Text]" custT="1"/>
      <dgm:spPr/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1000" dirty="0" smtClean="0"/>
            <a:t>Спектроскопия в УФ- и видимой области</a:t>
          </a:r>
          <a:endParaRPr lang="ru-RU" sz="1000" dirty="0"/>
        </a:p>
      </dgm:t>
    </dgm:pt>
    <dgm:pt modelId="{69249996-A9A2-4113-AAF4-36FCBBEEE165}" type="parTrans" cxnId="{91BE1FC8-9469-4ECB-9E94-757AA7738CED}">
      <dgm:prSet/>
      <dgm:spPr/>
      <dgm:t>
        <a:bodyPr/>
        <a:lstStyle/>
        <a:p>
          <a:endParaRPr lang="en-US"/>
        </a:p>
      </dgm:t>
    </dgm:pt>
    <dgm:pt modelId="{3A14725E-8DB9-445C-87E8-AD9902561493}" type="sibTrans" cxnId="{91BE1FC8-9469-4ECB-9E94-757AA7738CED}">
      <dgm:prSet/>
      <dgm:spPr/>
      <dgm:t>
        <a:bodyPr/>
        <a:lstStyle/>
        <a:p>
          <a:endParaRPr lang="en-US"/>
        </a:p>
      </dgm:t>
    </dgm:pt>
    <dgm:pt modelId="{145DEF7D-AF9D-4AC4-8DA1-DACCE69CF40E}">
      <dgm:prSet phldrT="[Text]" custT="1"/>
      <dgm:spPr/>
      <dgm:t>
        <a:bodyPr/>
        <a:lstStyle/>
        <a:p>
          <a:pPr>
            <a:spcBef>
              <a:spcPts val="0"/>
            </a:spcBef>
            <a:spcAft>
              <a:spcPts val="700"/>
            </a:spcAft>
          </a:pPr>
          <a:r>
            <a:rPr lang="en-US" sz="1200" b="1" dirty="0" smtClean="0"/>
            <a:t>КРИСТАЛЛЫ</a:t>
          </a:r>
          <a:endParaRPr lang="ru-RU" sz="1200" b="1" dirty="0"/>
        </a:p>
      </dgm:t>
    </dgm:pt>
    <dgm:pt modelId="{0DC5F50F-ADFE-435D-9910-016D3B1D30DF}" type="parTrans" cxnId="{D8F4ABD0-88F6-491A-A2F7-DEA86CFBF293}">
      <dgm:prSet/>
      <dgm:spPr/>
      <dgm:t>
        <a:bodyPr/>
        <a:lstStyle/>
        <a:p>
          <a:endParaRPr lang="en-US"/>
        </a:p>
      </dgm:t>
    </dgm:pt>
    <dgm:pt modelId="{FA0F7AC9-2A86-4F27-9DE6-6C0492BDC458}" type="sibTrans" cxnId="{D8F4ABD0-88F6-491A-A2F7-DEA86CFBF293}">
      <dgm:prSet/>
      <dgm:spPr/>
      <dgm:t>
        <a:bodyPr/>
        <a:lstStyle/>
        <a:p>
          <a:endParaRPr lang="en-US"/>
        </a:p>
      </dgm:t>
    </dgm:pt>
    <dgm:pt modelId="{214F8B99-12AC-4EE9-B933-CC2D5643E0A6}">
      <dgm:prSet phldrT="[Text]" custT="1"/>
      <dgm:spPr/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1000" dirty="0" smtClean="0"/>
            <a:t>Рентгеновская кристаллография</a:t>
          </a:r>
          <a:endParaRPr lang="ru-RU" sz="1000" dirty="0"/>
        </a:p>
      </dgm:t>
    </dgm:pt>
    <dgm:pt modelId="{022DA80C-5225-4984-ABE5-047E31A9257A}" type="parTrans" cxnId="{D1F35DCF-FB65-40C1-B5D1-5EC13E2922B7}">
      <dgm:prSet/>
      <dgm:spPr/>
      <dgm:t>
        <a:bodyPr/>
        <a:lstStyle/>
        <a:p>
          <a:endParaRPr lang="en-US"/>
        </a:p>
      </dgm:t>
    </dgm:pt>
    <dgm:pt modelId="{849771F8-A636-4058-842F-8DED49611164}" type="sibTrans" cxnId="{D1F35DCF-FB65-40C1-B5D1-5EC13E2922B7}">
      <dgm:prSet/>
      <dgm:spPr/>
      <dgm:t>
        <a:bodyPr/>
        <a:lstStyle/>
        <a:p>
          <a:endParaRPr lang="en-US"/>
        </a:p>
      </dgm:t>
    </dgm:pt>
    <dgm:pt modelId="{A5872FC3-7D1F-4121-B989-77DCDFC71479}">
      <dgm:prSet phldrT="[Text]" custT="1"/>
      <dgm:spPr/>
      <dgm:t>
        <a:bodyPr/>
        <a:lstStyle/>
        <a:p>
          <a:pPr>
            <a:spcBef>
              <a:spcPts val="0"/>
            </a:spcBef>
            <a:spcAft>
              <a:spcPts val="700"/>
            </a:spcAft>
          </a:pPr>
          <a:r>
            <a:rPr lang="en-US" sz="1200" b="1" dirty="0" smtClean="0"/>
            <a:t>ЯДРА</a:t>
          </a:r>
          <a:endParaRPr lang="ru-RU" sz="1200" b="1" dirty="0"/>
        </a:p>
      </dgm:t>
    </dgm:pt>
    <dgm:pt modelId="{1F072075-127B-47E3-9AF8-5B46C7BC299B}" type="parTrans" cxnId="{35005404-9FC8-44D1-84BF-631519B8B528}">
      <dgm:prSet/>
      <dgm:spPr/>
      <dgm:t>
        <a:bodyPr/>
        <a:lstStyle/>
        <a:p>
          <a:endParaRPr lang="en-US"/>
        </a:p>
      </dgm:t>
    </dgm:pt>
    <dgm:pt modelId="{3E1816E1-E082-41DE-90F3-90FF750D7BF0}" type="sibTrans" cxnId="{35005404-9FC8-44D1-84BF-631519B8B528}">
      <dgm:prSet/>
      <dgm:spPr/>
      <dgm:t>
        <a:bodyPr/>
        <a:lstStyle/>
        <a:p>
          <a:endParaRPr lang="en-US"/>
        </a:p>
      </dgm:t>
    </dgm:pt>
    <dgm:pt modelId="{09B32527-62DA-488C-BB49-E546CB03D281}">
      <dgm:prSet custT="1"/>
      <dgm:spPr>
        <a:solidFill>
          <a:srgbClr val="FF9900"/>
        </a:solidFill>
      </dgm:spPr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1000" dirty="0" smtClean="0"/>
            <a:t>Атомно-эмиссионная спектроскопия с микроволновой плазмой (МП-АЭС)</a:t>
          </a:r>
        </a:p>
      </dgm:t>
    </dgm:pt>
    <dgm:pt modelId="{F2ACB67B-300C-4CEE-B1C0-FDC9C1F30C52}" type="parTrans" cxnId="{EA04A8D6-9237-4429-ACEC-0729214F53AC}">
      <dgm:prSet/>
      <dgm:spPr/>
      <dgm:t>
        <a:bodyPr/>
        <a:lstStyle/>
        <a:p>
          <a:endParaRPr lang="en-US"/>
        </a:p>
      </dgm:t>
    </dgm:pt>
    <dgm:pt modelId="{38D8867D-FEDF-444C-A502-2F97B539903D}" type="sibTrans" cxnId="{EA04A8D6-9237-4429-ACEC-0729214F53AC}">
      <dgm:prSet/>
      <dgm:spPr/>
      <dgm:t>
        <a:bodyPr/>
        <a:lstStyle/>
        <a:p>
          <a:endParaRPr lang="en-US"/>
        </a:p>
      </dgm:t>
    </dgm:pt>
    <dgm:pt modelId="{D2BB0A66-6493-487E-AC93-62BC0C901C44}">
      <dgm:prSet custT="1"/>
      <dgm:spPr>
        <a:solidFill>
          <a:srgbClr val="FF9900"/>
        </a:solidFill>
      </dgm:spPr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1000" dirty="0" smtClean="0"/>
            <a:t>Оптическая эмиссионная спектроскопия с индуктивно-связанной плазмой (ИСП-ОЭС)</a:t>
          </a:r>
          <a:endParaRPr lang="ru-RU" sz="1000" dirty="0"/>
        </a:p>
      </dgm:t>
    </dgm:pt>
    <dgm:pt modelId="{677E0D7E-BEFF-40D4-B9A3-7821D43C1A91}" type="parTrans" cxnId="{578201CA-331B-4390-849B-27FFBD9C31A6}">
      <dgm:prSet/>
      <dgm:spPr/>
      <dgm:t>
        <a:bodyPr/>
        <a:lstStyle/>
        <a:p>
          <a:endParaRPr lang="en-US"/>
        </a:p>
      </dgm:t>
    </dgm:pt>
    <dgm:pt modelId="{94D3FE82-3661-4001-A1BD-FFB728F3AC34}" type="sibTrans" cxnId="{578201CA-331B-4390-849B-27FFBD9C31A6}">
      <dgm:prSet/>
      <dgm:spPr/>
      <dgm:t>
        <a:bodyPr/>
        <a:lstStyle/>
        <a:p>
          <a:endParaRPr lang="en-US"/>
        </a:p>
      </dgm:t>
    </dgm:pt>
    <dgm:pt modelId="{89C92984-5450-40A5-9C2B-4A20D6181070}">
      <dgm:prSet custT="1"/>
      <dgm:spPr>
        <a:solidFill>
          <a:srgbClr val="FF9900"/>
        </a:solidFill>
      </dgm:spPr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1000" dirty="0" smtClean="0"/>
            <a:t>Масс-спектрометрия с индуктивно-связанной плазмой (ИСП-МС)</a:t>
          </a:r>
          <a:endParaRPr lang="ru-RU" sz="1000" dirty="0"/>
        </a:p>
      </dgm:t>
    </dgm:pt>
    <dgm:pt modelId="{EFA707B6-B7CD-4BC5-864C-A659A2E60D8C}" type="parTrans" cxnId="{42256277-AD0D-4042-8AC0-48E2F487AD7A}">
      <dgm:prSet/>
      <dgm:spPr/>
      <dgm:t>
        <a:bodyPr/>
        <a:lstStyle/>
        <a:p>
          <a:endParaRPr lang="en-US"/>
        </a:p>
      </dgm:t>
    </dgm:pt>
    <dgm:pt modelId="{275694E1-3B41-4395-A9F5-723B2E459F3F}" type="sibTrans" cxnId="{42256277-AD0D-4042-8AC0-48E2F487AD7A}">
      <dgm:prSet/>
      <dgm:spPr/>
      <dgm:t>
        <a:bodyPr/>
        <a:lstStyle/>
        <a:p>
          <a:endParaRPr lang="en-US"/>
        </a:p>
      </dgm:t>
    </dgm:pt>
    <dgm:pt modelId="{02F1A47B-32C5-47F8-8B9A-B665B3F6075E}">
      <dgm:prSet custT="1"/>
      <dgm:spPr/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1000" dirty="0" smtClean="0"/>
            <a:t>Спектроскопия в УФ-, видимой и ближней ИК-области</a:t>
          </a:r>
        </a:p>
      </dgm:t>
    </dgm:pt>
    <dgm:pt modelId="{7FA6D72E-1234-4727-A5AC-00A7A03B05A1}" type="parTrans" cxnId="{4F0CF188-CD13-43AA-8BA4-CAC0C3627015}">
      <dgm:prSet/>
      <dgm:spPr/>
      <dgm:t>
        <a:bodyPr/>
        <a:lstStyle/>
        <a:p>
          <a:endParaRPr lang="en-US"/>
        </a:p>
      </dgm:t>
    </dgm:pt>
    <dgm:pt modelId="{87D248DE-993E-44E9-8019-4B4D7FE54841}" type="sibTrans" cxnId="{4F0CF188-CD13-43AA-8BA4-CAC0C3627015}">
      <dgm:prSet/>
      <dgm:spPr/>
      <dgm:t>
        <a:bodyPr/>
        <a:lstStyle/>
        <a:p>
          <a:endParaRPr lang="en-US"/>
        </a:p>
      </dgm:t>
    </dgm:pt>
    <dgm:pt modelId="{112FA5D6-B3B4-4955-90A7-9CF37AE87D27}">
      <dgm:prSet custT="1"/>
      <dgm:spPr/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1000" dirty="0" smtClean="0"/>
            <a:t>ИК-спектроскопия с Фурье-преобразованием</a:t>
          </a:r>
        </a:p>
      </dgm:t>
    </dgm:pt>
    <dgm:pt modelId="{1A170F86-BA7B-4F86-A689-F53710BFF306}" type="parTrans" cxnId="{CE75BD96-55EB-404A-83E4-87F4F9485BC4}">
      <dgm:prSet/>
      <dgm:spPr/>
      <dgm:t>
        <a:bodyPr/>
        <a:lstStyle/>
        <a:p>
          <a:endParaRPr lang="en-US"/>
        </a:p>
      </dgm:t>
    </dgm:pt>
    <dgm:pt modelId="{5076F528-A1C5-4F57-B30C-D79090BD8704}" type="sibTrans" cxnId="{CE75BD96-55EB-404A-83E4-87F4F9485BC4}">
      <dgm:prSet/>
      <dgm:spPr/>
      <dgm:t>
        <a:bodyPr/>
        <a:lstStyle/>
        <a:p>
          <a:endParaRPr lang="en-US"/>
        </a:p>
      </dgm:t>
    </dgm:pt>
    <dgm:pt modelId="{040B919C-F584-4396-851E-131FAAFB1B83}">
      <dgm:prSet custT="1"/>
      <dgm:spPr/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1000" dirty="0" smtClean="0"/>
            <a:t>Флуоресцентная спектроскопия</a:t>
          </a:r>
        </a:p>
      </dgm:t>
    </dgm:pt>
    <dgm:pt modelId="{5BC0EB13-923E-4782-8F16-2B1F5CA5ACE2}" type="parTrans" cxnId="{22A63855-4644-434F-9F07-EBA0F6BF930A}">
      <dgm:prSet/>
      <dgm:spPr/>
      <dgm:t>
        <a:bodyPr/>
        <a:lstStyle/>
        <a:p>
          <a:endParaRPr lang="en-US"/>
        </a:p>
      </dgm:t>
    </dgm:pt>
    <dgm:pt modelId="{08D06C67-F33D-4233-85E6-4FBD932A0A76}" type="sibTrans" cxnId="{22A63855-4644-434F-9F07-EBA0F6BF930A}">
      <dgm:prSet/>
      <dgm:spPr/>
      <dgm:t>
        <a:bodyPr/>
        <a:lstStyle/>
        <a:p>
          <a:endParaRPr lang="en-US"/>
        </a:p>
      </dgm:t>
    </dgm:pt>
    <dgm:pt modelId="{C90DB766-ACCA-4EDF-928D-7ED25EC702F4}">
      <dgm:prSet phldrT="[Text]" custT="1"/>
      <dgm:spPr/>
      <dgm:t>
        <a:bodyPr/>
        <a:lstStyle/>
        <a:p>
          <a:pPr>
            <a:spcBef>
              <a:spcPct val="0"/>
            </a:spcBef>
            <a:spcAft>
              <a:spcPts val="300"/>
            </a:spcAft>
          </a:pPr>
          <a:r>
            <a:rPr lang="en-US" sz="1000" dirty="0" smtClean="0">
              <a:sym typeface="Wingdings" panose="05000000000000000000" pitchFamily="2" charset="2"/>
            </a:rPr>
            <a:t>Ядерный магнитный резонанс</a:t>
          </a:r>
          <a:endParaRPr lang="ru-RU" sz="1000" dirty="0"/>
        </a:p>
      </dgm:t>
    </dgm:pt>
    <dgm:pt modelId="{63B5CD19-603D-45C4-9BDF-0F6C88130463}" type="parTrans" cxnId="{60F8B7F2-1867-4505-9C82-CFF815E465EC}">
      <dgm:prSet/>
      <dgm:spPr/>
      <dgm:t>
        <a:bodyPr/>
        <a:lstStyle/>
        <a:p>
          <a:endParaRPr lang="en-US"/>
        </a:p>
      </dgm:t>
    </dgm:pt>
    <dgm:pt modelId="{7799FEEE-D807-449C-BC2A-FA1C8BB2C80D}" type="sibTrans" cxnId="{60F8B7F2-1867-4505-9C82-CFF815E465EC}">
      <dgm:prSet/>
      <dgm:spPr/>
      <dgm:t>
        <a:bodyPr/>
        <a:lstStyle/>
        <a:p>
          <a:endParaRPr lang="en-US"/>
        </a:p>
      </dgm:t>
    </dgm:pt>
    <dgm:pt modelId="{D92EEB30-5AEA-4F91-AAAA-A373E0AB6743}" type="pres">
      <dgm:prSet presAssocID="{3806EC29-882B-4317-9AF1-9958D12EA65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F533FF5-522D-48C8-A4D2-70DBF6FD8527}" type="pres">
      <dgm:prSet presAssocID="{5C5D1AD4-B9C0-4DCA-942D-4735457DECCE}" presName="node" presStyleLbl="node1" presStyleIdx="0" presStyleCnt="4" custScaleX="1029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DD6C49-C733-4729-A5FE-2A3636BD7BA7}" type="pres">
      <dgm:prSet presAssocID="{F8141A96-5690-460C-8B05-5029AE8B7D7C}" presName="sibTrans" presStyleCnt="0"/>
      <dgm:spPr/>
    </dgm:pt>
    <dgm:pt modelId="{D65F9FF9-CF01-47D6-896D-49AD73C02B2C}" type="pres">
      <dgm:prSet presAssocID="{E7A80483-9A46-4DC6-A315-9725C439C8C8}" presName="node" presStyleLbl="node1" presStyleIdx="1" presStyleCnt="4" custScaleX="1030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E276C0-7490-47E5-87CD-7D617628DE23}" type="pres">
      <dgm:prSet presAssocID="{73C2EF81-3CE9-43E3-B823-CB40AD82AA65}" presName="sibTrans" presStyleCnt="0"/>
      <dgm:spPr/>
    </dgm:pt>
    <dgm:pt modelId="{4C7423B9-6DD0-4687-A6E2-8115F4009BE9}" type="pres">
      <dgm:prSet presAssocID="{145DEF7D-AF9D-4AC4-8DA1-DACCE69CF40E}" presName="node" presStyleLbl="node1" presStyleIdx="2" presStyleCnt="4" custScaleX="1030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50502A-23E4-48B0-9C38-E5F9BADF7409}" type="pres">
      <dgm:prSet presAssocID="{FA0F7AC9-2A86-4F27-9DE6-6C0492BDC458}" presName="sibTrans" presStyleCnt="0"/>
      <dgm:spPr/>
    </dgm:pt>
    <dgm:pt modelId="{9A515057-1F19-487D-BAFE-E58EA1AAB8E8}" type="pres">
      <dgm:prSet presAssocID="{A5872FC3-7D1F-4121-B989-77DCDFC71479}" presName="node" presStyleLbl="node1" presStyleIdx="3" presStyleCnt="4" custScaleX="101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982AE69-5AEA-4FF7-8226-F43EF11B0ED6}" type="presOf" srcId="{09B32527-62DA-488C-BB49-E546CB03D281}" destId="{AF533FF5-522D-48C8-A4D2-70DBF6FD8527}" srcOrd="0" destOrd="2" presId="urn:microsoft.com/office/officeart/2005/8/layout/hList6"/>
    <dgm:cxn modelId="{170512E0-B2A4-4D43-B001-FF122C95DE2B}" type="presOf" srcId="{145DEF7D-AF9D-4AC4-8DA1-DACCE69CF40E}" destId="{4C7423B9-6DD0-4687-A6E2-8115F4009BE9}" srcOrd="0" destOrd="0" presId="urn:microsoft.com/office/officeart/2005/8/layout/hList6"/>
    <dgm:cxn modelId="{B0A4AF9B-18CA-4506-9263-D0B94C5FA9EC}" type="presOf" srcId="{112FA5D6-B3B4-4955-90A7-9CF37AE87D27}" destId="{D65F9FF9-CF01-47D6-896D-49AD73C02B2C}" srcOrd="0" destOrd="3" presId="urn:microsoft.com/office/officeart/2005/8/layout/hList6"/>
    <dgm:cxn modelId="{7D07E2AB-1D0D-4A2D-84F1-BF6A391A83AC}" srcId="{5C5D1AD4-B9C0-4DCA-942D-4735457DECCE}" destId="{49974E5F-180E-4600-B853-A304871E6BEA}" srcOrd="0" destOrd="0" parTransId="{61C80A56-57AE-490E-9811-DA85B82FC8D1}" sibTransId="{7B4529E9-439B-40DB-94E5-6B517E718388}"/>
    <dgm:cxn modelId="{72D2ED45-D842-4C14-93F0-B0A3061672F6}" type="presOf" srcId="{49974E5F-180E-4600-B853-A304871E6BEA}" destId="{AF533FF5-522D-48C8-A4D2-70DBF6FD8527}" srcOrd="0" destOrd="1" presId="urn:microsoft.com/office/officeart/2005/8/layout/hList6"/>
    <dgm:cxn modelId="{D8F4ABD0-88F6-491A-A2F7-DEA86CFBF293}" srcId="{3806EC29-882B-4317-9AF1-9958D12EA658}" destId="{145DEF7D-AF9D-4AC4-8DA1-DACCE69CF40E}" srcOrd="2" destOrd="0" parTransId="{0DC5F50F-ADFE-435D-9910-016D3B1D30DF}" sibTransId="{FA0F7AC9-2A86-4F27-9DE6-6C0492BDC458}"/>
    <dgm:cxn modelId="{578201CA-331B-4390-849B-27FFBD9C31A6}" srcId="{5C5D1AD4-B9C0-4DCA-942D-4735457DECCE}" destId="{D2BB0A66-6493-487E-AC93-62BC0C901C44}" srcOrd="2" destOrd="0" parTransId="{677E0D7E-BEFF-40D4-B9A3-7821D43C1A91}" sibTransId="{94D3FE82-3661-4001-A1BD-FFB728F3AC34}"/>
    <dgm:cxn modelId="{4F0CF188-CD13-43AA-8BA4-CAC0C3627015}" srcId="{E7A80483-9A46-4DC6-A315-9725C439C8C8}" destId="{02F1A47B-32C5-47F8-8B9A-B665B3F6075E}" srcOrd="1" destOrd="0" parTransId="{7FA6D72E-1234-4727-A5AC-00A7A03B05A1}" sibTransId="{87D248DE-993E-44E9-8019-4B4D7FE54841}"/>
    <dgm:cxn modelId="{D92FFDAC-0E16-4F1A-A66D-DA2B393265C3}" type="presOf" srcId="{5C5D1AD4-B9C0-4DCA-942D-4735457DECCE}" destId="{AF533FF5-522D-48C8-A4D2-70DBF6FD8527}" srcOrd="0" destOrd="0" presId="urn:microsoft.com/office/officeart/2005/8/layout/hList6"/>
    <dgm:cxn modelId="{45CB51DE-5397-40C5-A22D-E5DD2415FC2B}" type="presOf" srcId="{A5872FC3-7D1F-4121-B989-77DCDFC71479}" destId="{9A515057-1F19-487D-BAFE-E58EA1AAB8E8}" srcOrd="0" destOrd="0" presId="urn:microsoft.com/office/officeart/2005/8/layout/hList6"/>
    <dgm:cxn modelId="{3E15C2E3-6995-471A-966A-56C5476C31E4}" srcId="{3806EC29-882B-4317-9AF1-9958D12EA658}" destId="{E7A80483-9A46-4DC6-A315-9725C439C8C8}" srcOrd="1" destOrd="0" parTransId="{9217F592-4774-4DD3-BA1D-00831BB0AD65}" sibTransId="{73C2EF81-3CE9-43E3-B823-CB40AD82AA65}"/>
    <dgm:cxn modelId="{EA04A8D6-9237-4429-ACEC-0729214F53AC}" srcId="{5C5D1AD4-B9C0-4DCA-942D-4735457DECCE}" destId="{09B32527-62DA-488C-BB49-E546CB03D281}" srcOrd="1" destOrd="0" parTransId="{F2ACB67B-300C-4CEE-B1C0-FDC9C1F30C52}" sibTransId="{38D8867D-FEDF-444C-A502-2F97B539903D}"/>
    <dgm:cxn modelId="{35005404-9FC8-44D1-84BF-631519B8B528}" srcId="{3806EC29-882B-4317-9AF1-9958D12EA658}" destId="{A5872FC3-7D1F-4121-B989-77DCDFC71479}" srcOrd="3" destOrd="0" parTransId="{1F072075-127B-47E3-9AF8-5B46C7BC299B}" sibTransId="{3E1816E1-E082-41DE-90F3-90FF750D7BF0}"/>
    <dgm:cxn modelId="{07F9267C-B0EB-4407-9EFB-B47F07D77409}" type="presOf" srcId="{040B919C-F584-4396-851E-131FAAFB1B83}" destId="{D65F9FF9-CF01-47D6-896D-49AD73C02B2C}" srcOrd="0" destOrd="4" presId="urn:microsoft.com/office/officeart/2005/8/layout/hList6"/>
    <dgm:cxn modelId="{12FEB9C2-4860-4692-ADFD-D5712AB9A310}" type="presOf" srcId="{1C3CF5D3-D2DE-4820-9FF2-1D0C9A3F8A3B}" destId="{D65F9FF9-CF01-47D6-896D-49AD73C02B2C}" srcOrd="0" destOrd="1" presId="urn:microsoft.com/office/officeart/2005/8/layout/hList6"/>
    <dgm:cxn modelId="{B0E1E36A-BD03-4E7A-8E01-C8E866F38BAD}" type="presOf" srcId="{D2BB0A66-6493-487E-AC93-62BC0C901C44}" destId="{AF533FF5-522D-48C8-A4D2-70DBF6FD8527}" srcOrd="0" destOrd="3" presId="urn:microsoft.com/office/officeart/2005/8/layout/hList6"/>
    <dgm:cxn modelId="{91BE1FC8-9469-4ECB-9E94-757AA7738CED}" srcId="{E7A80483-9A46-4DC6-A315-9725C439C8C8}" destId="{1C3CF5D3-D2DE-4820-9FF2-1D0C9A3F8A3B}" srcOrd="0" destOrd="0" parTransId="{69249996-A9A2-4113-AAF4-36FCBBEEE165}" sibTransId="{3A14725E-8DB9-445C-87E8-AD9902561493}"/>
    <dgm:cxn modelId="{8E93A34A-33A4-4F67-9FC4-883DB27975BA}" type="presOf" srcId="{E7A80483-9A46-4DC6-A315-9725C439C8C8}" destId="{D65F9FF9-CF01-47D6-896D-49AD73C02B2C}" srcOrd="0" destOrd="0" presId="urn:microsoft.com/office/officeart/2005/8/layout/hList6"/>
    <dgm:cxn modelId="{CE75BD96-55EB-404A-83E4-87F4F9485BC4}" srcId="{E7A80483-9A46-4DC6-A315-9725C439C8C8}" destId="{112FA5D6-B3B4-4955-90A7-9CF37AE87D27}" srcOrd="2" destOrd="0" parTransId="{1A170F86-BA7B-4F86-A689-F53710BFF306}" sibTransId="{5076F528-A1C5-4F57-B30C-D79090BD8704}"/>
    <dgm:cxn modelId="{817BCB97-4DC9-46CA-B556-6960929EB2A8}" type="presOf" srcId="{C90DB766-ACCA-4EDF-928D-7ED25EC702F4}" destId="{9A515057-1F19-487D-BAFE-E58EA1AAB8E8}" srcOrd="0" destOrd="1" presId="urn:microsoft.com/office/officeart/2005/8/layout/hList6"/>
    <dgm:cxn modelId="{70D224C8-9716-41EC-87D3-201A580FE51C}" type="presOf" srcId="{214F8B99-12AC-4EE9-B933-CC2D5643E0A6}" destId="{4C7423B9-6DD0-4687-A6E2-8115F4009BE9}" srcOrd="0" destOrd="1" presId="urn:microsoft.com/office/officeart/2005/8/layout/hList6"/>
    <dgm:cxn modelId="{18A63FA2-28E9-4A7A-8E75-D3709637F6AA}" srcId="{3806EC29-882B-4317-9AF1-9958D12EA658}" destId="{5C5D1AD4-B9C0-4DCA-942D-4735457DECCE}" srcOrd="0" destOrd="0" parTransId="{CC35DE3B-0433-40A8-96E1-4B901CC80FB9}" sibTransId="{F8141A96-5690-460C-8B05-5029AE8B7D7C}"/>
    <dgm:cxn modelId="{3ACC6121-8EF1-40C1-9953-22D2A2360646}" type="presOf" srcId="{89C92984-5450-40A5-9C2B-4A20D6181070}" destId="{AF533FF5-522D-48C8-A4D2-70DBF6FD8527}" srcOrd="0" destOrd="4" presId="urn:microsoft.com/office/officeart/2005/8/layout/hList6"/>
    <dgm:cxn modelId="{A06BFC9D-9857-4455-AB82-FA7DA48CD6D9}" type="presOf" srcId="{3806EC29-882B-4317-9AF1-9958D12EA658}" destId="{D92EEB30-5AEA-4F91-AAAA-A373E0AB6743}" srcOrd="0" destOrd="0" presId="urn:microsoft.com/office/officeart/2005/8/layout/hList6"/>
    <dgm:cxn modelId="{42256277-AD0D-4042-8AC0-48E2F487AD7A}" srcId="{5C5D1AD4-B9C0-4DCA-942D-4735457DECCE}" destId="{89C92984-5450-40A5-9C2B-4A20D6181070}" srcOrd="3" destOrd="0" parTransId="{EFA707B6-B7CD-4BC5-864C-A659A2E60D8C}" sibTransId="{275694E1-3B41-4395-A9F5-723B2E459F3F}"/>
    <dgm:cxn modelId="{60F8B7F2-1867-4505-9C82-CFF815E465EC}" srcId="{A5872FC3-7D1F-4121-B989-77DCDFC71479}" destId="{C90DB766-ACCA-4EDF-928D-7ED25EC702F4}" srcOrd="0" destOrd="0" parTransId="{63B5CD19-603D-45C4-9BDF-0F6C88130463}" sibTransId="{7799FEEE-D807-449C-BC2A-FA1C8BB2C80D}"/>
    <dgm:cxn modelId="{22A63855-4644-434F-9F07-EBA0F6BF930A}" srcId="{E7A80483-9A46-4DC6-A315-9725C439C8C8}" destId="{040B919C-F584-4396-851E-131FAAFB1B83}" srcOrd="3" destOrd="0" parTransId="{5BC0EB13-923E-4782-8F16-2B1F5CA5ACE2}" sibTransId="{08D06C67-F33D-4233-85E6-4FBD932A0A76}"/>
    <dgm:cxn modelId="{EB6FA4B8-F08D-4FC5-8510-3C8D9DF99C5F}" type="presOf" srcId="{02F1A47B-32C5-47F8-8B9A-B665B3F6075E}" destId="{D65F9FF9-CF01-47D6-896D-49AD73C02B2C}" srcOrd="0" destOrd="2" presId="urn:microsoft.com/office/officeart/2005/8/layout/hList6"/>
    <dgm:cxn modelId="{D1F35DCF-FB65-40C1-B5D1-5EC13E2922B7}" srcId="{145DEF7D-AF9D-4AC4-8DA1-DACCE69CF40E}" destId="{214F8B99-12AC-4EE9-B933-CC2D5643E0A6}" srcOrd="0" destOrd="0" parTransId="{022DA80C-5225-4984-ABE5-047E31A9257A}" sibTransId="{849771F8-A636-4058-842F-8DED49611164}"/>
    <dgm:cxn modelId="{E25E1BD5-24B5-4907-B5EC-3D8E8A5F2758}" type="presParOf" srcId="{D92EEB30-5AEA-4F91-AAAA-A373E0AB6743}" destId="{AF533FF5-522D-48C8-A4D2-70DBF6FD8527}" srcOrd="0" destOrd="0" presId="urn:microsoft.com/office/officeart/2005/8/layout/hList6"/>
    <dgm:cxn modelId="{76C44A94-1D93-46C5-8055-A0571253F254}" type="presParOf" srcId="{D92EEB30-5AEA-4F91-AAAA-A373E0AB6743}" destId="{C8DD6C49-C733-4729-A5FE-2A3636BD7BA7}" srcOrd="1" destOrd="0" presId="urn:microsoft.com/office/officeart/2005/8/layout/hList6"/>
    <dgm:cxn modelId="{0BC3BE51-160B-4F65-9B92-255DFA46E95F}" type="presParOf" srcId="{D92EEB30-5AEA-4F91-AAAA-A373E0AB6743}" destId="{D65F9FF9-CF01-47D6-896D-49AD73C02B2C}" srcOrd="2" destOrd="0" presId="urn:microsoft.com/office/officeart/2005/8/layout/hList6"/>
    <dgm:cxn modelId="{7E9297BD-4EC3-44EF-A927-33E585F22FF8}" type="presParOf" srcId="{D92EEB30-5AEA-4F91-AAAA-A373E0AB6743}" destId="{B5E276C0-7490-47E5-87CD-7D617628DE23}" srcOrd="3" destOrd="0" presId="urn:microsoft.com/office/officeart/2005/8/layout/hList6"/>
    <dgm:cxn modelId="{772F05B6-C330-498D-ADC6-62C2DFA6B430}" type="presParOf" srcId="{D92EEB30-5AEA-4F91-AAAA-A373E0AB6743}" destId="{4C7423B9-6DD0-4687-A6E2-8115F4009BE9}" srcOrd="4" destOrd="0" presId="urn:microsoft.com/office/officeart/2005/8/layout/hList6"/>
    <dgm:cxn modelId="{215494E0-F6B3-4079-8EC3-87D2A3CABE63}" type="presParOf" srcId="{D92EEB30-5AEA-4F91-AAAA-A373E0AB6743}" destId="{C150502A-23E4-48B0-9C38-E5F9BADF7409}" srcOrd="5" destOrd="0" presId="urn:microsoft.com/office/officeart/2005/8/layout/hList6"/>
    <dgm:cxn modelId="{8DA06085-9095-445F-810E-31C415E639CD}" type="presParOf" srcId="{D92EEB30-5AEA-4F91-AAAA-A373E0AB6743}" destId="{9A515057-1F19-487D-BAFE-E58EA1AAB8E8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533FF5-522D-48C8-A4D2-70DBF6FD8527}">
      <dsp:nvSpPr>
        <dsp:cNvPr id="0" name=""/>
        <dsp:cNvSpPr/>
      </dsp:nvSpPr>
      <dsp:spPr>
        <a:xfrm rot="16200000">
          <a:off x="-741187" y="743799"/>
          <a:ext cx="3387635" cy="1900035"/>
        </a:xfrm>
        <a:prstGeom prst="flowChartManualOperation">
          <a:avLst/>
        </a:prstGeom>
        <a:solidFill>
          <a:srgbClr val="FF99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700"/>
            </a:spcAft>
          </a:pPr>
          <a:r>
            <a:rPr lang="en-US" sz="1200" b="1" kern="1200" dirty="0" smtClean="0"/>
            <a:t>АТОМЫ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300"/>
            </a:spcAft>
          </a:pPr>
          <a:r>
            <a:rPr lang="en-US" sz="1000" kern="1200" dirty="0" err="1" smtClean="0"/>
            <a:t>Атомная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спектроскопия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1000" kern="1200" dirty="0" smtClean="0"/>
            <a:t>Атомно-абсорбционная спектроскопия (ААС)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1000" kern="1200" dirty="0" smtClean="0"/>
            <a:t>Атомно-эмиссионная спектроскопия с микроволновой плазмой (МП-АЭС)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1000" kern="1200" dirty="0" smtClean="0"/>
            <a:t>Оптическая эмиссионная спектроскопия с индуктивно-связанной плазмой (ИСП-ОЭС)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1000" kern="1200" dirty="0" smtClean="0"/>
            <a:t>Масс-спектрометрия с индуктивно-связанной плазмой (ИСП-МС)</a:t>
          </a:r>
          <a:endParaRPr lang="ru-RU" sz="1000" kern="1200" dirty="0"/>
        </a:p>
      </dsp:txBody>
      <dsp:txXfrm rot="16200000">
        <a:off x="-741187" y="743799"/>
        <a:ext cx="3387635" cy="1900035"/>
      </dsp:txXfrm>
    </dsp:sp>
    <dsp:sp modelId="{D65F9FF9-CF01-47D6-896D-49AD73C02B2C}">
      <dsp:nvSpPr>
        <dsp:cNvPr id="0" name=""/>
        <dsp:cNvSpPr/>
      </dsp:nvSpPr>
      <dsp:spPr>
        <a:xfrm rot="16200000">
          <a:off x="1298258" y="742803"/>
          <a:ext cx="3387635" cy="1902028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700"/>
            </a:spcAft>
          </a:pPr>
          <a:r>
            <a:rPr lang="en-US" sz="1200" b="1" kern="1200" dirty="0" smtClean="0"/>
            <a:t>МОЛЕКУЛЫ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300"/>
            </a:spcAft>
          </a:pPr>
          <a:r>
            <a:rPr lang="en-US" sz="1000" kern="1200" dirty="0" smtClean="0"/>
            <a:t>Молекулярная спектроскопия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1000" kern="1200" dirty="0" smtClean="0"/>
            <a:t>Спектроскопия в УФ- и видимой области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1000" kern="1200" dirty="0" smtClean="0"/>
            <a:t>Спектроскопия в УФ-, видимой и ближней ИК-области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1000" kern="1200" dirty="0" smtClean="0"/>
            <a:t>ИК-спектроскопия с Фурье-преобразованием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1000" kern="1200" dirty="0" smtClean="0"/>
            <a:t>Флуоресцентная спектроскопия</a:t>
          </a:r>
        </a:p>
      </dsp:txBody>
      <dsp:txXfrm rot="16200000">
        <a:off x="1298258" y="742803"/>
        <a:ext cx="3387635" cy="1902028"/>
      </dsp:txXfrm>
    </dsp:sp>
    <dsp:sp modelId="{4C7423B9-6DD0-4687-A6E2-8115F4009BE9}">
      <dsp:nvSpPr>
        <dsp:cNvPr id="0" name=""/>
        <dsp:cNvSpPr/>
      </dsp:nvSpPr>
      <dsp:spPr>
        <a:xfrm rot="16200000">
          <a:off x="3338746" y="742757"/>
          <a:ext cx="3387635" cy="1902120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700"/>
            </a:spcAft>
          </a:pPr>
          <a:r>
            <a:rPr lang="en-US" sz="1200" b="1" kern="1200" dirty="0" smtClean="0"/>
            <a:t>КРИСТАЛЛЫ</a:t>
          </a:r>
          <a:endParaRPr lang="ru-RU" sz="12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1000" kern="1200" dirty="0" smtClean="0"/>
            <a:t>Рентгеновская кристаллография</a:t>
          </a:r>
          <a:endParaRPr lang="ru-RU" sz="1000" kern="1200" dirty="0"/>
        </a:p>
      </dsp:txBody>
      <dsp:txXfrm rot="16200000">
        <a:off x="3338746" y="742757"/>
        <a:ext cx="3387635" cy="1902120"/>
      </dsp:txXfrm>
    </dsp:sp>
    <dsp:sp modelId="{9A515057-1F19-487D-BAFE-E58EA1AAB8E8}">
      <dsp:nvSpPr>
        <dsp:cNvPr id="0" name=""/>
        <dsp:cNvSpPr/>
      </dsp:nvSpPr>
      <dsp:spPr>
        <a:xfrm rot="16200000">
          <a:off x="5365495" y="756543"/>
          <a:ext cx="3387635" cy="1874548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700"/>
            </a:spcAft>
          </a:pPr>
          <a:r>
            <a:rPr lang="en-US" sz="1200" b="1" kern="1200" dirty="0" smtClean="0"/>
            <a:t>ЯДРА</a:t>
          </a:r>
          <a:endParaRPr lang="ru-RU" sz="12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•"/>
          </a:pPr>
          <a:r>
            <a:rPr lang="en-US" sz="1000" kern="1200" dirty="0" smtClean="0">
              <a:sym typeface="Wingdings" panose="05000000000000000000" pitchFamily="2" charset="2"/>
            </a:rPr>
            <a:t>Ядерный магнитный резонанс</a:t>
          </a:r>
          <a:endParaRPr lang="ru-RU" sz="1000" kern="1200" dirty="0"/>
        </a:p>
      </dsp:txBody>
      <dsp:txXfrm rot="16200000">
        <a:off x="5365495" y="756543"/>
        <a:ext cx="3387635" cy="1874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71500" y="229395"/>
            <a:ext cx="2647950" cy="458788"/>
          </a:xfrm>
          <a:prstGeom prst="rect">
            <a:avLst/>
          </a:prstGeom>
        </p:spPr>
        <p:txBody>
          <a:bodyPr vert="horz" lIns="0" tIns="0" rIns="0" bIns="91440" rtlCol="0"/>
          <a:lstStyle>
            <a:lvl1pPr algn="l">
              <a:defRPr sz="1200"/>
            </a:lvl1pPr>
          </a:lstStyle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51797" y="406404"/>
            <a:ext cx="762000" cy="15997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/>
            </a:lvl1pPr>
          </a:lstStyle>
          <a:p>
            <a:fld id="{03988A20-EF06-4D4E-89A2-E3A1D129ED6E}" type="datetime1">
              <a:rPr lang="en-US" sz="800" smtClean="0"/>
              <a:pPr/>
              <a:t>2/5/2016</a:t>
            </a:fld>
            <a:endParaRPr lang="ru-RU" sz="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630305" y="581461"/>
            <a:ext cx="2683492" cy="16052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/>
            </a:lvl1pPr>
          </a:lstStyle>
          <a:p>
            <a:pPr algn="r"/>
            <a:r>
              <a:rPr lang="en-US" sz="800" dirty="0" smtClean="0"/>
              <a:t>Метка конфиденциальности</a:t>
            </a:r>
            <a:endParaRPr lang="ru-RU" sz="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51797" y="229394"/>
            <a:ext cx="762000" cy="16193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/>
            </a:lvl1pPr>
          </a:lstStyle>
          <a:p>
            <a:fld id="{63D7F7B9-5276-48BD-8702-84F780AA6454}" type="slidenum">
              <a:rPr lang="en-US" sz="800" smtClean="0"/>
              <a:pPr/>
              <a:t>‹#›</a:t>
            </a:fld>
            <a:endParaRPr lang="ru-RU" sz="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219450" y="8641023"/>
            <a:ext cx="2268000" cy="438968"/>
          </a:xfrm>
          <a:prstGeom prst="rect">
            <a:avLst/>
          </a:prstGeom>
        </p:spPr>
      </p:pic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57194751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57201" y="457200"/>
            <a:ext cx="3534508" cy="388452"/>
          </a:xfrm>
          <a:prstGeom prst="rect">
            <a:avLst/>
          </a:prstGeom>
        </p:spPr>
        <p:txBody>
          <a:bodyPr vert="horz" lIns="0" tIns="0" rIns="0" bIns="45720" rtlCol="0" anchor="t" anchorCtr="0"/>
          <a:lstStyle>
            <a:lvl1pPr algn="l">
              <a:defRPr sz="1200"/>
            </a:lvl1pPr>
          </a:lstStyle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931863"/>
            <a:ext cx="2973388" cy="2230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1" y="3248635"/>
            <a:ext cx="5978769" cy="486392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idx="1"/>
          </p:nvPr>
        </p:nvSpPr>
        <p:spPr>
          <a:xfrm>
            <a:off x="5698541" y="606409"/>
            <a:ext cx="737428" cy="13306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/>
            </a:lvl1pPr>
          </a:lstStyle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421335" y="754676"/>
            <a:ext cx="2014634" cy="14226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/>
            </a:lvl1pPr>
          </a:lstStyle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929851" y="457200"/>
            <a:ext cx="506119" cy="129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/>
            </a:lvl1pPr>
          </a:lstStyle>
          <a:p>
            <a:fld id="{57788AFD-C26B-478C-B2D8-3A933D69C95F}" type="slidenum">
              <a:rPr lang="en-US" smtClean="0"/>
              <a:pPr/>
              <a:t>‹#›</a:t>
            </a:fld>
            <a:endParaRPr lang="ru-RU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222367" y="8645185"/>
            <a:ext cx="2268000" cy="438968"/>
          </a:xfrm>
          <a:prstGeom prst="rect">
            <a:avLst/>
          </a:prstGeom>
        </p:spPr>
      </p:pic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676851268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Confidentiality Label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2159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  <a:latin typeface="Calibri"/>
              </a:rPr>
              <a:t>Название презентации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>
                <a:solidFill>
                  <a:prstClr val="black"/>
                </a:solidFill>
                <a:latin typeface="Calibri"/>
              </a:rPr>
              <a:pPr/>
              <a:t>2/5/2016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  <a:latin typeface="Calibri"/>
              </a:rPr>
              <a:t>Метка конфиденциальности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>
                <a:solidFill>
                  <a:prstClr val="black"/>
                </a:solidFill>
                <a:latin typeface="Calibri"/>
              </a:rPr>
              <a:pPr/>
              <a:t>3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8111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4</a:t>
            </a:fld>
            <a:endParaRPr lang="ru-RU" dirty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796543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5</a:t>
            </a:fld>
            <a:endParaRPr lang="ru-RU" dirty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6167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6</a:t>
            </a:fld>
            <a:endParaRPr lang="ru-RU" dirty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289013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>
                <a:solidFill>
                  <a:prstClr val="black"/>
                </a:solidFill>
                <a:latin typeface="Calibri"/>
              </a:rPr>
              <a:pPr/>
              <a:t>7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r>
              <a:rPr dirty="0" smtClean="0"/>
              <a:t>В методе ИСП-ОЭС происходит испускание возбужденным атомом И/ИЛИ ионом, возвращающимся в основное состояние. </a:t>
            </a: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276324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8</a:t>
            </a:fld>
            <a:endParaRPr lang="ru-RU" dirty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816103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9</a:t>
            </a:fld>
            <a:endParaRPr lang="ru-RU" dirty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063505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smtClean="0"/>
              <a:t>Лампа с полым катодом: Внутри запаянной лампы, наполненной аргоном или неоном с низким давлением, находится цилиндрический металлический катод, содержащий исследуемый элемент, и анод. Высокое напряжение подводится между анодом и катодом, что приводит к ионизации газа-наполнителя. Ионы газа ускоряются по направлению к катоду, и при соударении с катодом они распыляют материал катода, который претерпевает возбуждение в тлеющем разряде, в результате чего распыленное вещество, то есть исследуемый элемент, испускает излучение. Большинство ламп способны работать с несколькими элементами, т. е. 5–8. </a:t>
            </a:r>
            <a:endParaRPr lang="ru-RU" dirty="0" smtClean="0"/>
          </a:p>
          <a:p>
            <a:r>
              <a:rPr dirty="0" smtClean="0"/>
              <a:t>Источник: Wikipedia</a:t>
            </a:r>
          </a:p>
          <a:p>
            <a:r>
              <a:rPr dirty="0" smtClean="0"/>
              <a:t>Наряду с лампами с полым катодом также используются безэлектродные газоразрядные лампы.</a:t>
            </a:r>
            <a:endParaRPr lang="ru-R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Название презентации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2/5/2016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Метка конфиденциальности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10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986384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11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361248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12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761684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13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632010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14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242856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2852424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3125200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E244C-A080-4901-9D67-E2CC9CBA29B1}" type="slidenum">
              <a:rPr lang="en-US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6844922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261748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9420507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374075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4619581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22</a:t>
            </a:fld>
            <a:endParaRPr lang="ru-RU" dirty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2763247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E244C-A080-4901-9D67-E2CC9CBA29B1}" type="slidenum">
              <a:rPr lang="en-US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549836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0652644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7037689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5781325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7284608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28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7556022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smtClean="0"/>
              <a:t>Также известна как ИСП-АЭС (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</a:rPr>
              <a:t> атомно-эмиссионная спектроскопия с индуктивно-связанной плазмой)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E244C-A080-4901-9D67-E2CC9CBA29B1}" type="slidenum">
              <a:rPr lang="en-US" smtClean="0"/>
              <a:pPr>
                <a:defRPr/>
              </a:pPr>
              <a:t>29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2483414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1923688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903242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32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4276122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33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4741904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E244C-A080-4901-9D67-E2CC9CBA29B1}" type="slidenum">
              <a:rPr lang="en-US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2783551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E244C-A080-4901-9D67-E2CC9CBA29B1}" type="slidenum">
              <a:rPr lang="en-US" smtClean="0"/>
              <a:pPr>
                <a:defRPr/>
              </a:pPr>
              <a:t>35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2924372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8912028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37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1965689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38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5815553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860DD0-91B0-4091-93A9-29B111C07BBB}" type="slidenum">
              <a:rPr lang="en-GB" altLang="en-US"/>
              <a:pPr/>
              <a:t>39</a:t>
            </a:fld>
            <a:endParaRPr lang="ru-RU" altLang="en-US" dirty="0"/>
          </a:p>
        </p:txBody>
      </p:sp>
      <p:sp>
        <p:nvSpPr>
          <p:cNvPr id="601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8545400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40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83254543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41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24553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42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65742753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931863"/>
            <a:ext cx="2973388" cy="22304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65F36-0A73-41AA-BB7D-696561FD7DF8}" type="slidenum">
              <a:rPr lang="en-US" smtClean="0"/>
              <a:pPr/>
              <a:t>43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3406522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44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89607821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Confidentiality Label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05807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Confidentiality Label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4521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en-US" sz="3200" b="1" dirty="0" smtClean="0"/>
              <a:t> </a:t>
            </a:r>
            <a:endParaRPr lang="ru-RU" sz="900" dirty="0"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562772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562772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337251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263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88615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77913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12000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512000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6078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117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66485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438525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/>
              <a:pPr/>
              <a:t>February 5,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Confidentiality Label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549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2697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673314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12000"/>
            <a:ext cx="4270248" cy="4562856"/>
          </a:xfrm>
        </p:spPr>
        <p:txBody>
          <a:bodyPr/>
          <a:lstStyle>
            <a:lvl1pPr marL="0">
              <a:spcBef>
                <a:spcPts val="600"/>
              </a:spcBef>
              <a:spcAft>
                <a:spcPts val="600"/>
              </a:spcAft>
              <a:defRPr sz="1900" b="1"/>
            </a:lvl1pPr>
            <a:lvl2pPr marL="190500" indent="-190500">
              <a:spcAft>
                <a:spcPts val="6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664646"/>
            <a:ext cx="612648" cy="118872"/>
          </a:xfrm>
          <a:prstGeom prst="rect">
            <a:avLst/>
          </a:prstGeom>
        </p:spPr>
        <p:txBody>
          <a:bodyPr lIns="0" tIns="0" rIns="0" bIns="0"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fld id="{793EC66B-EF27-4603-8557-B6CFD2D777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0873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664646"/>
            <a:ext cx="612648" cy="118872"/>
          </a:xfrm>
          <a:prstGeom prst="rect">
            <a:avLst/>
          </a:prstGeom>
        </p:spPr>
        <p:txBody>
          <a:bodyPr lIns="0" tIns="0" rIns="0" bIns="0"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fld id="{793EC66B-EF27-4603-8557-B6CFD2D777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99951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100165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03883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532940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6186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4454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2767322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37758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79244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8805280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395964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>
                <a:solidFill>
                  <a:srgbClr val="4D4D4D"/>
                </a:solidFill>
              </a:rPr>
              <a:pPr/>
              <a:t>February 5, 2016</a:t>
            </a:fld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rgbClr val="4D4D4D"/>
                </a:solidFill>
              </a:rPr>
              <a:t>Confidentiality Label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>
                <a:solidFill>
                  <a:srgbClr val="4D4D4D"/>
                </a:solidFill>
              </a:rPr>
              <a:pPr/>
              <a:t>‹#›</a:t>
            </a:fld>
            <a:endParaRPr lang="en-US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2158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86169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/>
              <a:pPr algn="l"/>
              <a:t>February 5,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4083194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/>
              <a:pPr algn="l"/>
              <a:t>November 19, 2015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880902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/>
              <a:pPr algn="l"/>
              <a:t>November 19, 2015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7328489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11247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3343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352501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807614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12000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512000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5064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10773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47418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21192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>
                <a:solidFill>
                  <a:srgbClr val="4D4D4D"/>
                </a:solidFill>
              </a:rPr>
              <a:pPr/>
              <a:t>February 5, 2016</a:t>
            </a:fld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rgbClr val="4D4D4D"/>
                </a:solidFill>
              </a:rPr>
              <a:t>Confidentiality Label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>
                <a:solidFill>
                  <a:srgbClr val="4D4D4D"/>
                </a:solidFill>
              </a:rPr>
              <a:pPr/>
              <a:t>‹#›</a:t>
            </a:fld>
            <a:endParaRPr lang="en-US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90339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87310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/>
              <a:pPr algn="l"/>
              <a:t>November 19, 2015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7103827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12000"/>
            <a:ext cx="4270248" cy="4562856"/>
          </a:xfrm>
        </p:spPr>
        <p:txBody>
          <a:bodyPr/>
          <a:lstStyle>
            <a:lvl1pPr marL="0">
              <a:spcBef>
                <a:spcPts val="600"/>
              </a:spcBef>
              <a:spcAft>
                <a:spcPts val="600"/>
              </a:spcAft>
              <a:defRPr sz="1900" b="1"/>
            </a:lvl1pPr>
            <a:lvl2pPr marL="190500" indent="-190500">
              <a:spcAft>
                <a:spcPts val="6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664646"/>
            <a:ext cx="612648" cy="118872"/>
          </a:xfrm>
          <a:prstGeom prst="rect">
            <a:avLst/>
          </a:prstGeom>
        </p:spPr>
        <p:txBody>
          <a:bodyPr lIns="0" tIns="0" rIns="0" bIns="0"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fld id="{793EC66B-EF27-4603-8557-B6CFD2D777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6179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664646"/>
            <a:ext cx="612648" cy="118872"/>
          </a:xfrm>
          <a:prstGeom prst="rect">
            <a:avLst/>
          </a:prstGeom>
        </p:spPr>
        <p:txBody>
          <a:bodyPr lIns="0" tIns="0" rIns="0" bIns="0"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fld id="{793EC66B-EF27-4603-8557-B6CFD2D777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131605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0.xml"/><Relationship Id="rId16" Type="http://schemas.openxmlformats.org/officeDocument/2006/relationships/theme" Target="../theme/theme3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6553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9" r:id="rId2"/>
    <p:sldLayoutId id="2147483665" r:id="rId3"/>
    <p:sldLayoutId id="2147483669" r:id="rId4"/>
    <p:sldLayoutId id="2147483670" r:id="rId5"/>
    <p:sldLayoutId id="2147483666" r:id="rId6"/>
    <p:sldLayoutId id="2147483667" r:id="rId7"/>
    <p:sldLayoutId id="2147483668" r:id="rId8"/>
    <p:sldLayoutId id="2147483671" r:id="rId9"/>
    <p:sldLayoutId id="2147483673" r:id="rId10"/>
    <p:sldLayoutId id="2147483675" r:id="rId11"/>
    <p:sldLayoutId id="2147483676" r:id="rId12"/>
    <p:sldLayoutId id="2147483663" r:id="rId13"/>
    <p:sldLayoutId id="2147483755" r:id="rId14"/>
    <p:sldLayoutId id="2147483754" r:id="rId15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5="http://schemas.microsoft.com/office/powerpoint/2012/main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/>
              <a:pPr algn="l"/>
              <a:t>February 5, 2016</a:t>
            </a:fld>
            <a:endParaRPr lang="ru-RU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837353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5="http://schemas.microsoft.com/office/powerpoint/2012/main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/>
              <a:pPr algn="l"/>
              <a:t>November 19, 2015</a:t>
            </a:fld>
            <a:endParaRPr lang="ru-RU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26796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5="http://schemas.microsoft.com/office/powerpoint/2012/main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22.xml"/><Relationship Id="rId18" Type="http://schemas.openxmlformats.org/officeDocument/2006/relationships/slide" Target="slide37.xml"/><Relationship Id="rId3" Type="http://schemas.openxmlformats.org/officeDocument/2006/relationships/slide" Target="slide4.xml"/><Relationship Id="rId21" Type="http://schemas.openxmlformats.org/officeDocument/2006/relationships/slide" Target="slide45.xml"/><Relationship Id="rId7" Type="http://schemas.openxmlformats.org/officeDocument/2006/relationships/slide" Target="slide8.xml"/><Relationship Id="rId12" Type="http://schemas.openxmlformats.org/officeDocument/2006/relationships/slide" Target="slide19.xml"/><Relationship Id="rId17" Type="http://schemas.openxmlformats.org/officeDocument/2006/relationships/slide" Target="slide36.xml"/><Relationship Id="rId2" Type="http://schemas.openxmlformats.org/officeDocument/2006/relationships/notesSlide" Target="../notesSlides/notesSlide2.xml"/><Relationship Id="rId16" Type="http://schemas.openxmlformats.org/officeDocument/2006/relationships/slide" Target="slide34.xml"/><Relationship Id="rId20" Type="http://schemas.openxmlformats.org/officeDocument/2006/relationships/slide" Target="slide4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18.xml"/><Relationship Id="rId5" Type="http://schemas.openxmlformats.org/officeDocument/2006/relationships/slide" Target="slide6.xml"/><Relationship Id="rId15" Type="http://schemas.openxmlformats.org/officeDocument/2006/relationships/slide" Target="slide29.xml"/><Relationship Id="rId10" Type="http://schemas.openxmlformats.org/officeDocument/2006/relationships/slide" Target="slide11.xml"/><Relationship Id="rId19" Type="http://schemas.openxmlformats.org/officeDocument/2006/relationships/slide" Target="slide38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hyperlink" Target="http://www.chem.agilent.com/Library/primers/Public/Primer_Environmental_elemental_analysis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5" Type="http://schemas.openxmlformats.org/officeDocument/2006/relationships/slide" Target="slide3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hyperlink" Target="http://www.agilent.com/cs/library/applications/a-aa10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slide" Target="slide3.xml"/><Relationship Id="rId5" Type="http://schemas.openxmlformats.org/officeDocument/2006/relationships/hyperlink" Target="http://www.chem.agilent.com/Library/applications/aa129.pdf" TargetMode="Externa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applications/aa105.pdf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slide" Target="slide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.chem.agilent.com/Library/applications/5991-5675EN_app_note_4200_mp-aes-nutrients_soils.pd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hyperlink" Target="http://www.chem.agilent.com/Library/applications/Elements_Milk_MPAES_v2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applications/5991-4900EN.pdf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hyperlink" Target="http://www.chemagilent.com/Library/applications/5991-5333EN_AppNote5100_ICP-OES-biodiesel.pdf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3.xml"/><Relationship Id="rId4" Type="http://schemas.openxmlformats.org/officeDocument/2006/relationships/image" Target="../media/image3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hyperlink" Target="http://www.chem.agilent.com/Library/applications/5990-7354EN_AppNote_7700s_HCL.pdf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em.agilent.com/Library/applications/aa129.pdf" TargetMode="External"/><Relationship Id="rId13" Type="http://schemas.openxmlformats.org/officeDocument/2006/relationships/hyperlink" Target="http://www.chem.agilent.com/Library/applications/5991-5333EN_AppNote5100_ICP-OES-biodiesel.pdf" TargetMode="External"/><Relationship Id="rId18" Type="http://schemas.openxmlformats.org/officeDocument/2006/relationships/hyperlink" Target="http://www.chem.agilent.com/Library/brochures/5990-6443EN.pdf" TargetMode="External"/><Relationship Id="rId3" Type="http://schemas.openxmlformats.org/officeDocument/2006/relationships/hyperlink" Target="http://www.agilent.com/" TargetMode="External"/><Relationship Id="rId21" Type="http://schemas.openxmlformats.org/officeDocument/2006/relationships/slide" Target="slide3.xml"/><Relationship Id="rId7" Type="http://schemas.openxmlformats.org/officeDocument/2006/relationships/hyperlink" Target="http://www.chem.agilent.com/Library/applications/a-aa10.pdf" TargetMode="External"/><Relationship Id="rId12" Type="http://schemas.openxmlformats.org/officeDocument/2006/relationships/hyperlink" Target="http://www.chem.agilent.com/Library/applications/5991-4900EN.pdf" TargetMode="External"/><Relationship Id="rId17" Type="http://schemas.openxmlformats.org/officeDocument/2006/relationships/hyperlink" Target="http://www.chem.agilent.com/en-US/promotions/Pages/speciation2.aspx" TargetMode="External"/><Relationship Id="rId2" Type="http://schemas.openxmlformats.org/officeDocument/2006/relationships/notesSlide" Target="../notesSlides/notesSlide44.xml"/><Relationship Id="rId16" Type="http://schemas.openxmlformats.org/officeDocument/2006/relationships/hyperlink" Target="http://www.chem.agilent.com/Library/applications/5990-7354EN_AppNote_7700s_HCL.pdf" TargetMode="External"/><Relationship Id="rId20" Type="http://schemas.openxmlformats.org/officeDocument/2006/relationships/hyperlink" Target="http://www.agilent.com/chem/teachingresources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hem.agilent.com/Library/primers/Public/Primer_Environmental_elemental_analysis.pdf" TargetMode="External"/><Relationship Id="rId11" Type="http://schemas.openxmlformats.org/officeDocument/2006/relationships/hyperlink" Target="http://www.chem.agilent.com/Library/applications/Elements_Milk_MPAES_v2.pdf" TargetMode="External"/><Relationship Id="rId5" Type="http://schemas.openxmlformats.org/officeDocument/2006/relationships/hyperlink" Target="mailto:academia.team@agilent.com" TargetMode="External"/><Relationship Id="rId15" Type="http://schemas.openxmlformats.org/officeDocument/2006/relationships/hyperlink" Target="http://www.chem.agilent.com/Library/applications/5991-4938EN.pdf" TargetMode="External"/><Relationship Id="rId10" Type="http://schemas.openxmlformats.org/officeDocument/2006/relationships/hyperlink" Target="http://www.chem.agilent.com/Library/applications/5991-5675EN_app_note_4200_mp-aes-nutrients_soils.pdf" TargetMode="External"/><Relationship Id="rId19" Type="http://schemas.openxmlformats.org/officeDocument/2006/relationships/hyperlink" Target="http://www.chromacademy.com/Agilent-uni.html" TargetMode="External"/><Relationship Id="rId4" Type="http://schemas.openxmlformats.org/officeDocument/2006/relationships/hyperlink" Target="http://www.agilent.com/chem/academia" TargetMode="External"/><Relationship Id="rId9" Type="http://schemas.openxmlformats.org/officeDocument/2006/relationships/hyperlink" Target="http://www.chem.agilent.com/Library/applications/aa105.pdf" TargetMode="External"/><Relationship Id="rId14" Type="http://schemas.openxmlformats.org/officeDocument/2006/relationships/hyperlink" Target="http://www.chem.agilent.com/Library/applications/5991-0622EN_AppNote_8800_Apple.pdf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white">
          <a:xfrm>
            <a:off x="4568913" y="3435048"/>
            <a:ext cx="3253766" cy="197878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  <p:sp>
        <p:nvSpPr>
          <p:cNvPr id="8" name="Text Placeholder 19"/>
          <p:cNvSpPr txBox="1">
            <a:spLocks/>
          </p:cNvSpPr>
          <p:nvPr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lvl="0">
              <a:lnSpc>
                <a:spcPct val="90000"/>
              </a:lnSpc>
              <a:spcAft>
                <a:spcPts val="0"/>
              </a:spcAft>
            </a:pPr>
            <a:r>
              <a:rPr lang="ru-RU" sz="2800" dirty="0" smtClean="0">
                <a:solidFill>
                  <a:srgbClr val="FFFFFF"/>
                </a:solidFill>
                <a:latin typeface="Arial Narrow"/>
                <a:cs typeface="Arial Narrow"/>
              </a:rPr>
              <a:t>Основы </a:t>
            </a:r>
            <a:br>
              <a:rPr lang="ru-RU" sz="2800" dirty="0" smtClean="0">
                <a:solidFill>
                  <a:srgbClr val="FFFFFF"/>
                </a:solidFill>
                <a:latin typeface="Arial Narrow"/>
                <a:cs typeface="Arial Narrow"/>
              </a:rPr>
            </a:br>
            <a:r>
              <a:rPr lang="ru-RU" sz="2800" dirty="0" smtClean="0">
                <a:solidFill>
                  <a:srgbClr val="FFFFFF"/>
                </a:solidFill>
                <a:latin typeface="Arial Narrow"/>
                <a:cs typeface="Arial Narrow"/>
              </a:rPr>
              <a:t>атомной спектроскопии</a:t>
            </a:r>
            <a:r>
              <a:rPr lang="en-US" sz="2800" dirty="0" smtClean="0">
                <a:solidFill>
                  <a:srgbClr val="FFFFFF"/>
                </a:solidFill>
                <a:latin typeface="Arial Narrow"/>
                <a:cs typeface="Arial Narrow"/>
              </a:rPr>
              <a:t>: </a:t>
            </a:r>
            <a:r>
              <a:rPr lang="ru-RU" sz="2800" dirty="0" smtClean="0">
                <a:solidFill>
                  <a:srgbClr val="FFFFFF"/>
                </a:solidFill>
                <a:latin typeface="Arial Narrow"/>
                <a:cs typeface="Arial Narrow"/>
              </a:rPr>
              <a:t>оборудование</a:t>
            </a:r>
            <a:endParaRPr lang="en-US" sz="2800" dirty="0" smtClean="0">
              <a:latin typeface="Arial Narrow"/>
              <a:cs typeface="Arial Narrow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611161" y="1933040"/>
            <a:ext cx="3266466" cy="29671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Agilent is committed to the educational community and </a:t>
            </a:r>
            <a:r>
              <a:rPr lang="en-US" sz="1600" dirty="0" smtClean="0">
                <a:solidFill>
                  <a:srgbClr val="FFFFFF"/>
                </a:solidFill>
              </a:rPr>
              <a:t/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is </a:t>
            </a:r>
            <a:r>
              <a:rPr lang="en-US" sz="1600" dirty="0">
                <a:solidFill>
                  <a:srgbClr val="FFFFFF"/>
                </a:solidFill>
              </a:rPr>
              <a:t>willing to provide access </a:t>
            </a:r>
            <a:r>
              <a:rPr lang="en-US" sz="1600" dirty="0" smtClean="0">
                <a:solidFill>
                  <a:srgbClr val="FFFFFF"/>
                </a:solidFill>
              </a:rPr>
              <a:t/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to </a:t>
            </a:r>
            <a:r>
              <a:rPr lang="en-US" sz="1600" dirty="0">
                <a:solidFill>
                  <a:srgbClr val="FFFFFF"/>
                </a:solidFill>
              </a:rPr>
              <a:t>company-owned material.</a:t>
            </a:r>
          </a:p>
          <a:p>
            <a:endParaRPr lang="en-US" sz="1600" dirty="0" smtClean="0">
              <a:solidFill>
                <a:srgbClr val="FFFFFF"/>
              </a:solidFill>
            </a:endParaRPr>
          </a:p>
          <a:p>
            <a:endParaRPr lang="en-US" sz="2400" dirty="0">
              <a:solidFill>
                <a:srgbClr val="FFFFFF"/>
              </a:solidFill>
            </a:endParaRPr>
          </a:p>
          <a:p>
            <a:r>
              <a:rPr lang="en-US" sz="1000" dirty="0">
                <a:solidFill>
                  <a:srgbClr val="FFFFFF"/>
                </a:solidFill>
              </a:rPr>
              <a:t>This slide set was created by Agilent for </a:t>
            </a:r>
            <a:r>
              <a:rPr lang="en-US" sz="1000" u="sng" dirty="0">
                <a:solidFill>
                  <a:srgbClr val="FFFFFF"/>
                </a:solidFill>
              </a:rPr>
              <a:t>teaching purposes  only</a:t>
            </a:r>
            <a:r>
              <a:rPr lang="en-US" sz="1000" dirty="0">
                <a:solidFill>
                  <a:srgbClr val="FFFFFF"/>
                </a:solidFill>
              </a:rPr>
              <a:t>.</a:t>
            </a:r>
          </a:p>
          <a:p>
            <a:endParaRPr lang="en-US" sz="1000" dirty="0">
              <a:solidFill>
                <a:srgbClr val="FFFFFF"/>
              </a:solidFill>
            </a:endParaRPr>
          </a:p>
          <a:p>
            <a:r>
              <a:rPr lang="en-US" sz="1000" dirty="0">
                <a:solidFill>
                  <a:srgbClr val="FFFFFF"/>
                </a:solidFill>
              </a:rPr>
              <a:t>If you wish to use the pictures, sketches, or drawings </a:t>
            </a:r>
            <a:r>
              <a:rPr lang="en-US" sz="1000" dirty="0" smtClean="0">
                <a:solidFill>
                  <a:srgbClr val="FFFFFF"/>
                </a:solidFill>
              </a:rPr>
              <a:t/>
            </a:r>
            <a:br>
              <a:rPr lang="en-US" sz="1000" dirty="0" smtClean="0">
                <a:solidFill>
                  <a:srgbClr val="FFFFFF"/>
                </a:solidFill>
              </a:rPr>
            </a:br>
            <a:r>
              <a:rPr lang="en-US" sz="1000" dirty="0" smtClean="0">
                <a:solidFill>
                  <a:srgbClr val="FFFFFF"/>
                </a:solidFill>
              </a:rPr>
              <a:t>for </a:t>
            </a:r>
            <a:r>
              <a:rPr lang="en-US" sz="1000" dirty="0">
                <a:solidFill>
                  <a:srgbClr val="FFFFFF"/>
                </a:solidFill>
              </a:rPr>
              <a:t>any other purpose, please contact Agilent first.</a:t>
            </a:r>
          </a:p>
        </p:txBody>
      </p:sp>
    </p:spTree>
    <p:extLst>
      <p:ext uri="{BB962C8B-B14F-4D97-AF65-F5344CB8AC3E}">
        <p14:creationId xmlns:p14="http://schemas.microsoft.com/office/powerpoint/2010/main" xmlns="" val="4224572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0" dirty="0" smtClean="0">
                <a:latin typeface="+mj-lt"/>
              </a:rPr>
              <a:t>Содержание</a:t>
            </a:r>
            <a:endParaRPr lang="ru-RU" b="0" dirty="0">
              <a:latin typeface="+mj-lt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228600" y="1508760"/>
            <a:ext cx="4206240" cy="489062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b="1" dirty="0" smtClean="0">
                <a:solidFill>
                  <a:srgbClr val="0085D5"/>
                </a:solidFill>
              </a:rPr>
              <a:t>Введение</a:t>
            </a: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3" action="ppaction://hlinksldjump"/>
              </a:rPr>
              <a:t>Классификация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4" action="ppaction://hlinksldjump"/>
              </a:rPr>
              <a:t>Общие положения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5" action="ppaction://hlinksldjump"/>
              </a:rPr>
              <a:t>Хронология ранних этапов развития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6" action="ppaction://hlinksldjump"/>
              </a:rPr>
              <a:t>Измеряемые величины</a:t>
            </a:r>
            <a:endParaRPr lang="ru-RU" sz="16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endParaRPr lang="ru-RU" sz="1600" b="1" dirty="0" smtClean="0">
              <a:solidFill>
                <a:srgbClr val="0085D5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b="1" dirty="0" smtClean="0">
                <a:solidFill>
                  <a:srgbClr val="0085D5"/>
                </a:solidFill>
              </a:rPr>
              <a:t>Методы атомной спектрометрии</a:t>
            </a: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dirty="0" smtClean="0"/>
              <a:t>Атомно-абсорбционная спектроскопия</a:t>
            </a:r>
          </a:p>
          <a:p>
            <a:pPr marL="468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7" action="ppaction://hlinksldjump"/>
              </a:rPr>
              <a:t>Принципы работы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468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8" action="ppaction://hlinksldjump"/>
              </a:rPr>
              <a:t>Устройство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468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9" action="ppaction://hlinksldjump"/>
              </a:rPr>
              <a:t>Лампа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468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10" action="ppaction://hlinksldjump"/>
              </a:rPr>
              <a:t>Атомизатор</a:t>
            </a:r>
            <a:endParaRPr lang="ru-RU" sz="1600" dirty="0">
              <a:solidFill>
                <a:srgbClr val="000000"/>
              </a:solidFill>
            </a:endParaRPr>
          </a:p>
          <a:p>
            <a:pPr marL="468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11" action="ppaction://hlinksldjump"/>
              </a:rPr>
              <a:t>Система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468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12" action="ppaction://hlinksldjump"/>
              </a:rPr>
              <a:t>Примеры</a:t>
            </a:r>
            <a:endParaRPr lang="ru-RU" sz="1600" dirty="0" smtClean="0"/>
          </a:p>
          <a:p>
            <a:pPr marL="0" lvl="1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87338" algn="l"/>
              </a:tabLst>
            </a:pPr>
            <a:endParaRPr lang="ru-RU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</a:pPr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788000" y="1508759"/>
            <a:ext cx="4203954" cy="484441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b="1" dirty="0" smtClean="0">
                <a:solidFill>
                  <a:srgbClr val="0085D5"/>
                </a:solidFill>
              </a:rPr>
              <a:t>Методы атомной спектрометрии</a:t>
            </a:r>
          </a:p>
          <a:p>
            <a:pPr marL="182880" lvl="1" indent="-18288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dirty="0" smtClean="0"/>
              <a:t>Атомно-эмиссионная спектроскопия</a:t>
            </a:r>
          </a:p>
          <a:p>
            <a:pPr marL="468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13" action="ppaction://hlinksldjump"/>
              </a:rPr>
              <a:t>Общие положения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468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14" action="ppaction://hlinksldjump"/>
              </a:rPr>
              <a:t>Атомно-эмиссионная спектроскопия с микроволновой плазмой (МП-АЭС)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468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15" action="ppaction://hlinksldjump"/>
              </a:rPr>
              <a:t>Оптическая эмиссионная спектроскопия с индуктивно-связанной плазмой (ИСП-ОЭС)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468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16" action="ppaction://hlinksldjump"/>
              </a:rPr>
              <a:t>Масс-спектрометрия с индуктивно-связанной плазмой (ИСП-МС)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72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17" action="ppaction://hlinksldjump"/>
              </a:rPr>
              <a:t>Устройство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720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18" action="ppaction://hlinksldjump"/>
              </a:rPr>
              <a:t>Система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468000"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−"/>
              <a:tabLst>
                <a:tab pos="287338" algn="l"/>
              </a:tabLst>
            </a:pPr>
            <a:r>
              <a:rPr lang="en-US" sz="1600" dirty="0" smtClean="0">
                <a:solidFill>
                  <a:srgbClr val="000000"/>
                </a:solidFill>
                <a:hlinkClick r:id="rId19" action="ppaction://hlinksldjump"/>
              </a:rPr>
              <a:t>Примеры</a:t>
            </a:r>
            <a:endParaRPr lang="ru-RU" sz="1600" dirty="0" smtClean="0">
              <a:solidFill>
                <a:srgbClr val="000000"/>
              </a:solidFill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dirty="0" smtClean="0">
                <a:hlinkClick r:id="rId20" action="ppaction://hlinksldjump"/>
              </a:rPr>
              <a:t>Выводы</a:t>
            </a:r>
            <a:endParaRPr lang="ru-RU" sz="1600" dirty="0" smtClean="0"/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en-US" sz="1600" dirty="0" smtClean="0">
                <a:hlinkClick r:id="rId21" action="ppaction://hlinksldjump"/>
              </a:rPr>
              <a:t>Дополнительная информация</a:t>
            </a:r>
            <a:endParaRPr lang="ru-RU" sz="1600" dirty="0" smtClean="0"/>
          </a:p>
          <a:p>
            <a:pPr marL="0" lvl="1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87338" algn="l"/>
              </a:tabLst>
            </a:pPr>
            <a:endParaRPr lang="ru-RU" sz="1600" dirty="0"/>
          </a:p>
        </p:txBody>
      </p:sp>
      <p:cxnSp>
        <p:nvCxnSpPr>
          <p:cNvPr id="5" name="Straight Connector 11"/>
          <p:cNvCxnSpPr/>
          <p:nvPr/>
        </p:nvCxnSpPr>
        <p:spPr>
          <a:xfrm rot="5400000">
            <a:off x="2433542" y="3674364"/>
            <a:ext cx="4280694" cy="5366"/>
          </a:xfrm>
          <a:prstGeom prst="line">
            <a:avLst/>
          </a:prstGeom>
          <a:ln>
            <a:solidFill>
              <a:srgbClr val="008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9283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28599" y="1491342"/>
            <a:ext cx="8171481" cy="4562856"/>
          </a:xfrm>
        </p:spPr>
        <p:txBody>
          <a:bodyPr>
            <a:noAutofit/>
          </a:bodyPr>
          <a:lstStyle/>
          <a:p>
            <a:r>
              <a:rPr lang="en-US" sz="1800" dirty="0" smtClean="0"/>
              <a:t>Спектроскопия представляет собой широкую область с многочисленными направлениями исследований, которые можно классифицировать по типам анализируемых объектов. </a:t>
            </a:r>
            <a:r>
              <a:rPr lang="en-US" sz="1800" dirty="0" smtClean="0">
                <a:sym typeface="Wingdings" panose="05000000000000000000" pitchFamily="2" charset="2"/>
              </a:rPr>
              <a:t>Данная презентация посвящена первой категории методов, </a:t>
            </a:r>
            <a:r>
              <a:rPr lang="en-US" sz="1800" b="1" dirty="0" smtClean="0">
                <a:sym typeface="Wingdings" panose="05000000000000000000" pitchFamily="2" charset="2"/>
              </a:rPr>
              <a:t>методам атомной спектроскопии</a:t>
            </a:r>
          </a:p>
          <a:p>
            <a:pPr>
              <a:lnSpc>
                <a:spcPct val="120000"/>
              </a:lnSpc>
            </a:pPr>
            <a:endParaRPr lang="ru-RU" sz="1800" dirty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 smtClean="0"/>
              <a:t>Введение</a:t>
            </a:r>
            <a:r>
              <a:t/>
            </a:r>
            <a:br/>
            <a:r>
              <a:rPr lang="en-US" sz="3100" dirty="0" smtClean="0"/>
              <a:t>Классификация</a:t>
            </a:r>
            <a:endParaRPr lang="ru-RU" sz="3100" dirty="0"/>
          </a:p>
        </p:txBody>
      </p:sp>
      <p:graphicFrame>
        <p:nvGraphicFramePr>
          <p:cNvPr id="10" name="Diagram 2"/>
          <p:cNvGraphicFramePr/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3604460"/>
              </p:ext>
            </p:extLst>
          </p:nvPr>
        </p:nvGraphicFramePr>
        <p:xfrm>
          <a:off x="228599" y="2673531"/>
          <a:ext cx="7999200" cy="3387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2" name="Action Button: Custom 11">
              <a:hlinkClick r:id="rId8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3" name="Chevron 12">
              <a:hlinkClick r:id="rId8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9" name="Chevron 18">
              <a:hlinkClick r:id="rId8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1" name="TextBox 20">
              <a:hlinkClick r:id="rId8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20806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981834176"/>
              </p:ext>
            </p:extLst>
          </p:nvPr>
        </p:nvGraphicFramePr>
        <p:xfrm>
          <a:off x="4666891" y="1612800"/>
          <a:ext cx="4248509" cy="4293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6373"/>
                <a:gridCol w="1452136"/>
              </a:tblGrid>
              <a:tr h="324000">
                <a:tc gridSpan="2">
                  <a:txBody>
                    <a:bodyPr/>
                    <a:lstStyle/>
                    <a:p>
                      <a:pPr marL="230400" indent="-23040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lang="en-US" sz="1400" dirty="0" smtClean="0"/>
                        <a:t>Атомная спектроскопия</a:t>
                      </a:r>
                      <a:endParaRPr lang="ru-RU" sz="1400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24000">
                <a:tc gridSpan="2">
                  <a:txBody>
                    <a:bodyPr/>
                    <a:lstStyle/>
                    <a:p>
                      <a:pPr marL="230400" indent="-23040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lang="en-US" sz="1400" b="1" dirty="0" smtClean="0">
                          <a:solidFill>
                            <a:schemeClr val="accent1"/>
                          </a:solidFill>
                        </a:rPr>
                        <a:t>В основе идентификации </a:t>
                      </a:r>
                      <a:endParaRPr lang="ru-RU" sz="1400" b="1" i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marL="230400" indent="-230400" algn="l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sz="1400" dirty="0" smtClean="0"/>
                        <a:t>Электромагнитный спектр </a:t>
                      </a:r>
                      <a:endParaRPr lang="ru-RU" sz="1400" i="1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0400" marR="0" indent="-2304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Масс-спектр</a:t>
                      </a:r>
                      <a:endParaRPr lang="ru-RU" sz="1400" i="1" dirty="0" smtClean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88000">
                <a:tc>
                  <a:txBody>
                    <a:bodyPr/>
                    <a:lstStyle/>
                    <a:p>
                      <a:pPr marL="144000" marR="0" indent="-144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Методы атомной абсорбции</a:t>
                      </a:r>
                    </a:p>
                    <a:p>
                      <a:pPr marL="144000" marR="0" indent="-144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Пламенная ААС</a:t>
                      </a:r>
                    </a:p>
                    <a:p>
                      <a:pPr marL="144000" marR="0" indent="-144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ААС с электротермическим атомизатором</a:t>
                      </a:r>
                    </a:p>
                    <a:p>
                      <a:pPr marL="144000" marR="0" indent="-144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spc="-30" dirty="0" smtClean="0">
                          <a:solidFill>
                            <a:schemeClr val="dk1"/>
                          </a:solidFill>
                          <a:latin typeface="+mn-lt"/>
                        </a:rPr>
                        <a:t>ААС </a:t>
                      </a:r>
                      <a:r>
                        <a:rPr lang="en-US" sz="1400" spc="-30" baseline="0" dirty="0" smtClean="0"/>
                        <a:t>с приставкой для генерации гидридов</a:t>
                      </a:r>
                      <a:endParaRPr lang="ru-RU" sz="1400" spc="-30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0400" indent="-230400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88000">
                <a:tc>
                  <a:txBody>
                    <a:bodyPr/>
                    <a:lstStyle/>
                    <a:p>
                      <a:pPr marL="144000" indent="-14400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sz="1400" dirty="0" smtClean="0"/>
                        <a:t>Методы атомной эмиссии</a:t>
                      </a:r>
                    </a:p>
                    <a:p>
                      <a:pPr marL="144000" marR="0" indent="-144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 smtClean="0"/>
                        <a:t>МП-АЭС</a:t>
                      </a:r>
                    </a:p>
                    <a:p>
                      <a:pPr marL="144000" marR="0" indent="-144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 smtClean="0"/>
                        <a:t>ИСП-ОЭС</a:t>
                      </a:r>
                    </a:p>
                    <a:p>
                      <a:pPr marL="144000" marR="0" indent="-144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 err="1" smtClean="0"/>
                        <a:t>Рентгеновская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луоресценция</a:t>
                      </a:r>
                      <a:endParaRPr lang="en-US" sz="1400" dirty="0" smtClean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marR="0" indent="-144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ИСП-МС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8000">
                <a:tc>
                  <a:txBody>
                    <a:bodyPr/>
                    <a:lstStyle/>
                    <a:p>
                      <a:pPr marL="144000" indent="-14400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sz="1400" dirty="0" smtClean="0"/>
                        <a:t>Методы атомного рассеяния</a:t>
                      </a:r>
                    </a:p>
                    <a:p>
                      <a:pPr marL="144000" indent="-144000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Рентгеновская</a:t>
                      </a:r>
                      <a:r>
                        <a:rPr lang="en-US" sz="1400" dirty="0" smtClean="0"/>
                        <a:t>дифракция</a:t>
                      </a:r>
                      <a:endParaRPr lang="ru-RU" sz="1400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0400" indent="-23040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lang="en-US" sz="1400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Введение</a:t>
            </a:r>
            <a:r>
              <a:t/>
            </a:r>
            <a:br/>
            <a:r>
              <a:rPr lang="en-US" sz="2800" dirty="0" smtClean="0">
                <a:solidFill>
                  <a:schemeClr val="tx2"/>
                </a:solidFill>
              </a:rPr>
              <a:t>Общие положения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sz="half" idx="1"/>
          </p:nvPr>
        </p:nvSpPr>
        <p:spPr>
          <a:xfrm>
            <a:off x="228600" y="1512000"/>
            <a:ext cx="4206240" cy="4672584"/>
          </a:xfrm>
        </p:spPr>
        <p:txBody>
          <a:bodyPr rIns="0">
            <a:noAutofit/>
          </a:bodyPr>
          <a:lstStyle/>
          <a:p>
            <a:r>
              <a:rPr lang="en-US" sz="2000" b="0" dirty="0"/>
              <a:t>Атомная спектроскопия включает несколько аналитических методов, используемых для определения</a:t>
            </a:r>
            <a:r>
              <a:rPr dirty="0" smtClean="0"/>
              <a:t> </a:t>
            </a:r>
            <a:r>
              <a:rPr lang="en-US" sz="2000" b="1" dirty="0" smtClean="0"/>
              <a:t>элементного состава</a:t>
            </a:r>
            <a:r>
              <a:rPr dirty="0" smtClean="0"/>
              <a:t> </a:t>
            </a:r>
            <a:r>
              <a:rPr lang="en-US" sz="2000" b="0" dirty="0" smtClean="0"/>
              <a:t>пробы посредством исследования ее электромагнитного спектра или масс-спектра.</a:t>
            </a:r>
            <a:endParaRPr lang="ru-RU" sz="2000" b="0" dirty="0" smtClean="0"/>
          </a:p>
        </p:txBody>
      </p:sp>
      <p:grpSp>
        <p:nvGrpSpPr>
          <p:cNvPr id="11" name="Group 10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2" name="Action Button: Custom 11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3" name="Chevron 12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9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1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7822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 sz="3778" dirty="0" smtClean="0"/>
              <a:t>Введение</a:t>
            </a:r>
            <a:r>
              <a:t/>
            </a:r>
            <a:br/>
            <a:r>
              <a:rPr lang="de-AT" sz="3111" b="0" dirty="0" smtClean="0"/>
              <a:t>Хронология ранних</a:t>
            </a:r>
            <a:r>
              <a:rPr dirty="0" smtClean="0"/>
              <a:t> </a:t>
            </a:r>
            <a:r>
              <a:rPr lang="en-US" sz="3111" dirty="0" smtClean="0"/>
              <a:t>э</a:t>
            </a:r>
            <a:r>
              <a:rPr lang="en-US" sz="3111" b="0" dirty="0" smtClean="0"/>
              <a:t>тапов развития</a:t>
            </a:r>
            <a:endParaRPr lang="ru-RU" sz="3111" b="0" dirty="0"/>
          </a:p>
        </p:txBody>
      </p:sp>
      <p:grpSp>
        <p:nvGrpSpPr>
          <p:cNvPr id="36" name="Group 31770"/>
          <p:cNvGrpSpPr/>
          <p:nvPr/>
        </p:nvGrpSpPr>
        <p:grpSpPr>
          <a:xfrm>
            <a:off x="230400" y="1440000"/>
            <a:ext cx="8715600" cy="3112875"/>
            <a:chOff x="511208" y="1376584"/>
            <a:chExt cx="7832881" cy="3112875"/>
          </a:xfrm>
        </p:grpSpPr>
        <p:sp>
          <p:nvSpPr>
            <p:cNvPr id="37" name="Freeform 31771"/>
            <p:cNvSpPr/>
            <p:nvPr/>
          </p:nvSpPr>
          <p:spPr>
            <a:xfrm>
              <a:off x="7224644" y="2260759"/>
              <a:ext cx="1118230" cy="2228700"/>
            </a:xfrm>
            <a:custGeom>
              <a:avLst/>
              <a:gdLst>
                <a:gd name="connsiteX0" fmla="*/ 0 w 1118230"/>
                <a:gd name="connsiteY0" fmla="*/ 0 h 3195855"/>
                <a:gd name="connsiteX1" fmla="*/ 186372 w 1118230"/>
                <a:gd name="connsiteY1" fmla="*/ 0 h 3195855"/>
                <a:gd name="connsiteX2" fmla="*/ 186372 w 1118230"/>
                <a:gd name="connsiteY2" fmla="*/ 0 h 3195855"/>
                <a:gd name="connsiteX3" fmla="*/ 465929 w 1118230"/>
                <a:gd name="connsiteY3" fmla="*/ 0 h 3195855"/>
                <a:gd name="connsiteX4" fmla="*/ 1118230 w 1118230"/>
                <a:gd name="connsiteY4" fmla="*/ 0 h 3195855"/>
                <a:gd name="connsiteX5" fmla="*/ 1118230 w 1118230"/>
                <a:gd name="connsiteY5" fmla="*/ 532643 h 3195855"/>
                <a:gd name="connsiteX6" fmla="*/ 1118230 w 1118230"/>
                <a:gd name="connsiteY6" fmla="*/ 532643 h 3195855"/>
                <a:gd name="connsiteX7" fmla="*/ 1118230 w 1118230"/>
                <a:gd name="connsiteY7" fmla="*/ 1331606 h 3195855"/>
                <a:gd name="connsiteX8" fmla="*/ 1118230 w 1118230"/>
                <a:gd name="connsiteY8" fmla="*/ 3195855 h 3195855"/>
                <a:gd name="connsiteX9" fmla="*/ 465929 w 1118230"/>
                <a:gd name="connsiteY9" fmla="*/ 3195855 h 3195855"/>
                <a:gd name="connsiteX10" fmla="*/ 186372 w 1118230"/>
                <a:gd name="connsiteY10" fmla="*/ 3195855 h 3195855"/>
                <a:gd name="connsiteX11" fmla="*/ 186372 w 1118230"/>
                <a:gd name="connsiteY11" fmla="*/ 3195855 h 3195855"/>
                <a:gd name="connsiteX12" fmla="*/ 0 w 1118230"/>
                <a:gd name="connsiteY12" fmla="*/ 3195855 h 3195855"/>
                <a:gd name="connsiteX13" fmla="*/ 0 w 1118230"/>
                <a:gd name="connsiteY13" fmla="*/ 1331606 h 3195855"/>
                <a:gd name="connsiteX14" fmla="*/ 0 w 1118230"/>
                <a:gd name="connsiteY14" fmla="*/ 1597928 h 3195855"/>
                <a:gd name="connsiteX15" fmla="*/ 0 w 1118230"/>
                <a:gd name="connsiteY15" fmla="*/ 532643 h 3195855"/>
                <a:gd name="connsiteX16" fmla="*/ 0 w 1118230"/>
                <a:gd name="connsiteY16" fmla="*/ 0 h 319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8230" h="3195855">
                  <a:moveTo>
                    <a:pt x="0" y="0"/>
                  </a:moveTo>
                  <a:lnTo>
                    <a:pt x="186372" y="0"/>
                  </a:lnTo>
                  <a:lnTo>
                    <a:pt x="186372" y="0"/>
                  </a:lnTo>
                  <a:lnTo>
                    <a:pt x="465929" y="0"/>
                  </a:lnTo>
                  <a:lnTo>
                    <a:pt x="1118230" y="0"/>
                  </a:lnTo>
                  <a:lnTo>
                    <a:pt x="1118230" y="532643"/>
                  </a:lnTo>
                  <a:lnTo>
                    <a:pt x="1118230" y="532643"/>
                  </a:lnTo>
                  <a:lnTo>
                    <a:pt x="1118230" y="1331606"/>
                  </a:lnTo>
                  <a:lnTo>
                    <a:pt x="1118230" y="3195855"/>
                  </a:lnTo>
                  <a:lnTo>
                    <a:pt x="465929" y="3195855"/>
                  </a:lnTo>
                  <a:lnTo>
                    <a:pt x="186372" y="3195855"/>
                  </a:lnTo>
                  <a:lnTo>
                    <a:pt x="186372" y="3195855"/>
                  </a:lnTo>
                  <a:lnTo>
                    <a:pt x="0" y="3195855"/>
                  </a:lnTo>
                  <a:lnTo>
                    <a:pt x="0" y="1331606"/>
                  </a:lnTo>
                  <a:lnTo>
                    <a:pt x="0" y="1597928"/>
                  </a:lnTo>
                  <a:lnTo>
                    <a:pt x="0" y="5326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8100" rIns="108000" bIns="38100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b="1" kern="1200" dirty="0" smtClean="0">
                  <a:solidFill>
                    <a:schemeClr val="tx1"/>
                  </a:solidFill>
                </a:rPr>
                <a:t>Гринфилд</a:t>
              </a:r>
              <a:r>
                <a:rPr sz="800" dirty="0"/>
                <a:t/>
              </a:r>
              <a:br>
                <a:rPr sz="800" dirty="0"/>
              </a:br>
              <a:r>
                <a:rPr lang="en-US" sz="800" kern="1200" dirty="0" smtClean="0">
                  <a:solidFill>
                    <a:schemeClr val="tx1"/>
                  </a:solidFill>
                </a:rPr>
                <a:t>использовал</a:t>
              </a:r>
              <a:r>
                <a:rPr sz="800" dirty="0"/>
                <a:t/>
              </a:r>
              <a:br>
                <a:rPr sz="800" dirty="0"/>
              </a:br>
              <a:r>
                <a:rPr lang="en-US" sz="800" kern="1200" dirty="0" smtClean="0">
                  <a:solidFill>
                    <a:schemeClr val="tx1"/>
                  </a:solidFill>
                </a:rPr>
                <a:t>индуктивно-связанную плазму в качестве</a:t>
              </a:r>
              <a:r>
                <a:rPr sz="800" dirty="0"/>
                <a:t/>
              </a:r>
              <a:br>
                <a:rPr sz="800" dirty="0"/>
              </a:br>
              <a:r>
                <a:rPr lang="en-US" sz="800" kern="1200" dirty="0" smtClean="0">
                  <a:solidFill>
                    <a:schemeClr val="tx1"/>
                  </a:solidFill>
                </a:rPr>
                <a:t>аналитического инструмента</a:t>
              </a:r>
              <a:endParaRPr lang="ru-RU" sz="800" kern="1200" dirty="0">
                <a:solidFill>
                  <a:schemeClr val="tx1"/>
                </a:solidFill>
              </a:endParaRPr>
            </a:p>
          </p:txBody>
        </p:sp>
        <p:sp>
          <p:nvSpPr>
            <p:cNvPr id="38" name="Freeform 31772"/>
            <p:cNvSpPr/>
            <p:nvPr/>
          </p:nvSpPr>
          <p:spPr>
            <a:xfrm>
              <a:off x="7224644" y="1376584"/>
              <a:ext cx="1119445" cy="887510"/>
            </a:xfrm>
            <a:custGeom>
              <a:avLst/>
              <a:gdLst>
                <a:gd name="connsiteX0" fmla="*/ 0 w 1111202"/>
                <a:gd name="connsiteY0" fmla="*/ 0 h 887510"/>
                <a:gd name="connsiteX1" fmla="*/ 1111202 w 1111202"/>
                <a:gd name="connsiteY1" fmla="*/ 0 h 887510"/>
                <a:gd name="connsiteX2" fmla="*/ 1111202 w 1111202"/>
                <a:gd name="connsiteY2" fmla="*/ 887510 h 887510"/>
                <a:gd name="connsiteX3" fmla="*/ 0 w 1111202"/>
                <a:gd name="connsiteY3" fmla="*/ 887510 h 887510"/>
                <a:gd name="connsiteX4" fmla="*/ 0 w 1111202"/>
                <a:gd name="connsiteY4" fmla="*/ 0 h 88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202" h="887510">
                  <a:moveTo>
                    <a:pt x="0" y="0"/>
                  </a:moveTo>
                  <a:lnTo>
                    <a:pt x="1111202" y="0"/>
                  </a:lnTo>
                  <a:lnTo>
                    <a:pt x="1111202" y="887510"/>
                  </a:lnTo>
                  <a:lnTo>
                    <a:pt x="0" y="8875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b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1964</a:t>
              </a:r>
              <a:endParaRPr lang="ru-RU" sz="1800" kern="1200" dirty="0"/>
            </a:p>
          </p:txBody>
        </p:sp>
        <p:sp>
          <p:nvSpPr>
            <p:cNvPr id="39" name="Freeform 31773"/>
            <p:cNvSpPr/>
            <p:nvPr/>
          </p:nvSpPr>
          <p:spPr>
            <a:xfrm>
              <a:off x="6101963" y="2260759"/>
              <a:ext cx="1118230" cy="2088024"/>
            </a:xfrm>
            <a:custGeom>
              <a:avLst/>
              <a:gdLst>
                <a:gd name="connsiteX0" fmla="*/ 0 w 1118230"/>
                <a:gd name="connsiteY0" fmla="*/ 0 h 3018353"/>
                <a:gd name="connsiteX1" fmla="*/ 652301 w 1118230"/>
                <a:gd name="connsiteY1" fmla="*/ 0 h 3018353"/>
                <a:gd name="connsiteX2" fmla="*/ 652301 w 1118230"/>
                <a:gd name="connsiteY2" fmla="*/ 0 h 3018353"/>
                <a:gd name="connsiteX3" fmla="*/ 931858 w 1118230"/>
                <a:gd name="connsiteY3" fmla="*/ 0 h 3018353"/>
                <a:gd name="connsiteX4" fmla="*/ 1118230 w 1118230"/>
                <a:gd name="connsiteY4" fmla="*/ 0 h 3018353"/>
                <a:gd name="connsiteX5" fmla="*/ 1118230 w 1118230"/>
                <a:gd name="connsiteY5" fmla="*/ 1760706 h 3018353"/>
                <a:gd name="connsiteX6" fmla="*/ 1258009 w 1118230"/>
                <a:gd name="connsiteY6" fmla="*/ 2137899 h 3018353"/>
                <a:gd name="connsiteX7" fmla="*/ 1118230 w 1118230"/>
                <a:gd name="connsiteY7" fmla="*/ 2515294 h 3018353"/>
                <a:gd name="connsiteX8" fmla="*/ 1118230 w 1118230"/>
                <a:gd name="connsiteY8" fmla="*/ 3018353 h 3018353"/>
                <a:gd name="connsiteX9" fmla="*/ 931858 w 1118230"/>
                <a:gd name="connsiteY9" fmla="*/ 3018353 h 3018353"/>
                <a:gd name="connsiteX10" fmla="*/ 652301 w 1118230"/>
                <a:gd name="connsiteY10" fmla="*/ 3018353 h 3018353"/>
                <a:gd name="connsiteX11" fmla="*/ 652301 w 1118230"/>
                <a:gd name="connsiteY11" fmla="*/ 3018353 h 3018353"/>
                <a:gd name="connsiteX12" fmla="*/ 0 w 1118230"/>
                <a:gd name="connsiteY12" fmla="*/ 3018353 h 3018353"/>
                <a:gd name="connsiteX13" fmla="*/ 0 w 1118230"/>
                <a:gd name="connsiteY13" fmla="*/ 2515294 h 3018353"/>
                <a:gd name="connsiteX14" fmla="*/ 0 w 1118230"/>
                <a:gd name="connsiteY14" fmla="*/ 1760706 h 3018353"/>
                <a:gd name="connsiteX15" fmla="*/ 0 w 1118230"/>
                <a:gd name="connsiteY15" fmla="*/ 1760706 h 3018353"/>
                <a:gd name="connsiteX16" fmla="*/ 0 w 1118230"/>
                <a:gd name="connsiteY16" fmla="*/ 0 h 3018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8230" h="3018353">
                  <a:moveTo>
                    <a:pt x="0" y="0"/>
                  </a:moveTo>
                  <a:lnTo>
                    <a:pt x="652301" y="0"/>
                  </a:lnTo>
                  <a:lnTo>
                    <a:pt x="652301" y="0"/>
                  </a:lnTo>
                  <a:lnTo>
                    <a:pt x="931858" y="0"/>
                  </a:lnTo>
                  <a:lnTo>
                    <a:pt x="1118230" y="0"/>
                  </a:lnTo>
                  <a:lnTo>
                    <a:pt x="1118230" y="1760706"/>
                  </a:lnTo>
                  <a:lnTo>
                    <a:pt x="1258009" y="2137899"/>
                  </a:lnTo>
                  <a:lnTo>
                    <a:pt x="1118230" y="2515294"/>
                  </a:lnTo>
                  <a:lnTo>
                    <a:pt x="1118230" y="3018353"/>
                  </a:lnTo>
                  <a:lnTo>
                    <a:pt x="931858" y="3018353"/>
                  </a:lnTo>
                  <a:lnTo>
                    <a:pt x="652301" y="3018353"/>
                  </a:lnTo>
                  <a:lnTo>
                    <a:pt x="652301" y="3018353"/>
                  </a:lnTo>
                  <a:lnTo>
                    <a:pt x="0" y="3018353"/>
                  </a:lnTo>
                  <a:lnTo>
                    <a:pt x="0" y="2515294"/>
                  </a:lnTo>
                  <a:lnTo>
                    <a:pt x="0" y="1760706"/>
                  </a:lnTo>
                  <a:lnTo>
                    <a:pt x="0" y="17607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1863148"/>
                <a:satOff val="7550"/>
                <a:lumOff val="2071"/>
                <a:alphaOff val="0"/>
              </a:schemeClr>
            </a:fillRef>
            <a:effectRef idx="0">
              <a:schemeClr val="accent1">
                <a:tint val="50000"/>
                <a:hueOff val="-1863148"/>
                <a:satOff val="7550"/>
                <a:lumOff val="2071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8100" rIns="108000" bIns="38100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solidFill>
                    <a:schemeClr val="tx1"/>
                  </a:solidFill>
                </a:rPr>
                <a:t>Первый</a:t>
              </a:r>
              <a:r>
                <a:rPr sz="800"/>
                <a:t/>
              </a:r>
              <a:br>
                <a:rPr sz="800"/>
              </a:br>
              <a:r>
                <a:rPr lang="en-US" sz="800" kern="1200" dirty="0" smtClean="0">
                  <a:solidFill>
                    <a:schemeClr val="tx1"/>
                  </a:solidFill>
                </a:rPr>
                <a:t>промышленный прибор</a:t>
              </a:r>
              <a:r>
                <a:rPr sz="800"/>
                <a:t/>
              </a:r>
              <a:br>
                <a:rPr sz="800"/>
              </a:br>
              <a:r>
                <a:rPr lang="en-US" sz="800" kern="1200" dirty="0" smtClean="0">
                  <a:solidFill>
                    <a:schemeClr val="tx1"/>
                  </a:solidFill>
                </a:rPr>
                <a:t>ААС</a:t>
              </a:r>
              <a:endParaRPr lang="ru-RU" sz="800" kern="1200" dirty="0">
                <a:solidFill>
                  <a:schemeClr val="tx1"/>
                </a:solidFill>
              </a:endParaRPr>
            </a:p>
          </p:txBody>
        </p:sp>
        <p:sp>
          <p:nvSpPr>
            <p:cNvPr id="40" name="Freeform 31774"/>
            <p:cNvSpPr/>
            <p:nvPr/>
          </p:nvSpPr>
          <p:spPr>
            <a:xfrm>
              <a:off x="6101963" y="1465131"/>
              <a:ext cx="1119445" cy="798963"/>
            </a:xfrm>
            <a:custGeom>
              <a:avLst/>
              <a:gdLst>
                <a:gd name="connsiteX0" fmla="*/ 0 w 1111983"/>
                <a:gd name="connsiteY0" fmla="*/ 0 h 798963"/>
                <a:gd name="connsiteX1" fmla="*/ 1111983 w 1111983"/>
                <a:gd name="connsiteY1" fmla="*/ 0 h 798963"/>
                <a:gd name="connsiteX2" fmla="*/ 1111983 w 1111983"/>
                <a:gd name="connsiteY2" fmla="*/ 798963 h 798963"/>
                <a:gd name="connsiteX3" fmla="*/ 0 w 1111983"/>
                <a:gd name="connsiteY3" fmla="*/ 798963 h 798963"/>
                <a:gd name="connsiteX4" fmla="*/ 0 w 1111983"/>
                <a:gd name="connsiteY4" fmla="*/ 0 h 7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983" h="798963">
                  <a:moveTo>
                    <a:pt x="0" y="0"/>
                  </a:moveTo>
                  <a:lnTo>
                    <a:pt x="1111983" y="0"/>
                  </a:lnTo>
                  <a:lnTo>
                    <a:pt x="1111983" y="798963"/>
                  </a:lnTo>
                  <a:lnTo>
                    <a:pt x="0" y="798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b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1962</a:t>
              </a:r>
              <a:endParaRPr lang="ru-RU" sz="1800" kern="1200" dirty="0"/>
            </a:p>
          </p:txBody>
        </p:sp>
        <p:sp>
          <p:nvSpPr>
            <p:cNvPr id="41" name="Freeform 31775"/>
            <p:cNvSpPr/>
            <p:nvPr/>
          </p:nvSpPr>
          <p:spPr>
            <a:xfrm>
              <a:off x="4988098" y="2260759"/>
              <a:ext cx="1118230" cy="1900454"/>
            </a:xfrm>
            <a:custGeom>
              <a:avLst/>
              <a:gdLst>
                <a:gd name="connsiteX0" fmla="*/ 0 w 1118230"/>
                <a:gd name="connsiteY0" fmla="*/ 0 h 2840851"/>
                <a:gd name="connsiteX1" fmla="*/ 652301 w 1118230"/>
                <a:gd name="connsiteY1" fmla="*/ 0 h 2840851"/>
                <a:gd name="connsiteX2" fmla="*/ 652301 w 1118230"/>
                <a:gd name="connsiteY2" fmla="*/ 0 h 2840851"/>
                <a:gd name="connsiteX3" fmla="*/ 931858 w 1118230"/>
                <a:gd name="connsiteY3" fmla="*/ 0 h 2840851"/>
                <a:gd name="connsiteX4" fmla="*/ 1118230 w 1118230"/>
                <a:gd name="connsiteY4" fmla="*/ 0 h 2840851"/>
                <a:gd name="connsiteX5" fmla="*/ 1118230 w 1118230"/>
                <a:gd name="connsiteY5" fmla="*/ 1657163 h 2840851"/>
                <a:gd name="connsiteX6" fmla="*/ 1258009 w 1118230"/>
                <a:gd name="connsiteY6" fmla="*/ 2012175 h 2840851"/>
                <a:gd name="connsiteX7" fmla="*/ 1118230 w 1118230"/>
                <a:gd name="connsiteY7" fmla="*/ 2367376 h 2840851"/>
                <a:gd name="connsiteX8" fmla="*/ 1118230 w 1118230"/>
                <a:gd name="connsiteY8" fmla="*/ 2840851 h 2840851"/>
                <a:gd name="connsiteX9" fmla="*/ 931858 w 1118230"/>
                <a:gd name="connsiteY9" fmla="*/ 2840851 h 2840851"/>
                <a:gd name="connsiteX10" fmla="*/ 652301 w 1118230"/>
                <a:gd name="connsiteY10" fmla="*/ 2840851 h 2840851"/>
                <a:gd name="connsiteX11" fmla="*/ 652301 w 1118230"/>
                <a:gd name="connsiteY11" fmla="*/ 2840851 h 2840851"/>
                <a:gd name="connsiteX12" fmla="*/ 0 w 1118230"/>
                <a:gd name="connsiteY12" fmla="*/ 2840851 h 2840851"/>
                <a:gd name="connsiteX13" fmla="*/ 0 w 1118230"/>
                <a:gd name="connsiteY13" fmla="*/ 2367376 h 2840851"/>
                <a:gd name="connsiteX14" fmla="*/ 0 w 1118230"/>
                <a:gd name="connsiteY14" fmla="*/ 1657163 h 2840851"/>
                <a:gd name="connsiteX15" fmla="*/ 0 w 1118230"/>
                <a:gd name="connsiteY15" fmla="*/ 1657163 h 2840851"/>
                <a:gd name="connsiteX16" fmla="*/ 0 w 1118230"/>
                <a:gd name="connsiteY16" fmla="*/ 0 h 284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8230" h="2840851">
                  <a:moveTo>
                    <a:pt x="0" y="0"/>
                  </a:moveTo>
                  <a:lnTo>
                    <a:pt x="652301" y="0"/>
                  </a:lnTo>
                  <a:lnTo>
                    <a:pt x="652301" y="0"/>
                  </a:lnTo>
                  <a:lnTo>
                    <a:pt x="931858" y="0"/>
                  </a:lnTo>
                  <a:lnTo>
                    <a:pt x="1118230" y="0"/>
                  </a:lnTo>
                  <a:lnTo>
                    <a:pt x="1118230" y="1657163"/>
                  </a:lnTo>
                  <a:lnTo>
                    <a:pt x="1258009" y="2012175"/>
                  </a:lnTo>
                  <a:lnTo>
                    <a:pt x="1118230" y="2367376"/>
                  </a:lnTo>
                  <a:lnTo>
                    <a:pt x="1118230" y="2840851"/>
                  </a:lnTo>
                  <a:lnTo>
                    <a:pt x="931858" y="2840851"/>
                  </a:lnTo>
                  <a:lnTo>
                    <a:pt x="652301" y="2840851"/>
                  </a:lnTo>
                  <a:lnTo>
                    <a:pt x="652301" y="2840851"/>
                  </a:lnTo>
                  <a:lnTo>
                    <a:pt x="0" y="2840851"/>
                  </a:lnTo>
                  <a:lnTo>
                    <a:pt x="0" y="2367376"/>
                  </a:lnTo>
                  <a:lnTo>
                    <a:pt x="0" y="1657163"/>
                  </a:lnTo>
                  <a:lnTo>
                    <a:pt x="0" y="16571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3726297"/>
                <a:satOff val="15099"/>
                <a:lumOff val="4141"/>
                <a:alphaOff val="0"/>
              </a:schemeClr>
            </a:fillRef>
            <a:effectRef idx="0">
              <a:schemeClr val="accent1">
                <a:tint val="50000"/>
                <a:hueOff val="-3726297"/>
                <a:satOff val="15099"/>
                <a:lumOff val="4141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8100" rIns="108000" bIns="38100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b="1" kern="1200" dirty="0" smtClean="0">
                  <a:solidFill>
                    <a:schemeClr val="tx1"/>
                  </a:solidFill>
                </a:rPr>
                <a:t>Рид</a:t>
              </a:r>
              <a:r>
                <a:rPr sz="800" dirty="0" smtClean="0"/>
                <a:t> </a:t>
              </a:r>
              <a:r>
                <a:rPr sz="800" dirty="0"/>
                <a:t/>
              </a:r>
              <a:br>
                <a:rPr sz="800" dirty="0"/>
              </a:br>
              <a:r>
                <a:rPr lang="en-US" sz="800" kern="1200" dirty="0" smtClean="0">
                  <a:solidFill>
                    <a:schemeClr val="tx1"/>
                  </a:solidFill>
                </a:rPr>
                <a:t>первое существенное применение индуктивно-связанной плазмы для выращивания кристаллов при высокой температуре</a:t>
              </a:r>
              <a:endParaRPr lang="ru-RU" sz="800" kern="1200" dirty="0">
                <a:solidFill>
                  <a:schemeClr val="tx1"/>
                </a:solidFill>
              </a:endParaRPr>
            </a:p>
          </p:txBody>
        </p:sp>
        <p:sp>
          <p:nvSpPr>
            <p:cNvPr id="42" name="Freeform 31776"/>
            <p:cNvSpPr/>
            <p:nvPr/>
          </p:nvSpPr>
          <p:spPr>
            <a:xfrm>
              <a:off x="4988098" y="1551229"/>
              <a:ext cx="1118230" cy="710008"/>
            </a:xfrm>
            <a:custGeom>
              <a:avLst/>
              <a:gdLst>
                <a:gd name="connsiteX0" fmla="*/ 0 w 1118230"/>
                <a:gd name="connsiteY0" fmla="*/ 0 h 710008"/>
                <a:gd name="connsiteX1" fmla="*/ 1118230 w 1118230"/>
                <a:gd name="connsiteY1" fmla="*/ 0 h 710008"/>
                <a:gd name="connsiteX2" fmla="*/ 1118230 w 1118230"/>
                <a:gd name="connsiteY2" fmla="*/ 710008 h 710008"/>
                <a:gd name="connsiteX3" fmla="*/ 0 w 1118230"/>
                <a:gd name="connsiteY3" fmla="*/ 710008 h 710008"/>
                <a:gd name="connsiteX4" fmla="*/ 0 w 1118230"/>
                <a:gd name="connsiteY4" fmla="*/ 0 h 71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8230" h="710008">
                  <a:moveTo>
                    <a:pt x="0" y="0"/>
                  </a:moveTo>
                  <a:lnTo>
                    <a:pt x="1118230" y="0"/>
                  </a:lnTo>
                  <a:lnTo>
                    <a:pt x="1118230" y="710008"/>
                  </a:lnTo>
                  <a:lnTo>
                    <a:pt x="0" y="7100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b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1961</a:t>
              </a:r>
              <a:endParaRPr lang="ru-RU" sz="1800" kern="1200" dirty="0"/>
            </a:p>
          </p:txBody>
        </p:sp>
        <p:sp>
          <p:nvSpPr>
            <p:cNvPr id="43" name="Freeform 31777"/>
            <p:cNvSpPr/>
            <p:nvPr/>
          </p:nvSpPr>
          <p:spPr>
            <a:xfrm>
              <a:off x="3866680" y="2260759"/>
              <a:ext cx="1118230" cy="1759777"/>
            </a:xfrm>
            <a:custGeom>
              <a:avLst/>
              <a:gdLst>
                <a:gd name="connsiteX0" fmla="*/ 0 w 1118230"/>
                <a:gd name="connsiteY0" fmla="*/ 0 h 2662940"/>
                <a:gd name="connsiteX1" fmla="*/ 652301 w 1118230"/>
                <a:gd name="connsiteY1" fmla="*/ 0 h 2662940"/>
                <a:gd name="connsiteX2" fmla="*/ 652301 w 1118230"/>
                <a:gd name="connsiteY2" fmla="*/ 0 h 2662940"/>
                <a:gd name="connsiteX3" fmla="*/ 931858 w 1118230"/>
                <a:gd name="connsiteY3" fmla="*/ 0 h 2662940"/>
                <a:gd name="connsiteX4" fmla="*/ 1118230 w 1118230"/>
                <a:gd name="connsiteY4" fmla="*/ 0 h 2662940"/>
                <a:gd name="connsiteX5" fmla="*/ 1118230 w 1118230"/>
                <a:gd name="connsiteY5" fmla="*/ 1553382 h 2662940"/>
                <a:gd name="connsiteX6" fmla="*/ 1258009 w 1118230"/>
                <a:gd name="connsiteY6" fmla="*/ 1886160 h 2662940"/>
                <a:gd name="connsiteX7" fmla="*/ 1118230 w 1118230"/>
                <a:gd name="connsiteY7" fmla="*/ 2219117 h 2662940"/>
                <a:gd name="connsiteX8" fmla="*/ 1118230 w 1118230"/>
                <a:gd name="connsiteY8" fmla="*/ 2662940 h 2662940"/>
                <a:gd name="connsiteX9" fmla="*/ 931858 w 1118230"/>
                <a:gd name="connsiteY9" fmla="*/ 2662940 h 2662940"/>
                <a:gd name="connsiteX10" fmla="*/ 652301 w 1118230"/>
                <a:gd name="connsiteY10" fmla="*/ 2662940 h 2662940"/>
                <a:gd name="connsiteX11" fmla="*/ 652301 w 1118230"/>
                <a:gd name="connsiteY11" fmla="*/ 2662940 h 2662940"/>
                <a:gd name="connsiteX12" fmla="*/ 0 w 1118230"/>
                <a:gd name="connsiteY12" fmla="*/ 2662940 h 2662940"/>
                <a:gd name="connsiteX13" fmla="*/ 0 w 1118230"/>
                <a:gd name="connsiteY13" fmla="*/ 2219117 h 2662940"/>
                <a:gd name="connsiteX14" fmla="*/ 0 w 1118230"/>
                <a:gd name="connsiteY14" fmla="*/ 1553382 h 2662940"/>
                <a:gd name="connsiteX15" fmla="*/ 0 w 1118230"/>
                <a:gd name="connsiteY15" fmla="*/ 1553382 h 2662940"/>
                <a:gd name="connsiteX16" fmla="*/ 0 w 1118230"/>
                <a:gd name="connsiteY16" fmla="*/ 0 h 2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8230" h="2662940">
                  <a:moveTo>
                    <a:pt x="0" y="0"/>
                  </a:moveTo>
                  <a:lnTo>
                    <a:pt x="652301" y="0"/>
                  </a:lnTo>
                  <a:lnTo>
                    <a:pt x="652301" y="0"/>
                  </a:lnTo>
                  <a:lnTo>
                    <a:pt x="931858" y="0"/>
                  </a:lnTo>
                  <a:lnTo>
                    <a:pt x="1118230" y="0"/>
                  </a:lnTo>
                  <a:lnTo>
                    <a:pt x="1118230" y="1553382"/>
                  </a:lnTo>
                  <a:lnTo>
                    <a:pt x="1258009" y="1886160"/>
                  </a:lnTo>
                  <a:lnTo>
                    <a:pt x="1118230" y="2219117"/>
                  </a:lnTo>
                  <a:lnTo>
                    <a:pt x="1118230" y="2662940"/>
                  </a:lnTo>
                  <a:lnTo>
                    <a:pt x="931858" y="2662940"/>
                  </a:lnTo>
                  <a:lnTo>
                    <a:pt x="652301" y="2662940"/>
                  </a:lnTo>
                  <a:lnTo>
                    <a:pt x="652301" y="2662940"/>
                  </a:lnTo>
                  <a:lnTo>
                    <a:pt x="0" y="2662940"/>
                  </a:lnTo>
                  <a:lnTo>
                    <a:pt x="0" y="2219117"/>
                  </a:lnTo>
                  <a:lnTo>
                    <a:pt x="0" y="1553382"/>
                  </a:lnTo>
                  <a:lnTo>
                    <a:pt x="0" y="15533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5589445"/>
                <a:satOff val="22649"/>
                <a:lumOff val="6212"/>
                <a:alphaOff val="0"/>
              </a:schemeClr>
            </a:fillRef>
            <a:effectRef idx="0">
              <a:schemeClr val="accent1">
                <a:tint val="50000"/>
                <a:hueOff val="-5589445"/>
                <a:satOff val="22649"/>
                <a:lumOff val="6212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8100" rIns="108000" bIns="38100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b="1" kern="1200" dirty="0" smtClean="0">
                  <a:solidFill>
                    <a:schemeClr val="tx1"/>
                  </a:solidFill>
                </a:rPr>
                <a:t>Уолш</a:t>
              </a:r>
              <a:r>
                <a:rPr sz="800" dirty="0" smtClean="0"/>
                <a:t> </a:t>
              </a:r>
              <a:r>
                <a:rPr sz="800" dirty="0"/>
                <a:t/>
              </a:r>
              <a:br>
                <a:rPr sz="800" dirty="0"/>
              </a:br>
              <a:r>
                <a:rPr lang="en-US" sz="800" kern="1200" dirty="0" smtClean="0">
                  <a:solidFill>
                    <a:schemeClr val="tx1"/>
                  </a:solidFill>
                </a:rPr>
                <a:t>исследует потенциал атомно-абсорбционной спектроскопии</a:t>
              </a:r>
              <a:endParaRPr lang="ru-RU" sz="800" kern="1200" dirty="0">
                <a:solidFill>
                  <a:schemeClr val="tx1"/>
                </a:solidFill>
              </a:endParaRPr>
            </a:p>
          </p:txBody>
        </p:sp>
        <p:sp>
          <p:nvSpPr>
            <p:cNvPr id="44" name="Freeform 31778"/>
            <p:cNvSpPr/>
            <p:nvPr/>
          </p:nvSpPr>
          <p:spPr>
            <a:xfrm>
              <a:off x="3866680" y="1639776"/>
              <a:ext cx="1118230" cy="621461"/>
            </a:xfrm>
            <a:custGeom>
              <a:avLst/>
              <a:gdLst>
                <a:gd name="connsiteX0" fmla="*/ 0 w 1118230"/>
                <a:gd name="connsiteY0" fmla="*/ 0 h 621461"/>
                <a:gd name="connsiteX1" fmla="*/ 1118230 w 1118230"/>
                <a:gd name="connsiteY1" fmla="*/ 0 h 621461"/>
                <a:gd name="connsiteX2" fmla="*/ 1118230 w 1118230"/>
                <a:gd name="connsiteY2" fmla="*/ 621461 h 621461"/>
                <a:gd name="connsiteX3" fmla="*/ 0 w 1118230"/>
                <a:gd name="connsiteY3" fmla="*/ 621461 h 621461"/>
                <a:gd name="connsiteX4" fmla="*/ 0 w 1118230"/>
                <a:gd name="connsiteY4" fmla="*/ 0 h 62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8230" h="621461">
                  <a:moveTo>
                    <a:pt x="0" y="0"/>
                  </a:moveTo>
                  <a:lnTo>
                    <a:pt x="1118230" y="0"/>
                  </a:lnTo>
                  <a:lnTo>
                    <a:pt x="1118230" y="621461"/>
                  </a:lnTo>
                  <a:lnTo>
                    <a:pt x="0" y="6214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b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1952</a:t>
              </a:r>
              <a:endParaRPr lang="ru-RU" sz="1800" kern="1200" dirty="0"/>
            </a:p>
          </p:txBody>
        </p:sp>
        <p:sp>
          <p:nvSpPr>
            <p:cNvPr id="45" name="Freeform 31779"/>
            <p:cNvSpPr/>
            <p:nvPr/>
          </p:nvSpPr>
          <p:spPr>
            <a:xfrm>
              <a:off x="2748449" y="2260759"/>
              <a:ext cx="1118230" cy="1597927"/>
            </a:xfrm>
            <a:custGeom>
              <a:avLst/>
              <a:gdLst>
                <a:gd name="connsiteX0" fmla="*/ 0 w 1118230"/>
                <a:gd name="connsiteY0" fmla="*/ 0 h 2485438"/>
                <a:gd name="connsiteX1" fmla="*/ 652301 w 1118230"/>
                <a:gd name="connsiteY1" fmla="*/ 0 h 2485438"/>
                <a:gd name="connsiteX2" fmla="*/ 652301 w 1118230"/>
                <a:gd name="connsiteY2" fmla="*/ 0 h 2485438"/>
                <a:gd name="connsiteX3" fmla="*/ 931858 w 1118230"/>
                <a:gd name="connsiteY3" fmla="*/ 0 h 2485438"/>
                <a:gd name="connsiteX4" fmla="*/ 1118230 w 1118230"/>
                <a:gd name="connsiteY4" fmla="*/ 0 h 2485438"/>
                <a:gd name="connsiteX5" fmla="*/ 1118230 w 1118230"/>
                <a:gd name="connsiteY5" fmla="*/ 1449839 h 2485438"/>
                <a:gd name="connsiteX6" fmla="*/ 1258009 w 1118230"/>
                <a:gd name="connsiteY6" fmla="*/ 1760436 h 2485438"/>
                <a:gd name="connsiteX7" fmla="*/ 1118230 w 1118230"/>
                <a:gd name="connsiteY7" fmla="*/ 2071198 h 2485438"/>
                <a:gd name="connsiteX8" fmla="*/ 1118230 w 1118230"/>
                <a:gd name="connsiteY8" fmla="*/ 2485438 h 2485438"/>
                <a:gd name="connsiteX9" fmla="*/ 931858 w 1118230"/>
                <a:gd name="connsiteY9" fmla="*/ 2485438 h 2485438"/>
                <a:gd name="connsiteX10" fmla="*/ 652301 w 1118230"/>
                <a:gd name="connsiteY10" fmla="*/ 2485438 h 2485438"/>
                <a:gd name="connsiteX11" fmla="*/ 652301 w 1118230"/>
                <a:gd name="connsiteY11" fmla="*/ 2485438 h 2485438"/>
                <a:gd name="connsiteX12" fmla="*/ 0 w 1118230"/>
                <a:gd name="connsiteY12" fmla="*/ 2485438 h 2485438"/>
                <a:gd name="connsiteX13" fmla="*/ 0 w 1118230"/>
                <a:gd name="connsiteY13" fmla="*/ 2071198 h 2485438"/>
                <a:gd name="connsiteX14" fmla="*/ 0 w 1118230"/>
                <a:gd name="connsiteY14" fmla="*/ 1449839 h 2485438"/>
                <a:gd name="connsiteX15" fmla="*/ 0 w 1118230"/>
                <a:gd name="connsiteY15" fmla="*/ 1449839 h 2485438"/>
                <a:gd name="connsiteX16" fmla="*/ 0 w 1118230"/>
                <a:gd name="connsiteY16" fmla="*/ 0 h 248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8230" h="2485438">
                  <a:moveTo>
                    <a:pt x="0" y="0"/>
                  </a:moveTo>
                  <a:lnTo>
                    <a:pt x="652301" y="0"/>
                  </a:lnTo>
                  <a:lnTo>
                    <a:pt x="652301" y="0"/>
                  </a:lnTo>
                  <a:lnTo>
                    <a:pt x="931858" y="0"/>
                  </a:lnTo>
                  <a:lnTo>
                    <a:pt x="1118230" y="0"/>
                  </a:lnTo>
                  <a:lnTo>
                    <a:pt x="1118230" y="1449839"/>
                  </a:lnTo>
                  <a:lnTo>
                    <a:pt x="1258009" y="1760436"/>
                  </a:lnTo>
                  <a:lnTo>
                    <a:pt x="1118230" y="2071198"/>
                  </a:lnTo>
                  <a:lnTo>
                    <a:pt x="1118230" y="2485438"/>
                  </a:lnTo>
                  <a:lnTo>
                    <a:pt x="931858" y="2485438"/>
                  </a:lnTo>
                  <a:lnTo>
                    <a:pt x="652301" y="2485438"/>
                  </a:lnTo>
                  <a:lnTo>
                    <a:pt x="652301" y="2485438"/>
                  </a:lnTo>
                  <a:lnTo>
                    <a:pt x="0" y="2485438"/>
                  </a:lnTo>
                  <a:lnTo>
                    <a:pt x="0" y="2071198"/>
                  </a:lnTo>
                  <a:lnTo>
                    <a:pt x="0" y="1449839"/>
                  </a:lnTo>
                  <a:lnTo>
                    <a:pt x="0" y="14498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7452594"/>
                <a:satOff val="30198"/>
                <a:lumOff val="8282"/>
                <a:alphaOff val="0"/>
              </a:schemeClr>
            </a:fillRef>
            <a:effectRef idx="0">
              <a:schemeClr val="accent1">
                <a:tint val="50000"/>
                <a:hueOff val="-7452594"/>
                <a:satOff val="30198"/>
                <a:lumOff val="8282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8100" rIns="108000" bIns="38100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b="1" kern="1200" dirty="0" smtClean="0">
                  <a:solidFill>
                    <a:schemeClr val="tx1"/>
                  </a:solidFill>
                </a:rPr>
                <a:t>Бабат</a:t>
              </a:r>
              <a:r>
                <a:rPr lang="en-US" sz="800" kern="1200" dirty="0" smtClean="0">
                  <a:solidFill>
                    <a:schemeClr val="tx1"/>
                  </a:solidFill>
                </a:rPr>
                <a:t> экспериментирует с радиочастотной индуктивно-связанной плазмой</a:t>
              </a:r>
              <a:endParaRPr lang="ru-RU" sz="800" kern="1200" dirty="0">
                <a:solidFill>
                  <a:schemeClr val="tx1"/>
                </a:solidFill>
              </a:endParaRPr>
            </a:p>
          </p:txBody>
        </p:sp>
        <p:sp>
          <p:nvSpPr>
            <p:cNvPr id="46" name="Freeform 31780"/>
            <p:cNvSpPr/>
            <p:nvPr/>
          </p:nvSpPr>
          <p:spPr>
            <a:xfrm>
              <a:off x="2748449" y="1731588"/>
              <a:ext cx="1118230" cy="532506"/>
            </a:xfrm>
            <a:custGeom>
              <a:avLst/>
              <a:gdLst>
                <a:gd name="connsiteX0" fmla="*/ 0 w 1118230"/>
                <a:gd name="connsiteY0" fmla="*/ 0 h 532506"/>
                <a:gd name="connsiteX1" fmla="*/ 1118230 w 1118230"/>
                <a:gd name="connsiteY1" fmla="*/ 0 h 532506"/>
                <a:gd name="connsiteX2" fmla="*/ 1118230 w 1118230"/>
                <a:gd name="connsiteY2" fmla="*/ 532506 h 532506"/>
                <a:gd name="connsiteX3" fmla="*/ 0 w 1118230"/>
                <a:gd name="connsiteY3" fmla="*/ 532506 h 532506"/>
                <a:gd name="connsiteX4" fmla="*/ 0 w 1118230"/>
                <a:gd name="connsiteY4" fmla="*/ 0 h 532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8230" h="532506">
                  <a:moveTo>
                    <a:pt x="0" y="0"/>
                  </a:moveTo>
                  <a:lnTo>
                    <a:pt x="1118230" y="0"/>
                  </a:lnTo>
                  <a:lnTo>
                    <a:pt x="1118230" y="532506"/>
                  </a:lnTo>
                  <a:lnTo>
                    <a:pt x="0" y="5325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b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1941</a:t>
              </a:r>
              <a:endParaRPr lang="ru-RU" sz="1800" kern="1200" dirty="0"/>
            </a:p>
          </p:txBody>
        </p:sp>
        <p:sp>
          <p:nvSpPr>
            <p:cNvPr id="47" name="Freeform 31781"/>
            <p:cNvSpPr/>
            <p:nvPr/>
          </p:nvSpPr>
          <p:spPr>
            <a:xfrm>
              <a:off x="1629438" y="2260759"/>
              <a:ext cx="1118230" cy="1357827"/>
            </a:xfrm>
            <a:custGeom>
              <a:avLst/>
              <a:gdLst>
                <a:gd name="connsiteX0" fmla="*/ 0 w 1118230"/>
                <a:gd name="connsiteY0" fmla="*/ 0 h 1610293"/>
                <a:gd name="connsiteX1" fmla="*/ 652301 w 1118230"/>
                <a:gd name="connsiteY1" fmla="*/ 0 h 1610293"/>
                <a:gd name="connsiteX2" fmla="*/ 652301 w 1118230"/>
                <a:gd name="connsiteY2" fmla="*/ 0 h 1610293"/>
                <a:gd name="connsiteX3" fmla="*/ 931858 w 1118230"/>
                <a:gd name="connsiteY3" fmla="*/ 0 h 1610293"/>
                <a:gd name="connsiteX4" fmla="*/ 1118230 w 1118230"/>
                <a:gd name="connsiteY4" fmla="*/ 0 h 1610293"/>
                <a:gd name="connsiteX5" fmla="*/ 1118230 w 1118230"/>
                <a:gd name="connsiteY5" fmla="*/ 939338 h 1610293"/>
                <a:gd name="connsiteX6" fmla="*/ 1258009 w 1118230"/>
                <a:gd name="connsiteY6" fmla="*/ 1140571 h 1610293"/>
                <a:gd name="connsiteX7" fmla="*/ 1118230 w 1118230"/>
                <a:gd name="connsiteY7" fmla="*/ 1341911 h 1610293"/>
                <a:gd name="connsiteX8" fmla="*/ 1118230 w 1118230"/>
                <a:gd name="connsiteY8" fmla="*/ 1610293 h 1610293"/>
                <a:gd name="connsiteX9" fmla="*/ 931858 w 1118230"/>
                <a:gd name="connsiteY9" fmla="*/ 1610293 h 1610293"/>
                <a:gd name="connsiteX10" fmla="*/ 652301 w 1118230"/>
                <a:gd name="connsiteY10" fmla="*/ 1610293 h 1610293"/>
                <a:gd name="connsiteX11" fmla="*/ 652301 w 1118230"/>
                <a:gd name="connsiteY11" fmla="*/ 1610293 h 1610293"/>
                <a:gd name="connsiteX12" fmla="*/ 0 w 1118230"/>
                <a:gd name="connsiteY12" fmla="*/ 1610293 h 1610293"/>
                <a:gd name="connsiteX13" fmla="*/ 0 w 1118230"/>
                <a:gd name="connsiteY13" fmla="*/ 1341911 h 1610293"/>
                <a:gd name="connsiteX14" fmla="*/ 0 w 1118230"/>
                <a:gd name="connsiteY14" fmla="*/ 939338 h 1610293"/>
                <a:gd name="connsiteX15" fmla="*/ 0 w 1118230"/>
                <a:gd name="connsiteY15" fmla="*/ 939338 h 1610293"/>
                <a:gd name="connsiteX16" fmla="*/ 0 w 1118230"/>
                <a:gd name="connsiteY16" fmla="*/ 0 h 1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8230" h="1610293">
                  <a:moveTo>
                    <a:pt x="0" y="0"/>
                  </a:moveTo>
                  <a:lnTo>
                    <a:pt x="652301" y="0"/>
                  </a:lnTo>
                  <a:lnTo>
                    <a:pt x="652301" y="0"/>
                  </a:lnTo>
                  <a:lnTo>
                    <a:pt x="931858" y="0"/>
                  </a:lnTo>
                  <a:lnTo>
                    <a:pt x="1118230" y="0"/>
                  </a:lnTo>
                  <a:lnTo>
                    <a:pt x="1118230" y="939338"/>
                  </a:lnTo>
                  <a:lnTo>
                    <a:pt x="1258009" y="1140571"/>
                  </a:lnTo>
                  <a:lnTo>
                    <a:pt x="1118230" y="1341911"/>
                  </a:lnTo>
                  <a:lnTo>
                    <a:pt x="1118230" y="1610293"/>
                  </a:lnTo>
                  <a:lnTo>
                    <a:pt x="931858" y="1610293"/>
                  </a:lnTo>
                  <a:lnTo>
                    <a:pt x="652301" y="1610293"/>
                  </a:lnTo>
                  <a:lnTo>
                    <a:pt x="652301" y="1610293"/>
                  </a:lnTo>
                  <a:lnTo>
                    <a:pt x="0" y="1610293"/>
                  </a:lnTo>
                  <a:lnTo>
                    <a:pt x="0" y="1341911"/>
                  </a:lnTo>
                  <a:lnTo>
                    <a:pt x="0" y="939338"/>
                  </a:lnTo>
                  <a:lnTo>
                    <a:pt x="0" y="93933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9315742"/>
                <a:satOff val="37748"/>
                <a:lumOff val="10353"/>
                <a:alphaOff val="0"/>
              </a:schemeClr>
            </a:fillRef>
            <a:effectRef idx="0">
              <a:schemeClr val="accent1">
                <a:tint val="50000"/>
                <a:hueOff val="-9315742"/>
                <a:satOff val="37748"/>
                <a:lumOff val="1035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8100" rIns="108000" bIns="38100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solidFill>
                    <a:schemeClr val="tx1"/>
                  </a:solidFill>
                </a:rPr>
                <a:t>Лундгард разрабатывает </a:t>
              </a:r>
              <a:r>
                <a:rPr lang="en-US" sz="800" kern="1200" spc="-10" dirty="0" smtClean="0">
                  <a:solidFill>
                    <a:schemeClr val="tx1"/>
                  </a:solidFill>
                </a:rPr>
                <a:t>метод </a:t>
              </a:r>
              <a:r>
                <a:rPr lang="en-US" sz="800" kern="1200" dirty="0" smtClean="0">
                  <a:solidFill>
                    <a:schemeClr val="tx1"/>
                  </a:solidFill>
                </a:rPr>
                <a:t>пламенной эмиссионной спектроскопии</a:t>
              </a:r>
              <a:endParaRPr lang="ru-RU" sz="800" kern="1200" dirty="0">
                <a:solidFill>
                  <a:schemeClr val="tx1"/>
                </a:solidFill>
              </a:endParaRPr>
            </a:p>
          </p:txBody>
        </p:sp>
        <p:sp>
          <p:nvSpPr>
            <p:cNvPr id="48" name="Freeform 31782"/>
            <p:cNvSpPr/>
            <p:nvPr/>
          </p:nvSpPr>
          <p:spPr>
            <a:xfrm>
              <a:off x="1629438" y="1817279"/>
              <a:ext cx="1118230" cy="443959"/>
            </a:xfrm>
            <a:custGeom>
              <a:avLst/>
              <a:gdLst>
                <a:gd name="connsiteX0" fmla="*/ 0 w 1118230"/>
                <a:gd name="connsiteY0" fmla="*/ 0 h 443959"/>
                <a:gd name="connsiteX1" fmla="*/ 1118230 w 1118230"/>
                <a:gd name="connsiteY1" fmla="*/ 0 h 443959"/>
                <a:gd name="connsiteX2" fmla="*/ 1118230 w 1118230"/>
                <a:gd name="connsiteY2" fmla="*/ 443959 h 443959"/>
                <a:gd name="connsiteX3" fmla="*/ 0 w 1118230"/>
                <a:gd name="connsiteY3" fmla="*/ 443959 h 443959"/>
                <a:gd name="connsiteX4" fmla="*/ 0 w 1118230"/>
                <a:gd name="connsiteY4" fmla="*/ 0 h 443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8230" h="443959">
                  <a:moveTo>
                    <a:pt x="0" y="0"/>
                  </a:moveTo>
                  <a:lnTo>
                    <a:pt x="1118230" y="0"/>
                  </a:lnTo>
                  <a:lnTo>
                    <a:pt x="1118230" y="443959"/>
                  </a:lnTo>
                  <a:lnTo>
                    <a:pt x="0" y="443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b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1930-е</a:t>
              </a:r>
              <a:endParaRPr lang="ru-RU" sz="1800" kern="1200" dirty="0"/>
            </a:p>
          </p:txBody>
        </p:sp>
        <p:sp>
          <p:nvSpPr>
            <p:cNvPr id="49" name="Freeform 31783"/>
            <p:cNvSpPr/>
            <p:nvPr/>
          </p:nvSpPr>
          <p:spPr>
            <a:xfrm>
              <a:off x="511208" y="2260759"/>
              <a:ext cx="1118230" cy="1235316"/>
            </a:xfrm>
            <a:custGeom>
              <a:avLst/>
              <a:gdLst>
                <a:gd name="connsiteX0" fmla="*/ 0 w 1118230"/>
                <a:gd name="connsiteY0" fmla="*/ 0 h 1436019"/>
                <a:gd name="connsiteX1" fmla="*/ 652301 w 1118230"/>
                <a:gd name="connsiteY1" fmla="*/ 0 h 1436019"/>
                <a:gd name="connsiteX2" fmla="*/ 652301 w 1118230"/>
                <a:gd name="connsiteY2" fmla="*/ 0 h 1436019"/>
                <a:gd name="connsiteX3" fmla="*/ 931858 w 1118230"/>
                <a:gd name="connsiteY3" fmla="*/ 0 h 1436019"/>
                <a:gd name="connsiteX4" fmla="*/ 1118230 w 1118230"/>
                <a:gd name="connsiteY4" fmla="*/ 0 h 1436019"/>
                <a:gd name="connsiteX5" fmla="*/ 1118230 w 1118230"/>
                <a:gd name="connsiteY5" fmla="*/ 837678 h 1436019"/>
                <a:gd name="connsiteX6" fmla="*/ 1258009 w 1118230"/>
                <a:gd name="connsiteY6" fmla="*/ 1017132 h 1436019"/>
                <a:gd name="connsiteX7" fmla="*/ 1118230 w 1118230"/>
                <a:gd name="connsiteY7" fmla="*/ 1196683 h 1436019"/>
                <a:gd name="connsiteX8" fmla="*/ 1118230 w 1118230"/>
                <a:gd name="connsiteY8" fmla="*/ 1436019 h 1436019"/>
                <a:gd name="connsiteX9" fmla="*/ 931858 w 1118230"/>
                <a:gd name="connsiteY9" fmla="*/ 1436019 h 1436019"/>
                <a:gd name="connsiteX10" fmla="*/ 652301 w 1118230"/>
                <a:gd name="connsiteY10" fmla="*/ 1436019 h 1436019"/>
                <a:gd name="connsiteX11" fmla="*/ 652301 w 1118230"/>
                <a:gd name="connsiteY11" fmla="*/ 1436019 h 1436019"/>
                <a:gd name="connsiteX12" fmla="*/ 0 w 1118230"/>
                <a:gd name="connsiteY12" fmla="*/ 1436019 h 1436019"/>
                <a:gd name="connsiteX13" fmla="*/ 0 w 1118230"/>
                <a:gd name="connsiteY13" fmla="*/ 1196683 h 1436019"/>
                <a:gd name="connsiteX14" fmla="*/ 0 w 1118230"/>
                <a:gd name="connsiteY14" fmla="*/ 837678 h 1436019"/>
                <a:gd name="connsiteX15" fmla="*/ 0 w 1118230"/>
                <a:gd name="connsiteY15" fmla="*/ 837678 h 1436019"/>
                <a:gd name="connsiteX16" fmla="*/ 0 w 1118230"/>
                <a:gd name="connsiteY16" fmla="*/ 0 h 1436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8230" h="1436019">
                  <a:moveTo>
                    <a:pt x="0" y="0"/>
                  </a:moveTo>
                  <a:lnTo>
                    <a:pt x="652301" y="0"/>
                  </a:lnTo>
                  <a:lnTo>
                    <a:pt x="652301" y="0"/>
                  </a:lnTo>
                  <a:lnTo>
                    <a:pt x="931858" y="0"/>
                  </a:lnTo>
                  <a:lnTo>
                    <a:pt x="1118230" y="0"/>
                  </a:lnTo>
                  <a:lnTo>
                    <a:pt x="1118230" y="837678"/>
                  </a:lnTo>
                  <a:lnTo>
                    <a:pt x="1258009" y="1017132"/>
                  </a:lnTo>
                  <a:lnTo>
                    <a:pt x="1118230" y="1196683"/>
                  </a:lnTo>
                  <a:lnTo>
                    <a:pt x="1118230" y="1436019"/>
                  </a:lnTo>
                  <a:lnTo>
                    <a:pt x="931858" y="1436019"/>
                  </a:lnTo>
                  <a:lnTo>
                    <a:pt x="652301" y="1436019"/>
                  </a:lnTo>
                  <a:lnTo>
                    <a:pt x="652301" y="1436019"/>
                  </a:lnTo>
                  <a:lnTo>
                    <a:pt x="0" y="1436019"/>
                  </a:lnTo>
                  <a:lnTo>
                    <a:pt x="0" y="1196683"/>
                  </a:lnTo>
                  <a:lnTo>
                    <a:pt x="0" y="837678"/>
                  </a:lnTo>
                  <a:lnTo>
                    <a:pt x="0" y="83767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11178891"/>
                <a:satOff val="45297"/>
                <a:lumOff val="12423"/>
                <a:alphaOff val="0"/>
              </a:schemeClr>
            </a:fillRef>
            <a:effectRef idx="0">
              <a:schemeClr val="accent1">
                <a:tint val="50000"/>
                <a:hueOff val="-11178891"/>
                <a:satOff val="45297"/>
                <a:lumOff val="1242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8100" rIns="108000" bIns="38100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b="1" kern="1200" dirty="0" err="1" smtClean="0">
                  <a:solidFill>
                    <a:schemeClr val="tx1"/>
                  </a:solidFill>
                </a:rPr>
                <a:t>Гитторф</a:t>
              </a:r>
              <a:r>
                <a:rPr lang="en-US" sz="800" b="1" kern="1200" dirty="0" smtClean="0">
                  <a:solidFill>
                    <a:schemeClr val="tx1"/>
                  </a:solidFill>
                </a:rPr>
                <a:t/>
              </a:r>
              <a:br>
                <a:rPr lang="en-US" sz="800" b="1" kern="1200" dirty="0" smtClean="0">
                  <a:solidFill>
                    <a:schemeClr val="tx1"/>
                  </a:solidFill>
                </a:rPr>
              </a:br>
              <a:r>
                <a:rPr lang="en-US" sz="800" kern="1200" dirty="0" err="1" smtClean="0">
                  <a:solidFill>
                    <a:schemeClr val="tx1"/>
                  </a:solidFill>
                </a:rPr>
                <a:t>исследует</a:t>
              </a:r>
              <a:r>
                <a:rPr lang="en-US" sz="800" kern="1200" dirty="0" smtClean="0">
                  <a:solidFill>
                    <a:schemeClr val="tx1"/>
                  </a:solidFill>
                </a:rPr>
                <a:t> безэлектродные кольцевые разряды в газах низкого давления</a:t>
              </a:r>
              <a:endParaRPr lang="ru-RU" sz="800" kern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Freeform 31784"/>
            <p:cNvSpPr/>
            <p:nvPr/>
          </p:nvSpPr>
          <p:spPr>
            <a:xfrm>
              <a:off x="511208" y="1906234"/>
              <a:ext cx="1118230" cy="355004"/>
            </a:xfrm>
            <a:custGeom>
              <a:avLst/>
              <a:gdLst>
                <a:gd name="connsiteX0" fmla="*/ 0 w 1118230"/>
                <a:gd name="connsiteY0" fmla="*/ 0 h 355004"/>
                <a:gd name="connsiteX1" fmla="*/ 1118230 w 1118230"/>
                <a:gd name="connsiteY1" fmla="*/ 0 h 355004"/>
                <a:gd name="connsiteX2" fmla="*/ 1118230 w 1118230"/>
                <a:gd name="connsiteY2" fmla="*/ 355004 h 355004"/>
                <a:gd name="connsiteX3" fmla="*/ 0 w 1118230"/>
                <a:gd name="connsiteY3" fmla="*/ 355004 h 355004"/>
                <a:gd name="connsiteX4" fmla="*/ 0 w 1118230"/>
                <a:gd name="connsiteY4" fmla="*/ 0 h 355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8230" h="355004">
                  <a:moveTo>
                    <a:pt x="0" y="0"/>
                  </a:moveTo>
                  <a:lnTo>
                    <a:pt x="1118230" y="0"/>
                  </a:lnTo>
                  <a:lnTo>
                    <a:pt x="1118230" y="355004"/>
                  </a:lnTo>
                  <a:lnTo>
                    <a:pt x="0" y="35500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b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1884</a:t>
              </a:r>
              <a:endParaRPr lang="ru-RU" sz="1800" kern="1200" dirty="0"/>
            </a:p>
          </p:txBody>
        </p:sp>
      </p:grpSp>
      <p:grpSp>
        <p:nvGrpSpPr>
          <p:cNvPr id="51" name="Gruppieren 50"/>
          <p:cNvGrpSpPr/>
          <p:nvPr/>
        </p:nvGrpSpPr>
        <p:grpSpPr>
          <a:xfrm>
            <a:off x="226873" y="3274402"/>
            <a:ext cx="7468575" cy="2916562"/>
            <a:chOff x="222448" y="3328106"/>
            <a:chExt cx="7468575" cy="2916562"/>
          </a:xfrm>
        </p:grpSpPr>
        <p:sp>
          <p:nvSpPr>
            <p:cNvPr id="52" name="Freeform 31786"/>
            <p:cNvSpPr/>
            <p:nvPr/>
          </p:nvSpPr>
          <p:spPr>
            <a:xfrm>
              <a:off x="6445423" y="4184212"/>
              <a:ext cx="1235322" cy="2060456"/>
            </a:xfrm>
            <a:custGeom>
              <a:avLst/>
              <a:gdLst>
                <a:gd name="connsiteX0" fmla="*/ 0 w 1192047"/>
                <a:gd name="connsiteY0" fmla="*/ 0 h 3215843"/>
                <a:gd name="connsiteX1" fmla="*/ 198675 w 1192047"/>
                <a:gd name="connsiteY1" fmla="*/ 0 h 3215843"/>
                <a:gd name="connsiteX2" fmla="*/ 198675 w 1192047"/>
                <a:gd name="connsiteY2" fmla="*/ 0 h 3215843"/>
                <a:gd name="connsiteX3" fmla="*/ 496686 w 1192047"/>
                <a:gd name="connsiteY3" fmla="*/ 0 h 3215843"/>
                <a:gd name="connsiteX4" fmla="*/ 1192047 w 1192047"/>
                <a:gd name="connsiteY4" fmla="*/ 0 h 3215843"/>
                <a:gd name="connsiteX5" fmla="*/ 1192047 w 1192047"/>
                <a:gd name="connsiteY5" fmla="*/ 535974 h 3215843"/>
                <a:gd name="connsiteX6" fmla="*/ 1192047 w 1192047"/>
                <a:gd name="connsiteY6" fmla="*/ 535974 h 3215843"/>
                <a:gd name="connsiteX7" fmla="*/ 1192047 w 1192047"/>
                <a:gd name="connsiteY7" fmla="*/ 1339935 h 3215843"/>
                <a:gd name="connsiteX8" fmla="*/ 1192047 w 1192047"/>
                <a:gd name="connsiteY8" fmla="*/ 3215843 h 3215843"/>
                <a:gd name="connsiteX9" fmla="*/ 496686 w 1192047"/>
                <a:gd name="connsiteY9" fmla="*/ 3215843 h 3215843"/>
                <a:gd name="connsiteX10" fmla="*/ 198675 w 1192047"/>
                <a:gd name="connsiteY10" fmla="*/ 3215843 h 3215843"/>
                <a:gd name="connsiteX11" fmla="*/ 198675 w 1192047"/>
                <a:gd name="connsiteY11" fmla="*/ 3215843 h 3215843"/>
                <a:gd name="connsiteX12" fmla="*/ 0 w 1192047"/>
                <a:gd name="connsiteY12" fmla="*/ 3215843 h 3215843"/>
                <a:gd name="connsiteX13" fmla="*/ 0 w 1192047"/>
                <a:gd name="connsiteY13" fmla="*/ 1339935 h 3215843"/>
                <a:gd name="connsiteX14" fmla="*/ 0 w 1192047"/>
                <a:gd name="connsiteY14" fmla="*/ 1607922 h 3215843"/>
                <a:gd name="connsiteX15" fmla="*/ 0 w 1192047"/>
                <a:gd name="connsiteY15" fmla="*/ 535974 h 3215843"/>
                <a:gd name="connsiteX16" fmla="*/ 0 w 1192047"/>
                <a:gd name="connsiteY16" fmla="*/ 0 h 321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92047" h="3215843">
                  <a:moveTo>
                    <a:pt x="0" y="0"/>
                  </a:moveTo>
                  <a:lnTo>
                    <a:pt x="198675" y="0"/>
                  </a:lnTo>
                  <a:lnTo>
                    <a:pt x="198675" y="0"/>
                  </a:lnTo>
                  <a:lnTo>
                    <a:pt x="496686" y="0"/>
                  </a:lnTo>
                  <a:lnTo>
                    <a:pt x="1192047" y="0"/>
                  </a:lnTo>
                  <a:lnTo>
                    <a:pt x="1192047" y="535974"/>
                  </a:lnTo>
                  <a:lnTo>
                    <a:pt x="1192047" y="535974"/>
                  </a:lnTo>
                  <a:lnTo>
                    <a:pt x="1192047" y="1339935"/>
                  </a:lnTo>
                  <a:lnTo>
                    <a:pt x="1192047" y="3215843"/>
                  </a:lnTo>
                  <a:lnTo>
                    <a:pt x="496686" y="3215843"/>
                  </a:lnTo>
                  <a:lnTo>
                    <a:pt x="198675" y="3215843"/>
                  </a:lnTo>
                  <a:lnTo>
                    <a:pt x="198675" y="3215843"/>
                  </a:lnTo>
                  <a:lnTo>
                    <a:pt x="0" y="3215843"/>
                  </a:lnTo>
                  <a:lnTo>
                    <a:pt x="0" y="1339935"/>
                  </a:lnTo>
                  <a:lnTo>
                    <a:pt x="0" y="1607922"/>
                  </a:lnTo>
                  <a:lnTo>
                    <a:pt x="0" y="53597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8100" rIns="108000" bIns="38100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chemeClr val="tx1"/>
                  </a:solidFill>
                </a:rPr>
                <a:t>Первый</a:t>
              </a:r>
              <a:r>
                <a:rPr sz="900"/>
                <a:t/>
              </a:r>
              <a:br>
                <a:rPr sz="900"/>
              </a:br>
              <a:r>
                <a:rPr lang="en-US" sz="900" kern="1200" dirty="0" smtClean="0">
                  <a:solidFill>
                    <a:schemeClr val="tx1"/>
                  </a:solidFill>
                </a:rPr>
                <a:t>промышленный прибор</a:t>
              </a:r>
              <a:r>
                <a:rPr sz="900"/>
                <a:t/>
              </a:r>
              <a:br>
                <a:rPr sz="900"/>
              </a:br>
              <a:r>
                <a:rPr lang="en-US" sz="900" kern="1200" dirty="0" smtClean="0">
                  <a:solidFill>
                    <a:schemeClr val="tx1"/>
                  </a:solidFill>
                </a:rPr>
                <a:t>ИСП-МС</a:t>
              </a:r>
              <a:endParaRPr lang="ru-RU" sz="900" kern="1200" dirty="0">
                <a:solidFill>
                  <a:schemeClr val="tx1"/>
                </a:solidFill>
              </a:endParaRPr>
            </a:p>
          </p:txBody>
        </p:sp>
        <p:sp>
          <p:nvSpPr>
            <p:cNvPr id="53" name="Freeform 31787"/>
            <p:cNvSpPr/>
            <p:nvPr/>
          </p:nvSpPr>
          <p:spPr>
            <a:xfrm>
              <a:off x="6445423" y="3328106"/>
              <a:ext cx="1245600" cy="851408"/>
            </a:xfrm>
            <a:custGeom>
              <a:avLst/>
              <a:gdLst>
                <a:gd name="connsiteX0" fmla="*/ 0 w 1177771"/>
                <a:gd name="connsiteY0" fmla="*/ 0 h 851408"/>
                <a:gd name="connsiteX1" fmla="*/ 1177771 w 1177771"/>
                <a:gd name="connsiteY1" fmla="*/ 0 h 851408"/>
                <a:gd name="connsiteX2" fmla="*/ 1177771 w 1177771"/>
                <a:gd name="connsiteY2" fmla="*/ 851408 h 851408"/>
                <a:gd name="connsiteX3" fmla="*/ 0 w 1177771"/>
                <a:gd name="connsiteY3" fmla="*/ 851408 h 851408"/>
                <a:gd name="connsiteX4" fmla="*/ 0 w 1177771"/>
                <a:gd name="connsiteY4" fmla="*/ 0 h 85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7771" h="851408">
                  <a:moveTo>
                    <a:pt x="0" y="0"/>
                  </a:moveTo>
                  <a:lnTo>
                    <a:pt x="1177771" y="0"/>
                  </a:lnTo>
                  <a:lnTo>
                    <a:pt x="1177771" y="851408"/>
                  </a:lnTo>
                  <a:lnTo>
                    <a:pt x="0" y="851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0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325" tIns="60325" rIns="60325" bIns="60325" numCol="1" spcCol="1270" anchor="b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 smtClean="0"/>
                <a:t>1983</a:t>
              </a:r>
              <a:endParaRPr lang="ru-RU" sz="1900" kern="1200" dirty="0"/>
            </a:p>
          </p:txBody>
        </p:sp>
        <p:sp>
          <p:nvSpPr>
            <p:cNvPr id="54" name="Freeform 31788"/>
            <p:cNvSpPr/>
            <p:nvPr/>
          </p:nvSpPr>
          <p:spPr>
            <a:xfrm>
              <a:off x="5199823" y="4184212"/>
              <a:ext cx="1245600" cy="1919674"/>
            </a:xfrm>
            <a:custGeom>
              <a:avLst/>
              <a:gdLst>
                <a:gd name="connsiteX0" fmla="*/ 0 w 1192047"/>
                <a:gd name="connsiteY0" fmla="*/ 0 h 3026867"/>
                <a:gd name="connsiteX1" fmla="*/ 695361 w 1192047"/>
                <a:gd name="connsiteY1" fmla="*/ 0 h 3026867"/>
                <a:gd name="connsiteX2" fmla="*/ 695361 w 1192047"/>
                <a:gd name="connsiteY2" fmla="*/ 0 h 3026867"/>
                <a:gd name="connsiteX3" fmla="*/ 993373 w 1192047"/>
                <a:gd name="connsiteY3" fmla="*/ 0 h 3026867"/>
                <a:gd name="connsiteX4" fmla="*/ 1192047 w 1192047"/>
                <a:gd name="connsiteY4" fmla="*/ 0 h 3026867"/>
                <a:gd name="connsiteX5" fmla="*/ 1192047 w 1192047"/>
                <a:gd name="connsiteY5" fmla="*/ 1765672 h 3026867"/>
                <a:gd name="connsiteX6" fmla="*/ 1341053 w 1192047"/>
                <a:gd name="connsiteY6" fmla="*/ 2143930 h 3026867"/>
                <a:gd name="connsiteX7" fmla="*/ 1192047 w 1192047"/>
                <a:gd name="connsiteY7" fmla="*/ 2522389 h 3026867"/>
                <a:gd name="connsiteX8" fmla="*/ 1192047 w 1192047"/>
                <a:gd name="connsiteY8" fmla="*/ 3026867 h 3026867"/>
                <a:gd name="connsiteX9" fmla="*/ 993373 w 1192047"/>
                <a:gd name="connsiteY9" fmla="*/ 3026867 h 3026867"/>
                <a:gd name="connsiteX10" fmla="*/ 695361 w 1192047"/>
                <a:gd name="connsiteY10" fmla="*/ 3026867 h 3026867"/>
                <a:gd name="connsiteX11" fmla="*/ 695361 w 1192047"/>
                <a:gd name="connsiteY11" fmla="*/ 3026867 h 3026867"/>
                <a:gd name="connsiteX12" fmla="*/ 0 w 1192047"/>
                <a:gd name="connsiteY12" fmla="*/ 3026867 h 3026867"/>
                <a:gd name="connsiteX13" fmla="*/ 0 w 1192047"/>
                <a:gd name="connsiteY13" fmla="*/ 2522389 h 3026867"/>
                <a:gd name="connsiteX14" fmla="*/ 0 w 1192047"/>
                <a:gd name="connsiteY14" fmla="*/ 1765672 h 3026867"/>
                <a:gd name="connsiteX15" fmla="*/ 0 w 1192047"/>
                <a:gd name="connsiteY15" fmla="*/ 1765672 h 3026867"/>
                <a:gd name="connsiteX16" fmla="*/ 0 w 1192047"/>
                <a:gd name="connsiteY16" fmla="*/ 0 h 302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92047" h="3026867">
                  <a:moveTo>
                    <a:pt x="0" y="0"/>
                  </a:moveTo>
                  <a:lnTo>
                    <a:pt x="695361" y="0"/>
                  </a:lnTo>
                  <a:lnTo>
                    <a:pt x="695361" y="0"/>
                  </a:lnTo>
                  <a:lnTo>
                    <a:pt x="993373" y="0"/>
                  </a:lnTo>
                  <a:lnTo>
                    <a:pt x="1192047" y="0"/>
                  </a:lnTo>
                  <a:lnTo>
                    <a:pt x="1192047" y="1765672"/>
                  </a:lnTo>
                  <a:lnTo>
                    <a:pt x="1341053" y="2143930"/>
                  </a:lnTo>
                  <a:lnTo>
                    <a:pt x="1192047" y="2522389"/>
                  </a:lnTo>
                  <a:lnTo>
                    <a:pt x="1192047" y="3026867"/>
                  </a:lnTo>
                  <a:lnTo>
                    <a:pt x="993373" y="3026867"/>
                  </a:lnTo>
                  <a:lnTo>
                    <a:pt x="695361" y="3026867"/>
                  </a:lnTo>
                  <a:lnTo>
                    <a:pt x="695361" y="3026867"/>
                  </a:lnTo>
                  <a:lnTo>
                    <a:pt x="0" y="3026867"/>
                  </a:lnTo>
                  <a:lnTo>
                    <a:pt x="0" y="2522389"/>
                  </a:lnTo>
                  <a:lnTo>
                    <a:pt x="0" y="1765672"/>
                  </a:lnTo>
                  <a:lnTo>
                    <a:pt x="0" y="17656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2235778"/>
                <a:satOff val="9059"/>
                <a:lumOff val="2485"/>
                <a:alphaOff val="0"/>
              </a:schemeClr>
            </a:fillRef>
            <a:effectRef idx="1">
              <a:schemeClr val="accent1">
                <a:tint val="50000"/>
                <a:hueOff val="-2235778"/>
                <a:satOff val="9059"/>
                <a:lumOff val="248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8100" rIns="108000" bIns="38100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 kern="1200" dirty="0" smtClean="0">
                  <a:solidFill>
                    <a:schemeClr val="tx1"/>
                  </a:solidFill>
                </a:rPr>
                <a:t>Хоук</a:t>
              </a:r>
              <a:r>
                <a:rPr lang="en-US" sz="900" kern="1200" dirty="0" smtClean="0">
                  <a:solidFill>
                    <a:schemeClr val="tx1"/>
                  </a:solidFill>
                </a:rPr>
                <a:t> продемонстрировал возможности методики ИСП-МС</a:t>
              </a:r>
              <a:endParaRPr lang="ru-RU" sz="900" kern="1200" dirty="0">
                <a:solidFill>
                  <a:schemeClr val="tx1"/>
                </a:solidFill>
              </a:endParaRPr>
            </a:p>
          </p:txBody>
        </p:sp>
        <p:sp>
          <p:nvSpPr>
            <p:cNvPr id="55" name="Freeform 31789"/>
            <p:cNvSpPr/>
            <p:nvPr/>
          </p:nvSpPr>
          <p:spPr>
            <a:xfrm>
              <a:off x="5199823" y="3419546"/>
              <a:ext cx="1245600" cy="756716"/>
            </a:xfrm>
            <a:custGeom>
              <a:avLst/>
              <a:gdLst>
                <a:gd name="connsiteX0" fmla="*/ 0 w 1192047"/>
                <a:gd name="connsiteY0" fmla="*/ 0 h 756716"/>
                <a:gd name="connsiteX1" fmla="*/ 1192047 w 1192047"/>
                <a:gd name="connsiteY1" fmla="*/ 0 h 756716"/>
                <a:gd name="connsiteX2" fmla="*/ 1192047 w 1192047"/>
                <a:gd name="connsiteY2" fmla="*/ 756716 h 756716"/>
                <a:gd name="connsiteX3" fmla="*/ 0 w 1192047"/>
                <a:gd name="connsiteY3" fmla="*/ 756716 h 756716"/>
                <a:gd name="connsiteX4" fmla="*/ 0 w 1192047"/>
                <a:gd name="connsiteY4" fmla="*/ 0 h 75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047" h="756716">
                  <a:moveTo>
                    <a:pt x="0" y="0"/>
                  </a:moveTo>
                  <a:lnTo>
                    <a:pt x="1192047" y="0"/>
                  </a:lnTo>
                  <a:lnTo>
                    <a:pt x="1192047" y="756716"/>
                  </a:lnTo>
                  <a:lnTo>
                    <a:pt x="0" y="7567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325" tIns="60325" rIns="60325" bIns="60325" numCol="1" spcCol="1270" anchor="b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 smtClean="0"/>
                <a:t>1980</a:t>
              </a:r>
              <a:endParaRPr lang="ru-RU" sz="1900" kern="1200" dirty="0"/>
            </a:p>
          </p:txBody>
        </p:sp>
        <p:sp>
          <p:nvSpPr>
            <p:cNvPr id="56" name="Freeform 31790"/>
            <p:cNvSpPr/>
            <p:nvPr/>
          </p:nvSpPr>
          <p:spPr>
            <a:xfrm>
              <a:off x="3954351" y="4184212"/>
              <a:ext cx="1245600" cy="1782514"/>
            </a:xfrm>
            <a:custGeom>
              <a:avLst/>
              <a:gdLst>
                <a:gd name="connsiteX0" fmla="*/ 0 w 1192047"/>
                <a:gd name="connsiteY0" fmla="*/ 0 h 2837484"/>
                <a:gd name="connsiteX1" fmla="*/ 695361 w 1192047"/>
                <a:gd name="connsiteY1" fmla="*/ 0 h 2837484"/>
                <a:gd name="connsiteX2" fmla="*/ 695361 w 1192047"/>
                <a:gd name="connsiteY2" fmla="*/ 0 h 2837484"/>
                <a:gd name="connsiteX3" fmla="*/ 993373 w 1192047"/>
                <a:gd name="connsiteY3" fmla="*/ 0 h 2837484"/>
                <a:gd name="connsiteX4" fmla="*/ 1192047 w 1192047"/>
                <a:gd name="connsiteY4" fmla="*/ 0 h 2837484"/>
                <a:gd name="connsiteX5" fmla="*/ 1192047 w 1192047"/>
                <a:gd name="connsiteY5" fmla="*/ 1655199 h 2837484"/>
                <a:gd name="connsiteX6" fmla="*/ 1341053 w 1192047"/>
                <a:gd name="connsiteY6" fmla="*/ 2009790 h 2837484"/>
                <a:gd name="connsiteX7" fmla="*/ 1192047 w 1192047"/>
                <a:gd name="connsiteY7" fmla="*/ 2364570 h 2837484"/>
                <a:gd name="connsiteX8" fmla="*/ 1192047 w 1192047"/>
                <a:gd name="connsiteY8" fmla="*/ 2837484 h 2837484"/>
                <a:gd name="connsiteX9" fmla="*/ 993373 w 1192047"/>
                <a:gd name="connsiteY9" fmla="*/ 2837484 h 2837484"/>
                <a:gd name="connsiteX10" fmla="*/ 695361 w 1192047"/>
                <a:gd name="connsiteY10" fmla="*/ 2837484 h 2837484"/>
                <a:gd name="connsiteX11" fmla="*/ 695361 w 1192047"/>
                <a:gd name="connsiteY11" fmla="*/ 2837484 h 2837484"/>
                <a:gd name="connsiteX12" fmla="*/ 0 w 1192047"/>
                <a:gd name="connsiteY12" fmla="*/ 2837484 h 2837484"/>
                <a:gd name="connsiteX13" fmla="*/ 0 w 1192047"/>
                <a:gd name="connsiteY13" fmla="*/ 2364570 h 2837484"/>
                <a:gd name="connsiteX14" fmla="*/ 0 w 1192047"/>
                <a:gd name="connsiteY14" fmla="*/ 1655199 h 2837484"/>
                <a:gd name="connsiteX15" fmla="*/ 0 w 1192047"/>
                <a:gd name="connsiteY15" fmla="*/ 1655199 h 2837484"/>
                <a:gd name="connsiteX16" fmla="*/ 0 w 1192047"/>
                <a:gd name="connsiteY16" fmla="*/ 0 h 2837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92047" h="2837484">
                  <a:moveTo>
                    <a:pt x="0" y="0"/>
                  </a:moveTo>
                  <a:lnTo>
                    <a:pt x="695361" y="0"/>
                  </a:lnTo>
                  <a:lnTo>
                    <a:pt x="695361" y="0"/>
                  </a:lnTo>
                  <a:lnTo>
                    <a:pt x="993373" y="0"/>
                  </a:lnTo>
                  <a:lnTo>
                    <a:pt x="1192047" y="0"/>
                  </a:lnTo>
                  <a:lnTo>
                    <a:pt x="1192047" y="1655199"/>
                  </a:lnTo>
                  <a:lnTo>
                    <a:pt x="1341053" y="2009790"/>
                  </a:lnTo>
                  <a:lnTo>
                    <a:pt x="1192047" y="2364570"/>
                  </a:lnTo>
                  <a:lnTo>
                    <a:pt x="1192047" y="2837484"/>
                  </a:lnTo>
                  <a:lnTo>
                    <a:pt x="993373" y="2837484"/>
                  </a:lnTo>
                  <a:lnTo>
                    <a:pt x="695361" y="2837484"/>
                  </a:lnTo>
                  <a:lnTo>
                    <a:pt x="695361" y="2837484"/>
                  </a:lnTo>
                  <a:lnTo>
                    <a:pt x="0" y="2837484"/>
                  </a:lnTo>
                  <a:lnTo>
                    <a:pt x="0" y="2364570"/>
                  </a:lnTo>
                  <a:lnTo>
                    <a:pt x="0" y="1655199"/>
                  </a:lnTo>
                  <a:lnTo>
                    <a:pt x="0" y="165519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4471556"/>
                <a:satOff val="18119"/>
                <a:lumOff val="4969"/>
                <a:alphaOff val="0"/>
              </a:schemeClr>
            </a:fillRef>
            <a:effectRef idx="1">
              <a:schemeClr val="accent1">
                <a:tint val="50000"/>
                <a:hueOff val="-4471556"/>
                <a:satOff val="18119"/>
                <a:lumOff val="4969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8100" rIns="108000" bIns="38100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 kern="1200" dirty="0" smtClean="0">
                  <a:solidFill>
                    <a:schemeClr val="tx1"/>
                  </a:solidFill>
                </a:rPr>
                <a:t>Фассел и Грей</a:t>
              </a:r>
              <a:r>
                <a:rPr lang="en-US" sz="900" kern="1200" dirty="0" smtClean="0">
                  <a:solidFill>
                    <a:schemeClr val="tx1"/>
                  </a:solidFill>
                </a:rPr>
                <a:t> экспериментировали с </a:t>
              </a:r>
              <a:r>
                <a:rPr lang="en-US" sz="900" kern="1200" dirty="0" err="1" smtClean="0">
                  <a:solidFill>
                    <a:schemeClr val="tx1"/>
                  </a:solidFill>
                </a:rPr>
                <a:t>объединением</a:t>
              </a:r>
              <a:r>
                <a:rPr lang="en-US" sz="9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900" kern="1200" dirty="0" err="1" smtClean="0">
                  <a:solidFill>
                    <a:schemeClr val="tx1"/>
                  </a:solidFill>
                </a:rPr>
                <a:t>индуктивно-связанной</a:t>
              </a:r>
              <a:r>
                <a:rPr lang="en-US" sz="900" kern="1200" dirty="0" smtClean="0">
                  <a:solidFill>
                    <a:schemeClr val="tx1"/>
                  </a:solidFill>
                </a:rPr>
                <a:t/>
              </a:r>
              <a:br>
                <a:rPr lang="en-US" sz="900" kern="1200" dirty="0" smtClean="0">
                  <a:solidFill>
                    <a:schemeClr val="tx1"/>
                  </a:solidFill>
                </a:rPr>
              </a:br>
              <a:r>
                <a:rPr lang="en-US" sz="900" kern="1200" dirty="0" err="1" smtClean="0">
                  <a:solidFill>
                    <a:schemeClr val="tx1"/>
                  </a:solidFill>
                </a:rPr>
                <a:t>аргоновой</a:t>
              </a:r>
              <a:r>
                <a:rPr lang="en-US" sz="900" kern="1200" dirty="0" smtClean="0">
                  <a:solidFill>
                    <a:schemeClr val="tx1"/>
                  </a:solidFill>
                </a:rPr>
                <a:t> плазмы с </a:t>
              </a:r>
              <a:r>
                <a:rPr lang="en-US" sz="900" kern="1200" dirty="0" err="1" smtClean="0">
                  <a:solidFill>
                    <a:schemeClr val="tx1"/>
                  </a:solidFill>
                </a:rPr>
                <a:t>масс</a:t>
              </a:r>
              <a:r>
                <a:rPr lang="en-US" sz="900" kern="1200" dirty="0" smtClean="0">
                  <a:solidFill>
                    <a:schemeClr val="tx1"/>
                  </a:solidFill>
                </a:rPr>
                <a:t>-</a:t>
              </a:r>
              <a:br>
                <a:rPr lang="en-US" sz="900" kern="1200" dirty="0" smtClean="0">
                  <a:solidFill>
                    <a:schemeClr val="tx1"/>
                  </a:solidFill>
                </a:rPr>
              </a:br>
              <a:r>
                <a:rPr lang="en-US" sz="900" kern="1200" dirty="0" err="1" smtClean="0">
                  <a:solidFill>
                    <a:schemeClr val="tx1"/>
                  </a:solidFill>
                </a:rPr>
                <a:t>спектрометром</a:t>
              </a:r>
              <a:endParaRPr lang="ru-RU" sz="900" kern="1200" dirty="0">
                <a:solidFill>
                  <a:schemeClr val="tx1"/>
                </a:solidFill>
              </a:endParaRPr>
            </a:p>
          </p:txBody>
        </p:sp>
        <p:sp>
          <p:nvSpPr>
            <p:cNvPr id="57" name="Freeform 31791"/>
            <p:cNvSpPr/>
            <p:nvPr/>
          </p:nvSpPr>
          <p:spPr>
            <a:xfrm>
              <a:off x="3955065" y="3514237"/>
              <a:ext cx="1245600" cy="662025"/>
            </a:xfrm>
            <a:custGeom>
              <a:avLst/>
              <a:gdLst>
                <a:gd name="connsiteX0" fmla="*/ 0 w 1192047"/>
                <a:gd name="connsiteY0" fmla="*/ 0 h 662025"/>
                <a:gd name="connsiteX1" fmla="*/ 1192047 w 1192047"/>
                <a:gd name="connsiteY1" fmla="*/ 0 h 662025"/>
                <a:gd name="connsiteX2" fmla="*/ 1192047 w 1192047"/>
                <a:gd name="connsiteY2" fmla="*/ 662025 h 662025"/>
                <a:gd name="connsiteX3" fmla="*/ 0 w 1192047"/>
                <a:gd name="connsiteY3" fmla="*/ 662025 h 662025"/>
                <a:gd name="connsiteX4" fmla="*/ 0 w 1192047"/>
                <a:gd name="connsiteY4" fmla="*/ 0 h 6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047" h="662025">
                  <a:moveTo>
                    <a:pt x="0" y="0"/>
                  </a:moveTo>
                  <a:lnTo>
                    <a:pt x="1192047" y="0"/>
                  </a:lnTo>
                  <a:lnTo>
                    <a:pt x="1192047" y="662025"/>
                  </a:lnTo>
                  <a:lnTo>
                    <a:pt x="0" y="66202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325" tIns="60325" rIns="60325" bIns="60325" numCol="1" spcCol="1270" anchor="b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 smtClean="0"/>
                <a:t>1978</a:t>
              </a:r>
              <a:endParaRPr lang="ru-RU" sz="1900" kern="1200" dirty="0"/>
            </a:p>
          </p:txBody>
        </p:sp>
        <p:sp>
          <p:nvSpPr>
            <p:cNvPr id="58" name="Freeform 31792"/>
            <p:cNvSpPr/>
            <p:nvPr/>
          </p:nvSpPr>
          <p:spPr>
            <a:xfrm>
              <a:off x="2706755" y="4184212"/>
              <a:ext cx="1245600" cy="1607921"/>
            </a:xfrm>
            <a:custGeom>
              <a:avLst/>
              <a:gdLst>
                <a:gd name="connsiteX0" fmla="*/ 0 w 1192047"/>
                <a:gd name="connsiteY0" fmla="*/ 0 h 2648508"/>
                <a:gd name="connsiteX1" fmla="*/ 695361 w 1192047"/>
                <a:gd name="connsiteY1" fmla="*/ 0 h 2648508"/>
                <a:gd name="connsiteX2" fmla="*/ 695361 w 1192047"/>
                <a:gd name="connsiteY2" fmla="*/ 0 h 2648508"/>
                <a:gd name="connsiteX3" fmla="*/ 993373 w 1192047"/>
                <a:gd name="connsiteY3" fmla="*/ 0 h 2648508"/>
                <a:gd name="connsiteX4" fmla="*/ 1192047 w 1192047"/>
                <a:gd name="connsiteY4" fmla="*/ 0 h 2648508"/>
                <a:gd name="connsiteX5" fmla="*/ 1192047 w 1192047"/>
                <a:gd name="connsiteY5" fmla="*/ 1544963 h 2648508"/>
                <a:gd name="connsiteX6" fmla="*/ 1341053 w 1192047"/>
                <a:gd name="connsiteY6" fmla="*/ 1875938 h 2648508"/>
                <a:gd name="connsiteX7" fmla="*/ 1192047 w 1192047"/>
                <a:gd name="connsiteY7" fmla="*/ 2207090 h 2648508"/>
                <a:gd name="connsiteX8" fmla="*/ 1192047 w 1192047"/>
                <a:gd name="connsiteY8" fmla="*/ 2648508 h 2648508"/>
                <a:gd name="connsiteX9" fmla="*/ 993373 w 1192047"/>
                <a:gd name="connsiteY9" fmla="*/ 2648508 h 2648508"/>
                <a:gd name="connsiteX10" fmla="*/ 695361 w 1192047"/>
                <a:gd name="connsiteY10" fmla="*/ 2648508 h 2648508"/>
                <a:gd name="connsiteX11" fmla="*/ 695361 w 1192047"/>
                <a:gd name="connsiteY11" fmla="*/ 2648508 h 2648508"/>
                <a:gd name="connsiteX12" fmla="*/ 0 w 1192047"/>
                <a:gd name="connsiteY12" fmla="*/ 2648508 h 2648508"/>
                <a:gd name="connsiteX13" fmla="*/ 0 w 1192047"/>
                <a:gd name="connsiteY13" fmla="*/ 2207090 h 2648508"/>
                <a:gd name="connsiteX14" fmla="*/ 0 w 1192047"/>
                <a:gd name="connsiteY14" fmla="*/ 1544963 h 2648508"/>
                <a:gd name="connsiteX15" fmla="*/ 0 w 1192047"/>
                <a:gd name="connsiteY15" fmla="*/ 1544963 h 2648508"/>
                <a:gd name="connsiteX16" fmla="*/ 0 w 1192047"/>
                <a:gd name="connsiteY16" fmla="*/ 0 h 264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92047" h="2648508">
                  <a:moveTo>
                    <a:pt x="0" y="0"/>
                  </a:moveTo>
                  <a:lnTo>
                    <a:pt x="695361" y="0"/>
                  </a:lnTo>
                  <a:lnTo>
                    <a:pt x="695361" y="0"/>
                  </a:lnTo>
                  <a:lnTo>
                    <a:pt x="993373" y="0"/>
                  </a:lnTo>
                  <a:lnTo>
                    <a:pt x="1192047" y="0"/>
                  </a:lnTo>
                  <a:lnTo>
                    <a:pt x="1192047" y="1544963"/>
                  </a:lnTo>
                  <a:lnTo>
                    <a:pt x="1341053" y="1875938"/>
                  </a:lnTo>
                  <a:lnTo>
                    <a:pt x="1192047" y="2207090"/>
                  </a:lnTo>
                  <a:lnTo>
                    <a:pt x="1192047" y="2648508"/>
                  </a:lnTo>
                  <a:lnTo>
                    <a:pt x="993373" y="2648508"/>
                  </a:lnTo>
                  <a:lnTo>
                    <a:pt x="695361" y="2648508"/>
                  </a:lnTo>
                  <a:lnTo>
                    <a:pt x="695361" y="2648508"/>
                  </a:lnTo>
                  <a:lnTo>
                    <a:pt x="0" y="2648508"/>
                  </a:lnTo>
                  <a:lnTo>
                    <a:pt x="0" y="2207090"/>
                  </a:lnTo>
                  <a:lnTo>
                    <a:pt x="0" y="1544963"/>
                  </a:lnTo>
                  <a:lnTo>
                    <a:pt x="0" y="1544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6707335"/>
                <a:satOff val="27178"/>
                <a:lumOff val="7454"/>
                <a:alphaOff val="0"/>
              </a:schemeClr>
            </a:fillRef>
            <a:effectRef idx="1">
              <a:schemeClr val="accent1">
                <a:tint val="50000"/>
                <a:hueOff val="-6707335"/>
                <a:satOff val="27178"/>
                <a:lumOff val="7454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8100" rIns="108000" bIns="38100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 kern="1200" dirty="0" smtClean="0">
                  <a:solidFill>
                    <a:schemeClr val="tx1"/>
                  </a:solidFill>
                </a:rPr>
                <a:t>Грей</a:t>
              </a:r>
              <a:r>
                <a:rPr sz="900" dirty="0"/>
                <a:t/>
              </a:r>
              <a:br>
                <a:rPr sz="900" dirty="0"/>
              </a:br>
              <a:r>
                <a:rPr lang="en-US" sz="900" kern="1200" dirty="0" smtClean="0">
                  <a:solidFill>
                    <a:schemeClr val="tx1"/>
                  </a:solidFill>
                </a:rPr>
                <a:t>объединил капиллярную плазменную дугу постоянного тока с </a:t>
              </a:r>
              <a:r>
                <a:rPr lang="en-US" sz="900" kern="1200" dirty="0" err="1" smtClean="0">
                  <a:solidFill>
                    <a:schemeClr val="tx1"/>
                  </a:solidFill>
                </a:rPr>
                <a:t>квадрупольным</a:t>
              </a:r>
              <a:r>
                <a:rPr lang="en-US" sz="9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900" kern="1200" dirty="0" err="1" smtClean="0">
                  <a:solidFill>
                    <a:schemeClr val="tx1"/>
                  </a:solidFill>
                </a:rPr>
                <a:t>масс</a:t>
              </a:r>
              <a:r>
                <a:rPr lang="en-US" sz="900" kern="1200" dirty="0" smtClean="0">
                  <a:solidFill>
                    <a:schemeClr val="tx1"/>
                  </a:solidFill>
                </a:rPr>
                <a:t>-</a:t>
              </a:r>
              <a:br>
                <a:rPr lang="en-US" sz="900" kern="1200" dirty="0" smtClean="0">
                  <a:solidFill>
                    <a:schemeClr val="tx1"/>
                  </a:solidFill>
                </a:rPr>
              </a:br>
              <a:r>
                <a:rPr lang="en-US" sz="900" kern="1200" dirty="0" err="1" smtClean="0">
                  <a:solidFill>
                    <a:schemeClr val="tx1"/>
                  </a:solidFill>
                </a:rPr>
                <a:t>спектрометром</a:t>
              </a:r>
              <a:endParaRPr lang="ru-RU" sz="900" kern="1200" dirty="0">
                <a:solidFill>
                  <a:schemeClr val="tx1"/>
                </a:solidFill>
              </a:endParaRPr>
            </a:p>
          </p:txBody>
        </p:sp>
        <p:sp>
          <p:nvSpPr>
            <p:cNvPr id="59" name="Freeform 31793"/>
            <p:cNvSpPr/>
            <p:nvPr/>
          </p:nvSpPr>
          <p:spPr>
            <a:xfrm>
              <a:off x="2706755" y="3611773"/>
              <a:ext cx="1245600" cy="567334"/>
            </a:xfrm>
            <a:custGeom>
              <a:avLst/>
              <a:gdLst>
                <a:gd name="connsiteX0" fmla="*/ 0 w 1192047"/>
                <a:gd name="connsiteY0" fmla="*/ 0 h 567334"/>
                <a:gd name="connsiteX1" fmla="*/ 1192047 w 1192047"/>
                <a:gd name="connsiteY1" fmla="*/ 0 h 567334"/>
                <a:gd name="connsiteX2" fmla="*/ 1192047 w 1192047"/>
                <a:gd name="connsiteY2" fmla="*/ 567334 h 567334"/>
                <a:gd name="connsiteX3" fmla="*/ 0 w 1192047"/>
                <a:gd name="connsiteY3" fmla="*/ 567334 h 567334"/>
                <a:gd name="connsiteX4" fmla="*/ 0 w 1192047"/>
                <a:gd name="connsiteY4" fmla="*/ 0 h 567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047" h="567334">
                  <a:moveTo>
                    <a:pt x="0" y="0"/>
                  </a:moveTo>
                  <a:lnTo>
                    <a:pt x="1192047" y="0"/>
                  </a:lnTo>
                  <a:lnTo>
                    <a:pt x="1192047" y="567334"/>
                  </a:lnTo>
                  <a:lnTo>
                    <a:pt x="0" y="56733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325" tIns="60325" rIns="60325" bIns="60325" numCol="1" spcCol="1270" anchor="b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 smtClean="0"/>
                <a:t>1975</a:t>
              </a:r>
              <a:endParaRPr lang="ru-RU" sz="1900" kern="1200" dirty="0"/>
            </a:p>
          </p:txBody>
        </p:sp>
        <p:sp>
          <p:nvSpPr>
            <p:cNvPr id="60" name="Freeform 31794"/>
            <p:cNvSpPr/>
            <p:nvPr/>
          </p:nvSpPr>
          <p:spPr>
            <a:xfrm>
              <a:off x="1464621" y="4184212"/>
              <a:ext cx="1245600" cy="1416754"/>
            </a:xfrm>
            <a:custGeom>
              <a:avLst/>
              <a:gdLst>
                <a:gd name="connsiteX0" fmla="*/ 0 w 1192047"/>
                <a:gd name="connsiteY0" fmla="*/ 0 h 2459126"/>
                <a:gd name="connsiteX1" fmla="*/ 695361 w 1192047"/>
                <a:gd name="connsiteY1" fmla="*/ 0 h 2459126"/>
                <a:gd name="connsiteX2" fmla="*/ 695361 w 1192047"/>
                <a:gd name="connsiteY2" fmla="*/ 0 h 2459126"/>
                <a:gd name="connsiteX3" fmla="*/ 993373 w 1192047"/>
                <a:gd name="connsiteY3" fmla="*/ 0 h 2459126"/>
                <a:gd name="connsiteX4" fmla="*/ 1192047 w 1192047"/>
                <a:gd name="connsiteY4" fmla="*/ 0 h 2459126"/>
                <a:gd name="connsiteX5" fmla="*/ 1192047 w 1192047"/>
                <a:gd name="connsiteY5" fmla="*/ 1434490 h 2459126"/>
                <a:gd name="connsiteX6" fmla="*/ 1341053 w 1192047"/>
                <a:gd name="connsiteY6" fmla="*/ 1741799 h 2459126"/>
                <a:gd name="connsiteX7" fmla="*/ 1192047 w 1192047"/>
                <a:gd name="connsiteY7" fmla="*/ 2049272 h 2459126"/>
                <a:gd name="connsiteX8" fmla="*/ 1192047 w 1192047"/>
                <a:gd name="connsiteY8" fmla="*/ 2459126 h 2459126"/>
                <a:gd name="connsiteX9" fmla="*/ 993373 w 1192047"/>
                <a:gd name="connsiteY9" fmla="*/ 2459126 h 2459126"/>
                <a:gd name="connsiteX10" fmla="*/ 695361 w 1192047"/>
                <a:gd name="connsiteY10" fmla="*/ 2459126 h 2459126"/>
                <a:gd name="connsiteX11" fmla="*/ 695361 w 1192047"/>
                <a:gd name="connsiteY11" fmla="*/ 2459126 h 2459126"/>
                <a:gd name="connsiteX12" fmla="*/ 0 w 1192047"/>
                <a:gd name="connsiteY12" fmla="*/ 2459126 h 2459126"/>
                <a:gd name="connsiteX13" fmla="*/ 0 w 1192047"/>
                <a:gd name="connsiteY13" fmla="*/ 2049272 h 2459126"/>
                <a:gd name="connsiteX14" fmla="*/ 0 w 1192047"/>
                <a:gd name="connsiteY14" fmla="*/ 1434490 h 2459126"/>
                <a:gd name="connsiteX15" fmla="*/ 0 w 1192047"/>
                <a:gd name="connsiteY15" fmla="*/ 1434490 h 2459126"/>
                <a:gd name="connsiteX16" fmla="*/ 0 w 1192047"/>
                <a:gd name="connsiteY16" fmla="*/ 0 h 2459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92047" h="2459126">
                  <a:moveTo>
                    <a:pt x="0" y="0"/>
                  </a:moveTo>
                  <a:lnTo>
                    <a:pt x="695361" y="0"/>
                  </a:lnTo>
                  <a:lnTo>
                    <a:pt x="695361" y="0"/>
                  </a:lnTo>
                  <a:lnTo>
                    <a:pt x="993373" y="0"/>
                  </a:lnTo>
                  <a:lnTo>
                    <a:pt x="1192047" y="0"/>
                  </a:lnTo>
                  <a:lnTo>
                    <a:pt x="1192047" y="1434490"/>
                  </a:lnTo>
                  <a:lnTo>
                    <a:pt x="1341053" y="1741799"/>
                  </a:lnTo>
                  <a:lnTo>
                    <a:pt x="1192047" y="2049272"/>
                  </a:lnTo>
                  <a:lnTo>
                    <a:pt x="1192047" y="2459126"/>
                  </a:lnTo>
                  <a:lnTo>
                    <a:pt x="993373" y="2459126"/>
                  </a:lnTo>
                  <a:lnTo>
                    <a:pt x="695361" y="2459126"/>
                  </a:lnTo>
                  <a:lnTo>
                    <a:pt x="695361" y="2459126"/>
                  </a:lnTo>
                  <a:lnTo>
                    <a:pt x="0" y="2459126"/>
                  </a:lnTo>
                  <a:lnTo>
                    <a:pt x="0" y="2049272"/>
                  </a:lnTo>
                  <a:lnTo>
                    <a:pt x="0" y="1434490"/>
                  </a:lnTo>
                  <a:lnTo>
                    <a:pt x="0" y="143449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8943113"/>
                <a:satOff val="36238"/>
                <a:lumOff val="9938"/>
                <a:alphaOff val="0"/>
              </a:schemeClr>
            </a:fillRef>
            <a:effectRef idx="1">
              <a:schemeClr val="accent1">
                <a:tint val="50000"/>
                <a:hueOff val="-8943113"/>
                <a:satOff val="36238"/>
                <a:lumOff val="9938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8100" rIns="108000" bIns="38100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chemeClr val="tx1"/>
                  </a:solidFill>
                </a:rPr>
                <a:t>Первый</a:t>
              </a:r>
              <a:r>
                <a:rPr sz="900"/>
                <a:t/>
              </a:r>
              <a:br>
                <a:rPr sz="900"/>
              </a:br>
              <a:r>
                <a:rPr lang="en-US" sz="900" kern="1200" dirty="0" smtClean="0">
                  <a:solidFill>
                    <a:schemeClr val="tx1"/>
                  </a:solidFill>
                </a:rPr>
                <a:t>промышленный прибор</a:t>
              </a:r>
              <a:r>
                <a:rPr sz="900"/>
                <a:t/>
              </a:r>
              <a:br>
                <a:rPr sz="900"/>
              </a:br>
              <a:r>
                <a:rPr lang="en-US" sz="900" kern="1200" dirty="0" smtClean="0">
                  <a:solidFill>
                    <a:schemeClr val="tx1"/>
                  </a:solidFill>
                </a:rPr>
                <a:t>ИСП-ОЭС</a:t>
              </a:r>
              <a:endParaRPr lang="ru-RU" sz="900" kern="1200" dirty="0">
                <a:solidFill>
                  <a:schemeClr val="tx1"/>
                </a:solidFill>
              </a:endParaRPr>
            </a:p>
          </p:txBody>
        </p:sp>
        <p:sp>
          <p:nvSpPr>
            <p:cNvPr id="61" name="Freeform 31795"/>
            <p:cNvSpPr/>
            <p:nvPr/>
          </p:nvSpPr>
          <p:spPr>
            <a:xfrm>
              <a:off x="1464621" y="3703213"/>
              <a:ext cx="1245600" cy="473049"/>
            </a:xfrm>
            <a:custGeom>
              <a:avLst/>
              <a:gdLst>
                <a:gd name="connsiteX0" fmla="*/ 0 w 1192047"/>
                <a:gd name="connsiteY0" fmla="*/ 0 h 473049"/>
                <a:gd name="connsiteX1" fmla="*/ 1192047 w 1192047"/>
                <a:gd name="connsiteY1" fmla="*/ 0 h 473049"/>
                <a:gd name="connsiteX2" fmla="*/ 1192047 w 1192047"/>
                <a:gd name="connsiteY2" fmla="*/ 473049 h 473049"/>
                <a:gd name="connsiteX3" fmla="*/ 0 w 1192047"/>
                <a:gd name="connsiteY3" fmla="*/ 473049 h 473049"/>
                <a:gd name="connsiteX4" fmla="*/ 0 w 1192047"/>
                <a:gd name="connsiteY4" fmla="*/ 0 h 473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047" h="473049">
                  <a:moveTo>
                    <a:pt x="0" y="0"/>
                  </a:moveTo>
                  <a:lnTo>
                    <a:pt x="1192047" y="0"/>
                  </a:lnTo>
                  <a:lnTo>
                    <a:pt x="1192047" y="473049"/>
                  </a:lnTo>
                  <a:lnTo>
                    <a:pt x="0" y="47304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325" tIns="60325" rIns="60325" bIns="60325" numCol="1" spcCol="1270" anchor="b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 smtClean="0"/>
                <a:t>1973</a:t>
              </a:r>
              <a:endParaRPr lang="ru-RU" sz="1900" kern="1200" dirty="0"/>
            </a:p>
          </p:txBody>
        </p:sp>
        <p:sp>
          <p:nvSpPr>
            <p:cNvPr id="62" name="Freeform 31796"/>
            <p:cNvSpPr/>
            <p:nvPr/>
          </p:nvSpPr>
          <p:spPr>
            <a:xfrm>
              <a:off x="222448" y="4184212"/>
              <a:ext cx="1245600" cy="1142434"/>
            </a:xfrm>
            <a:custGeom>
              <a:avLst/>
              <a:gdLst>
                <a:gd name="connsiteX0" fmla="*/ 0 w 1192047"/>
                <a:gd name="connsiteY0" fmla="*/ 0 h 2270150"/>
                <a:gd name="connsiteX1" fmla="*/ 695361 w 1192047"/>
                <a:gd name="connsiteY1" fmla="*/ 0 h 2270150"/>
                <a:gd name="connsiteX2" fmla="*/ 695361 w 1192047"/>
                <a:gd name="connsiteY2" fmla="*/ 0 h 2270150"/>
                <a:gd name="connsiteX3" fmla="*/ 993373 w 1192047"/>
                <a:gd name="connsiteY3" fmla="*/ 0 h 2270150"/>
                <a:gd name="connsiteX4" fmla="*/ 1192047 w 1192047"/>
                <a:gd name="connsiteY4" fmla="*/ 0 h 2270150"/>
                <a:gd name="connsiteX5" fmla="*/ 1192047 w 1192047"/>
                <a:gd name="connsiteY5" fmla="*/ 1324254 h 2270150"/>
                <a:gd name="connsiteX6" fmla="*/ 1341053 w 1192047"/>
                <a:gd name="connsiteY6" fmla="*/ 1607947 h 2270150"/>
                <a:gd name="connsiteX7" fmla="*/ 1192047 w 1192047"/>
                <a:gd name="connsiteY7" fmla="*/ 1891792 h 2270150"/>
                <a:gd name="connsiteX8" fmla="*/ 1192047 w 1192047"/>
                <a:gd name="connsiteY8" fmla="*/ 2270150 h 2270150"/>
                <a:gd name="connsiteX9" fmla="*/ 993373 w 1192047"/>
                <a:gd name="connsiteY9" fmla="*/ 2270150 h 2270150"/>
                <a:gd name="connsiteX10" fmla="*/ 695361 w 1192047"/>
                <a:gd name="connsiteY10" fmla="*/ 2270150 h 2270150"/>
                <a:gd name="connsiteX11" fmla="*/ 695361 w 1192047"/>
                <a:gd name="connsiteY11" fmla="*/ 2270150 h 2270150"/>
                <a:gd name="connsiteX12" fmla="*/ 0 w 1192047"/>
                <a:gd name="connsiteY12" fmla="*/ 2270150 h 2270150"/>
                <a:gd name="connsiteX13" fmla="*/ 0 w 1192047"/>
                <a:gd name="connsiteY13" fmla="*/ 1891792 h 2270150"/>
                <a:gd name="connsiteX14" fmla="*/ 0 w 1192047"/>
                <a:gd name="connsiteY14" fmla="*/ 1324254 h 2270150"/>
                <a:gd name="connsiteX15" fmla="*/ 0 w 1192047"/>
                <a:gd name="connsiteY15" fmla="*/ 1324254 h 2270150"/>
                <a:gd name="connsiteX16" fmla="*/ 0 w 1192047"/>
                <a:gd name="connsiteY16" fmla="*/ 0 h 227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92047" h="2270150">
                  <a:moveTo>
                    <a:pt x="0" y="0"/>
                  </a:moveTo>
                  <a:lnTo>
                    <a:pt x="695361" y="0"/>
                  </a:lnTo>
                  <a:lnTo>
                    <a:pt x="695361" y="0"/>
                  </a:lnTo>
                  <a:lnTo>
                    <a:pt x="993373" y="0"/>
                  </a:lnTo>
                  <a:lnTo>
                    <a:pt x="1192047" y="0"/>
                  </a:lnTo>
                  <a:lnTo>
                    <a:pt x="1192047" y="1324254"/>
                  </a:lnTo>
                  <a:lnTo>
                    <a:pt x="1341053" y="1607947"/>
                  </a:lnTo>
                  <a:lnTo>
                    <a:pt x="1192047" y="1891792"/>
                  </a:lnTo>
                  <a:lnTo>
                    <a:pt x="1192047" y="2270150"/>
                  </a:lnTo>
                  <a:lnTo>
                    <a:pt x="993373" y="2270150"/>
                  </a:lnTo>
                  <a:lnTo>
                    <a:pt x="695361" y="2270150"/>
                  </a:lnTo>
                  <a:lnTo>
                    <a:pt x="695361" y="2270150"/>
                  </a:lnTo>
                  <a:lnTo>
                    <a:pt x="0" y="2270150"/>
                  </a:lnTo>
                  <a:lnTo>
                    <a:pt x="0" y="1891792"/>
                  </a:lnTo>
                  <a:lnTo>
                    <a:pt x="0" y="1324254"/>
                  </a:lnTo>
                  <a:lnTo>
                    <a:pt x="0" y="132425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-11178891"/>
                <a:satOff val="45297"/>
                <a:lumOff val="12423"/>
                <a:alphaOff val="0"/>
              </a:schemeClr>
            </a:fillRef>
            <a:effectRef idx="1">
              <a:schemeClr val="accent1">
                <a:tint val="50000"/>
                <a:hueOff val="-11178891"/>
                <a:satOff val="45297"/>
                <a:lumOff val="1242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8100" rIns="108000" bIns="38100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 kern="1200" dirty="0" smtClean="0">
                  <a:solidFill>
                    <a:schemeClr val="tx1"/>
                  </a:solidFill>
                </a:rPr>
                <a:t>Вендт и Фассел</a:t>
              </a:r>
              <a:r>
                <a:rPr lang="en-US" sz="900" kern="1200" dirty="0" smtClean="0">
                  <a:solidFill>
                    <a:schemeClr val="tx1"/>
                  </a:solidFill>
                </a:rPr>
                <a:t> использовали</a:t>
              </a:r>
              <a:r>
                <a:rPr sz="900"/>
                <a:t/>
              </a:r>
              <a:br>
                <a:rPr sz="900"/>
              </a:br>
              <a:r>
                <a:rPr lang="en-US" sz="900" kern="1200" dirty="0" smtClean="0">
                  <a:solidFill>
                    <a:schemeClr val="tx1"/>
                  </a:solidFill>
                </a:rPr>
                <a:t>индуктивно-связанную плазму в качестве спектроскопического источника</a:t>
              </a:r>
              <a:endParaRPr lang="ru-RU" sz="900" kern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Freeform 31797"/>
            <p:cNvSpPr/>
            <p:nvPr/>
          </p:nvSpPr>
          <p:spPr>
            <a:xfrm>
              <a:off x="222448" y="3797904"/>
              <a:ext cx="1245600" cy="378358"/>
            </a:xfrm>
            <a:custGeom>
              <a:avLst/>
              <a:gdLst>
                <a:gd name="connsiteX0" fmla="*/ 0 w 1192047"/>
                <a:gd name="connsiteY0" fmla="*/ 0 h 378358"/>
                <a:gd name="connsiteX1" fmla="*/ 1192047 w 1192047"/>
                <a:gd name="connsiteY1" fmla="*/ 0 h 378358"/>
                <a:gd name="connsiteX2" fmla="*/ 1192047 w 1192047"/>
                <a:gd name="connsiteY2" fmla="*/ 378358 h 378358"/>
                <a:gd name="connsiteX3" fmla="*/ 0 w 1192047"/>
                <a:gd name="connsiteY3" fmla="*/ 378358 h 378358"/>
                <a:gd name="connsiteX4" fmla="*/ 0 w 1192047"/>
                <a:gd name="connsiteY4" fmla="*/ 0 h 37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047" h="378358">
                  <a:moveTo>
                    <a:pt x="0" y="0"/>
                  </a:moveTo>
                  <a:lnTo>
                    <a:pt x="1192047" y="0"/>
                  </a:lnTo>
                  <a:lnTo>
                    <a:pt x="1192047" y="378358"/>
                  </a:lnTo>
                  <a:lnTo>
                    <a:pt x="0" y="3783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0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325" tIns="60325" rIns="60325" bIns="60325" numCol="1" spcCol="1270" anchor="b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 smtClean="0"/>
                <a:t>1965</a:t>
              </a:r>
              <a:endParaRPr lang="ru-RU" sz="1900" kern="1200" dirty="0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65" name="Action Button: Custom 64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66" name="Chevron 65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67" name="Chevron 66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68" name="TextBox 67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45798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30400" y="345600"/>
            <a:ext cx="8686800" cy="996696"/>
          </a:xfrm>
        </p:spPr>
        <p:txBody>
          <a:bodyPr>
            <a:normAutofit fontScale="90000"/>
          </a:bodyPr>
          <a:lstStyle/>
          <a:p>
            <a:r>
              <a:rPr lang="en-US" sz="3800" dirty="0" smtClean="0">
                <a:solidFill>
                  <a:schemeClr val="tx2"/>
                </a:solidFill>
              </a:rPr>
              <a:t>Введение</a:t>
            </a:r>
            <a:r>
              <a:t/>
            </a:r>
            <a:br/>
            <a:r>
              <a:rPr lang="en-US" sz="3100" dirty="0" smtClean="0"/>
              <a:t>Измеряемые величины</a:t>
            </a:r>
            <a:endParaRPr lang="ru-RU" sz="3100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59383" y="2943585"/>
            <a:ext cx="3656562" cy="1377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368300">
              <a:buClr>
                <a:srgbClr val="0000FF"/>
              </a:buClr>
              <a:buSzPct val="90000"/>
              <a:buFont typeface="Monotype Sorts"/>
              <a:buNone/>
            </a:pPr>
            <a:endParaRPr lang="en-GB" b="1" dirty="0">
              <a:solidFill>
                <a:srgbClr val="0085D5"/>
              </a:solidFill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788000" y="1512000"/>
            <a:ext cx="4136925" cy="4678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defTabSz="368300">
              <a:spcAft>
                <a:spcPts val="1400"/>
              </a:spcAft>
              <a:buClr>
                <a:srgbClr val="0085D5"/>
              </a:buClr>
              <a:buSzPct val="90000"/>
              <a:buFont typeface="Monotype Sorts"/>
              <a:buAutoNum type="arabicPeriod"/>
            </a:pPr>
            <a:r>
              <a:rPr lang="en-GB" sz="1700" dirty="0" smtClean="0">
                <a:solidFill>
                  <a:srgbClr val="000000"/>
                </a:solidFill>
              </a:rPr>
              <a:t>Поглощение энергии приводит к</a:t>
            </a:r>
            <a:r>
              <a:rPr sz="1700" dirty="0" smtClean="0"/>
              <a:t> </a:t>
            </a:r>
            <a:r>
              <a:rPr lang="en-US" sz="1700" dirty="0" smtClean="0">
                <a:solidFill>
                  <a:srgbClr val="000000"/>
                </a:solidFill>
              </a:rPr>
              <a:t>перемещению электрона на более высокий энергетический уровень (E2) </a:t>
            </a:r>
            <a:r>
              <a:rPr sz="1700" dirty="0" smtClean="0"/>
              <a:t> </a:t>
            </a:r>
            <a:r>
              <a:rPr lang="en-GB" sz="1700" dirty="0" smtClean="0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sz="1700" dirty="0" smtClean="0"/>
              <a:t> </a:t>
            </a:r>
            <a:r>
              <a:rPr lang="en-GB" sz="1700" b="1" dirty="0" smtClean="0">
                <a:solidFill>
                  <a:srgbClr val="0085D5"/>
                </a:solidFill>
                <a:sym typeface="Wingdings" panose="05000000000000000000" pitchFamily="2" charset="2"/>
              </a:rPr>
              <a:t>ААС</a:t>
            </a:r>
          </a:p>
          <a:p>
            <a:pPr marL="342900" indent="-342900" defTabSz="368300">
              <a:spcAft>
                <a:spcPts val="1400"/>
              </a:spcAft>
              <a:buClr>
                <a:srgbClr val="0085D5"/>
              </a:buClr>
              <a:buSzPct val="90000"/>
              <a:buFont typeface="Monotype Sorts"/>
              <a:buAutoNum type="arabicPeriod"/>
            </a:pPr>
            <a:r>
              <a:rPr lang="en-US" sz="1700" dirty="0" smtClean="0">
                <a:solidFill>
                  <a:srgbClr val="000000"/>
                </a:solidFill>
              </a:rPr>
              <a:t>Возбужденный электрон затем возвращается в основное состояние и испускает свет</a:t>
            </a:r>
            <a:r>
              <a:rPr sz="1700" dirty="0" smtClean="0"/>
              <a:t> </a:t>
            </a:r>
            <a:r>
              <a:rPr lang="en-US" sz="1700" dirty="0" smtClean="0">
                <a:solidFill>
                  <a:srgbClr val="000000"/>
                </a:solidFill>
              </a:rPr>
              <a:t>определенной длины волны (испускание)</a:t>
            </a:r>
            <a:r>
              <a:rPr sz="1700" dirty="0" smtClean="0"/>
              <a:t>  </a:t>
            </a:r>
            <a:r>
              <a:rPr lang="en-US" sz="1700" dirty="0" smtClean="0"/>
              <a:t/>
            </a:r>
            <a:br>
              <a:rPr lang="en-US" sz="1700" dirty="0" smtClean="0"/>
            </a:br>
            <a:r>
              <a:rPr lang="en-US" sz="1700" dirty="0" smtClean="0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en-US" sz="1700" b="1" dirty="0">
                <a:solidFill>
                  <a:srgbClr val="0085D5"/>
                </a:solidFill>
                <a:sym typeface="Wingdings" panose="05000000000000000000" pitchFamily="2" charset="2"/>
              </a:rPr>
              <a:t>МП-АЭС,</a:t>
            </a:r>
            <a:r>
              <a:rPr sz="1700" dirty="0" smtClean="0"/>
              <a:t> </a:t>
            </a:r>
            <a:r>
              <a:rPr lang="en-US" sz="1700" b="1" dirty="0" smtClean="0">
                <a:solidFill>
                  <a:srgbClr val="0085D5"/>
                </a:solidFill>
                <a:sym typeface="Wingdings" panose="05000000000000000000" pitchFamily="2" charset="2"/>
              </a:rPr>
              <a:t>ИСП-ОЭС</a:t>
            </a:r>
          </a:p>
          <a:p>
            <a:pPr marL="342900" indent="-342900" defTabSz="368300">
              <a:spcAft>
                <a:spcPts val="1400"/>
              </a:spcAft>
              <a:buClr>
                <a:srgbClr val="0085D5"/>
              </a:buClr>
              <a:buSzPct val="90000"/>
              <a:buFont typeface="Monotype Sorts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При достаточном количестве подведенной энергии электрон полностью покидает атом и оставляет</a:t>
            </a:r>
            <a:r>
              <a:rPr sz="1700" dirty="0" smtClean="0"/>
              <a:t> </a:t>
            </a:r>
            <a:r>
              <a:rPr lang="en-US" sz="1700" dirty="0" smtClean="0">
                <a:solidFill>
                  <a:srgbClr val="000000"/>
                </a:solidFill>
              </a:rPr>
              <a:t>положительно заряженный ион (</a:t>
            </a:r>
            <a:r>
              <a:rPr lang="en-US" sz="1700" dirty="0" err="1" smtClean="0">
                <a:solidFill>
                  <a:srgbClr val="000000"/>
                </a:solidFill>
              </a:rPr>
              <a:t>ионизация</a:t>
            </a:r>
            <a:r>
              <a:rPr lang="en-US" sz="1700" dirty="0" smtClean="0">
                <a:solidFill>
                  <a:srgbClr val="000000"/>
                </a:solidFill>
              </a:rPr>
              <a:t>)</a:t>
            </a:r>
            <a:br>
              <a:rPr lang="en-US" sz="1700" dirty="0" smtClean="0">
                <a:solidFill>
                  <a:srgbClr val="000000"/>
                </a:solidFill>
              </a:rPr>
            </a:br>
            <a:r>
              <a:rPr lang="en-US" sz="1700" dirty="0" smtClean="0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sz="1700" dirty="0" smtClean="0"/>
              <a:t>  </a:t>
            </a:r>
            <a:r>
              <a:rPr lang="en-US" sz="1700" b="1" dirty="0" smtClean="0">
                <a:solidFill>
                  <a:srgbClr val="0085D5"/>
                </a:solidFill>
                <a:sym typeface="Wingdings" panose="05000000000000000000" pitchFamily="2" charset="2"/>
              </a:rPr>
              <a:t>ИСП-МС</a:t>
            </a:r>
            <a:endParaRPr lang="ru-RU" sz="1700" b="1" dirty="0">
              <a:solidFill>
                <a:srgbClr val="0085D5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248400" y="5230165"/>
            <a:ext cx="1282486" cy="822065"/>
            <a:chOff x="192221" y="5116494"/>
            <a:chExt cx="1282486" cy="822065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192221" y="5147900"/>
              <a:ext cx="185737" cy="184923"/>
            </a:xfrm>
            <a:prstGeom prst="ellipse">
              <a:avLst/>
            </a:prstGeom>
            <a:gradFill rotWithShape="0">
              <a:gsLst>
                <a:gs pos="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31623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 dirty="0">
                <a:solidFill>
                  <a:srgbClr val="4D4D4D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29" name="Oval 21"/>
            <p:cNvSpPr>
              <a:spLocks noChangeArrowheads="1"/>
            </p:cNvSpPr>
            <p:nvPr/>
          </p:nvSpPr>
          <p:spPr bwMode="auto">
            <a:xfrm>
              <a:off x="205733" y="5528720"/>
              <a:ext cx="164409" cy="165150"/>
            </a:xfrm>
            <a:prstGeom prst="ellipse">
              <a:avLst/>
            </a:prstGeom>
            <a:gradFill rotWithShape="0">
              <a:gsLst>
                <a:gs pos="0">
                  <a:srgbClr val="FFFF99"/>
                </a:gs>
                <a:gs pos="100000">
                  <a:srgbClr val="767647"/>
                </a:gs>
              </a:gsLst>
              <a:path path="shape">
                <a:fillToRect l="50000" t="50000" r="50000" b="50000"/>
              </a:path>
            </a:gradFill>
            <a:ln w="31623">
              <a:solidFill>
                <a:srgbClr val="5F5F5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>
                <a:solidFill>
                  <a:srgbClr val="4D4D4D"/>
                </a:solidFill>
                <a:latin typeface="Calibri" pitchFamily="34" charset="0"/>
              </a:endParaRPr>
            </a:p>
          </p:txBody>
        </p:sp>
        <p:sp>
          <p:nvSpPr>
            <p:cNvPr id="30" name="Text Box 22"/>
            <p:cNvSpPr txBox="1">
              <a:spLocks noChangeArrowheads="1"/>
            </p:cNvSpPr>
            <p:nvPr/>
          </p:nvSpPr>
          <p:spPr bwMode="auto">
            <a:xfrm>
              <a:off x="521869" y="5519459"/>
              <a:ext cx="952838" cy="419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defTabSz="368300">
                <a:buClr>
                  <a:srgbClr val="0000FF"/>
                </a:buClr>
                <a:buSzPct val="90000"/>
                <a:buFont typeface="Monotype Sorts"/>
                <a:buNone/>
              </a:pPr>
              <a:r>
                <a:rPr lang="en-GB" sz="1400" dirty="0" smtClean="0">
                  <a:solidFill>
                    <a:srgbClr val="000000"/>
                  </a:solidFill>
                  <a:latin typeface="Arial Narrow"/>
                </a:rPr>
                <a:t>Электрон</a:t>
              </a:r>
              <a:endParaRPr lang="ru-RU" sz="1400" dirty="0">
                <a:solidFill>
                  <a:srgbClr val="000000"/>
                </a:solidFill>
                <a:latin typeface="Arial Narrow"/>
              </a:endParaRPr>
            </a:p>
          </p:txBody>
        </p:sp>
        <p:sp>
          <p:nvSpPr>
            <p:cNvPr id="31" name="Text Box 23"/>
            <p:cNvSpPr txBox="1">
              <a:spLocks noChangeArrowheads="1"/>
            </p:cNvSpPr>
            <p:nvPr/>
          </p:nvSpPr>
          <p:spPr bwMode="auto">
            <a:xfrm>
              <a:off x="521869" y="5116494"/>
              <a:ext cx="858420" cy="417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defTabSz="368300">
                <a:buClr>
                  <a:srgbClr val="0000FF"/>
                </a:buClr>
                <a:buSzPct val="90000"/>
                <a:buFont typeface="Monotype Sorts"/>
                <a:buNone/>
              </a:pPr>
              <a:r>
                <a:rPr lang="en-GB" sz="1400" dirty="0">
                  <a:solidFill>
                    <a:srgbClr val="000000"/>
                  </a:solidFill>
                  <a:latin typeface="Arial Narrow"/>
                </a:rPr>
                <a:t>Ядро</a:t>
              </a:r>
              <a:endParaRPr lang="ru-RU" sz="1400" dirty="0">
                <a:solidFill>
                  <a:srgbClr val="4D4D4D"/>
                </a:solidFill>
                <a:latin typeface="Arial Narrow"/>
              </a:endParaRPr>
            </a:p>
          </p:txBody>
        </p:sp>
      </p:grpSp>
      <p:sp>
        <p:nvSpPr>
          <p:cNvPr id="19" name="Oval 8"/>
          <p:cNvSpPr>
            <a:spLocks noChangeArrowheads="1"/>
          </p:cNvSpPr>
          <p:nvPr/>
        </p:nvSpPr>
        <p:spPr bwMode="auto">
          <a:xfrm>
            <a:off x="1256643" y="3398954"/>
            <a:ext cx="1131887" cy="1131888"/>
          </a:xfrm>
          <a:prstGeom prst="ellipse">
            <a:avLst/>
          </a:prstGeom>
          <a:noFill/>
          <a:ln w="31672">
            <a:solidFill>
              <a:srgbClr val="5F5F5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dirty="0">
              <a:solidFill>
                <a:srgbClr val="4D4D4D"/>
              </a:solidFill>
              <a:latin typeface="Calibri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1745593" y="4051908"/>
            <a:ext cx="128587" cy="128588"/>
          </a:xfrm>
          <a:prstGeom prst="ellipse">
            <a:avLst/>
          </a:prstGeom>
          <a:gradFill rotWithShape="0">
            <a:gsLst>
              <a:gs pos="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31623">
            <a:solidFill>
              <a:srgbClr val="5F5F5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dirty="0">
              <a:solidFill>
                <a:srgbClr val="4D4D4D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2" name="Oval 10"/>
          <p:cNvSpPr>
            <a:spLocks noChangeArrowheads="1"/>
          </p:cNvSpPr>
          <p:nvPr/>
        </p:nvSpPr>
        <p:spPr bwMode="auto">
          <a:xfrm>
            <a:off x="1531280" y="3721217"/>
            <a:ext cx="536575" cy="536575"/>
          </a:xfrm>
          <a:prstGeom prst="ellipse">
            <a:avLst/>
          </a:prstGeom>
          <a:noFill/>
          <a:ln w="31672">
            <a:solidFill>
              <a:srgbClr val="5F5F5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dirty="0">
              <a:solidFill>
                <a:srgbClr val="4D4D4D"/>
              </a:solidFill>
              <a:latin typeface="Calibri" pitchFamily="34" charset="0"/>
            </a:endParaRPr>
          </a:p>
        </p:txBody>
      </p:sp>
      <p:sp>
        <p:nvSpPr>
          <p:cNvPr id="23" name="Oval 13"/>
          <p:cNvSpPr>
            <a:spLocks noChangeArrowheads="1"/>
          </p:cNvSpPr>
          <p:nvPr/>
        </p:nvSpPr>
        <p:spPr bwMode="auto">
          <a:xfrm>
            <a:off x="2080555" y="4467833"/>
            <a:ext cx="128588" cy="128588"/>
          </a:xfrm>
          <a:prstGeom prst="ellipse">
            <a:avLst/>
          </a:prstGeom>
          <a:gradFill rotWithShape="0">
            <a:gsLst>
              <a:gs pos="0">
                <a:srgbClr val="FFFF80"/>
              </a:gs>
              <a:gs pos="100000">
                <a:srgbClr val="76763B"/>
              </a:gs>
            </a:gsLst>
            <a:path path="shape">
              <a:fillToRect l="50000" t="50000" r="50000" b="50000"/>
            </a:path>
          </a:gradFill>
          <a:ln w="31623">
            <a:solidFill>
              <a:srgbClr val="5F5F5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dirty="0">
              <a:solidFill>
                <a:srgbClr val="4D4D4D"/>
              </a:solidFill>
              <a:latin typeface="Calibri" pitchFamily="34" charset="0"/>
            </a:endParaRPr>
          </a:p>
        </p:txBody>
      </p:sp>
      <p:sp>
        <p:nvSpPr>
          <p:cNvPr id="24" name="Oval 14"/>
          <p:cNvSpPr>
            <a:spLocks noChangeArrowheads="1"/>
          </p:cNvSpPr>
          <p:nvPr/>
        </p:nvSpPr>
        <p:spPr bwMode="auto">
          <a:xfrm>
            <a:off x="1748768" y="3791558"/>
            <a:ext cx="128587" cy="128588"/>
          </a:xfrm>
          <a:prstGeom prst="ellipse">
            <a:avLst/>
          </a:prstGeom>
          <a:gradFill rotWithShape="0">
            <a:gsLst>
              <a:gs pos="0">
                <a:srgbClr val="FFFF80"/>
              </a:gs>
              <a:gs pos="100000">
                <a:srgbClr val="76763B"/>
              </a:gs>
            </a:gsLst>
            <a:path path="shape">
              <a:fillToRect l="50000" t="50000" r="50000" b="50000"/>
            </a:path>
          </a:gradFill>
          <a:ln w="31623">
            <a:solidFill>
              <a:srgbClr val="5F5F5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dirty="0">
              <a:solidFill>
                <a:srgbClr val="4D4D4D"/>
              </a:solidFill>
              <a:latin typeface="Calibri" pitchFamily="34" charset="0"/>
            </a:endParaRPr>
          </a:p>
        </p:txBody>
      </p:sp>
      <p:sp>
        <p:nvSpPr>
          <p:cNvPr id="25" name="Oval 15"/>
          <p:cNvSpPr>
            <a:spLocks noChangeArrowheads="1"/>
          </p:cNvSpPr>
          <p:nvPr/>
        </p:nvSpPr>
        <p:spPr bwMode="auto">
          <a:xfrm>
            <a:off x="956605" y="3239108"/>
            <a:ext cx="1712913" cy="1774825"/>
          </a:xfrm>
          <a:prstGeom prst="ellipse">
            <a:avLst/>
          </a:prstGeom>
          <a:noFill/>
          <a:ln w="31672">
            <a:solidFill>
              <a:srgbClr val="5F5F5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dirty="0">
              <a:solidFill>
                <a:srgbClr val="4D4D4D"/>
              </a:solidFill>
              <a:latin typeface="Calibri" pitchFamily="34" charset="0"/>
            </a:endParaRPr>
          </a:p>
        </p:txBody>
      </p:sp>
      <p:sp>
        <p:nvSpPr>
          <p:cNvPr id="26" name="Oval 16"/>
          <p:cNvSpPr>
            <a:spLocks noChangeArrowheads="1"/>
          </p:cNvSpPr>
          <p:nvPr/>
        </p:nvSpPr>
        <p:spPr bwMode="auto">
          <a:xfrm>
            <a:off x="607355" y="2869221"/>
            <a:ext cx="2470150" cy="2471737"/>
          </a:xfrm>
          <a:prstGeom prst="ellipse">
            <a:avLst/>
          </a:prstGeom>
          <a:noFill/>
          <a:ln w="31672">
            <a:solidFill>
              <a:srgbClr val="5F5F5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dirty="0">
              <a:solidFill>
                <a:srgbClr val="4D4D4D"/>
              </a:solidFill>
              <a:latin typeface="Calibri" pitchFamily="34" charset="0"/>
            </a:endParaRPr>
          </a:p>
        </p:txBody>
      </p:sp>
      <p:sp>
        <p:nvSpPr>
          <p:cNvPr id="27" name="Oval 17"/>
          <p:cNvSpPr>
            <a:spLocks noChangeArrowheads="1"/>
          </p:cNvSpPr>
          <p:nvPr/>
        </p:nvSpPr>
        <p:spPr bwMode="auto">
          <a:xfrm>
            <a:off x="264455" y="2548546"/>
            <a:ext cx="3113088" cy="3114675"/>
          </a:xfrm>
          <a:prstGeom prst="ellipse">
            <a:avLst/>
          </a:prstGeom>
          <a:noFill/>
          <a:ln w="31672">
            <a:solidFill>
              <a:srgbClr val="5F5F5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dirty="0">
              <a:solidFill>
                <a:srgbClr val="4D4D4D"/>
              </a:solidFill>
              <a:latin typeface="Calibri" pitchFamily="34" charset="0"/>
            </a:endParaRPr>
          </a:p>
        </p:txBody>
      </p:sp>
      <p:sp>
        <p:nvSpPr>
          <p:cNvPr id="28" name="Oval 20"/>
          <p:cNvSpPr>
            <a:spLocks noChangeArrowheads="1"/>
          </p:cNvSpPr>
          <p:nvPr/>
        </p:nvSpPr>
        <p:spPr bwMode="auto">
          <a:xfrm>
            <a:off x="1745593" y="4288446"/>
            <a:ext cx="128587" cy="128587"/>
          </a:xfrm>
          <a:prstGeom prst="ellipse">
            <a:avLst/>
          </a:prstGeom>
          <a:gradFill rotWithShape="0">
            <a:gsLst>
              <a:gs pos="0">
                <a:srgbClr val="FFFF80"/>
              </a:gs>
              <a:gs pos="100000">
                <a:srgbClr val="76763B"/>
              </a:gs>
            </a:gsLst>
            <a:path path="shape">
              <a:fillToRect l="50000" t="50000" r="50000" b="50000"/>
            </a:path>
          </a:gradFill>
          <a:ln w="31623">
            <a:solidFill>
              <a:srgbClr val="5F5F5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dirty="0">
              <a:solidFill>
                <a:srgbClr val="4D4D4D"/>
              </a:solidFill>
              <a:latin typeface="Calibri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351334" y="1592738"/>
            <a:ext cx="1562044" cy="1176518"/>
            <a:chOff x="2343021" y="1443107"/>
            <a:chExt cx="1562044" cy="1176518"/>
          </a:xfrm>
        </p:grpSpPr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2418572" y="1443107"/>
              <a:ext cx="1123956" cy="379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defTabSz="368300">
                <a:buClr>
                  <a:srgbClr val="0000FF"/>
                </a:buClr>
                <a:buSzPct val="90000"/>
                <a:buFont typeface="Monotype Sorts"/>
                <a:buNone/>
              </a:pPr>
              <a:r>
                <a:rPr lang="en-GB" sz="2100" b="1" dirty="0" smtClean="0">
                  <a:solidFill>
                    <a:srgbClr val="0085D5"/>
                  </a:solidFill>
                  <a:latin typeface="Calibri" pitchFamily="34" charset="0"/>
                </a:rPr>
                <a:t>Излучение</a:t>
              </a:r>
              <a:endParaRPr lang="ru-RU" dirty="0">
                <a:solidFill>
                  <a:srgbClr val="0085D5"/>
                </a:solidFill>
                <a:latin typeface="Calibri" pitchFamily="34" charset="0"/>
              </a:endParaRPr>
            </a:p>
          </p:txBody>
        </p:sp>
        <p:grpSp>
          <p:nvGrpSpPr>
            <p:cNvPr id="34" name="Group 26"/>
            <p:cNvGrpSpPr>
              <a:grpSpLocks/>
            </p:cNvGrpSpPr>
            <p:nvPr/>
          </p:nvGrpSpPr>
          <p:grpSpPr bwMode="auto">
            <a:xfrm rot="20988865" flipV="1">
              <a:off x="2343021" y="1786558"/>
              <a:ext cx="1562044" cy="833067"/>
              <a:chOff x="1983" y="2424"/>
              <a:chExt cx="1078" cy="81"/>
            </a:xfrm>
          </p:grpSpPr>
          <p:sp>
            <p:nvSpPr>
              <p:cNvPr id="35" name="Freeform 27"/>
              <p:cNvSpPr>
                <a:spLocks/>
              </p:cNvSpPr>
              <p:nvPr/>
            </p:nvSpPr>
            <p:spPr bwMode="auto">
              <a:xfrm>
                <a:off x="1983" y="2424"/>
                <a:ext cx="886" cy="81"/>
              </a:xfrm>
              <a:custGeom>
                <a:avLst/>
                <a:gdLst>
                  <a:gd name="T0" fmla="*/ 6 w 1383"/>
                  <a:gd name="T1" fmla="*/ 37 h 121"/>
                  <a:gd name="T2" fmla="*/ 32 w 1383"/>
                  <a:gd name="T3" fmla="*/ 24 h 121"/>
                  <a:gd name="T4" fmla="*/ 66 w 1383"/>
                  <a:gd name="T5" fmla="*/ 10 h 121"/>
                  <a:gd name="T6" fmla="*/ 97 w 1383"/>
                  <a:gd name="T7" fmla="*/ 1 h 121"/>
                  <a:gd name="T8" fmla="*/ 120 w 1383"/>
                  <a:gd name="T9" fmla="*/ 7 h 121"/>
                  <a:gd name="T10" fmla="*/ 146 w 1383"/>
                  <a:gd name="T11" fmla="*/ 25 h 121"/>
                  <a:gd name="T12" fmla="*/ 174 w 1383"/>
                  <a:gd name="T13" fmla="*/ 46 h 121"/>
                  <a:gd name="T14" fmla="*/ 200 w 1383"/>
                  <a:gd name="T15" fmla="*/ 57 h 121"/>
                  <a:gd name="T16" fmla="*/ 220 w 1383"/>
                  <a:gd name="T17" fmla="*/ 53 h 121"/>
                  <a:gd name="T18" fmla="*/ 244 w 1383"/>
                  <a:gd name="T19" fmla="*/ 37 h 121"/>
                  <a:gd name="T20" fmla="*/ 269 w 1383"/>
                  <a:gd name="T21" fmla="*/ 19 h 121"/>
                  <a:gd name="T22" fmla="*/ 291 w 1383"/>
                  <a:gd name="T23" fmla="*/ 7 h 121"/>
                  <a:gd name="T24" fmla="*/ 315 w 1383"/>
                  <a:gd name="T25" fmla="*/ 12 h 121"/>
                  <a:gd name="T26" fmla="*/ 341 w 1383"/>
                  <a:gd name="T27" fmla="*/ 29 h 121"/>
                  <a:gd name="T28" fmla="*/ 368 w 1383"/>
                  <a:gd name="T29" fmla="*/ 49 h 121"/>
                  <a:gd name="T30" fmla="*/ 394 w 1383"/>
                  <a:gd name="T31" fmla="*/ 63 h 121"/>
                  <a:gd name="T32" fmla="*/ 420 w 1383"/>
                  <a:gd name="T33" fmla="*/ 60 h 121"/>
                  <a:gd name="T34" fmla="*/ 453 w 1383"/>
                  <a:gd name="T35" fmla="*/ 45 h 121"/>
                  <a:gd name="T36" fmla="*/ 487 w 1383"/>
                  <a:gd name="T37" fmla="*/ 28 h 121"/>
                  <a:gd name="T38" fmla="*/ 518 w 1383"/>
                  <a:gd name="T39" fmla="*/ 18 h 121"/>
                  <a:gd name="T40" fmla="*/ 547 w 1383"/>
                  <a:gd name="T41" fmla="*/ 25 h 121"/>
                  <a:gd name="T42" fmla="*/ 582 w 1383"/>
                  <a:gd name="T43" fmla="*/ 46 h 121"/>
                  <a:gd name="T44" fmla="*/ 616 w 1383"/>
                  <a:gd name="T45" fmla="*/ 71 h 121"/>
                  <a:gd name="T46" fmla="*/ 649 w 1383"/>
                  <a:gd name="T47" fmla="*/ 85 h 121"/>
                  <a:gd name="T48" fmla="*/ 677 w 1383"/>
                  <a:gd name="T49" fmla="*/ 81 h 121"/>
                  <a:gd name="T50" fmla="*/ 707 w 1383"/>
                  <a:gd name="T51" fmla="*/ 60 h 121"/>
                  <a:gd name="T52" fmla="*/ 739 w 1383"/>
                  <a:gd name="T53" fmla="*/ 38 h 121"/>
                  <a:gd name="T54" fmla="*/ 769 w 1383"/>
                  <a:gd name="T55" fmla="*/ 24 h 121"/>
                  <a:gd name="T56" fmla="*/ 798 w 1383"/>
                  <a:gd name="T57" fmla="*/ 32 h 121"/>
                  <a:gd name="T58" fmla="*/ 833 w 1383"/>
                  <a:gd name="T59" fmla="*/ 58 h 121"/>
                  <a:gd name="T60" fmla="*/ 867 w 1383"/>
                  <a:gd name="T61" fmla="*/ 89 h 121"/>
                  <a:gd name="T62" fmla="*/ 900 w 1383"/>
                  <a:gd name="T63" fmla="*/ 108 h 121"/>
                  <a:gd name="T64" fmla="*/ 930 w 1383"/>
                  <a:gd name="T65" fmla="*/ 102 h 121"/>
                  <a:gd name="T66" fmla="*/ 965 w 1383"/>
                  <a:gd name="T67" fmla="*/ 79 h 121"/>
                  <a:gd name="T68" fmla="*/ 999 w 1383"/>
                  <a:gd name="T69" fmla="*/ 52 h 121"/>
                  <a:gd name="T70" fmla="*/ 1031 w 1383"/>
                  <a:gd name="T71" fmla="*/ 35 h 121"/>
                  <a:gd name="T72" fmla="*/ 1061 w 1383"/>
                  <a:gd name="T73" fmla="*/ 43 h 121"/>
                  <a:gd name="T74" fmla="*/ 1093 w 1383"/>
                  <a:gd name="T75" fmla="*/ 71 h 121"/>
                  <a:gd name="T76" fmla="*/ 1126 w 1383"/>
                  <a:gd name="T77" fmla="*/ 102 h 121"/>
                  <a:gd name="T78" fmla="*/ 1157 w 1383"/>
                  <a:gd name="T79" fmla="*/ 120 h 121"/>
                  <a:gd name="T80" fmla="*/ 1183 w 1383"/>
                  <a:gd name="T81" fmla="*/ 112 h 121"/>
                  <a:gd name="T82" fmla="*/ 1208 w 1383"/>
                  <a:gd name="T83" fmla="*/ 85 h 121"/>
                  <a:gd name="T84" fmla="*/ 1234 w 1383"/>
                  <a:gd name="T85" fmla="*/ 53 h 121"/>
                  <a:gd name="T86" fmla="*/ 1260 w 1383"/>
                  <a:gd name="T87" fmla="*/ 31 h 121"/>
                  <a:gd name="T88" fmla="*/ 1288 w 1383"/>
                  <a:gd name="T89" fmla="*/ 33 h 121"/>
                  <a:gd name="T90" fmla="*/ 1326 w 1383"/>
                  <a:gd name="T91" fmla="*/ 49 h 121"/>
                  <a:gd name="T92" fmla="*/ 1361 w 1383"/>
                  <a:gd name="T93" fmla="*/ 68 h 121"/>
                  <a:gd name="T94" fmla="*/ 1381 w 1383"/>
                  <a:gd name="T95" fmla="*/ 80 h 121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83"/>
                  <a:gd name="T145" fmla="*/ 0 h 121"/>
                  <a:gd name="T146" fmla="*/ 1383 w 1383"/>
                  <a:gd name="T147" fmla="*/ 121 h 121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83" h="121">
                    <a:moveTo>
                      <a:pt x="0" y="40"/>
                    </a:moveTo>
                    <a:lnTo>
                      <a:pt x="0" y="40"/>
                    </a:lnTo>
                    <a:lnTo>
                      <a:pt x="3" y="39"/>
                    </a:lnTo>
                    <a:lnTo>
                      <a:pt x="6" y="37"/>
                    </a:lnTo>
                    <a:lnTo>
                      <a:pt x="12" y="34"/>
                    </a:lnTo>
                    <a:lnTo>
                      <a:pt x="17" y="31"/>
                    </a:lnTo>
                    <a:lnTo>
                      <a:pt x="25" y="28"/>
                    </a:lnTo>
                    <a:lnTo>
                      <a:pt x="32" y="24"/>
                    </a:lnTo>
                    <a:lnTo>
                      <a:pt x="41" y="20"/>
                    </a:lnTo>
                    <a:lnTo>
                      <a:pt x="48" y="17"/>
                    </a:lnTo>
                    <a:lnTo>
                      <a:pt x="57" y="13"/>
                    </a:lnTo>
                    <a:lnTo>
                      <a:pt x="66" y="10"/>
                    </a:lnTo>
                    <a:lnTo>
                      <a:pt x="75" y="6"/>
                    </a:lnTo>
                    <a:lnTo>
                      <a:pt x="83" y="4"/>
                    </a:lnTo>
                    <a:lnTo>
                      <a:pt x="90" y="1"/>
                    </a:lnTo>
                    <a:lnTo>
                      <a:pt x="97" y="1"/>
                    </a:lnTo>
                    <a:lnTo>
                      <a:pt x="103" y="0"/>
                    </a:lnTo>
                    <a:lnTo>
                      <a:pt x="108" y="1"/>
                    </a:lnTo>
                    <a:lnTo>
                      <a:pt x="114" y="3"/>
                    </a:lnTo>
                    <a:lnTo>
                      <a:pt x="120" y="7"/>
                    </a:lnTo>
                    <a:lnTo>
                      <a:pt x="126" y="10"/>
                    </a:lnTo>
                    <a:lnTo>
                      <a:pt x="132" y="15"/>
                    </a:lnTo>
                    <a:lnTo>
                      <a:pt x="139" y="20"/>
                    </a:lnTo>
                    <a:lnTo>
                      <a:pt x="146" y="25"/>
                    </a:lnTo>
                    <a:lnTo>
                      <a:pt x="154" y="30"/>
                    </a:lnTo>
                    <a:lnTo>
                      <a:pt x="160" y="36"/>
                    </a:lnTo>
                    <a:lnTo>
                      <a:pt x="167" y="40"/>
                    </a:lnTo>
                    <a:lnTo>
                      <a:pt x="174" y="46"/>
                    </a:lnTo>
                    <a:lnTo>
                      <a:pt x="181" y="49"/>
                    </a:lnTo>
                    <a:lnTo>
                      <a:pt x="187" y="53"/>
                    </a:lnTo>
                    <a:lnTo>
                      <a:pt x="194" y="55"/>
                    </a:lnTo>
                    <a:lnTo>
                      <a:pt x="200" y="57"/>
                    </a:lnTo>
                    <a:lnTo>
                      <a:pt x="205" y="57"/>
                    </a:lnTo>
                    <a:lnTo>
                      <a:pt x="210" y="57"/>
                    </a:lnTo>
                    <a:lnTo>
                      <a:pt x="215" y="56"/>
                    </a:lnTo>
                    <a:lnTo>
                      <a:pt x="220" y="53"/>
                    </a:lnTo>
                    <a:lnTo>
                      <a:pt x="226" y="50"/>
                    </a:lnTo>
                    <a:lnTo>
                      <a:pt x="232" y="46"/>
                    </a:lnTo>
                    <a:lnTo>
                      <a:pt x="238" y="42"/>
                    </a:lnTo>
                    <a:lnTo>
                      <a:pt x="244" y="37"/>
                    </a:lnTo>
                    <a:lnTo>
                      <a:pt x="251" y="32"/>
                    </a:lnTo>
                    <a:lnTo>
                      <a:pt x="257" y="27"/>
                    </a:lnTo>
                    <a:lnTo>
                      <a:pt x="263" y="23"/>
                    </a:lnTo>
                    <a:lnTo>
                      <a:pt x="269" y="19"/>
                    </a:lnTo>
                    <a:lnTo>
                      <a:pt x="275" y="14"/>
                    </a:lnTo>
                    <a:lnTo>
                      <a:pt x="280" y="11"/>
                    </a:lnTo>
                    <a:lnTo>
                      <a:pt x="287" y="8"/>
                    </a:lnTo>
                    <a:lnTo>
                      <a:pt x="291" y="7"/>
                    </a:lnTo>
                    <a:lnTo>
                      <a:pt x="297" y="6"/>
                    </a:lnTo>
                    <a:lnTo>
                      <a:pt x="303" y="7"/>
                    </a:lnTo>
                    <a:lnTo>
                      <a:pt x="308" y="9"/>
                    </a:lnTo>
                    <a:lnTo>
                      <a:pt x="315" y="12"/>
                    </a:lnTo>
                    <a:lnTo>
                      <a:pt x="321" y="15"/>
                    </a:lnTo>
                    <a:lnTo>
                      <a:pt x="327" y="19"/>
                    </a:lnTo>
                    <a:lnTo>
                      <a:pt x="334" y="24"/>
                    </a:lnTo>
                    <a:lnTo>
                      <a:pt x="341" y="29"/>
                    </a:lnTo>
                    <a:lnTo>
                      <a:pt x="349" y="34"/>
                    </a:lnTo>
                    <a:lnTo>
                      <a:pt x="355" y="40"/>
                    </a:lnTo>
                    <a:lnTo>
                      <a:pt x="362" y="44"/>
                    </a:lnTo>
                    <a:lnTo>
                      <a:pt x="368" y="49"/>
                    </a:lnTo>
                    <a:lnTo>
                      <a:pt x="375" y="53"/>
                    </a:lnTo>
                    <a:lnTo>
                      <a:pt x="381" y="58"/>
                    </a:lnTo>
                    <a:lnTo>
                      <a:pt x="388" y="60"/>
                    </a:lnTo>
                    <a:lnTo>
                      <a:pt x="394" y="63"/>
                    </a:lnTo>
                    <a:lnTo>
                      <a:pt x="400" y="63"/>
                    </a:lnTo>
                    <a:lnTo>
                      <a:pt x="406" y="64"/>
                    </a:lnTo>
                    <a:lnTo>
                      <a:pt x="412" y="63"/>
                    </a:lnTo>
                    <a:lnTo>
                      <a:pt x="420" y="60"/>
                    </a:lnTo>
                    <a:lnTo>
                      <a:pt x="428" y="57"/>
                    </a:lnTo>
                    <a:lnTo>
                      <a:pt x="436" y="54"/>
                    </a:lnTo>
                    <a:lnTo>
                      <a:pt x="445" y="49"/>
                    </a:lnTo>
                    <a:lnTo>
                      <a:pt x="453" y="45"/>
                    </a:lnTo>
                    <a:lnTo>
                      <a:pt x="462" y="40"/>
                    </a:lnTo>
                    <a:lnTo>
                      <a:pt x="470" y="36"/>
                    </a:lnTo>
                    <a:lnTo>
                      <a:pt x="479" y="32"/>
                    </a:lnTo>
                    <a:lnTo>
                      <a:pt x="487" y="28"/>
                    </a:lnTo>
                    <a:lnTo>
                      <a:pt x="496" y="24"/>
                    </a:lnTo>
                    <a:lnTo>
                      <a:pt x="504" y="22"/>
                    </a:lnTo>
                    <a:lnTo>
                      <a:pt x="512" y="19"/>
                    </a:lnTo>
                    <a:lnTo>
                      <a:pt x="518" y="18"/>
                    </a:lnTo>
                    <a:lnTo>
                      <a:pt x="525" y="17"/>
                    </a:lnTo>
                    <a:lnTo>
                      <a:pt x="532" y="19"/>
                    </a:lnTo>
                    <a:lnTo>
                      <a:pt x="539" y="21"/>
                    </a:lnTo>
                    <a:lnTo>
                      <a:pt x="547" y="25"/>
                    </a:lnTo>
                    <a:lnTo>
                      <a:pt x="556" y="29"/>
                    </a:lnTo>
                    <a:lnTo>
                      <a:pt x="564" y="35"/>
                    </a:lnTo>
                    <a:lnTo>
                      <a:pt x="573" y="40"/>
                    </a:lnTo>
                    <a:lnTo>
                      <a:pt x="582" y="46"/>
                    </a:lnTo>
                    <a:lnTo>
                      <a:pt x="591" y="52"/>
                    </a:lnTo>
                    <a:lnTo>
                      <a:pt x="599" y="59"/>
                    </a:lnTo>
                    <a:lnTo>
                      <a:pt x="608" y="65"/>
                    </a:lnTo>
                    <a:lnTo>
                      <a:pt x="616" y="71"/>
                    </a:lnTo>
                    <a:lnTo>
                      <a:pt x="625" y="75"/>
                    </a:lnTo>
                    <a:lnTo>
                      <a:pt x="633" y="80"/>
                    </a:lnTo>
                    <a:lnTo>
                      <a:pt x="641" y="83"/>
                    </a:lnTo>
                    <a:lnTo>
                      <a:pt x="649" y="85"/>
                    </a:lnTo>
                    <a:lnTo>
                      <a:pt x="657" y="85"/>
                    </a:lnTo>
                    <a:lnTo>
                      <a:pt x="663" y="85"/>
                    </a:lnTo>
                    <a:lnTo>
                      <a:pt x="669" y="83"/>
                    </a:lnTo>
                    <a:lnTo>
                      <a:pt x="677" y="81"/>
                    </a:lnTo>
                    <a:lnTo>
                      <a:pt x="685" y="76"/>
                    </a:lnTo>
                    <a:lnTo>
                      <a:pt x="692" y="72"/>
                    </a:lnTo>
                    <a:lnTo>
                      <a:pt x="700" y="66"/>
                    </a:lnTo>
                    <a:lnTo>
                      <a:pt x="707" y="60"/>
                    </a:lnTo>
                    <a:lnTo>
                      <a:pt x="717" y="55"/>
                    </a:lnTo>
                    <a:lnTo>
                      <a:pt x="724" y="49"/>
                    </a:lnTo>
                    <a:lnTo>
                      <a:pt x="732" y="43"/>
                    </a:lnTo>
                    <a:lnTo>
                      <a:pt x="739" y="38"/>
                    </a:lnTo>
                    <a:lnTo>
                      <a:pt x="748" y="33"/>
                    </a:lnTo>
                    <a:lnTo>
                      <a:pt x="755" y="29"/>
                    </a:lnTo>
                    <a:lnTo>
                      <a:pt x="762" y="26"/>
                    </a:lnTo>
                    <a:lnTo>
                      <a:pt x="769" y="24"/>
                    </a:lnTo>
                    <a:lnTo>
                      <a:pt x="776" y="23"/>
                    </a:lnTo>
                    <a:lnTo>
                      <a:pt x="783" y="25"/>
                    </a:lnTo>
                    <a:lnTo>
                      <a:pt x="791" y="27"/>
                    </a:lnTo>
                    <a:lnTo>
                      <a:pt x="798" y="32"/>
                    </a:lnTo>
                    <a:lnTo>
                      <a:pt x="807" y="37"/>
                    </a:lnTo>
                    <a:lnTo>
                      <a:pt x="815" y="44"/>
                    </a:lnTo>
                    <a:lnTo>
                      <a:pt x="824" y="51"/>
                    </a:lnTo>
                    <a:lnTo>
                      <a:pt x="833" y="58"/>
                    </a:lnTo>
                    <a:lnTo>
                      <a:pt x="842" y="66"/>
                    </a:lnTo>
                    <a:lnTo>
                      <a:pt x="849" y="74"/>
                    </a:lnTo>
                    <a:lnTo>
                      <a:pt x="858" y="82"/>
                    </a:lnTo>
                    <a:lnTo>
                      <a:pt x="867" y="89"/>
                    </a:lnTo>
                    <a:lnTo>
                      <a:pt x="876" y="95"/>
                    </a:lnTo>
                    <a:lnTo>
                      <a:pt x="883" y="101"/>
                    </a:lnTo>
                    <a:lnTo>
                      <a:pt x="892" y="105"/>
                    </a:lnTo>
                    <a:lnTo>
                      <a:pt x="900" y="108"/>
                    </a:lnTo>
                    <a:lnTo>
                      <a:pt x="908" y="109"/>
                    </a:lnTo>
                    <a:lnTo>
                      <a:pt x="915" y="108"/>
                    </a:lnTo>
                    <a:lnTo>
                      <a:pt x="922" y="106"/>
                    </a:lnTo>
                    <a:lnTo>
                      <a:pt x="930" y="102"/>
                    </a:lnTo>
                    <a:lnTo>
                      <a:pt x="939" y="98"/>
                    </a:lnTo>
                    <a:lnTo>
                      <a:pt x="947" y="92"/>
                    </a:lnTo>
                    <a:lnTo>
                      <a:pt x="956" y="86"/>
                    </a:lnTo>
                    <a:lnTo>
                      <a:pt x="965" y="79"/>
                    </a:lnTo>
                    <a:lnTo>
                      <a:pt x="974" y="72"/>
                    </a:lnTo>
                    <a:lnTo>
                      <a:pt x="981" y="65"/>
                    </a:lnTo>
                    <a:lnTo>
                      <a:pt x="990" y="58"/>
                    </a:lnTo>
                    <a:lnTo>
                      <a:pt x="999" y="52"/>
                    </a:lnTo>
                    <a:lnTo>
                      <a:pt x="1008" y="46"/>
                    </a:lnTo>
                    <a:lnTo>
                      <a:pt x="1015" y="41"/>
                    </a:lnTo>
                    <a:lnTo>
                      <a:pt x="1024" y="37"/>
                    </a:lnTo>
                    <a:lnTo>
                      <a:pt x="1031" y="35"/>
                    </a:lnTo>
                    <a:lnTo>
                      <a:pt x="1039" y="34"/>
                    </a:lnTo>
                    <a:lnTo>
                      <a:pt x="1046" y="36"/>
                    </a:lnTo>
                    <a:lnTo>
                      <a:pt x="1054" y="38"/>
                    </a:lnTo>
                    <a:lnTo>
                      <a:pt x="1061" y="43"/>
                    </a:lnTo>
                    <a:lnTo>
                      <a:pt x="1069" y="48"/>
                    </a:lnTo>
                    <a:lnTo>
                      <a:pt x="1077" y="55"/>
                    </a:lnTo>
                    <a:lnTo>
                      <a:pt x="1086" y="63"/>
                    </a:lnTo>
                    <a:lnTo>
                      <a:pt x="1093" y="71"/>
                    </a:lnTo>
                    <a:lnTo>
                      <a:pt x="1102" y="78"/>
                    </a:lnTo>
                    <a:lnTo>
                      <a:pt x="1110" y="87"/>
                    </a:lnTo>
                    <a:lnTo>
                      <a:pt x="1118" y="94"/>
                    </a:lnTo>
                    <a:lnTo>
                      <a:pt x="1126" y="102"/>
                    </a:lnTo>
                    <a:lnTo>
                      <a:pt x="1135" y="108"/>
                    </a:lnTo>
                    <a:lnTo>
                      <a:pt x="1142" y="114"/>
                    </a:lnTo>
                    <a:lnTo>
                      <a:pt x="1150" y="118"/>
                    </a:lnTo>
                    <a:lnTo>
                      <a:pt x="1157" y="120"/>
                    </a:lnTo>
                    <a:lnTo>
                      <a:pt x="1165" y="120"/>
                    </a:lnTo>
                    <a:lnTo>
                      <a:pt x="1171" y="120"/>
                    </a:lnTo>
                    <a:lnTo>
                      <a:pt x="1178" y="116"/>
                    </a:lnTo>
                    <a:lnTo>
                      <a:pt x="1183" y="112"/>
                    </a:lnTo>
                    <a:lnTo>
                      <a:pt x="1190" y="106"/>
                    </a:lnTo>
                    <a:lnTo>
                      <a:pt x="1197" y="100"/>
                    </a:lnTo>
                    <a:lnTo>
                      <a:pt x="1203" y="92"/>
                    </a:lnTo>
                    <a:lnTo>
                      <a:pt x="1208" y="85"/>
                    </a:lnTo>
                    <a:lnTo>
                      <a:pt x="1216" y="76"/>
                    </a:lnTo>
                    <a:lnTo>
                      <a:pt x="1222" y="68"/>
                    </a:lnTo>
                    <a:lnTo>
                      <a:pt x="1228" y="60"/>
                    </a:lnTo>
                    <a:lnTo>
                      <a:pt x="1234" y="53"/>
                    </a:lnTo>
                    <a:lnTo>
                      <a:pt x="1242" y="46"/>
                    </a:lnTo>
                    <a:lnTo>
                      <a:pt x="1248" y="40"/>
                    </a:lnTo>
                    <a:lnTo>
                      <a:pt x="1254" y="35"/>
                    </a:lnTo>
                    <a:lnTo>
                      <a:pt x="1260" y="31"/>
                    </a:lnTo>
                    <a:lnTo>
                      <a:pt x="1267" y="29"/>
                    </a:lnTo>
                    <a:lnTo>
                      <a:pt x="1273" y="30"/>
                    </a:lnTo>
                    <a:lnTo>
                      <a:pt x="1280" y="31"/>
                    </a:lnTo>
                    <a:lnTo>
                      <a:pt x="1288" y="33"/>
                    </a:lnTo>
                    <a:lnTo>
                      <a:pt x="1297" y="36"/>
                    </a:lnTo>
                    <a:lnTo>
                      <a:pt x="1307" y="40"/>
                    </a:lnTo>
                    <a:lnTo>
                      <a:pt x="1317" y="44"/>
                    </a:lnTo>
                    <a:lnTo>
                      <a:pt x="1326" y="49"/>
                    </a:lnTo>
                    <a:lnTo>
                      <a:pt x="1336" y="53"/>
                    </a:lnTo>
                    <a:lnTo>
                      <a:pt x="1345" y="59"/>
                    </a:lnTo>
                    <a:lnTo>
                      <a:pt x="1354" y="64"/>
                    </a:lnTo>
                    <a:lnTo>
                      <a:pt x="1361" y="68"/>
                    </a:lnTo>
                    <a:lnTo>
                      <a:pt x="1368" y="72"/>
                    </a:lnTo>
                    <a:lnTo>
                      <a:pt x="1373" y="75"/>
                    </a:lnTo>
                    <a:lnTo>
                      <a:pt x="1378" y="78"/>
                    </a:lnTo>
                    <a:lnTo>
                      <a:pt x="1381" y="80"/>
                    </a:lnTo>
                    <a:lnTo>
                      <a:pt x="1382" y="80"/>
                    </a:lnTo>
                  </a:path>
                </a:pathLst>
              </a:custGeom>
              <a:noFill/>
              <a:ln w="31672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4D4D4D"/>
                  </a:solidFill>
                </a:endParaRPr>
              </a:p>
            </p:txBody>
          </p:sp>
          <p:sp>
            <p:nvSpPr>
              <p:cNvPr id="36" name="Line 28"/>
              <p:cNvSpPr>
                <a:spLocks noChangeShapeType="1"/>
              </p:cNvSpPr>
              <p:nvPr/>
            </p:nvSpPr>
            <p:spPr bwMode="auto">
              <a:xfrm>
                <a:off x="2857" y="2477"/>
                <a:ext cx="204" cy="0"/>
              </a:xfrm>
              <a:prstGeom prst="line">
                <a:avLst/>
              </a:prstGeom>
              <a:noFill/>
              <a:ln w="31672">
                <a:solidFill>
                  <a:schemeClr val="accent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4D4D4D"/>
                  </a:solidFill>
                </a:endParaRPr>
              </a:p>
            </p:txBody>
          </p:sp>
        </p:grpSp>
      </p:grpSp>
      <p:sp>
        <p:nvSpPr>
          <p:cNvPr id="37" name="Freeform 29"/>
          <p:cNvSpPr>
            <a:spLocks/>
          </p:cNvSpPr>
          <p:nvPr/>
        </p:nvSpPr>
        <p:spPr bwMode="auto">
          <a:xfrm rot="3003073">
            <a:off x="2562361" y="2720790"/>
            <a:ext cx="2035175" cy="950912"/>
          </a:xfrm>
          <a:custGeom>
            <a:avLst/>
            <a:gdLst>
              <a:gd name="T0" fmla="*/ 2147483647 w 732"/>
              <a:gd name="T1" fmla="*/ 0 h 275"/>
              <a:gd name="T2" fmla="*/ 2147483647 w 732"/>
              <a:gd name="T3" fmla="*/ 2147483647 h 275"/>
              <a:gd name="T4" fmla="*/ 2147483647 w 732"/>
              <a:gd name="T5" fmla="*/ 2147483647 h 275"/>
              <a:gd name="T6" fmla="*/ 2147483647 w 732"/>
              <a:gd name="T7" fmla="*/ 2147483647 h 275"/>
              <a:gd name="T8" fmla="*/ 2147483647 w 732"/>
              <a:gd name="T9" fmla="*/ 2147483647 h 275"/>
              <a:gd name="T10" fmla="*/ 2147483647 w 732"/>
              <a:gd name="T11" fmla="*/ 2147483647 h 275"/>
              <a:gd name="T12" fmla="*/ 2147483647 w 732"/>
              <a:gd name="T13" fmla="*/ 2147483647 h 275"/>
              <a:gd name="T14" fmla="*/ 2147483647 w 732"/>
              <a:gd name="T15" fmla="*/ 2147483647 h 275"/>
              <a:gd name="T16" fmla="*/ 2147483647 w 732"/>
              <a:gd name="T17" fmla="*/ 2147483647 h 275"/>
              <a:gd name="T18" fmla="*/ 2147483647 w 732"/>
              <a:gd name="T19" fmla="*/ 2147483647 h 275"/>
              <a:gd name="T20" fmla="*/ 2147483647 w 732"/>
              <a:gd name="T21" fmla="*/ 2147483647 h 275"/>
              <a:gd name="T22" fmla="*/ 2147483647 w 732"/>
              <a:gd name="T23" fmla="*/ 2147483647 h 275"/>
              <a:gd name="T24" fmla="*/ 2147483647 w 732"/>
              <a:gd name="T25" fmla="*/ 2147483647 h 275"/>
              <a:gd name="T26" fmla="*/ 2147483647 w 732"/>
              <a:gd name="T27" fmla="*/ 2147483647 h 275"/>
              <a:gd name="T28" fmla="*/ 2147483647 w 732"/>
              <a:gd name="T29" fmla="*/ 2147483647 h 275"/>
              <a:gd name="T30" fmla="*/ 2147483647 w 732"/>
              <a:gd name="T31" fmla="*/ 2147483647 h 275"/>
              <a:gd name="T32" fmla="*/ 0 w 732"/>
              <a:gd name="T33" fmla="*/ 2147483647 h 27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32"/>
              <a:gd name="T52" fmla="*/ 0 h 275"/>
              <a:gd name="T53" fmla="*/ 732 w 732"/>
              <a:gd name="T54" fmla="*/ 275 h 27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32" h="275">
                <a:moveTo>
                  <a:pt x="731" y="0"/>
                </a:moveTo>
                <a:lnTo>
                  <a:pt x="683" y="10"/>
                </a:lnTo>
                <a:lnTo>
                  <a:pt x="635" y="21"/>
                </a:lnTo>
                <a:lnTo>
                  <a:pt x="586" y="32"/>
                </a:lnTo>
                <a:lnTo>
                  <a:pt x="540" y="45"/>
                </a:lnTo>
                <a:lnTo>
                  <a:pt x="492" y="60"/>
                </a:lnTo>
                <a:lnTo>
                  <a:pt x="446" y="74"/>
                </a:lnTo>
                <a:lnTo>
                  <a:pt x="399" y="90"/>
                </a:lnTo>
                <a:lnTo>
                  <a:pt x="353" y="106"/>
                </a:lnTo>
                <a:lnTo>
                  <a:pt x="307" y="125"/>
                </a:lnTo>
                <a:lnTo>
                  <a:pt x="262" y="143"/>
                </a:lnTo>
                <a:lnTo>
                  <a:pt x="217" y="162"/>
                </a:lnTo>
                <a:lnTo>
                  <a:pt x="173" y="182"/>
                </a:lnTo>
                <a:lnTo>
                  <a:pt x="128" y="205"/>
                </a:lnTo>
                <a:lnTo>
                  <a:pt x="85" y="227"/>
                </a:lnTo>
                <a:lnTo>
                  <a:pt x="42" y="251"/>
                </a:lnTo>
                <a:lnTo>
                  <a:pt x="0" y="274"/>
                </a:lnTo>
              </a:path>
            </a:pathLst>
          </a:custGeom>
          <a:noFill/>
          <a:ln w="31672" cap="flat">
            <a:solidFill>
              <a:srgbClr val="0085D5"/>
            </a:solidFill>
            <a:prstDash val="dash"/>
            <a:round/>
            <a:headEnd type="triangle" w="med" len="med"/>
            <a:tailEnd type="none" w="med" len="med"/>
          </a:ln>
        </p:spPr>
        <p:txBody>
          <a:bodyPr/>
          <a:lstStyle/>
          <a:p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38" name="Text Box 31"/>
          <p:cNvSpPr txBox="1">
            <a:spLocks noChangeArrowheads="1"/>
          </p:cNvSpPr>
          <p:nvPr/>
        </p:nvSpPr>
        <p:spPr bwMode="auto">
          <a:xfrm>
            <a:off x="2013880" y="2145321"/>
            <a:ext cx="425450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368300">
              <a:buClr>
                <a:srgbClr val="0000FF"/>
              </a:buClr>
              <a:buSzPct val="90000"/>
              <a:buFont typeface="Monotype Sorts"/>
              <a:buNone/>
            </a:pPr>
            <a:r>
              <a:rPr lang="en-GB" b="1" dirty="0">
                <a:solidFill>
                  <a:srgbClr val="0085D5"/>
                </a:solidFill>
                <a:latin typeface="Calibri" pitchFamily="34" charset="0"/>
              </a:rPr>
              <a:t>E2</a:t>
            </a:r>
          </a:p>
        </p:txBody>
      </p:sp>
      <p:grpSp>
        <p:nvGrpSpPr>
          <p:cNvPr id="39" name="Group 32"/>
          <p:cNvGrpSpPr>
            <a:grpSpLocks/>
          </p:cNvGrpSpPr>
          <p:nvPr/>
        </p:nvGrpSpPr>
        <p:grpSpPr bwMode="auto">
          <a:xfrm rot="1072588">
            <a:off x="307116" y="2790221"/>
            <a:ext cx="1600200" cy="457200"/>
            <a:chOff x="262" y="2350"/>
            <a:chExt cx="1409" cy="122"/>
          </a:xfrm>
        </p:grpSpPr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262" y="2350"/>
              <a:ext cx="1223" cy="122"/>
            </a:xfrm>
            <a:custGeom>
              <a:avLst/>
              <a:gdLst>
                <a:gd name="T0" fmla="*/ 8 w 1223"/>
                <a:gd name="T1" fmla="*/ 38 h 122"/>
                <a:gd name="T2" fmla="*/ 31 w 1223"/>
                <a:gd name="T3" fmla="*/ 25 h 122"/>
                <a:gd name="T4" fmla="*/ 61 w 1223"/>
                <a:gd name="T5" fmla="*/ 10 h 122"/>
                <a:gd name="T6" fmla="*/ 87 w 1223"/>
                <a:gd name="T7" fmla="*/ 1 h 122"/>
                <a:gd name="T8" fmla="*/ 108 w 1223"/>
                <a:gd name="T9" fmla="*/ 7 h 122"/>
                <a:gd name="T10" fmla="*/ 131 w 1223"/>
                <a:gd name="T11" fmla="*/ 26 h 122"/>
                <a:gd name="T12" fmla="*/ 156 w 1223"/>
                <a:gd name="T13" fmla="*/ 46 h 122"/>
                <a:gd name="T14" fmla="*/ 178 w 1223"/>
                <a:gd name="T15" fmla="*/ 58 h 122"/>
                <a:gd name="T16" fmla="*/ 197 w 1223"/>
                <a:gd name="T17" fmla="*/ 54 h 122"/>
                <a:gd name="T18" fmla="*/ 219 w 1223"/>
                <a:gd name="T19" fmla="*/ 39 h 122"/>
                <a:gd name="T20" fmla="*/ 241 w 1223"/>
                <a:gd name="T21" fmla="*/ 20 h 122"/>
                <a:gd name="T22" fmla="*/ 260 w 1223"/>
                <a:gd name="T23" fmla="*/ 8 h 122"/>
                <a:gd name="T24" fmla="*/ 280 w 1223"/>
                <a:gd name="T25" fmla="*/ 13 h 122"/>
                <a:gd name="T26" fmla="*/ 303 w 1223"/>
                <a:gd name="T27" fmla="*/ 31 h 122"/>
                <a:gd name="T28" fmla="*/ 328 w 1223"/>
                <a:gd name="T29" fmla="*/ 51 h 122"/>
                <a:gd name="T30" fmla="*/ 350 w 1223"/>
                <a:gd name="T31" fmla="*/ 64 h 122"/>
                <a:gd name="T32" fmla="*/ 374 w 1223"/>
                <a:gd name="T33" fmla="*/ 61 h 122"/>
                <a:gd name="T34" fmla="*/ 403 w 1223"/>
                <a:gd name="T35" fmla="*/ 46 h 122"/>
                <a:gd name="T36" fmla="*/ 433 w 1223"/>
                <a:gd name="T37" fmla="*/ 29 h 122"/>
                <a:gd name="T38" fmla="*/ 459 w 1223"/>
                <a:gd name="T39" fmla="*/ 19 h 122"/>
                <a:gd name="T40" fmla="*/ 486 w 1223"/>
                <a:gd name="T41" fmla="*/ 26 h 122"/>
                <a:gd name="T42" fmla="*/ 514 w 1223"/>
                <a:gd name="T43" fmla="*/ 47 h 122"/>
                <a:gd name="T44" fmla="*/ 545 w 1223"/>
                <a:gd name="T45" fmla="*/ 72 h 122"/>
                <a:gd name="T46" fmla="*/ 574 w 1223"/>
                <a:gd name="T47" fmla="*/ 86 h 122"/>
                <a:gd name="T48" fmla="*/ 599 w 1223"/>
                <a:gd name="T49" fmla="*/ 82 h 122"/>
                <a:gd name="T50" fmla="*/ 627 w 1223"/>
                <a:gd name="T51" fmla="*/ 61 h 122"/>
                <a:gd name="T52" fmla="*/ 654 w 1223"/>
                <a:gd name="T53" fmla="*/ 40 h 122"/>
                <a:gd name="T54" fmla="*/ 681 w 1223"/>
                <a:gd name="T55" fmla="*/ 25 h 122"/>
                <a:gd name="T56" fmla="*/ 707 w 1223"/>
                <a:gd name="T57" fmla="*/ 33 h 122"/>
                <a:gd name="T58" fmla="*/ 737 w 1223"/>
                <a:gd name="T59" fmla="*/ 60 h 122"/>
                <a:gd name="T60" fmla="*/ 768 w 1223"/>
                <a:gd name="T61" fmla="*/ 90 h 122"/>
                <a:gd name="T62" fmla="*/ 796 w 1223"/>
                <a:gd name="T63" fmla="*/ 109 h 122"/>
                <a:gd name="T64" fmla="*/ 822 w 1223"/>
                <a:gd name="T65" fmla="*/ 103 h 122"/>
                <a:gd name="T66" fmla="*/ 853 w 1223"/>
                <a:gd name="T67" fmla="*/ 80 h 122"/>
                <a:gd name="T68" fmla="*/ 884 w 1223"/>
                <a:gd name="T69" fmla="*/ 52 h 122"/>
                <a:gd name="T70" fmla="*/ 912 w 1223"/>
                <a:gd name="T71" fmla="*/ 36 h 122"/>
                <a:gd name="T72" fmla="*/ 938 w 1223"/>
                <a:gd name="T73" fmla="*/ 44 h 122"/>
                <a:gd name="T74" fmla="*/ 967 w 1223"/>
                <a:gd name="T75" fmla="*/ 72 h 122"/>
                <a:gd name="T76" fmla="*/ 996 w 1223"/>
                <a:gd name="T77" fmla="*/ 103 h 122"/>
                <a:gd name="T78" fmla="*/ 1023 w 1223"/>
                <a:gd name="T79" fmla="*/ 121 h 122"/>
                <a:gd name="T80" fmla="*/ 1046 w 1223"/>
                <a:gd name="T81" fmla="*/ 113 h 122"/>
                <a:gd name="T82" fmla="*/ 1070 w 1223"/>
                <a:gd name="T83" fmla="*/ 86 h 122"/>
                <a:gd name="T84" fmla="*/ 1092 w 1223"/>
                <a:gd name="T85" fmla="*/ 54 h 122"/>
                <a:gd name="T86" fmla="*/ 1115 w 1223"/>
                <a:gd name="T87" fmla="*/ 33 h 122"/>
                <a:gd name="T88" fmla="*/ 1139 w 1223"/>
                <a:gd name="T89" fmla="*/ 34 h 122"/>
                <a:gd name="T90" fmla="*/ 1173 w 1223"/>
                <a:gd name="T91" fmla="*/ 50 h 122"/>
                <a:gd name="T92" fmla="*/ 1203 w 1223"/>
                <a:gd name="T93" fmla="*/ 69 h 122"/>
                <a:gd name="T94" fmla="*/ 1220 w 1223"/>
                <a:gd name="T95" fmla="*/ 81 h 12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23"/>
                <a:gd name="T145" fmla="*/ 0 h 122"/>
                <a:gd name="T146" fmla="*/ 1223 w 1223"/>
                <a:gd name="T147" fmla="*/ 122 h 12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23" h="122">
                  <a:moveTo>
                    <a:pt x="0" y="41"/>
                  </a:moveTo>
                  <a:lnTo>
                    <a:pt x="2" y="41"/>
                  </a:lnTo>
                  <a:lnTo>
                    <a:pt x="4" y="40"/>
                  </a:lnTo>
                  <a:lnTo>
                    <a:pt x="8" y="38"/>
                  </a:lnTo>
                  <a:lnTo>
                    <a:pt x="12" y="35"/>
                  </a:lnTo>
                  <a:lnTo>
                    <a:pt x="18" y="32"/>
                  </a:lnTo>
                  <a:lnTo>
                    <a:pt x="24" y="29"/>
                  </a:lnTo>
                  <a:lnTo>
                    <a:pt x="31" y="25"/>
                  </a:lnTo>
                  <a:lnTo>
                    <a:pt x="37" y="21"/>
                  </a:lnTo>
                  <a:lnTo>
                    <a:pt x="46" y="17"/>
                  </a:lnTo>
                  <a:lnTo>
                    <a:pt x="53" y="14"/>
                  </a:lnTo>
                  <a:lnTo>
                    <a:pt x="61" y="10"/>
                  </a:lnTo>
                  <a:lnTo>
                    <a:pt x="68" y="7"/>
                  </a:lnTo>
                  <a:lnTo>
                    <a:pt x="76" y="5"/>
                  </a:lnTo>
                  <a:lnTo>
                    <a:pt x="82" y="2"/>
                  </a:lnTo>
                  <a:lnTo>
                    <a:pt x="87" y="1"/>
                  </a:lnTo>
                  <a:lnTo>
                    <a:pt x="91" y="0"/>
                  </a:lnTo>
                  <a:lnTo>
                    <a:pt x="97" y="2"/>
                  </a:lnTo>
                  <a:lnTo>
                    <a:pt x="102" y="4"/>
                  </a:lnTo>
                  <a:lnTo>
                    <a:pt x="108" y="7"/>
                  </a:lnTo>
                  <a:lnTo>
                    <a:pt x="113" y="11"/>
                  </a:lnTo>
                  <a:lnTo>
                    <a:pt x="119" y="16"/>
                  </a:lnTo>
                  <a:lnTo>
                    <a:pt x="125" y="21"/>
                  </a:lnTo>
                  <a:lnTo>
                    <a:pt x="131" y="26"/>
                  </a:lnTo>
                  <a:lnTo>
                    <a:pt x="137" y="31"/>
                  </a:lnTo>
                  <a:lnTo>
                    <a:pt x="144" y="36"/>
                  </a:lnTo>
                  <a:lnTo>
                    <a:pt x="150" y="41"/>
                  </a:lnTo>
                  <a:lnTo>
                    <a:pt x="156" y="46"/>
                  </a:lnTo>
                  <a:lnTo>
                    <a:pt x="161" y="50"/>
                  </a:lnTo>
                  <a:lnTo>
                    <a:pt x="167" y="54"/>
                  </a:lnTo>
                  <a:lnTo>
                    <a:pt x="172" y="56"/>
                  </a:lnTo>
                  <a:lnTo>
                    <a:pt x="178" y="58"/>
                  </a:lnTo>
                  <a:lnTo>
                    <a:pt x="182" y="58"/>
                  </a:lnTo>
                  <a:lnTo>
                    <a:pt x="188" y="58"/>
                  </a:lnTo>
                  <a:lnTo>
                    <a:pt x="192" y="57"/>
                  </a:lnTo>
                  <a:lnTo>
                    <a:pt x="197" y="54"/>
                  </a:lnTo>
                  <a:lnTo>
                    <a:pt x="202" y="51"/>
                  </a:lnTo>
                  <a:lnTo>
                    <a:pt x="207" y="48"/>
                  </a:lnTo>
                  <a:lnTo>
                    <a:pt x="213" y="43"/>
                  </a:lnTo>
                  <a:lnTo>
                    <a:pt x="219" y="39"/>
                  </a:lnTo>
                  <a:lnTo>
                    <a:pt x="224" y="33"/>
                  </a:lnTo>
                  <a:lnTo>
                    <a:pt x="230" y="29"/>
                  </a:lnTo>
                  <a:lnTo>
                    <a:pt x="235" y="24"/>
                  </a:lnTo>
                  <a:lnTo>
                    <a:pt x="241" y="20"/>
                  </a:lnTo>
                  <a:lnTo>
                    <a:pt x="246" y="15"/>
                  </a:lnTo>
                  <a:lnTo>
                    <a:pt x="251" y="13"/>
                  </a:lnTo>
                  <a:lnTo>
                    <a:pt x="255" y="9"/>
                  </a:lnTo>
                  <a:lnTo>
                    <a:pt x="260" y="8"/>
                  </a:lnTo>
                  <a:lnTo>
                    <a:pt x="263" y="7"/>
                  </a:lnTo>
                  <a:lnTo>
                    <a:pt x="269" y="8"/>
                  </a:lnTo>
                  <a:lnTo>
                    <a:pt x="274" y="10"/>
                  </a:lnTo>
                  <a:lnTo>
                    <a:pt x="280" y="13"/>
                  </a:lnTo>
                  <a:lnTo>
                    <a:pt x="285" y="16"/>
                  </a:lnTo>
                  <a:lnTo>
                    <a:pt x="291" y="21"/>
                  </a:lnTo>
                  <a:lnTo>
                    <a:pt x="298" y="25"/>
                  </a:lnTo>
                  <a:lnTo>
                    <a:pt x="303" y="31"/>
                  </a:lnTo>
                  <a:lnTo>
                    <a:pt x="309" y="35"/>
                  </a:lnTo>
                  <a:lnTo>
                    <a:pt x="316" y="41"/>
                  </a:lnTo>
                  <a:lnTo>
                    <a:pt x="321" y="46"/>
                  </a:lnTo>
                  <a:lnTo>
                    <a:pt x="328" y="51"/>
                  </a:lnTo>
                  <a:lnTo>
                    <a:pt x="334" y="55"/>
                  </a:lnTo>
                  <a:lnTo>
                    <a:pt x="340" y="59"/>
                  </a:lnTo>
                  <a:lnTo>
                    <a:pt x="345" y="61"/>
                  </a:lnTo>
                  <a:lnTo>
                    <a:pt x="350" y="64"/>
                  </a:lnTo>
                  <a:lnTo>
                    <a:pt x="354" y="64"/>
                  </a:lnTo>
                  <a:lnTo>
                    <a:pt x="361" y="64"/>
                  </a:lnTo>
                  <a:lnTo>
                    <a:pt x="367" y="63"/>
                  </a:lnTo>
                  <a:lnTo>
                    <a:pt x="374" y="61"/>
                  </a:lnTo>
                  <a:lnTo>
                    <a:pt x="380" y="58"/>
                  </a:lnTo>
                  <a:lnTo>
                    <a:pt x="388" y="55"/>
                  </a:lnTo>
                  <a:lnTo>
                    <a:pt x="395" y="50"/>
                  </a:lnTo>
                  <a:lnTo>
                    <a:pt x="403" y="46"/>
                  </a:lnTo>
                  <a:lnTo>
                    <a:pt x="410" y="41"/>
                  </a:lnTo>
                  <a:lnTo>
                    <a:pt x="418" y="37"/>
                  </a:lnTo>
                  <a:lnTo>
                    <a:pt x="425" y="33"/>
                  </a:lnTo>
                  <a:lnTo>
                    <a:pt x="433" y="29"/>
                  </a:lnTo>
                  <a:lnTo>
                    <a:pt x="440" y="25"/>
                  </a:lnTo>
                  <a:lnTo>
                    <a:pt x="448" y="23"/>
                  </a:lnTo>
                  <a:lnTo>
                    <a:pt x="454" y="20"/>
                  </a:lnTo>
                  <a:lnTo>
                    <a:pt x="459" y="19"/>
                  </a:lnTo>
                  <a:lnTo>
                    <a:pt x="465" y="18"/>
                  </a:lnTo>
                  <a:lnTo>
                    <a:pt x="472" y="20"/>
                  </a:lnTo>
                  <a:lnTo>
                    <a:pt x="479" y="22"/>
                  </a:lnTo>
                  <a:lnTo>
                    <a:pt x="486" y="26"/>
                  </a:lnTo>
                  <a:lnTo>
                    <a:pt x="492" y="30"/>
                  </a:lnTo>
                  <a:lnTo>
                    <a:pt x="499" y="35"/>
                  </a:lnTo>
                  <a:lnTo>
                    <a:pt x="507" y="41"/>
                  </a:lnTo>
                  <a:lnTo>
                    <a:pt x="514" y="47"/>
                  </a:lnTo>
                  <a:lnTo>
                    <a:pt x="523" y="53"/>
                  </a:lnTo>
                  <a:lnTo>
                    <a:pt x="530" y="60"/>
                  </a:lnTo>
                  <a:lnTo>
                    <a:pt x="538" y="66"/>
                  </a:lnTo>
                  <a:lnTo>
                    <a:pt x="545" y="72"/>
                  </a:lnTo>
                  <a:lnTo>
                    <a:pt x="553" y="77"/>
                  </a:lnTo>
                  <a:lnTo>
                    <a:pt x="560" y="81"/>
                  </a:lnTo>
                  <a:lnTo>
                    <a:pt x="568" y="84"/>
                  </a:lnTo>
                  <a:lnTo>
                    <a:pt x="574" y="86"/>
                  </a:lnTo>
                  <a:lnTo>
                    <a:pt x="581" y="87"/>
                  </a:lnTo>
                  <a:lnTo>
                    <a:pt x="587" y="86"/>
                  </a:lnTo>
                  <a:lnTo>
                    <a:pt x="593" y="84"/>
                  </a:lnTo>
                  <a:lnTo>
                    <a:pt x="599" y="82"/>
                  </a:lnTo>
                  <a:lnTo>
                    <a:pt x="606" y="77"/>
                  </a:lnTo>
                  <a:lnTo>
                    <a:pt x="612" y="73"/>
                  </a:lnTo>
                  <a:lnTo>
                    <a:pt x="620" y="67"/>
                  </a:lnTo>
                  <a:lnTo>
                    <a:pt x="627" y="61"/>
                  </a:lnTo>
                  <a:lnTo>
                    <a:pt x="634" y="55"/>
                  </a:lnTo>
                  <a:lnTo>
                    <a:pt x="640" y="50"/>
                  </a:lnTo>
                  <a:lnTo>
                    <a:pt x="648" y="44"/>
                  </a:lnTo>
                  <a:lnTo>
                    <a:pt x="654" y="40"/>
                  </a:lnTo>
                  <a:lnTo>
                    <a:pt x="662" y="34"/>
                  </a:lnTo>
                  <a:lnTo>
                    <a:pt x="668" y="31"/>
                  </a:lnTo>
                  <a:lnTo>
                    <a:pt x="674" y="27"/>
                  </a:lnTo>
                  <a:lnTo>
                    <a:pt x="681" y="25"/>
                  </a:lnTo>
                  <a:lnTo>
                    <a:pt x="687" y="24"/>
                  </a:lnTo>
                  <a:lnTo>
                    <a:pt x="693" y="26"/>
                  </a:lnTo>
                  <a:lnTo>
                    <a:pt x="700" y="29"/>
                  </a:lnTo>
                  <a:lnTo>
                    <a:pt x="707" y="33"/>
                  </a:lnTo>
                  <a:lnTo>
                    <a:pt x="714" y="38"/>
                  </a:lnTo>
                  <a:lnTo>
                    <a:pt x="722" y="45"/>
                  </a:lnTo>
                  <a:lnTo>
                    <a:pt x="729" y="52"/>
                  </a:lnTo>
                  <a:lnTo>
                    <a:pt x="737" y="60"/>
                  </a:lnTo>
                  <a:lnTo>
                    <a:pt x="745" y="67"/>
                  </a:lnTo>
                  <a:lnTo>
                    <a:pt x="753" y="76"/>
                  </a:lnTo>
                  <a:lnTo>
                    <a:pt x="760" y="83"/>
                  </a:lnTo>
                  <a:lnTo>
                    <a:pt x="768" y="90"/>
                  </a:lnTo>
                  <a:lnTo>
                    <a:pt x="775" y="96"/>
                  </a:lnTo>
                  <a:lnTo>
                    <a:pt x="782" y="102"/>
                  </a:lnTo>
                  <a:lnTo>
                    <a:pt x="789" y="106"/>
                  </a:lnTo>
                  <a:lnTo>
                    <a:pt x="796" y="109"/>
                  </a:lnTo>
                  <a:lnTo>
                    <a:pt x="803" y="109"/>
                  </a:lnTo>
                  <a:lnTo>
                    <a:pt x="810" y="109"/>
                  </a:lnTo>
                  <a:lnTo>
                    <a:pt x="816" y="107"/>
                  </a:lnTo>
                  <a:lnTo>
                    <a:pt x="822" y="103"/>
                  </a:lnTo>
                  <a:lnTo>
                    <a:pt x="830" y="98"/>
                  </a:lnTo>
                  <a:lnTo>
                    <a:pt x="838" y="93"/>
                  </a:lnTo>
                  <a:lnTo>
                    <a:pt x="845" y="87"/>
                  </a:lnTo>
                  <a:lnTo>
                    <a:pt x="853" y="80"/>
                  </a:lnTo>
                  <a:lnTo>
                    <a:pt x="861" y="72"/>
                  </a:lnTo>
                  <a:lnTo>
                    <a:pt x="869" y="66"/>
                  </a:lnTo>
                  <a:lnTo>
                    <a:pt x="876" y="59"/>
                  </a:lnTo>
                  <a:lnTo>
                    <a:pt x="884" y="52"/>
                  </a:lnTo>
                  <a:lnTo>
                    <a:pt x="891" y="47"/>
                  </a:lnTo>
                  <a:lnTo>
                    <a:pt x="898" y="42"/>
                  </a:lnTo>
                  <a:lnTo>
                    <a:pt x="905" y="39"/>
                  </a:lnTo>
                  <a:lnTo>
                    <a:pt x="912" y="36"/>
                  </a:lnTo>
                  <a:lnTo>
                    <a:pt x="919" y="35"/>
                  </a:lnTo>
                  <a:lnTo>
                    <a:pt x="925" y="37"/>
                  </a:lnTo>
                  <a:lnTo>
                    <a:pt x="932" y="40"/>
                  </a:lnTo>
                  <a:lnTo>
                    <a:pt x="938" y="44"/>
                  </a:lnTo>
                  <a:lnTo>
                    <a:pt x="945" y="50"/>
                  </a:lnTo>
                  <a:lnTo>
                    <a:pt x="952" y="57"/>
                  </a:lnTo>
                  <a:lnTo>
                    <a:pt x="960" y="64"/>
                  </a:lnTo>
                  <a:lnTo>
                    <a:pt x="967" y="72"/>
                  </a:lnTo>
                  <a:lnTo>
                    <a:pt x="975" y="79"/>
                  </a:lnTo>
                  <a:lnTo>
                    <a:pt x="981" y="88"/>
                  </a:lnTo>
                  <a:lnTo>
                    <a:pt x="988" y="95"/>
                  </a:lnTo>
                  <a:lnTo>
                    <a:pt x="996" y="103"/>
                  </a:lnTo>
                  <a:lnTo>
                    <a:pt x="1003" y="109"/>
                  </a:lnTo>
                  <a:lnTo>
                    <a:pt x="1009" y="114"/>
                  </a:lnTo>
                  <a:lnTo>
                    <a:pt x="1017" y="118"/>
                  </a:lnTo>
                  <a:lnTo>
                    <a:pt x="1023" y="121"/>
                  </a:lnTo>
                  <a:lnTo>
                    <a:pt x="1030" y="121"/>
                  </a:lnTo>
                  <a:lnTo>
                    <a:pt x="1035" y="120"/>
                  </a:lnTo>
                  <a:lnTo>
                    <a:pt x="1041" y="117"/>
                  </a:lnTo>
                  <a:lnTo>
                    <a:pt x="1046" y="113"/>
                  </a:lnTo>
                  <a:lnTo>
                    <a:pt x="1053" y="107"/>
                  </a:lnTo>
                  <a:lnTo>
                    <a:pt x="1057" y="101"/>
                  </a:lnTo>
                  <a:lnTo>
                    <a:pt x="1063" y="94"/>
                  </a:lnTo>
                  <a:lnTo>
                    <a:pt x="1070" y="86"/>
                  </a:lnTo>
                  <a:lnTo>
                    <a:pt x="1076" y="77"/>
                  </a:lnTo>
                  <a:lnTo>
                    <a:pt x="1080" y="70"/>
                  </a:lnTo>
                  <a:lnTo>
                    <a:pt x="1086" y="61"/>
                  </a:lnTo>
                  <a:lnTo>
                    <a:pt x="1092" y="54"/>
                  </a:lnTo>
                  <a:lnTo>
                    <a:pt x="1098" y="47"/>
                  </a:lnTo>
                  <a:lnTo>
                    <a:pt x="1103" y="42"/>
                  </a:lnTo>
                  <a:lnTo>
                    <a:pt x="1108" y="36"/>
                  </a:lnTo>
                  <a:lnTo>
                    <a:pt x="1115" y="33"/>
                  </a:lnTo>
                  <a:lnTo>
                    <a:pt x="1121" y="30"/>
                  </a:lnTo>
                  <a:lnTo>
                    <a:pt x="1126" y="31"/>
                  </a:lnTo>
                  <a:lnTo>
                    <a:pt x="1132" y="32"/>
                  </a:lnTo>
                  <a:lnTo>
                    <a:pt x="1139" y="34"/>
                  </a:lnTo>
                  <a:lnTo>
                    <a:pt x="1147" y="36"/>
                  </a:lnTo>
                  <a:lnTo>
                    <a:pt x="1155" y="41"/>
                  </a:lnTo>
                  <a:lnTo>
                    <a:pt x="1164" y="45"/>
                  </a:lnTo>
                  <a:lnTo>
                    <a:pt x="1173" y="50"/>
                  </a:lnTo>
                  <a:lnTo>
                    <a:pt x="1182" y="54"/>
                  </a:lnTo>
                  <a:lnTo>
                    <a:pt x="1189" y="60"/>
                  </a:lnTo>
                  <a:lnTo>
                    <a:pt x="1196" y="64"/>
                  </a:lnTo>
                  <a:lnTo>
                    <a:pt x="1203" y="69"/>
                  </a:lnTo>
                  <a:lnTo>
                    <a:pt x="1210" y="73"/>
                  </a:lnTo>
                  <a:lnTo>
                    <a:pt x="1214" y="77"/>
                  </a:lnTo>
                  <a:lnTo>
                    <a:pt x="1218" y="79"/>
                  </a:lnTo>
                  <a:lnTo>
                    <a:pt x="1220" y="81"/>
                  </a:lnTo>
                  <a:lnTo>
                    <a:pt x="1222" y="81"/>
                  </a:lnTo>
                </a:path>
              </a:pathLst>
            </a:custGeom>
            <a:noFill/>
            <a:ln w="31672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solidFill>
                  <a:srgbClr val="4D4D4D"/>
                </a:solidFill>
              </a:endParaRPr>
            </a:p>
          </p:txBody>
        </p:sp>
        <p:sp>
          <p:nvSpPr>
            <p:cNvPr id="41" name="Line 34"/>
            <p:cNvSpPr>
              <a:spLocks noChangeShapeType="1"/>
            </p:cNvSpPr>
            <p:nvPr/>
          </p:nvSpPr>
          <p:spPr bwMode="auto">
            <a:xfrm>
              <a:off x="1491" y="2430"/>
              <a:ext cx="180" cy="0"/>
            </a:xfrm>
            <a:prstGeom prst="line">
              <a:avLst/>
            </a:prstGeom>
            <a:noFill/>
            <a:ln w="31672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>
                <a:solidFill>
                  <a:srgbClr val="4D4D4D"/>
                </a:solidFill>
              </a:endParaRPr>
            </a:p>
          </p:txBody>
        </p:sp>
      </p:grpSp>
      <p:sp>
        <p:nvSpPr>
          <p:cNvPr id="42" name="Oval 35"/>
          <p:cNvSpPr>
            <a:spLocks noChangeArrowheads="1"/>
          </p:cNvSpPr>
          <p:nvPr/>
        </p:nvSpPr>
        <p:spPr bwMode="auto">
          <a:xfrm>
            <a:off x="1753530" y="3467708"/>
            <a:ext cx="128588" cy="128588"/>
          </a:xfrm>
          <a:prstGeom prst="ellipse">
            <a:avLst/>
          </a:prstGeom>
          <a:gradFill rotWithShape="0">
            <a:gsLst>
              <a:gs pos="0">
                <a:srgbClr val="FFFF80"/>
              </a:gs>
              <a:gs pos="100000">
                <a:srgbClr val="76763B"/>
              </a:gs>
            </a:gsLst>
            <a:path path="shape">
              <a:fillToRect l="50000" t="50000" r="50000" b="50000"/>
            </a:path>
          </a:gradFill>
          <a:ln w="31623">
            <a:solidFill>
              <a:srgbClr val="5F5F5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dirty="0">
              <a:solidFill>
                <a:srgbClr val="4D4D4D"/>
              </a:solidFill>
              <a:latin typeface="Calibri" pitchFamily="34" charset="0"/>
            </a:endParaRPr>
          </a:p>
        </p:txBody>
      </p:sp>
      <p:sp>
        <p:nvSpPr>
          <p:cNvPr id="46" name="Text Box 30"/>
          <p:cNvSpPr txBox="1">
            <a:spLocks noChangeArrowheads="1"/>
          </p:cNvSpPr>
          <p:nvPr/>
        </p:nvSpPr>
        <p:spPr bwMode="auto">
          <a:xfrm>
            <a:off x="1372530" y="3239108"/>
            <a:ext cx="42545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368300">
              <a:buClr>
                <a:srgbClr val="0000FF"/>
              </a:buClr>
              <a:buSzPct val="90000"/>
              <a:buFont typeface="Monotype Sorts"/>
              <a:buNone/>
            </a:pPr>
            <a:r>
              <a:rPr lang="en-GB" b="1" dirty="0">
                <a:solidFill>
                  <a:srgbClr val="0085D5"/>
                </a:solidFill>
                <a:latin typeface="Calibri" pitchFamily="34" charset="0"/>
              </a:rPr>
              <a:t>E1</a:t>
            </a:r>
          </a:p>
        </p:txBody>
      </p:sp>
      <p:sp>
        <p:nvSpPr>
          <p:cNvPr id="48" name="Oval 35"/>
          <p:cNvSpPr>
            <a:spLocks noChangeArrowheads="1"/>
          </p:cNvSpPr>
          <p:nvPr/>
        </p:nvSpPr>
        <p:spPr bwMode="auto">
          <a:xfrm>
            <a:off x="4656273" y="3716067"/>
            <a:ext cx="128588" cy="128588"/>
          </a:xfrm>
          <a:prstGeom prst="ellipse">
            <a:avLst/>
          </a:prstGeom>
          <a:gradFill rotWithShape="0">
            <a:gsLst>
              <a:gs pos="0">
                <a:srgbClr val="FFFF80"/>
              </a:gs>
              <a:gs pos="100000">
                <a:srgbClr val="76763B"/>
              </a:gs>
            </a:gsLst>
            <a:path path="shape">
              <a:fillToRect l="50000" t="50000" r="50000" b="50000"/>
            </a:path>
          </a:gradFill>
          <a:ln w="31623">
            <a:solidFill>
              <a:srgbClr val="5F5F5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dirty="0">
              <a:solidFill>
                <a:srgbClr val="4D4D4D"/>
              </a:solidFill>
              <a:latin typeface="Calibri" pitchFamily="34" charset="0"/>
            </a:endParaRPr>
          </a:p>
        </p:txBody>
      </p:sp>
      <p:sp>
        <p:nvSpPr>
          <p:cNvPr id="43" name="Rechteck 16"/>
          <p:cNvSpPr/>
          <p:nvPr/>
        </p:nvSpPr>
        <p:spPr>
          <a:xfrm>
            <a:off x="4788001" y="5925150"/>
            <a:ext cx="2544616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200" i="1" dirty="0">
                <a:solidFill>
                  <a:srgbClr val="4D4D4D"/>
                </a:solidFill>
              </a:rPr>
              <a:t>Подробнее см. в примечаниях</a:t>
            </a:r>
            <a:endParaRPr lang="ru-RU" sz="1200" i="1" dirty="0">
              <a:solidFill>
                <a:srgbClr val="4D4D4D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45" name="Action Button: Custom 44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47" name="Chevron 46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49" name="Chevron 4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50" name="TextBox 49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728132665"/>
      </p:ext>
    </p:extLst>
  </p:cSld>
  <p:clrMapOvr>
    <a:masterClrMapping/>
  </p:clrMapOvr>
  <mc:AlternateContent xmlns:mc="http://schemas.openxmlformats.org/markup-compatibility/2006">
    <mc:Choic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C 0.02309 1.11111E-6 0.04236 0.01782 0.04236 0.04005 C 0.04236 0.06204 0.02309 0.08009 3.33333E-6 0.08009 C -0.02361 0.08009 -0.04219 0.06204 -0.04219 0.04005 C -0.04219 0.01782 -0.02361 1.11111E-6 3.33333E-6 1.11111E-6 Z " pathEditMode="relative" rAng="0" ptsTypes="fffff">
                                      <p:cBhvr>
                                        <p:cTn id="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59259E-6 C 0.0283 -2.59259E-6 0.05156 -0.01597 0.05156 -0.03541 C 0.05156 -0.05486 0.0283 -0.0706 -1.38889E-6 -0.0706 C -0.02864 -0.0706 -0.05156 -0.05486 -0.05156 -0.03541 C -0.05156 -0.01597 -0.02864 -2.59259E-6 -1.38889E-6 -2.59259E-6 Z " pathEditMode="relative" rAng="0" ptsTypes="fffff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4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5 0.01111 C -0.00139 0.01111 0.02812 -0.02315 0.02812 -0.06412 C 0.02812 -0.10579 -0.00139 -0.13912 -0.0375 -0.13912 C -0.07396 -0.13912 -0.10313 -0.10579 -0.10313 -0.06412 C -0.10313 -0.02315 -0.07396 0.01111 -0.0375 0.01111 Z " pathEditMode="relative" rAng="0" ptsTypes="fffff">
                                      <p:cBhvr>
                                        <p:cTn id="1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03073 -0.1372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8" y="-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0.13727 L 0.05903 0.0590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9815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1" grpId="0" animBg="1"/>
      <p:bldP spid="23" grpId="0" animBg="1"/>
      <p:bldP spid="24" grpId="0" animBg="1"/>
      <p:bldP spid="28" grpId="0" animBg="1"/>
      <p:bldP spid="37" grpId="0" animBg="1"/>
      <p:bldP spid="42" grpId="0" animBg="1"/>
      <p:bldP spid="42" grpId="1" animBg="1"/>
      <p:bldP spid="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>
                <a:solidFill>
                  <a:schemeClr val="tx2"/>
                </a:solidFill>
              </a:rPr>
              <a:t>Атомно-абсорбционная спектроскопия</a:t>
            </a:r>
            <a:r>
              <a:rPr dirty="0"/>
              <a:t/>
            </a:r>
            <a:br>
              <a:rPr dirty="0"/>
            </a:br>
            <a:r>
              <a:rPr lang="en-US" sz="2700" dirty="0" smtClean="0">
                <a:solidFill>
                  <a:schemeClr val="tx2"/>
                </a:solidFill>
              </a:rPr>
              <a:t>Принципы работы</a:t>
            </a:r>
            <a:endParaRPr lang="ru-RU" sz="2700" dirty="0">
              <a:solidFill>
                <a:schemeClr val="tx2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788000" y="1612800"/>
            <a:ext cx="4082995" cy="2880425"/>
          </a:xfrm>
          <a:prstGeom prst="rect">
            <a:avLst/>
          </a:prstGeom>
        </p:spPr>
      </p:pic>
      <p:sp>
        <p:nvSpPr>
          <p:cNvPr id="11" name="Content Placeholder 19"/>
          <p:cNvSpPr>
            <a:spLocks noGrp="1"/>
          </p:cNvSpPr>
          <p:nvPr>
            <p:ph sz="half" idx="1"/>
          </p:nvPr>
        </p:nvSpPr>
        <p:spPr>
          <a:xfrm>
            <a:off x="228600" y="1512000"/>
            <a:ext cx="4474029" cy="4672584"/>
          </a:xfrm>
        </p:spPr>
        <p:txBody>
          <a:bodyPr>
            <a:noAutofit/>
          </a:bodyPr>
          <a:lstStyle/>
          <a:p>
            <a:pPr>
              <a:spcBef>
                <a:spcPts val="1400"/>
              </a:spcBef>
            </a:pPr>
            <a:r>
              <a:rPr lang="en-US" sz="1600" b="1" spc="-20" dirty="0" smtClean="0"/>
              <a:t>Методы атомно-абсорбционной с</a:t>
            </a:r>
            <a:r>
              <a:rPr lang="en-US" sz="1600" b="1" spc="-30" dirty="0" smtClean="0"/>
              <a:t>пектроскопии (ААС) </a:t>
            </a:r>
            <a:r>
              <a:rPr lang="en-US" sz="1600" b="0" dirty="0" smtClean="0"/>
              <a:t>основываются на том факте, что элементы в атомизированном состоянии поглощают свет при характеристической длине волны, переходя из основного состояния в возбужденное состояние.</a:t>
            </a:r>
          </a:p>
          <a:p>
            <a:pPr>
              <a:spcBef>
                <a:spcPts val="1400"/>
              </a:spcBef>
            </a:pPr>
            <a:r>
              <a:rPr lang="en-US" sz="1600" b="0" dirty="0" smtClean="0"/>
              <a:t>Количество поглощенной световой энергии пропорционально количеству атомов аналита</a:t>
            </a:r>
            <a:r>
              <a:rPr sz="1600" dirty="0" smtClean="0"/>
              <a:t> </a:t>
            </a:r>
            <a:r>
              <a:rPr lang="en-US" sz="1600" b="0" dirty="0"/>
              <a:t>на пути распространения излучения. </a:t>
            </a:r>
            <a:endParaRPr lang="ru-RU" sz="1600" b="0" dirty="0" smtClean="0"/>
          </a:p>
          <a:p>
            <a:pPr>
              <a:spcBef>
                <a:spcPts val="1400"/>
              </a:spcBef>
              <a:spcAft>
                <a:spcPts val="0"/>
              </a:spcAft>
            </a:pPr>
            <a:r>
              <a:rPr lang="en-US" sz="1600" b="0" spc="-20" dirty="0" smtClean="0"/>
              <a:t>Калибровка метода выполняется посредством введения</a:t>
            </a:r>
            <a:r>
              <a:rPr sz="1600" dirty="0" smtClean="0"/>
              <a:t> </a:t>
            </a:r>
            <a:r>
              <a:rPr lang="en-US" sz="1600" b="0" dirty="0" smtClean="0"/>
              <a:t>известных концентраций атомов аналита на пути распространения излучения и построения графика зависимости поглощения от концентрации.</a:t>
            </a:r>
            <a:endParaRPr lang="ru-RU" sz="1600" b="0" dirty="0"/>
          </a:p>
        </p:txBody>
      </p:sp>
      <p:grpSp>
        <p:nvGrpSpPr>
          <p:cNvPr id="10" name="Group 9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2" name="Action Button: Custom 11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3" name="Chevron 12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9" name="Chevron 18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0" name="TextBox 19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21968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>
                <a:solidFill>
                  <a:schemeClr val="tx2"/>
                </a:solidFill>
              </a:rPr>
              <a:t>Атомно-абсорбционная спектроскопия</a:t>
            </a:r>
            <a:r>
              <a:t/>
            </a:r>
            <a:br/>
            <a:r>
              <a:rPr lang="en-US" sz="3100" dirty="0" smtClean="0"/>
              <a:t>Устройство</a:t>
            </a:r>
            <a:endParaRPr lang="ru-RU" sz="3100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30400" y="3600000"/>
            <a:ext cx="8355331" cy="2171700"/>
          </a:xfrm>
        </p:spPr>
        <p:txBody>
          <a:bodyPr>
            <a:normAutofit fontScale="92500"/>
          </a:bodyPr>
          <a:lstStyle/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Лампа излучает свет соответствующий исследуемому элементу</a:t>
            </a:r>
            <a:endParaRPr lang="ru-RU" sz="2000" dirty="0"/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Атомизатор преобразует жидкую пробу в свободные атомы, поглощающие энергию излучения лампы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Монохроматор выделяет длину волны, используемую для измерений</a:t>
            </a:r>
            <a:endParaRPr lang="ru-RU" sz="2000" dirty="0"/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Детектор измеряет интенсивность излучения, поглощенного свободными атомами</a:t>
            </a:r>
          </a:p>
          <a:p>
            <a:endParaRPr lang="ru-RU" sz="2000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228600" y="1764898"/>
            <a:ext cx="8686800" cy="1205344"/>
            <a:chOff x="228600" y="1944986"/>
            <a:chExt cx="8686800" cy="1205344"/>
          </a:xfrm>
        </p:grpSpPr>
        <p:grpSp>
          <p:nvGrpSpPr>
            <p:cNvPr id="19" name="Group 18"/>
            <p:cNvGrpSpPr/>
            <p:nvPr/>
          </p:nvGrpSpPr>
          <p:grpSpPr>
            <a:xfrm>
              <a:off x="228600" y="1944986"/>
              <a:ext cx="8686800" cy="1205344"/>
              <a:chOff x="1161819" y="2128926"/>
              <a:chExt cx="6090642" cy="702766"/>
            </a:xfrm>
          </p:grpSpPr>
          <p:sp>
            <p:nvSpPr>
              <p:cNvPr id="21" name="Freeform 20"/>
              <p:cNvSpPr/>
              <p:nvPr/>
            </p:nvSpPr>
            <p:spPr>
              <a:xfrm>
                <a:off x="1161819" y="2128926"/>
                <a:ext cx="1171277" cy="702766"/>
              </a:xfrm>
              <a:custGeom>
                <a:avLst/>
                <a:gdLst>
                  <a:gd name="connsiteX0" fmla="*/ 0 w 1171277"/>
                  <a:gd name="connsiteY0" fmla="*/ 70277 h 702766"/>
                  <a:gd name="connsiteX1" fmla="*/ 70277 w 1171277"/>
                  <a:gd name="connsiteY1" fmla="*/ 0 h 702766"/>
                  <a:gd name="connsiteX2" fmla="*/ 1101000 w 1171277"/>
                  <a:gd name="connsiteY2" fmla="*/ 0 h 702766"/>
                  <a:gd name="connsiteX3" fmla="*/ 1171277 w 1171277"/>
                  <a:gd name="connsiteY3" fmla="*/ 70277 h 702766"/>
                  <a:gd name="connsiteX4" fmla="*/ 1171277 w 1171277"/>
                  <a:gd name="connsiteY4" fmla="*/ 632489 h 702766"/>
                  <a:gd name="connsiteX5" fmla="*/ 1101000 w 1171277"/>
                  <a:gd name="connsiteY5" fmla="*/ 702766 h 702766"/>
                  <a:gd name="connsiteX6" fmla="*/ 70277 w 1171277"/>
                  <a:gd name="connsiteY6" fmla="*/ 702766 h 702766"/>
                  <a:gd name="connsiteX7" fmla="*/ 0 w 1171277"/>
                  <a:gd name="connsiteY7" fmla="*/ 632489 h 702766"/>
                  <a:gd name="connsiteX8" fmla="*/ 0 w 1171277"/>
                  <a:gd name="connsiteY8" fmla="*/ 70277 h 702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1277" h="702766">
                    <a:moveTo>
                      <a:pt x="0" y="70277"/>
                    </a:moveTo>
                    <a:cubicBezTo>
                      <a:pt x="0" y="31464"/>
                      <a:pt x="31464" y="0"/>
                      <a:pt x="70277" y="0"/>
                    </a:cubicBezTo>
                    <a:lnTo>
                      <a:pt x="1101000" y="0"/>
                    </a:lnTo>
                    <a:cubicBezTo>
                      <a:pt x="1139813" y="0"/>
                      <a:pt x="1171277" y="31464"/>
                      <a:pt x="1171277" y="70277"/>
                    </a:cubicBezTo>
                    <a:lnTo>
                      <a:pt x="1171277" y="632489"/>
                    </a:lnTo>
                    <a:cubicBezTo>
                      <a:pt x="1171277" y="671302"/>
                      <a:pt x="1139813" y="702766"/>
                      <a:pt x="1101000" y="702766"/>
                    </a:cubicBezTo>
                    <a:lnTo>
                      <a:pt x="70277" y="702766"/>
                    </a:lnTo>
                    <a:cubicBezTo>
                      <a:pt x="31464" y="702766"/>
                      <a:pt x="0" y="671302"/>
                      <a:pt x="0" y="632489"/>
                    </a:cubicBezTo>
                    <a:lnTo>
                      <a:pt x="0" y="70277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1543" tIns="81543" rIns="81543" bIns="504000" numCol="1" spcCol="1270" anchor="b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b="1" kern="1200" dirty="0" smtClean="0"/>
                  <a:t>Лампа</a:t>
                </a:r>
                <a:endParaRPr lang="ru-RU" b="1" kern="1200" dirty="0"/>
              </a:p>
            </p:txBody>
          </p:sp>
          <p:sp>
            <p:nvSpPr>
              <p:cNvPr id="23" name="Freeform 22"/>
              <p:cNvSpPr/>
              <p:nvPr/>
            </p:nvSpPr>
            <p:spPr>
              <a:xfrm>
                <a:off x="2801608" y="2128926"/>
                <a:ext cx="1171277" cy="702766"/>
              </a:xfrm>
              <a:custGeom>
                <a:avLst/>
                <a:gdLst>
                  <a:gd name="connsiteX0" fmla="*/ 0 w 1171277"/>
                  <a:gd name="connsiteY0" fmla="*/ 70277 h 702766"/>
                  <a:gd name="connsiteX1" fmla="*/ 70277 w 1171277"/>
                  <a:gd name="connsiteY1" fmla="*/ 0 h 702766"/>
                  <a:gd name="connsiteX2" fmla="*/ 1101000 w 1171277"/>
                  <a:gd name="connsiteY2" fmla="*/ 0 h 702766"/>
                  <a:gd name="connsiteX3" fmla="*/ 1171277 w 1171277"/>
                  <a:gd name="connsiteY3" fmla="*/ 70277 h 702766"/>
                  <a:gd name="connsiteX4" fmla="*/ 1171277 w 1171277"/>
                  <a:gd name="connsiteY4" fmla="*/ 632489 h 702766"/>
                  <a:gd name="connsiteX5" fmla="*/ 1101000 w 1171277"/>
                  <a:gd name="connsiteY5" fmla="*/ 702766 h 702766"/>
                  <a:gd name="connsiteX6" fmla="*/ 70277 w 1171277"/>
                  <a:gd name="connsiteY6" fmla="*/ 702766 h 702766"/>
                  <a:gd name="connsiteX7" fmla="*/ 0 w 1171277"/>
                  <a:gd name="connsiteY7" fmla="*/ 632489 h 702766"/>
                  <a:gd name="connsiteX8" fmla="*/ 0 w 1171277"/>
                  <a:gd name="connsiteY8" fmla="*/ 70277 h 702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1277" h="702766">
                    <a:moveTo>
                      <a:pt x="0" y="70277"/>
                    </a:moveTo>
                    <a:cubicBezTo>
                      <a:pt x="0" y="31464"/>
                      <a:pt x="31464" y="0"/>
                      <a:pt x="70277" y="0"/>
                    </a:cubicBezTo>
                    <a:lnTo>
                      <a:pt x="1101000" y="0"/>
                    </a:lnTo>
                    <a:cubicBezTo>
                      <a:pt x="1139813" y="0"/>
                      <a:pt x="1171277" y="31464"/>
                      <a:pt x="1171277" y="70277"/>
                    </a:cubicBezTo>
                    <a:lnTo>
                      <a:pt x="1171277" y="632489"/>
                    </a:lnTo>
                    <a:cubicBezTo>
                      <a:pt x="1171277" y="671302"/>
                      <a:pt x="1139813" y="702766"/>
                      <a:pt x="1101000" y="702766"/>
                    </a:cubicBezTo>
                    <a:lnTo>
                      <a:pt x="70277" y="702766"/>
                    </a:lnTo>
                    <a:cubicBezTo>
                      <a:pt x="31464" y="702766"/>
                      <a:pt x="0" y="671302"/>
                      <a:pt x="0" y="632489"/>
                    </a:cubicBezTo>
                    <a:lnTo>
                      <a:pt x="0" y="70277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1543" tIns="81543" rIns="81543" bIns="504000" numCol="1" spcCol="1270" anchor="b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b="1" kern="1200" dirty="0" smtClean="0"/>
                  <a:t>Атомизатор</a:t>
                </a:r>
                <a:endParaRPr lang="ru-RU" b="1" kern="1200" dirty="0"/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4441396" y="2128926"/>
                <a:ext cx="1171277" cy="702766"/>
              </a:xfrm>
              <a:custGeom>
                <a:avLst/>
                <a:gdLst>
                  <a:gd name="connsiteX0" fmla="*/ 0 w 1171277"/>
                  <a:gd name="connsiteY0" fmla="*/ 70277 h 702766"/>
                  <a:gd name="connsiteX1" fmla="*/ 70277 w 1171277"/>
                  <a:gd name="connsiteY1" fmla="*/ 0 h 702766"/>
                  <a:gd name="connsiteX2" fmla="*/ 1101000 w 1171277"/>
                  <a:gd name="connsiteY2" fmla="*/ 0 h 702766"/>
                  <a:gd name="connsiteX3" fmla="*/ 1171277 w 1171277"/>
                  <a:gd name="connsiteY3" fmla="*/ 70277 h 702766"/>
                  <a:gd name="connsiteX4" fmla="*/ 1171277 w 1171277"/>
                  <a:gd name="connsiteY4" fmla="*/ 632489 h 702766"/>
                  <a:gd name="connsiteX5" fmla="*/ 1101000 w 1171277"/>
                  <a:gd name="connsiteY5" fmla="*/ 702766 h 702766"/>
                  <a:gd name="connsiteX6" fmla="*/ 70277 w 1171277"/>
                  <a:gd name="connsiteY6" fmla="*/ 702766 h 702766"/>
                  <a:gd name="connsiteX7" fmla="*/ 0 w 1171277"/>
                  <a:gd name="connsiteY7" fmla="*/ 632489 h 702766"/>
                  <a:gd name="connsiteX8" fmla="*/ 0 w 1171277"/>
                  <a:gd name="connsiteY8" fmla="*/ 70277 h 702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1277" h="702766">
                    <a:moveTo>
                      <a:pt x="0" y="70277"/>
                    </a:moveTo>
                    <a:cubicBezTo>
                      <a:pt x="0" y="31464"/>
                      <a:pt x="31464" y="0"/>
                      <a:pt x="70277" y="0"/>
                    </a:cubicBezTo>
                    <a:lnTo>
                      <a:pt x="1101000" y="0"/>
                    </a:lnTo>
                    <a:cubicBezTo>
                      <a:pt x="1139813" y="0"/>
                      <a:pt x="1171277" y="31464"/>
                      <a:pt x="1171277" y="70277"/>
                    </a:cubicBezTo>
                    <a:lnTo>
                      <a:pt x="1171277" y="632489"/>
                    </a:lnTo>
                    <a:cubicBezTo>
                      <a:pt x="1171277" y="671302"/>
                      <a:pt x="1139813" y="702766"/>
                      <a:pt x="1101000" y="702766"/>
                    </a:cubicBezTo>
                    <a:lnTo>
                      <a:pt x="70277" y="702766"/>
                    </a:lnTo>
                    <a:cubicBezTo>
                      <a:pt x="31464" y="702766"/>
                      <a:pt x="0" y="671302"/>
                      <a:pt x="0" y="632489"/>
                    </a:cubicBezTo>
                    <a:lnTo>
                      <a:pt x="0" y="70277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2000" tIns="81543" rIns="81543" bIns="504000" numCol="1" spcCol="1270" anchor="b" anchorCtr="0">
                <a:noAutofit/>
              </a:bodyPr>
              <a:lstStyle/>
              <a:p>
                <a:pPr lvl="0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b="1" kern="1200" dirty="0" err="1" smtClean="0"/>
                  <a:t>Моно-хроматор</a:t>
                </a:r>
                <a:endParaRPr lang="ru-RU" b="1" kern="1200" dirty="0"/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6081184" y="2128926"/>
                <a:ext cx="1171277" cy="702766"/>
              </a:xfrm>
              <a:custGeom>
                <a:avLst/>
                <a:gdLst>
                  <a:gd name="connsiteX0" fmla="*/ 0 w 1171277"/>
                  <a:gd name="connsiteY0" fmla="*/ 70277 h 702766"/>
                  <a:gd name="connsiteX1" fmla="*/ 70277 w 1171277"/>
                  <a:gd name="connsiteY1" fmla="*/ 0 h 702766"/>
                  <a:gd name="connsiteX2" fmla="*/ 1101000 w 1171277"/>
                  <a:gd name="connsiteY2" fmla="*/ 0 h 702766"/>
                  <a:gd name="connsiteX3" fmla="*/ 1171277 w 1171277"/>
                  <a:gd name="connsiteY3" fmla="*/ 70277 h 702766"/>
                  <a:gd name="connsiteX4" fmla="*/ 1171277 w 1171277"/>
                  <a:gd name="connsiteY4" fmla="*/ 632489 h 702766"/>
                  <a:gd name="connsiteX5" fmla="*/ 1101000 w 1171277"/>
                  <a:gd name="connsiteY5" fmla="*/ 702766 h 702766"/>
                  <a:gd name="connsiteX6" fmla="*/ 70277 w 1171277"/>
                  <a:gd name="connsiteY6" fmla="*/ 702766 h 702766"/>
                  <a:gd name="connsiteX7" fmla="*/ 0 w 1171277"/>
                  <a:gd name="connsiteY7" fmla="*/ 632489 h 702766"/>
                  <a:gd name="connsiteX8" fmla="*/ 0 w 1171277"/>
                  <a:gd name="connsiteY8" fmla="*/ 70277 h 702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1277" h="702766">
                    <a:moveTo>
                      <a:pt x="0" y="70277"/>
                    </a:moveTo>
                    <a:cubicBezTo>
                      <a:pt x="0" y="31464"/>
                      <a:pt x="31464" y="0"/>
                      <a:pt x="70277" y="0"/>
                    </a:cubicBezTo>
                    <a:lnTo>
                      <a:pt x="1101000" y="0"/>
                    </a:lnTo>
                    <a:cubicBezTo>
                      <a:pt x="1139813" y="0"/>
                      <a:pt x="1171277" y="31464"/>
                      <a:pt x="1171277" y="70277"/>
                    </a:cubicBezTo>
                    <a:lnTo>
                      <a:pt x="1171277" y="632489"/>
                    </a:lnTo>
                    <a:cubicBezTo>
                      <a:pt x="1171277" y="671302"/>
                      <a:pt x="1139813" y="702766"/>
                      <a:pt x="1101000" y="702766"/>
                    </a:cubicBezTo>
                    <a:lnTo>
                      <a:pt x="70277" y="702766"/>
                    </a:lnTo>
                    <a:cubicBezTo>
                      <a:pt x="31464" y="702766"/>
                      <a:pt x="0" y="671302"/>
                      <a:pt x="0" y="632489"/>
                    </a:cubicBezTo>
                    <a:lnTo>
                      <a:pt x="0" y="70277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1543" tIns="81543" rIns="81543" bIns="504000" numCol="1" spcCol="1270" anchor="b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b="1" kern="1200" dirty="0" smtClean="0"/>
                  <a:t>Детектор</a:t>
                </a:r>
                <a:endParaRPr lang="ru-RU" b="1" kern="1200" dirty="0"/>
              </a:p>
            </p:txBody>
          </p:sp>
        </p:grpSp>
        <p:sp>
          <p:nvSpPr>
            <p:cNvPr id="28" name="Eingekerbter Richtungspfeil 27"/>
            <p:cNvSpPr/>
            <p:nvPr/>
          </p:nvSpPr>
          <p:spPr>
            <a:xfrm>
              <a:off x="1994190" y="2393702"/>
              <a:ext cx="478110" cy="326002"/>
            </a:xfrm>
            <a:prstGeom prst="chevron">
              <a:avLst>
                <a:gd name="adj" fmla="val 34615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0" name="Eingekerbter Richtungspfeil 29"/>
            <p:cNvSpPr/>
            <p:nvPr/>
          </p:nvSpPr>
          <p:spPr>
            <a:xfrm>
              <a:off x="4335517" y="2393702"/>
              <a:ext cx="478110" cy="326002"/>
            </a:xfrm>
            <a:prstGeom prst="chevron">
              <a:avLst>
                <a:gd name="adj" fmla="val 34615"/>
              </a:avLst>
            </a:prstGeom>
            <a:solidFill>
              <a:srgbClr val="7EAC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1" name="Eingekerbter Richtungspfeil 30"/>
            <p:cNvSpPr/>
            <p:nvPr/>
          </p:nvSpPr>
          <p:spPr>
            <a:xfrm>
              <a:off x="6676575" y="2393702"/>
              <a:ext cx="478110" cy="326002"/>
            </a:xfrm>
            <a:prstGeom prst="chevron">
              <a:avLst>
                <a:gd name="adj" fmla="val 3461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24" name="Action Button: Custom 23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26" name="Chevron 25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9" name="Chevron 2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32" name="TextBox 31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94543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0400" y="1512000"/>
            <a:ext cx="4042910" cy="4367862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Bef>
                <a:spcPts val="1400"/>
              </a:spcBef>
              <a:spcAft>
                <a:spcPts val="300"/>
              </a:spcAft>
            </a:pPr>
            <a:r>
              <a:rPr lang="en-US" dirty="0" smtClean="0">
                <a:solidFill>
                  <a:srgbClr val="000000"/>
                </a:solidFill>
              </a:rPr>
              <a:t>Источником света, главным образом используемым в атомно-абсорбционной спектроскопии, является лампа с полым катодом.</a:t>
            </a:r>
            <a:endParaRPr lang="ru-RU" dirty="0">
              <a:solidFill>
                <a:srgbClr val="000000"/>
              </a:solidFill>
            </a:endParaRPr>
          </a:p>
          <a:p>
            <a:pPr>
              <a:spcBef>
                <a:spcPts val="1400"/>
              </a:spcBef>
            </a:pPr>
            <a:r>
              <a:rPr lang="en-US" dirty="0" smtClean="0">
                <a:solidFill>
                  <a:srgbClr val="000000"/>
                </a:solidFill>
              </a:rPr>
              <a:t>Обычно каждая лампа предназначена для анализа одного элемента, хотя</a:t>
            </a:r>
            <a:r>
              <a:rPr dirty="0" smtClean="0"/>
              <a:t> </a:t>
            </a:r>
            <a:r>
              <a:rPr lang="en-US" dirty="0" smtClean="0">
                <a:solidFill>
                  <a:srgbClr val="000000"/>
                </a:solidFill>
              </a:rPr>
              <a:t>в некоторых случаях можно объединить несколько элементов в одну лампу.</a:t>
            </a:r>
            <a:endParaRPr lang="ru-RU" dirty="0">
              <a:solidFill>
                <a:srgbClr val="000000"/>
              </a:solidFill>
            </a:endParaRPr>
          </a:p>
          <a:p>
            <a:pPr>
              <a:spcBef>
                <a:spcPts val="1400"/>
              </a:spcBef>
            </a:pPr>
            <a:r>
              <a:rPr lang="en-US" dirty="0" smtClean="0">
                <a:solidFill>
                  <a:srgbClr val="000000"/>
                </a:solidFill>
              </a:rPr>
              <a:t>Из-за этого ограничения атомно-абсорбционная спектроскопия обычно используется для анализа либо какого-то одного элемента, либо небольшой группы элементов. </a:t>
            </a:r>
          </a:p>
          <a:p>
            <a:endParaRPr lang="ru-RU" dirty="0" smtClean="0">
              <a:solidFill>
                <a:srgbClr val="4D4D4D"/>
              </a:solidFill>
            </a:endParaRPr>
          </a:p>
          <a:p>
            <a:endParaRPr lang="ru-RU" dirty="0">
              <a:solidFill>
                <a:srgbClr val="000000"/>
              </a:solidFill>
            </a:endParaRPr>
          </a:p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9" name="Rectangle 35"/>
          <p:cNvSpPr/>
          <p:nvPr/>
        </p:nvSpPr>
        <p:spPr>
          <a:xfrm>
            <a:off x="4773732" y="5292652"/>
            <a:ext cx="2971839" cy="276999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i="1" dirty="0">
                <a:solidFill>
                  <a:srgbClr val="4D4D4D"/>
                </a:solidFill>
              </a:rPr>
              <a:t>Типичная конструкция лампы с полым катодом</a:t>
            </a:r>
          </a:p>
        </p:txBody>
      </p:sp>
      <p:grpSp>
        <p:nvGrpSpPr>
          <p:cNvPr id="94" name="Gruppieren 93"/>
          <p:cNvGrpSpPr/>
          <p:nvPr/>
        </p:nvGrpSpPr>
        <p:grpSpPr>
          <a:xfrm>
            <a:off x="4629552" y="1864908"/>
            <a:ext cx="4331567" cy="2926704"/>
            <a:chOff x="4592682" y="1754298"/>
            <a:chExt cx="4331567" cy="2926704"/>
          </a:xfrm>
        </p:grpSpPr>
        <p:pic>
          <p:nvPicPr>
            <p:cNvPr id="29" name="Picture 2" descr="C:\Data\Pictures\Consumables\AA Consumables\5610101400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rcRect l="3036"/>
            <a:stretch/>
          </p:blipFill>
          <p:spPr bwMode="auto">
            <a:xfrm>
              <a:off x="4592682" y="2569764"/>
              <a:ext cx="4182521" cy="1577429"/>
            </a:xfrm>
            <a:prstGeom prst="rect">
              <a:avLst/>
            </a:prstGeom>
            <a:noFill/>
            <a:extLst>
              <a:ext uri="{909E8E84-426E-40DD-AFC4-6F175D3DCCD1}">
  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3" name="Gruppieren 92"/>
            <p:cNvGrpSpPr/>
            <p:nvPr/>
          </p:nvGrpSpPr>
          <p:grpSpPr>
            <a:xfrm>
              <a:off x="5463582" y="1754298"/>
              <a:ext cx="3460667" cy="2926704"/>
              <a:chOff x="5463582" y="1739550"/>
              <a:chExt cx="3460667" cy="2926704"/>
            </a:xfrm>
          </p:grpSpPr>
          <p:cxnSp>
            <p:nvCxnSpPr>
              <p:cNvPr id="37" name="Straight Connector 11"/>
              <p:cNvCxnSpPr/>
              <p:nvPr/>
            </p:nvCxnSpPr>
            <p:spPr>
              <a:xfrm rot="5400000" flipH="1" flipV="1">
                <a:off x="6951855" y="2087360"/>
                <a:ext cx="1303323" cy="801496"/>
              </a:xfrm>
              <a:prstGeom prst="bentConnector3">
                <a:avLst>
                  <a:gd name="adj1" fmla="val 50000"/>
                </a:avLst>
              </a:prstGeom>
              <a:ln w="9525">
                <a:solidFill>
                  <a:schemeClr val="accent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15"/>
              <p:cNvSpPr txBox="1"/>
              <p:nvPr/>
            </p:nvSpPr>
            <p:spPr>
              <a:xfrm>
                <a:off x="6876171" y="4316192"/>
                <a:ext cx="503792" cy="276999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4D4D4D"/>
                    </a:solidFill>
                  </a:rPr>
                  <a:t>Катод</a:t>
                </a:r>
              </a:p>
            </p:txBody>
          </p:sp>
          <p:sp>
            <p:nvSpPr>
              <p:cNvPr id="41" name="TextBox 18"/>
              <p:cNvSpPr txBox="1"/>
              <p:nvPr/>
            </p:nvSpPr>
            <p:spPr>
              <a:xfrm>
                <a:off x="8045008" y="1739550"/>
                <a:ext cx="451214" cy="276999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4D4D4D"/>
                    </a:solidFill>
                  </a:rPr>
                  <a:t>Анод</a:t>
                </a:r>
              </a:p>
            </p:txBody>
          </p:sp>
          <p:sp>
            <p:nvSpPr>
              <p:cNvPr id="43" name="TextBox 25"/>
              <p:cNvSpPr txBox="1"/>
              <p:nvPr/>
            </p:nvSpPr>
            <p:spPr>
              <a:xfrm>
                <a:off x="6720867" y="1739550"/>
                <a:ext cx="1273747" cy="276999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4D4D4D"/>
                    </a:solidFill>
                  </a:rPr>
                  <a:t>Газопоглотитель</a:t>
                </a:r>
              </a:p>
            </p:txBody>
          </p:sp>
          <p:sp>
            <p:nvSpPr>
              <p:cNvPr id="44" name="TextBox 27"/>
              <p:cNvSpPr txBox="1"/>
              <p:nvPr/>
            </p:nvSpPr>
            <p:spPr>
              <a:xfrm>
                <a:off x="5498108" y="4108360"/>
                <a:ext cx="858697" cy="461665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4D4D4D"/>
                    </a:solidFill>
                  </a:rPr>
                  <a:t>Пирексная</a:t>
                </a:r>
                <a:r>
                  <a:rPr sz="1200"/>
                  <a:t/>
                </a:r>
                <a:br>
                  <a:rPr sz="1200"/>
                </a:br>
                <a:r>
                  <a:rPr lang="en-US" sz="1200" dirty="0" smtClean="0">
                    <a:solidFill>
                      <a:srgbClr val="4D4D4D"/>
                    </a:solidFill>
                  </a:rPr>
                  <a:t>оболочка</a:t>
                </a:r>
              </a:p>
            </p:txBody>
          </p:sp>
          <p:sp>
            <p:nvSpPr>
              <p:cNvPr id="47" name="TextBox 32"/>
              <p:cNvSpPr txBox="1"/>
              <p:nvPr/>
            </p:nvSpPr>
            <p:spPr>
              <a:xfrm>
                <a:off x="8029200" y="4019923"/>
                <a:ext cx="895049" cy="646331"/>
              </a:xfrm>
              <a:prstGeom prst="rect">
                <a:avLst/>
              </a:prstGeom>
              <a:noFill/>
            </p:spPr>
            <p:txBody>
              <a:bodyPr wrap="square" lIns="0" rtlCol="0">
                <a:spAutoFit/>
              </a:bodyPr>
              <a:lstStyle/>
              <a:p>
                <a:r>
                  <a:rPr lang="en-US" sz="1200" dirty="0" err="1" smtClean="0">
                    <a:solidFill>
                      <a:srgbClr val="4D4D4D"/>
                    </a:solidFill>
                  </a:rPr>
                  <a:t>Электри-ческие</a:t>
                </a:r>
                <a:r>
                  <a:rPr sz="1200" dirty="0"/>
                  <a:t/>
                </a:r>
                <a:br>
                  <a:rPr sz="1200" dirty="0"/>
                </a:br>
                <a:r>
                  <a:rPr lang="en-US" sz="1200" dirty="0" smtClean="0">
                    <a:solidFill>
                      <a:srgbClr val="4D4D4D"/>
                    </a:solidFill>
                  </a:rPr>
                  <a:t>контакты</a:t>
                </a:r>
              </a:p>
            </p:txBody>
          </p:sp>
          <p:cxnSp>
            <p:nvCxnSpPr>
              <p:cNvPr id="48" name="Straight Connector 33"/>
              <p:cNvCxnSpPr/>
              <p:nvPr/>
            </p:nvCxnSpPr>
            <p:spPr>
              <a:xfrm>
                <a:off x="7976212" y="3549216"/>
                <a:ext cx="0" cy="993520"/>
              </a:xfrm>
              <a:prstGeom prst="line">
                <a:avLst/>
              </a:prstGeom>
              <a:ln w="9525">
                <a:solidFill>
                  <a:schemeClr val="accent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33"/>
              <p:cNvCxnSpPr/>
              <p:nvPr/>
            </p:nvCxnSpPr>
            <p:spPr>
              <a:xfrm>
                <a:off x="6836901" y="3381857"/>
                <a:ext cx="0" cy="1160879"/>
              </a:xfrm>
              <a:prstGeom prst="line">
                <a:avLst/>
              </a:prstGeom>
              <a:ln w="9525">
                <a:solidFill>
                  <a:schemeClr val="accent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33"/>
              <p:cNvCxnSpPr/>
              <p:nvPr/>
            </p:nvCxnSpPr>
            <p:spPr>
              <a:xfrm>
                <a:off x="5463582" y="3280880"/>
                <a:ext cx="0" cy="1257379"/>
              </a:xfrm>
              <a:prstGeom prst="line">
                <a:avLst/>
              </a:prstGeom>
              <a:ln w="9525">
                <a:solidFill>
                  <a:schemeClr val="accent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23"/>
              <p:cNvCxnSpPr/>
              <p:nvPr/>
            </p:nvCxnSpPr>
            <p:spPr>
              <a:xfrm flipV="1">
                <a:off x="6688075" y="1836446"/>
                <a:ext cx="0" cy="1169608"/>
              </a:xfrm>
              <a:prstGeom prst="line">
                <a:avLst/>
              </a:prstGeom>
              <a:ln w="9525">
                <a:solidFill>
                  <a:schemeClr val="accent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Rechteck 49"/>
          <p:cNvSpPr/>
          <p:nvPr/>
        </p:nvSpPr>
        <p:spPr>
          <a:xfrm>
            <a:off x="4788001" y="1612799"/>
            <a:ext cx="4127400" cy="3597376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228600" y="344084"/>
            <a:ext cx="8686800" cy="118623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None/>
              <a:defRPr sz="3400" b="0" kern="1200">
                <a:solidFill>
                  <a:srgbClr val="000000"/>
                </a:solidFill>
                <a:latin typeface="+mj-lt"/>
                <a:ea typeface="+mj-ea"/>
                <a:cs typeface="Arial (Body)"/>
              </a:defRPr>
            </a:lvl1pPr>
          </a:lstStyle>
          <a:p>
            <a:r>
              <a:rPr dirty="0" smtClean="0"/>
              <a:t>Атомно-абсорбционная спектроскопия</a:t>
            </a:r>
            <a:r>
              <a:t/>
            </a:r>
            <a:br/>
            <a:r>
              <a:rPr lang="en-US" sz="2800" dirty="0"/>
              <a:t>Лампа</a:t>
            </a:r>
          </a:p>
        </p:txBody>
      </p:sp>
      <p:sp>
        <p:nvSpPr>
          <p:cNvPr id="28" name="Rechteck 16"/>
          <p:cNvSpPr/>
          <p:nvPr/>
        </p:nvSpPr>
        <p:spPr>
          <a:xfrm>
            <a:off x="4788000" y="5925150"/>
            <a:ext cx="2405279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200" i="1" dirty="0">
                <a:solidFill>
                  <a:srgbClr val="4D4D4D"/>
                </a:solidFill>
              </a:rPr>
              <a:t>Подробнее см. в примечаниях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32" name="Action Button: Custom 31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33" name="Chevron 32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34" name="Chevron 33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36" name="TextBox 35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64950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46800" rIns="108000" bIns="46800">
            <a:normAutofit fontScale="90000"/>
          </a:bodyPr>
          <a:lstStyle/>
          <a:p>
            <a:r>
              <a:rPr lang="en-US" sz="3800" dirty="0">
                <a:solidFill>
                  <a:schemeClr val="tx2"/>
                </a:solidFill>
              </a:rPr>
              <a:t>Атомно-абсорбционная спектроскопия</a:t>
            </a:r>
            <a:r>
              <a:t/>
            </a:r>
            <a:br/>
            <a:r>
              <a:rPr lang="en-US" sz="3100" dirty="0" smtClean="0">
                <a:solidFill>
                  <a:srgbClr val="000000"/>
                </a:solidFill>
              </a:rPr>
              <a:t>Атомизатор </a:t>
            </a:r>
            <a:r>
              <a:t/>
            </a:r>
            <a:br/>
            <a:r>
              <a:t/>
            </a:r>
            <a:br/>
            <a:endParaRPr lang="ru-RU" sz="3100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400" y="1512000"/>
            <a:ext cx="4541897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400"/>
              </a:spcBef>
              <a:spcAft>
                <a:spcPts val="0"/>
              </a:spcAft>
            </a:pPr>
            <a:r>
              <a:rPr lang="en-US" sz="1350" dirty="0"/>
              <a:t>Атомизация </a:t>
            </a:r>
            <a:r>
              <a:rPr lang="en-US" sz="1350" b="0" dirty="0"/>
              <a:t>представляет собой процесс преобразования жидкой пробы в свободные атомы.</a:t>
            </a:r>
          </a:p>
          <a:p>
            <a:pPr>
              <a:spcBef>
                <a:spcPts val="1400"/>
              </a:spcBef>
              <a:spcAft>
                <a:spcPts val="0"/>
              </a:spcAft>
            </a:pPr>
            <a:r>
              <a:rPr lang="en-US" sz="1350" b="0" dirty="0" smtClean="0"/>
              <a:t>На схеме представлены различные этапы</a:t>
            </a:r>
            <a:r>
              <a:rPr sz="1350" dirty="0" smtClean="0"/>
              <a:t> </a:t>
            </a:r>
            <a:r>
              <a:rPr lang="en-US" sz="1350" b="0" dirty="0" smtClean="0"/>
              <a:t>атомизации, начиная с перевода элемента в раствор. </a:t>
            </a:r>
          </a:p>
          <a:p>
            <a:pPr>
              <a:spcBef>
                <a:spcPts val="1400"/>
              </a:spcBef>
              <a:spcAft>
                <a:spcPts val="0"/>
              </a:spcAft>
            </a:pPr>
            <a:r>
              <a:rPr lang="en-US" sz="1350" b="0" dirty="0" smtClean="0"/>
              <a:t>Элемент M проходит различные этапы:</a:t>
            </a:r>
          </a:p>
          <a:p>
            <a:pPr marL="230400" indent="-2304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527175" algn="l"/>
              </a:tabLst>
            </a:pPr>
            <a:r>
              <a:rPr lang="en-US" sz="1350" b="0" dirty="0" smtClean="0"/>
              <a:t>Раствор:	MA</a:t>
            </a:r>
            <a:r>
              <a:rPr lang="en-US" sz="1350" b="0" i="1" baseline="-25000" dirty="0" smtClean="0"/>
              <a:t>жидк</a:t>
            </a:r>
            <a:r>
              <a:rPr lang="en-US" sz="1350" b="0" dirty="0" smtClean="0"/>
              <a:t> (соединение)</a:t>
            </a:r>
          </a:p>
          <a:p>
            <a:pPr marL="230400" indent="-2304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527175" algn="l"/>
              </a:tabLst>
            </a:pPr>
            <a:r>
              <a:rPr lang="en-US" sz="1350" b="0" dirty="0" smtClean="0"/>
              <a:t>Распыление:	MA</a:t>
            </a:r>
            <a:r>
              <a:rPr lang="en-US" sz="1350" b="0" i="1" baseline="-25000" dirty="0" smtClean="0"/>
              <a:t>жидк</a:t>
            </a:r>
            <a:r>
              <a:rPr sz="1350" dirty="0" smtClean="0"/>
              <a:t> </a:t>
            </a:r>
            <a:r>
              <a:rPr lang="en-US" sz="1350" b="0" dirty="0"/>
              <a:t>(соединение)</a:t>
            </a:r>
            <a:endParaRPr lang="ru-RU" sz="1350" b="0" baseline="30000" dirty="0" smtClean="0"/>
          </a:p>
          <a:p>
            <a:pPr marL="230400" indent="-2304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527175" algn="l"/>
              </a:tabLst>
            </a:pPr>
            <a:r>
              <a:rPr lang="en-US" sz="1350" b="0" dirty="0" smtClean="0"/>
              <a:t>Десольватация:	MA</a:t>
            </a:r>
            <a:r>
              <a:rPr lang="en-US" sz="1350" b="0" i="1" baseline="-25000" dirty="0" smtClean="0"/>
              <a:t>тв</a:t>
            </a:r>
            <a:r>
              <a:rPr lang="en-US" sz="1350" b="0" dirty="0" smtClean="0"/>
              <a:t> (A = анион из раствора)</a:t>
            </a:r>
          </a:p>
          <a:p>
            <a:pPr marL="230400" indent="-2304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527175" algn="l"/>
              </a:tabLst>
            </a:pPr>
            <a:r>
              <a:rPr lang="en-US" sz="1350" b="0" dirty="0" smtClean="0"/>
              <a:t>Испарение:	MA</a:t>
            </a:r>
            <a:r>
              <a:rPr lang="en-US" sz="1350" b="0" i="1" baseline="-25000" dirty="0" smtClean="0"/>
              <a:t>газ</a:t>
            </a:r>
          </a:p>
          <a:p>
            <a:pPr marL="230400" indent="-2304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527175" algn="l"/>
              </a:tabLst>
            </a:pPr>
            <a:r>
              <a:rPr lang="en-US" sz="1350" b="0" dirty="0" smtClean="0"/>
              <a:t>Атомизация:	M</a:t>
            </a:r>
            <a:r>
              <a:rPr lang="en-US" sz="1350" b="0" baseline="30000" dirty="0" smtClean="0"/>
              <a:t>0</a:t>
            </a:r>
          </a:p>
          <a:p>
            <a:pPr marL="230400" indent="-2304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527175" algn="l"/>
              </a:tabLst>
            </a:pPr>
            <a:r>
              <a:rPr lang="en-US" sz="1350" b="0" dirty="0" smtClean="0"/>
              <a:t>Возбуждение:	M*</a:t>
            </a:r>
          </a:p>
          <a:p>
            <a:pPr marL="230400" indent="-2304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527175" algn="l"/>
              </a:tabLst>
            </a:pPr>
            <a:r>
              <a:rPr lang="en-US" sz="1350" b="0" dirty="0" smtClean="0"/>
              <a:t>Ионизация:	M</a:t>
            </a:r>
            <a:r>
              <a:rPr lang="en-US" sz="1350" b="0" baseline="30000" dirty="0" smtClean="0"/>
              <a:t>+</a:t>
            </a:r>
            <a:endParaRPr lang="ru-RU" sz="1350" b="0" dirty="0">
              <a:solidFill>
                <a:srgbClr val="000000"/>
              </a:solidFill>
            </a:endParaRPr>
          </a:p>
        </p:txBody>
      </p:sp>
      <p:sp>
        <p:nvSpPr>
          <p:cNvPr id="170" name="Rechteck 169"/>
          <p:cNvSpPr/>
          <p:nvPr/>
        </p:nvSpPr>
        <p:spPr>
          <a:xfrm>
            <a:off x="4788001" y="1612799"/>
            <a:ext cx="4129200" cy="4320000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5" name="Gruppieren 4"/>
          <p:cNvGrpSpPr/>
          <p:nvPr/>
        </p:nvGrpSpPr>
        <p:grpSpPr>
          <a:xfrm>
            <a:off x="4991010" y="1810206"/>
            <a:ext cx="3921657" cy="3915507"/>
            <a:chOff x="5076735" y="1800083"/>
            <a:chExt cx="3921657" cy="3915507"/>
          </a:xfrm>
        </p:grpSpPr>
        <p:grpSp>
          <p:nvGrpSpPr>
            <p:cNvPr id="103" name="Group 23"/>
            <p:cNvGrpSpPr/>
            <p:nvPr/>
          </p:nvGrpSpPr>
          <p:grpSpPr>
            <a:xfrm>
              <a:off x="5076735" y="1800083"/>
              <a:ext cx="3921657" cy="3915507"/>
              <a:chOff x="2635213" y="1438275"/>
              <a:chExt cx="3913807" cy="4373563"/>
            </a:xfrm>
          </p:grpSpPr>
          <p:sp>
            <p:nvSpPr>
              <p:cNvPr id="104" name="Oval 24"/>
              <p:cNvSpPr>
                <a:spLocks noChangeArrowheads="1"/>
              </p:cNvSpPr>
              <p:nvPr/>
            </p:nvSpPr>
            <p:spPr bwMode="blackWhite">
              <a:xfrm>
                <a:off x="4102100" y="4899025"/>
                <a:ext cx="269875" cy="84138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05" name="Oval 8"/>
              <p:cNvSpPr>
                <a:spLocks noChangeArrowheads="1"/>
              </p:cNvSpPr>
              <p:nvPr/>
            </p:nvSpPr>
            <p:spPr bwMode="blackWhite">
              <a:xfrm>
                <a:off x="4524375" y="4732338"/>
                <a:ext cx="109538" cy="117475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06" name="Oval 9"/>
              <p:cNvSpPr>
                <a:spLocks noChangeArrowheads="1"/>
              </p:cNvSpPr>
              <p:nvPr/>
            </p:nvSpPr>
            <p:spPr bwMode="blackWhite">
              <a:xfrm>
                <a:off x="4611688" y="4864100"/>
                <a:ext cx="109537" cy="117475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07" name="Oval 10"/>
              <p:cNvSpPr>
                <a:spLocks noChangeArrowheads="1"/>
              </p:cNvSpPr>
              <p:nvPr/>
            </p:nvSpPr>
            <p:spPr bwMode="blackWhite">
              <a:xfrm>
                <a:off x="4598988" y="4630738"/>
                <a:ext cx="111125" cy="117475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08" name="Oval 11"/>
              <p:cNvSpPr>
                <a:spLocks noChangeArrowheads="1"/>
              </p:cNvSpPr>
              <p:nvPr/>
            </p:nvSpPr>
            <p:spPr bwMode="blackWhite">
              <a:xfrm>
                <a:off x="4692650" y="4749800"/>
                <a:ext cx="111125" cy="117475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09" name="Oval 12"/>
              <p:cNvSpPr>
                <a:spLocks noChangeArrowheads="1"/>
              </p:cNvSpPr>
              <p:nvPr/>
            </p:nvSpPr>
            <p:spPr bwMode="blackWhite">
              <a:xfrm>
                <a:off x="4513263" y="4886325"/>
                <a:ext cx="109537" cy="11588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10" name="Oval 13"/>
              <p:cNvSpPr>
                <a:spLocks noChangeArrowheads="1"/>
              </p:cNvSpPr>
              <p:nvPr/>
            </p:nvSpPr>
            <p:spPr bwMode="blackWhite">
              <a:xfrm>
                <a:off x="4467225" y="4713288"/>
                <a:ext cx="109538" cy="117475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11" name="AutoShape 14"/>
              <p:cNvSpPr>
                <a:spLocks noChangeArrowheads="1"/>
              </p:cNvSpPr>
              <p:nvPr/>
            </p:nvSpPr>
            <p:spPr bwMode="blackWhite">
              <a:xfrm>
                <a:off x="4133397" y="1951038"/>
                <a:ext cx="193675" cy="276225"/>
              </a:xfrm>
              <a:prstGeom prst="upArrow">
                <a:avLst>
                  <a:gd name="adj1" fmla="val 50000"/>
                  <a:gd name="adj2" fmla="val 71292"/>
                </a:avLst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12" name="AutoShape 15"/>
              <p:cNvSpPr>
                <a:spLocks noChangeArrowheads="1"/>
              </p:cNvSpPr>
              <p:nvPr/>
            </p:nvSpPr>
            <p:spPr bwMode="blackWhite">
              <a:xfrm>
                <a:off x="4133397" y="2730501"/>
                <a:ext cx="193675" cy="276225"/>
              </a:xfrm>
              <a:prstGeom prst="upArrow">
                <a:avLst>
                  <a:gd name="adj1" fmla="val 50000"/>
                  <a:gd name="adj2" fmla="val 71292"/>
                </a:avLst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13" name="AutoShape 16"/>
              <p:cNvSpPr>
                <a:spLocks noChangeArrowheads="1"/>
              </p:cNvSpPr>
              <p:nvPr/>
            </p:nvSpPr>
            <p:spPr bwMode="blackWhite">
              <a:xfrm>
                <a:off x="4133397" y="3972511"/>
                <a:ext cx="193675" cy="276225"/>
              </a:xfrm>
              <a:prstGeom prst="upArrow">
                <a:avLst>
                  <a:gd name="adj1" fmla="val 50000"/>
                  <a:gd name="adj2" fmla="val 71292"/>
                </a:avLst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15" name="Oval 18"/>
              <p:cNvSpPr>
                <a:spLocks noChangeArrowheads="1"/>
              </p:cNvSpPr>
              <p:nvPr/>
            </p:nvSpPr>
            <p:spPr bwMode="blackWhite">
              <a:xfrm>
                <a:off x="4187825" y="4308475"/>
                <a:ext cx="61913" cy="66675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16" name="Oval 19"/>
              <p:cNvSpPr>
                <a:spLocks noChangeArrowheads="1"/>
              </p:cNvSpPr>
              <p:nvPr/>
            </p:nvSpPr>
            <p:spPr bwMode="blackWhite">
              <a:xfrm>
                <a:off x="4289425" y="4354513"/>
                <a:ext cx="61913" cy="6508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17" name="Oval 20"/>
              <p:cNvSpPr>
                <a:spLocks noChangeArrowheads="1"/>
              </p:cNvSpPr>
              <p:nvPr/>
            </p:nvSpPr>
            <p:spPr bwMode="blackWhite">
              <a:xfrm>
                <a:off x="4084638" y="4367213"/>
                <a:ext cx="61912" cy="6508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18" name="Oval 21"/>
              <p:cNvSpPr>
                <a:spLocks noChangeArrowheads="1"/>
              </p:cNvSpPr>
              <p:nvPr/>
            </p:nvSpPr>
            <p:spPr bwMode="blackWhite">
              <a:xfrm>
                <a:off x="4191000" y="4416425"/>
                <a:ext cx="61913" cy="6508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19" name="Oval 22"/>
              <p:cNvSpPr>
                <a:spLocks noChangeArrowheads="1"/>
              </p:cNvSpPr>
              <p:nvPr/>
            </p:nvSpPr>
            <p:spPr bwMode="blackWhite">
              <a:xfrm>
                <a:off x="4121150" y="4467225"/>
                <a:ext cx="63500" cy="6508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20" name="Oval 23"/>
              <p:cNvSpPr>
                <a:spLocks noChangeArrowheads="1"/>
              </p:cNvSpPr>
              <p:nvPr/>
            </p:nvSpPr>
            <p:spPr bwMode="blackWhite">
              <a:xfrm>
                <a:off x="4283075" y="4452938"/>
                <a:ext cx="61913" cy="66675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21" name="Line 24"/>
              <p:cNvSpPr>
                <a:spLocks noChangeShapeType="1"/>
              </p:cNvSpPr>
              <p:nvPr/>
            </p:nvSpPr>
            <p:spPr bwMode="blackWhite">
              <a:xfrm flipV="1">
                <a:off x="2635213" y="1808162"/>
                <a:ext cx="3688929" cy="0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lgDash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22" name="Oval 25"/>
              <p:cNvSpPr>
                <a:spLocks noChangeArrowheads="1"/>
              </p:cNvSpPr>
              <p:nvPr/>
            </p:nvSpPr>
            <p:spPr bwMode="blackWhite">
              <a:xfrm>
                <a:off x="3749675" y="1757363"/>
                <a:ext cx="130175" cy="15875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23" name="Oval 26"/>
              <p:cNvSpPr>
                <a:spLocks noChangeArrowheads="1"/>
              </p:cNvSpPr>
              <p:nvPr/>
            </p:nvSpPr>
            <p:spPr bwMode="blackWhite">
              <a:xfrm>
                <a:off x="4327525" y="1614488"/>
                <a:ext cx="130175" cy="15875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24" name="Oval 27"/>
              <p:cNvSpPr>
                <a:spLocks noChangeArrowheads="1"/>
              </p:cNvSpPr>
              <p:nvPr/>
            </p:nvSpPr>
            <p:spPr bwMode="blackWhite">
              <a:xfrm>
                <a:off x="4713287" y="1919288"/>
                <a:ext cx="130175" cy="16033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25" name="Oval 28"/>
              <p:cNvSpPr>
                <a:spLocks noChangeArrowheads="1"/>
              </p:cNvSpPr>
              <p:nvPr/>
            </p:nvSpPr>
            <p:spPr bwMode="blackWhite">
              <a:xfrm>
                <a:off x="4408488" y="2562225"/>
                <a:ext cx="130175" cy="16033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26" name="Oval 29"/>
              <p:cNvSpPr>
                <a:spLocks noChangeArrowheads="1"/>
              </p:cNvSpPr>
              <p:nvPr/>
            </p:nvSpPr>
            <p:spPr bwMode="blackWhite">
              <a:xfrm>
                <a:off x="4267200" y="2185988"/>
                <a:ext cx="219075" cy="22701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27" name="Oval 30"/>
              <p:cNvSpPr>
                <a:spLocks noChangeArrowheads="1"/>
              </p:cNvSpPr>
              <p:nvPr/>
            </p:nvSpPr>
            <p:spPr bwMode="blackWhite">
              <a:xfrm>
                <a:off x="4178300" y="2276475"/>
                <a:ext cx="130175" cy="16033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28" name="Oval 31"/>
              <p:cNvSpPr>
                <a:spLocks noChangeArrowheads="1"/>
              </p:cNvSpPr>
              <p:nvPr/>
            </p:nvSpPr>
            <p:spPr bwMode="blackWhite">
              <a:xfrm>
                <a:off x="3911600" y="2446338"/>
                <a:ext cx="217488" cy="22701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29" name="Oval 32"/>
              <p:cNvSpPr>
                <a:spLocks noChangeArrowheads="1"/>
              </p:cNvSpPr>
              <p:nvPr/>
            </p:nvSpPr>
            <p:spPr bwMode="blackWhite">
              <a:xfrm>
                <a:off x="3849688" y="2478088"/>
                <a:ext cx="130175" cy="16033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30" name="Oval 33"/>
              <p:cNvSpPr>
                <a:spLocks noChangeArrowheads="1"/>
              </p:cNvSpPr>
              <p:nvPr/>
            </p:nvSpPr>
            <p:spPr bwMode="blackWhite">
              <a:xfrm>
                <a:off x="4008437" y="1698625"/>
                <a:ext cx="217488" cy="2286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31" name="Oval 34"/>
              <p:cNvSpPr>
                <a:spLocks noChangeArrowheads="1"/>
              </p:cNvSpPr>
              <p:nvPr/>
            </p:nvSpPr>
            <p:spPr bwMode="blackWhite">
              <a:xfrm>
                <a:off x="4246563" y="2478088"/>
                <a:ext cx="217487" cy="2286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32" name="Oval 35"/>
              <p:cNvSpPr>
                <a:spLocks noChangeArrowheads="1"/>
              </p:cNvSpPr>
              <p:nvPr/>
            </p:nvSpPr>
            <p:spPr bwMode="blackWhite">
              <a:xfrm>
                <a:off x="4492625" y="1438275"/>
                <a:ext cx="219075" cy="2286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33" name="Oval 36"/>
              <p:cNvSpPr>
                <a:spLocks noChangeArrowheads="1"/>
              </p:cNvSpPr>
              <p:nvPr/>
            </p:nvSpPr>
            <p:spPr bwMode="blackWhite">
              <a:xfrm>
                <a:off x="4435475" y="1803400"/>
                <a:ext cx="217487" cy="227013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34" name="Oval 37"/>
              <p:cNvSpPr>
                <a:spLocks noChangeArrowheads="1"/>
              </p:cNvSpPr>
              <p:nvPr/>
            </p:nvSpPr>
            <p:spPr bwMode="blackWhite">
              <a:xfrm>
                <a:off x="4168775" y="3033713"/>
                <a:ext cx="46038" cy="46037"/>
              </a:xfrm>
              <a:prstGeom prst="ellips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35" name="Oval 38"/>
              <p:cNvSpPr>
                <a:spLocks noChangeArrowheads="1"/>
              </p:cNvSpPr>
              <p:nvPr/>
            </p:nvSpPr>
            <p:spPr bwMode="blackWhite">
              <a:xfrm>
                <a:off x="4003675" y="3079750"/>
                <a:ext cx="44450" cy="46038"/>
              </a:xfrm>
              <a:prstGeom prst="ellips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36" name="Oval 39"/>
              <p:cNvSpPr>
                <a:spLocks noChangeArrowheads="1"/>
              </p:cNvSpPr>
              <p:nvPr/>
            </p:nvSpPr>
            <p:spPr bwMode="blackWhite">
              <a:xfrm>
                <a:off x="4090988" y="3109913"/>
                <a:ext cx="46037" cy="46037"/>
              </a:xfrm>
              <a:prstGeom prst="ellips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37" name="Oval 40"/>
              <p:cNvSpPr>
                <a:spLocks noChangeArrowheads="1"/>
              </p:cNvSpPr>
              <p:nvPr/>
            </p:nvSpPr>
            <p:spPr bwMode="blackWhite">
              <a:xfrm>
                <a:off x="4071938" y="3195638"/>
                <a:ext cx="44450" cy="46037"/>
              </a:xfrm>
              <a:prstGeom prst="ellips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38" name="Oval 41"/>
              <p:cNvSpPr>
                <a:spLocks noChangeArrowheads="1"/>
              </p:cNvSpPr>
              <p:nvPr/>
            </p:nvSpPr>
            <p:spPr bwMode="blackWhite">
              <a:xfrm>
                <a:off x="4197350" y="3155950"/>
                <a:ext cx="44450" cy="46038"/>
              </a:xfrm>
              <a:prstGeom prst="ellips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39" name="Oval 42"/>
              <p:cNvSpPr>
                <a:spLocks noChangeArrowheads="1"/>
              </p:cNvSpPr>
              <p:nvPr/>
            </p:nvSpPr>
            <p:spPr bwMode="blackWhite">
              <a:xfrm>
                <a:off x="4321175" y="3078163"/>
                <a:ext cx="44450" cy="46037"/>
              </a:xfrm>
              <a:prstGeom prst="ellips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40" name="Oval 43"/>
              <p:cNvSpPr>
                <a:spLocks noChangeArrowheads="1"/>
              </p:cNvSpPr>
              <p:nvPr/>
            </p:nvSpPr>
            <p:spPr bwMode="blackWhite">
              <a:xfrm>
                <a:off x="4330700" y="3182938"/>
                <a:ext cx="46038" cy="46037"/>
              </a:xfrm>
              <a:prstGeom prst="ellips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41" name="Rectangle 44"/>
              <p:cNvSpPr>
                <a:spLocks noChangeArrowheads="1"/>
              </p:cNvSpPr>
              <p:nvPr/>
            </p:nvSpPr>
            <p:spPr bwMode="blackWhite">
              <a:xfrm>
                <a:off x="2635214" y="1525587"/>
                <a:ext cx="943303" cy="285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44450" rIns="90488" bIns="4445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/>
                  <a:t>Пучок света</a:t>
                </a:r>
              </a:p>
            </p:txBody>
          </p:sp>
          <p:sp>
            <p:nvSpPr>
              <p:cNvPr id="142" name="Rectangle 45"/>
              <p:cNvSpPr>
                <a:spLocks noChangeArrowheads="1"/>
              </p:cNvSpPr>
              <p:nvPr/>
            </p:nvSpPr>
            <p:spPr bwMode="blackWhite">
              <a:xfrm>
                <a:off x="2635214" y="1876928"/>
                <a:ext cx="948359" cy="285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44450" rIns="90488" bIns="4445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/>
                  <a:t>Атомизация</a:t>
                </a:r>
              </a:p>
            </p:txBody>
          </p:sp>
          <p:sp>
            <p:nvSpPr>
              <p:cNvPr id="143" name="Rectangle 46"/>
              <p:cNvSpPr>
                <a:spLocks noChangeArrowheads="1"/>
              </p:cNvSpPr>
              <p:nvPr/>
            </p:nvSpPr>
            <p:spPr bwMode="blackWhite">
              <a:xfrm>
                <a:off x="2635214" y="2171903"/>
                <a:ext cx="871888" cy="285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44450" rIns="90488" bIns="4445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/>
                  <a:t>Испарение</a:t>
                </a:r>
              </a:p>
            </p:txBody>
          </p:sp>
          <p:sp>
            <p:nvSpPr>
              <p:cNvPr id="144" name="Rectangle 47"/>
              <p:cNvSpPr>
                <a:spLocks noChangeArrowheads="1"/>
              </p:cNvSpPr>
              <p:nvPr/>
            </p:nvSpPr>
            <p:spPr bwMode="blackWhite">
              <a:xfrm>
                <a:off x="2635214" y="2454681"/>
                <a:ext cx="1278236" cy="285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44450" rIns="90488" bIns="4445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/>
                  <a:t>Жидкий расплав</a:t>
                </a:r>
              </a:p>
            </p:txBody>
          </p:sp>
          <p:sp>
            <p:nvSpPr>
              <p:cNvPr id="145" name="Rectangle 48"/>
              <p:cNvSpPr>
                <a:spLocks noChangeArrowheads="1"/>
              </p:cNvSpPr>
              <p:nvPr/>
            </p:nvSpPr>
            <p:spPr bwMode="blackWhite">
              <a:xfrm>
                <a:off x="2635214" y="3006725"/>
                <a:ext cx="1296665" cy="285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44450" rIns="90488" bIns="4445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/>
                  <a:t>Твердая частица</a:t>
                </a:r>
              </a:p>
            </p:txBody>
          </p:sp>
          <p:sp>
            <p:nvSpPr>
              <p:cNvPr id="146" name="Rectangle 49"/>
              <p:cNvSpPr>
                <a:spLocks noChangeArrowheads="1"/>
              </p:cNvSpPr>
              <p:nvPr/>
            </p:nvSpPr>
            <p:spPr bwMode="blackWhite">
              <a:xfrm>
                <a:off x="2635214" y="3704238"/>
                <a:ext cx="762846" cy="285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44450" rIns="90488" bIns="4445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/>
                  <a:t>Аэрозоль</a:t>
                </a:r>
              </a:p>
            </p:txBody>
          </p:sp>
          <p:sp>
            <p:nvSpPr>
              <p:cNvPr id="147" name="Rectangle 50"/>
              <p:cNvSpPr>
                <a:spLocks noChangeArrowheads="1"/>
              </p:cNvSpPr>
              <p:nvPr/>
            </p:nvSpPr>
            <p:spPr bwMode="blackWhite">
              <a:xfrm>
                <a:off x="5149839" y="1865313"/>
                <a:ext cx="1399181" cy="285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44450" rIns="90488" bIns="4445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>
                    <a:solidFill>
                      <a:schemeClr val="accent1">
                        <a:lumMod val="75000"/>
                      </a:schemeClr>
                    </a:solidFill>
                  </a:rPr>
                  <a:t>Свободные атомы</a:t>
                </a:r>
              </a:p>
            </p:txBody>
          </p:sp>
          <p:sp>
            <p:nvSpPr>
              <p:cNvPr id="148" name="Rectangle 51"/>
              <p:cNvSpPr>
                <a:spLocks noChangeArrowheads="1"/>
              </p:cNvSpPr>
              <p:nvPr/>
            </p:nvSpPr>
            <p:spPr bwMode="blackWhite">
              <a:xfrm>
                <a:off x="5149839" y="2619376"/>
                <a:ext cx="957702" cy="471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44450" rIns="90488" bIns="4445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>
                    <a:solidFill>
                      <a:schemeClr val="accent1">
                        <a:lumMod val="75000"/>
                      </a:schemeClr>
                    </a:solidFill>
                  </a:rPr>
                  <a:t>Разложение</a:t>
                </a:r>
              </a:p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>
                    <a:solidFill>
                      <a:schemeClr val="accent1">
                        <a:lumMod val="75000"/>
                      </a:schemeClr>
                    </a:solidFill>
                  </a:rPr>
                  <a:t>соединения</a:t>
                </a:r>
              </a:p>
            </p:txBody>
          </p:sp>
          <p:sp>
            <p:nvSpPr>
              <p:cNvPr id="149" name="Rectangle 52"/>
              <p:cNvSpPr>
                <a:spLocks noChangeArrowheads="1"/>
              </p:cNvSpPr>
              <p:nvPr/>
            </p:nvSpPr>
            <p:spPr bwMode="blackWhite">
              <a:xfrm>
                <a:off x="5149836" y="3333750"/>
                <a:ext cx="1181737" cy="285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44450" rIns="90488" bIns="4445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>
                    <a:solidFill>
                      <a:schemeClr val="accent1">
                        <a:lumMod val="75000"/>
                      </a:schemeClr>
                    </a:solidFill>
                  </a:rPr>
                  <a:t>Десольватация</a:t>
                </a:r>
              </a:p>
            </p:txBody>
          </p:sp>
          <p:sp>
            <p:nvSpPr>
              <p:cNvPr id="150" name="Rectangle 53"/>
              <p:cNvSpPr>
                <a:spLocks noChangeArrowheads="1"/>
              </p:cNvSpPr>
              <p:nvPr/>
            </p:nvSpPr>
            <p:spPr bwMode="blackWhite">
              <a:xfrm>
                <a:off x="5149836" y="3978319"/>
                <a:ext cx="1276509" cy="285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44450" rIns="90488" bIns="4445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>
                    <a:solidFill>
                      <a:schemeClr val="accent1">
                        <a:lumMod val="75000"/>
                      </a:schemeClr>
                    </a:solidFill>
                  </a:rPr>
                  <a:t>Перемешивание</a:t>
                </a:r>
              </a:p>
            </p:txBody>
          </p:sp>
          <p:sp>
            <p:nvSpPr>
              <p:cNvPr id="151" name="Rectangle 54"/>
              <p:cNvSpPr>
                <a:spLocks noChangeArrowheads="1"/>
              </p:cNvSpPr>
              <p:nvPr/>
            </p:nvSpPr>
            <p:spPr bwMode="blackWhite">
              <a:xfrm>
                <a:off x="5149836" y="4694837"/>
                <a:ext cx="973956" cy="28591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44450" rIns="90488" bIns="4445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>
                    <a:solidFill>
                      <a:schemeClr val="accent1">
                        <a:lumMod val="75000"/>
                      </a:schemeClr>
                    </a:solidFill>
                  </a:rPr>
                  <a:t>Распыление</a:t>
                </a:r>
              </a:p>
            </p:txBody>
          </p:sp>
          <p:sp>
            <p:nvSpPr>
              <p:cNvPr id="152" name="Rectangle 55"/>
              <p:cNvSpPr>
                <a:spLocks noChangeArrowheads="1"/>
              </p:cNvSpPr>
              <p:nvPr/>
            </p:nvSpPr>
            <p:spPr bwMode="blackWhite">
              <a:xfrm>
                <a:off x="5149836" y="5230813"/>
                <a:ext cx="905485" cy="471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44450" rIns="90488" bIns="4445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>
                    <a:solidFill>
                      <a:schemeClr val="accent1">
                        <a:lumMod val="75000"/>
                      </a:schemeClr>
                    </a:solidFill>
                  </a:rPr>
                  <a:t>Осаждение</a:t>
                </a:r>
              </a:p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>
                    <a:solidFill>
                      <a:schemeClr val="accent1">
                        <a:lumMod val="75000"/>
                      </a:schemeClr>
                    </a:solidFill>
                  </a:rPr>
                  <a:t>капель</a:t>
                </a:r>
              </a:p>
            </p:txBody>
          </p:sp>
          <p:sp>
            <p:nvSpPr>
              <p:cNvPr id="153" name="Rectangle 56"/>
              <p:cNvSpPr>
                <a:spLocks noChangeArrowheads="1"/>
              </p:cNvSpPr>
              <p:nvPr/>
            </p:nvSpPr>
            <p:spPr bwMode="blackWhite">
              <a:xfrm>
                <a:off x="2635214" y="5422169"/>
                <a:ext cx="669866" cy="285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44450" rIns="90488" bIns="4445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AU" sz="1200" dirty="0"/>
                  <a:t>Раствор</a:t>
                </a:r>
              </a:p>
            </p:txBody>
          </p:sp>
          <p:sp>
            <p:nvSpPr>
              <p:cNvPr id="154" name="Oval 57"/>
              <p:cNvSpPr>
                <a:spLocks noChangeArrowheads="1"/>
              </p:cNvSpPr>
              <p:nvPr/>
            </p:nvSpPr>
            <p:spPr bwMode="blackWhite">
              <a:xfrm>
                <a:off x="4384675" y="3738563"/>
                <a:ext cx="44450" cy="5238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55" name="Oval 58"/>
              <p:cNvSpPr>
                <a:spLocks noChangeArrowheads="1"/>
              </p:cNvSpPr>
              <p:nvPr/>
            </p:nvSpPr>
            <p:spPr bwMode="blackWhite">
              <a:xfrm>
                <a:off x="4219575" y="3683000"/>
                <a:ext cx="46038" cy="5238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56" name="Oval 59"/>
              <p:cNvSpPr>
                <a:spLocks noChangeArrowheads="1"/>
              </p:cNvSpPr>
              <p:nvPr/>
            </p:nvSpPr>
            <p:spPr bwMode="blackWhite">
              <a:xfrm>
                <a:off x="4070350" y="3741738"/>
                <a:ext cx="44450" cy="5238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57" name="Oval 60"/>
              <p:cNvSpPr>
                <a:spLocks noChangeArrowheads="1"/>
              </p:cNvSpPr>
              <p:nvPr/>
            </p:nvSpPr>
            <p:spPr bwMode="blackWhite">
              <a:xfrm>
                <a:off x="4116388" y="3856038"/>
                <a:ext cx="44450" cy="5238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58" name="Oval 61"/>
              <p:cNvSpPr>
                <a:spLocks noChangeArrowheads="1"/>
              </p:cNvSpPr>
              <p:nvPr/>
            </p:nvSpPr>
            <p:spPr bwMode="blackWhite">
              <a:xfrm>
                <a:off x="4230688" y="3822700"/>
                <a:ext cx="46037" cy="5238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59" name="Oval 62"/>
              <p:cNvSpPr>
                <a:spLocks noChangeArrowheads="1"/>
              </p:cNvSpPr>
              <p:nvPr/>
            </p:nvSpPr>
            <p:spPr bwMode="blackWhite">
              <a:xfrm>
                <a:off x="4360863" y="3849688"/>
                <a:ext cx="46037" cy="5238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60" name="AutoShape 63"/>
              <p:cNvSpPr>
                <a:spLocks noChangeArrowheads="1"/>
              </p:cNvSpPr>
              <p:nvPr/>
            </p:nvSpPr>
            <p:spPr bwMode="blackWhite">
              <a:xfrm>
                <a:off x="4133397" y="3302168"/>
                <a:ext cx="193675" cy="276225"/>
              </a:xfrm>
              <a:prstGeom prst="upArrow">
                <a:avLst>
                  <a:gd name="adj1" fmla="val 50000"/>
                  <a:gd name="adj2" fmla="val 71292"/>
                </a:avLst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61" name="Oval 64"/>
              <p:cNvSpPr>
                <a:spLocks noChangeArrowheads="1"/>
              </p:cNvSpPr>
              <p:nvPr/>
            </p:nvSpPr>
            <p:spPr bwMode="blackWhite">
              <a:xfrm>
                <a:off x="4098925" y="4872038"/>
                <a:ext cx="269875" cy="8255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62" name="Line 65"/>
              <p:cNvSpPr>
                <a:spLocks noChangeShapeType="1"/>
              </p:cNvSpPr>
              <p:nvPr/>
            </p:nvSpPr>
            <p:spPr bwMode="blackWhite">
              <a:xfrm>
                <a:off x="4095750" y="4922838"/>
                <a:ext cx="1588" cy="14287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63" name="Line 66"/>
              <p:cNvSpPr>
                <a:spLocks noChangeShapeType="1"/>
              </p:cNvSpPr>
              <p:nvPr/>
            </p:nvSpPr>
            <p:spPr bwMode="blackWhite">
              <a:xfrm>
                <a:off x="4371975" y="4927600"/>
                <a:ext cx="1588" cy="14288"/>
              </a:xfrm>
              <a:prstGeom prst="line">
                <a:avLst/>
              </a:prstGeom>
              <a:noFill/>
              <a:ln w="12700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64" name="Oval 67"/>
              <p:cNvSpPr>
                <a:spLocks noChangeArrowheads="1"/>
              </p:cNvSpPr>
              <p:nvPr/>
            </p:nvSpPr>
            <p:spPr bwMode="blackWhite">
              <a:xfrm>
                <a:off x="3995738" y="5459412"/>
                <a:ext cx="493712" cy="7302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65" name="Freeform 68"/>
              <p:cNvSpPr>
                <a:spLocks/>
              </p:cNvSpPr>
              <p:nvPr/>
            </p:nvSpPr>
            <p:spPr bwMode="blackWhite">
              <a:xfrm>
                <a:off x="3983038" y="5503863"/>
                <a:ext cx="515937" cy="303212"/>
              </a:xfrm>
              <a:custGeom>
                <a:avLst/>
                <a:gdLst>
                  <a:gd name="T0" fmla="*/ 0 w 325"/>
                  <a:gd name="T1" fmla="*/ 2147483647 h 191"/>
                  <a:gd name="T2" fmla="*/ 0 w 325"/>
                  <a:gd name="T3" fmla="*/ 2147483647 h 191"/>
                  <a:gd name="T4" fmla="*/ 2147483647 w 325"/>
                  <a:gd name="T5" fmla="*/ 2147483647 h 191"/>
                  <a:gd name="T6" fmla="*/ 2147483647 w 325"/>
                  <a:gd name="T7" fmla="*/ 2147483647 h 191"/>
                  <a:gd name="T8" fmla="*/ 2147483647 w 325"/>
                  <a:gd name="T9" fmla="*/ 2147483647 h 191"/>
                  <a:gd name="T10" fmla="*/ 2147483647 w 325"/>
                  <a:gd name="T11" fmla="*/ 2147483647 h 191"/>
                  <a:gd name="T12" fmla="*/ 2147483647 w 325"/>
                  <a:gd name="T13" fmla="*/ 2147483647 h 191"/>
                  <a:gd name="T14" fmla="*/ 2147483647 w 325"/>
                  <a:gd name="T15" fmla="*/ 2147483647 h 191"/>
                  <a:gd name="T16" fmla="*/ 2147483647 w 325"/>
                  <a:gd name="T17" fmla="*/ 2147483647 h 191"/>
                  <a:gd name="T18" fmla="*/ 2147483647 w 325"/>
                  <a:gd name="T19" fmla="*/ 2147483647 h 191"/>
                  <a:gd name="T20" fmla="*/ 2147483647 w 325"/>
                  <a:gd name="T21" fmla="*/ 2147483647 h 191"/>
                  <a:gd name="T22" fmla="*/ 2147483647 w 325"/>
                  <a:gd name="T23" fmla="*/ 2147483647 h 191"/>
                  <a:gd name="T24" fmla="*/ 2147483647 w 325"/>
                  <a:gd name="T25" fmla="*/ 2147483647 h 191"/>
                  <a:gd name="T26" fmla="*/ 2147483647 w 325"/>
                  <a:gd name="T27" fmla="*/ 2147483647 h 191"/>
                  <a:gd name="T28" fmla="*/ 2147483647 w 325"/>
                  <a:gd name="T29" fmla="*/ 2147483647 h 191"/>
                  <a:gd name="T30" fmla="*/ 2147483647 w 325"/>
                  <a:gd name="T31" fmla="*/ 2147483647 h 191"/>
                  <a:gd name="T32" fmla="*/ 2147483647 w 325"/>
                  <a:gd name="T33" fmla="*/ 0 h 191"/>
                  <a:gd name="T34" fmla="*/ 2147483647 w 325"/>
                  <a:gd name="T35" fmla="*/ 2147483647 h 191"/>
                  <a:gd name="T36" fmla="*/ 2147483647 w 325"/>
                  <a:gd name="T37" fmla="*/ 2147483647 h 191"/>
                  <a:gd name="T38" fmla="*/ 2147483647 w 325"/>
                  <a:gd name="T39" fmla="*/ 2147483647 h 191"/>
                  <a:gd name="T40" fmla="*/ 2147483647 w 325"/>
                  <a:gd name="T41" fmla="*/ 2147483647 h 191"/>
                  <a:gd name="T42" fmla="*/ 2147483647 w 325"/>
                  <a:gd name="T43" fmla="*/ 2147483647 h 191"/>
                  <a:gd name="T44" fmla="*/ 2147483647 w 325"/>
                  <a:gd name="T45" fmla="*/ 2147483647 h 191"/>
                  <a:gd name="T46" fmla="*/ 2147483647 w 325"/>
                  <a:gd name="T47" fmla="*/ 2147483647 h 191"/>
                  <a:gd name="T48" fmla="*/ 0 w 325"/>
                  <a:gd name="T49" fmla="*/ 2147483647 h 19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25"/>
                  <a:gd name="T76" fmla="*/ 0 h 191"/>
                  <a:gd name="T77" fmla="*/ 325 w 325"/>
                  <a:gd name="T78" fmla="*/ 191 h 19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25" h="191">
                    <a:moveTo>
                      <a:pt x="0" y="3"/>
                    </a:moveTo>
                    <a:lnTo>
                      <a:pt x="0" y="27"/>
                    </a:lnTo>
                    <a:lnTo>
                      <a:pt x="2" y="52"/>
                    </a:lnTo>
                    <a:lnTo>
                      <a:pt x="10" y="76"/>
                    </a:lnTo>
                    <a:lnTo>
                      <a:pt x="24" y="110"/>
                    </a:lnTo>
                    <a:lnTo>
                      <a:pt x="43" y="137"/>
                    </a:lnTo>
                    <a:lnTo>
                      <a:pt x="68" y="159"/>
                    </a:lnTo>
                    <a:lnTo>
                      <a:pt x="107" y="177"/>
                    </a:lnTo>
                    <a:lnTo>
                      <a:pt x="147" y="190"/>
                    </a:lnTo>
                    <a:lnTo>
                      <a:pt x="189" y="186"/>
                    </a:lnTo>
                    <a:lnTo>
                      <a:pt x="222" y="174"/>
                    </a:lnTo>
                    <a:lnTo>
                      <a:pt x="257" y="156"/>
                    </a:lnTo>
                    <a:lnTo>
                      <a:pt x="285" y="128"/>
                    </a:lnTo>
                    <a:lnTo>
                      <a:pt x="310" y="85"/>
                    </a:lnTo>
                    <a:lnTo>
                      <a:pt x="321" y="52"/>
                    </a:lnTo>
                    <a:lnTo>
                      <a:pt x="324" y="15"/>
                    </a:lnTo>
                    <a:lnTo>
                      <a:pt x="321" y="0"/>
                    </a:lnTo>
                    <a:lnTo>
                      <a:pt x="299" y="12"/>
                    </a:lnTo>
                    <a:lnTo>
                      <a:pt x="263" y="18"/>
                    </a:lnTo>
                    <a:lnTo>
                      <a:pt x="222" y="24"/>
                    </a:lnTo>
                    <a:lnTo>
                      <a:pt x="165" y="24"/>
                    </a:lnTo>
                    <a:lnTo>
                      <a:pt x="104" y="24"/>
                    </a:lnTo>
                    <a:lnTo>
                      <a:pt x="66" y="21"/>
                    </a:lnTo>
                    <a:lnTo>
                      <a:pt x="27" y="12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C0FEF9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1200" dirty="0"/>
              </a:p>
            </p:txBody>
          </p:sp>
          <p:sp>
            <p:nvSpPr>
              <p:cNvPr id="166" name="Oval 69"/>
              <p:cNvSpPr>
                <a:spLocks noChangeArrowheads="1"/>
              </p:cNvSpPr>
              <p:nvPr/>
            </p:nvSpPr>
            <p:spPr bwMode="blackWhite">
              <a:xfrm>
                <a:off x="3975100" y="5262563"/>
                <a:ext cx="528638" cy="549275"/>
              </a:xfrm>
              <a:prstGeom prst="ellipse">
                <a:avLst/>
              </a:prstGeom>
              <a:noFill/>
              <a:ln w="127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67" name="Rectangle 70"/>
              <p:cNvSpPr>
                <a:spLocks noChangeArrowheads="1"/>
              </p:cNvSpPr>
              <p:nvPr/>
            </p:nvSpPr>
            <p:spPr bwMode="blackWhite">
              <a:xfrm>
                <a:off x="4130675" y="4976813"/>
                <a:ext cx="198438" cy="3016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68" name="Rectangle 71"/>
              <p:cNvSpPr>
                <a:spLocks noChangeArrowheads="1"/>
              </p:cNvSpPr>
              <p:nvPr/>
            </p:nvSpPr>
            <p:spPr bwMode="blackWhite">
              <a:xfrm>
                <a:off x="4162425" y="5249863"/>
                <a:ext cx="138113" cy="36512"/>
              </a:xfrm>
              <a:prstGeom prst="rect">
                <a:avLst/>
              </a:prstGeom>
              <a:solidFill>
                <a:schemeClr val="bg1"/>
              </a:solidFill>
              <a:ln w="508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  <p:sp>
            <p:nvSpPr>
              <p:cNvPr id="169" name="AutoShape 16"/>
              <p:cNvSpPr>
                <a:spLocks noChangeArrowheads="1"/>
              </p:cNvSpPr>
              <p:nvPr/>
            </p:nvSpPr>
            <p:spPr bwMode="blackWhite">
              <a:xfrm>
                <a:off x="4133397" y="4553201"/>
                <a:ext cx="193675" cy="276225"/>
              </a:xfrm>
              <a:prstGeom prst="upArrow">
                <a:avLst>
                  <a:gd name="adj1" fmla="val 50000"/>
                  <a:gd name="adj2" fmla="val 71292"/>
                </a:avLst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200" dirty="0"/>
              </a:p>
            </p:txBody>
          </p:sp>
        </p:grpSp>
        <p:sp>
          <p:nvSpPr>
            <p:cNvPr id="171" name="AutoShape 16"/>
            <p:cNvSpPr>
              <a:spLocks noChangeArrowheads="1"/>
            </p:cNvSpPr>
            <p:nvPr/>
          </p:nvSpPr>
          <p:spPr bwMode="blackWhite">
            <a:xfrm rot="7894912">
              <a:off x="7320622" y="4888476"/>
              <a:ext cx="194064" cy="385612"/>
            </a:xfrm>
            <a:prstGeom prst="upArrow">
              <a:avLst>
                <a:gd name="adj1" fmla="val 50000"/>
                <a:gd name="adj2" fmla="val 71292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200" dirty="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79" name="Action Button: Custom 78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80" name="Chevron 79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81" name="Chevron 80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82" name="TextBox 81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464728511"/>
      </p:ext>
    </p:extLst>
  </p:cSld>
  <p:clrMapOvr>
    <a:masterClrMapping/>
  </p:clrMapOvr>
  <mc:AlternateContent xmlns:mc="http://schemas.openxmlformats.org/markup-compatibility/2006">
    <mc:Choic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46800" rIns="108000" bIns="46800">
            <a:normAutofit fontScale="90000"/>
          </a:bodyPr>
          <a:lstStyle/>
          <a:p>
            <a:r>
              <a:rPr lang="en-US" sz="3800" dirty="0">
                <a:solidFill>
                  <a:schemeClr val="tx2"/>
                </a:solidFill>
              </a:rPr>
              <a:t>Атомно-абсорбционная спектроскопия</a:t>
            </a:r>
            <a:r>
              <a:rPr dirty="0"/>
              <a:t/>
            </a:r>
            <a:br>
              <a:rPr dirty="0"/>
            </a:br>
            <a:r>
              <a:rPr lang="en-US" sz="3100" dirty="0" smtClean="0">
                <a:solidFill>
                  <a:srgbClr val="000000"/>
                </a:solidFill>
              </a:rPr>
              <a:t>Атомизатор</a:t>
            </a:r>
            <a:r>
              <a:rPr dirty="0"/>
              <a:t/>
            </a:r>
            <a:br>
              <a:rPr dirty="0"/>
            </a:br>
            <a:endParaRPr lang="ru-RU" sz="3100" dirty="0">
              <a:solidFill>
                <a:schemeClr val="tx2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6321895" y="2608819"/>
            <a:ext cx="432000" cy="43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dirty="0" smtClean="0"/>
              <a:t>+</a:t>
            </a:r>
            <a:endParaRPr lang="ru-RU" dirty="0"/>
          </a:p>
        </p:txBody>
      </p:sp>
      <p:sp>
        <p:nvSpPr>
          <p:cNvPr id="44" name="Oval 43"/>
          <p:cNvSpPr/>
          <p:nvPr/>
        </p:nvSpPr>
        <p:spPr>
          <a:xfrm>
            <a:off x="5566675" y="2278348"/>
            <a:ext cx="2013917" cy="1098529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5415153" y="2116533"/>
            <a:ext cx="2428863" cy="147017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Oval 45"/>
          <p:cNvSpPr/>
          <p:nvPr/>
        </p:nvSpPr>
        <p:spPr>
          <a:xfrm>
            <a:off x="5232542" y="1991183"/>
            <a:ext cx="2904343" cy="1805345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6542387" y="2164393"/>
            <a:ext cx="259200" cy="252000"/>
          </a:xfrm>
          <a:prstGeom prst="ellipse">
            <a:avLst/>
          </a:prstGeom>
          <a:solidFill>
            <a:srgbClr val="BDBDBD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–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731241" y="1831051"/>
            <a:ext cx="1032778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i="1" dirty="0" smtClean="0">
                <a:solidFill>
                  <a:srgbClr val="C00000"/>
                </a:solidFill>
              </a:rPr>
              <a:t>+</a:t>
            </a:r>
            <a:r>
              <a:rPr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энергия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5380241" y="4464182"/>
            <a:ext cx="2756088" cy="1009034"/>
            <a:chOff x="4988345" y="4179367"/>
            <a:chExt cx="2756088" cy="1009034"/>
          </a:xfrm>
        </p:grpSpPr>
        <p:sp>
          <p:nvSpPr>
            <p:cNvPr id="4" name="TextBox 3"/>
            <p:cNvSpPr txBox="1"/>
            <p:nvPr/>
          </p:nvSpPr>
          <p:spPr>
            <a:xfrm>
              <a:off x="5010201" y="4378818"/>
              <a:ext cx="2734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4D4D4D"/>
                  </a:solidFill>
                </a:rPr>
                <a:t>M</a:t>
              </a:r>
              <a:r>
                <a:rPr lang="en-US" baseline="30000" dirty="0" smtClean="0">
                  <a:solidFill>
                    <a:srgbClr val="4D4D4D"/>
                  </a:solidFill>
                </a:rPr>
                <a:t>0</a:t>
              </a:r>
              <a:r>
                <a:rPr lang="en-US" dirty="0" smtClean="0">
                  <a:solidFill>
                    <a:srgbClr val="4D4D4D"/>
                  </a:solidFill>
                </a:rPr>
                <a:t>	M</a:t>
              </a:r>
              <a:r>
                <a:rPr lang="en-US" baseline="30000" dirty="0" smtClean="0">
                  <a:solidFill>
                    <a:srgbClr val="4D4D4D"/>
                  </a:solidFill>
                </a:rPr>
                <a:t>+</a:t>
              </a:r>
              <a:r>
                <a:rPr lang="en-US" dirty="0" smtClean="0">
                  <a:solidFill>
                    <a:srgbClr val="4D4D4D"/>
                  </a:solidFill>
                </a:rPr>
                <a:t>	M</a:t>
              </a:r>
              <a:r>
                <a:rPr lang="en-US" baseline="30000" dirty="0" smtClean="0">
                  <a:solidFill>
                    <a:srgbClr val="4D4D4D"/>
                  </a:solidFill>
                </a:rPr>
                <a:t>0</a:t>
              </a:r>
            </a:p>
            <a:p>
              <a:endParaRPr lang="ru-RU" dirty="0" smtClean="0">
                <a:solidFill>
                  <a:schemeClr val="tx2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5467091" y="4572000"/>
              <a:ext cx="457191" cy="0"/>
            </a:xfrm>
            <a:prstGeom prst="straightConnector1">
              <a:avLst/>
            </a:prstGeom>
            <a:ln w="9525">
              <a:solidFill>
                <a:srgbClr val="4D4D4D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6377317" y="4572000"/>
              <a:ext cx="457191" cy="0"/>
            </a:xfrm>
            <a:prstGeom prst="straightConnector1">
              <a:avLst/>
            </a:prstGeom>
            <a:ln w="9525">
              <a:solidFill>
                <a:srgbClr val="4D4D4D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467091" y="4179367"/>
              <a:ext cx="4090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4D4D4D"/>
                  </a:solidFill>
                </a:rPr>
                <a:t>+E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393566" y="4180683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4D4D4D"/>
                  </a:solidFill>
                </a:rPr>
                <a:t>–E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88345" y="4788291"/>
              <a:ext cx="7954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rgbClr val="4D4D4D"/>
                  </a:solidFill>
                </a:rPr>
                <a:t>Основное</a:t>
              </a:r>
            </a:p>
            <a:p>
              <a:r>
                <a:rPr lang="en-US" sz="1000" dirty="0" smtClean="0">
                  <a:solidFill>
                    <a:srgbClr val="4D4D4D"/>
                  </a:solidFill>
                </a:rPr>
                <a:t>состояние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94816" y="4788291"/>
              <a:ext cx="10871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rgbClr val="4D4D4D"/>
                  </a:solidFill>
                </a:rPr>
                <a:t>Возбужденное </a:t>
              </a:r>
            </a:p>
            <a:p>
              <a:r>
                <a:rPr lang="en-US" sz="1000" dirty="0" smtClean="0">
                  <a:solidFill>
                    <a:srgbClr val="4D4D4D"/>
                  </a:solidFill>
                </a:rPr>
                <a:t>состояние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812574" y="4788291"/>
              <a:ext cx="7954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rgbClr val="4D4D4D"/>
                  </a:solidFill>
                </a:rPr>
                <a:t>Основное</a:t>
              </a:r>
            </a:p>
            <a:p>
              <a:r>
                <a:rPr lang="en-US" sz="1000" dirty="0" smtClean="0">
                  <a:solidFill>
                    <a:srgbClr val="4D4D4D"/>
                  </a:solidFill>
                </a:rPr>
                <a:t>состояние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7731241" y="3541496"/>
            <a:ext cx="975070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i="1" dirty="0" smtClean="0">
                <a:solidFill>
                  <a:schemeClr val="accent1"/>
                </a:solidFill>
              </a:rPr>
              <a:t>–</a:t>
            </a:r>
            <a:r>
              <a:rPr dirty="0" smtClean="0"/>
              <a:t> </a:t>
            </a:r>
            <a:r>
              <a:rPr lang="en-US" dirty="0" smtClean="0">
                <a:solidFill>
                  <a:schemeClr val="accent1"/>
                </a:solidFill>
              </a:rPr>
              <a:t>энергия</a:t>
            </a:r>
          </a:p>
        </p:txBody>
      </p:sp>
      <p:sp>
        <p:nvSpPr>
          <p:cNvPr id="26" name="Rechteck 25"/>
          <p:cNvSpPr/>
          <p:nvPr/>
        </p:nvSpPr>
        <p:spPr>
          <a:xfrm>
            <a:off x="4788001" y="1612799"/>
            <a:ext cx="4127400" cy="4183702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30401" y="1512000"/>
            <a:ext cx="4269600" cy="418263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700"/>
              </a:spcBef>
              <a:spcAft>
                <a:spcPts val="0"/>
              </a:spcAft>
            </a:pPr>
            <a:r>
              <a:rPr lang="en-AU" sz="1600" dirty="0"/>
              <a:t>Атомы могут поглощать строго определенные порции энергии в виде:</a:t>
            </a:r>
          </a:p>
          <a:p>
            <a:pPr marL="230400" lvl="1" indent="-230400">
              <a:spcBef>
                <a:spcPts val="300"/>
              </a:spcBef>
              <a:spcAft>
                <a:spcPts val="0"/>
              </a:spcAft>
            </a:pPr>
            <a:r>
              <a:rPr sz="1600" dirty="0" smtClean="0"/>
              <a:t>Теплоты</a:t>
            </a:r>
          </a:p>
          <a:p>
            <a:pPr marL="230400" lvl="1" indent="-230400">
              <a:spcBef>
                <a:spcPts val="300"/>
              </a:spcBef>
              <a:spcAft>
                <a:spcPts val="0"/>
              </a:spcAft>
            </a:pPr>
            <a:r>
              <a:rPr sz="1600" dirty="0" smtClean="0"/>
              <a:t>Света при определенных длинах волн</a:t>
            </a:r>
            <a:r>
              <a:rPr sz="1600" dirty="0"/>
              <a:t/>
            </a:r>
            <a:br>
              <a:rPr sz="1600" dirty="0"/>
            </a:br>
            <a:endParaRPr lang="ru-RU" sz="1600" dirty="0"/>
          </a:p>
          <a:p>
            <a:pPr>
              <a:spcBef>
                <a:spcPts val="700"/>
              </a:spcBef>
              <a:spcAft>
                <a:spcPts val="0"/>
              </a:spcAft>
            </a:pPr>
            <a:r>
              <a:rPr lang="en-AU" sz="1600" dirty="0"/>
              <a:t>Электрон может переходить между энергетическими уровнями</a:t>
            </a:r>
            <a:endParaRPr lang="ru-RU" sz="1600" dirty="0"/>
          </a:p>
          <a:p>
            <a:pPr marL="230400" lvl="1" indent="-230400">
              <a:spcBef>
                <a:spcPts val="300"/>
              </a:spcBef>
              <a:spcAft>
                <a:spcPts val="0"/>
              </a:spcAft>
            </a:pPr>
            <a:r>
              <a:rPr sz="1600" dirty="0" smtClean="0"/>
              <a:t>Атом может принимать (поглощение) и высвобождать (испускание) энергию. </a:t>
            </a:r>
          </a:p>
          <a:p>
            <a:pPr marL="230400" lvl="1" indent="-230400">
              <a:spcBef>
                <a:spcPts val="300"/>
              </a:spcBef>
              <a:spcAft>
                <a:spcPts val="0"/>
              </a:spcAft>
            </a:pPr>
            <a:r>
              <a:rPr sz="1600" dirty="0" smtClean="0"/>
              <a:t>Атом переходит в возбужденное состояние</a:t>
            </a:r>
          </a:p>
          <a:p>
            <a:pPr marL="230400" indent="-2304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0" dirty="0" smtClean="0"/>
              <a:t>Возбуждение объясняется переходом электрона с внутренней орбиты (с более низкой энергией) на внешнюю </a:t>
            </a:r>
            <a:r>
              <a:rPr lang="en-US" sz="1600" b="0" dirty="0" err="1" smtClean="0"/>
              <a:t>орбиту</a:t>
            </a:r>
            <a:r>
              <a:rPr lang="en-US" sz="1600" b="0" dirty="0" smtClean="0"/>
              <a:t> (с </a:t>
            </a:r>
            <a:r>
              <a:rPr lang="en-US" sz="1600" b="0" dirty="0" err="1" smtClean="0"/>
              <a:t>более</a:t>
            </a:r>
            <a:r>
              <a:rPr lang="en-US" sz="1600" b="0" dirty="0" smtClean="0"/>
              <a:t> </a:t>
            </a:r>
            <a:r>
              <a:rPr lang="en-US" sz="1600" b="0" dirty="0" err="1" smtClean="0"/>
              <a:t>высокой</a:t>
            </a:r>
            <a:r>
              <a:rPr lang="en-US" sz="1600" b="0" dirty="0" smtClean="0"/>
              <a:t> </a:t>
            </a:r>
            <a:r>
              <a:rPr lang="en-US" sz="1600" b="0" dirty="0" err="1" smtClean="0"/>
              <a:t>энергией</a:t>
            </a:r>
            <a:r>
              <a:rPr lang="en-US" sz="1600" b="0" dirty="0" smtClean="0"/>
              <a:t>).</a:t>
            </a:r>
            <a:endParaRPr lang="ru-RU" sz="1600" b="0" dirty="0">
              <a:solidFill>
                <a:srgbClr val="000000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29" name="Action Button: Custom 28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30" name="Chevron 29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31" name="Chevron 30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32" name="TextBox 31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650046921"/>
      </p:ext>
    </p:extLst>
  </p:cSld>
  <p:clrMapOvr>
    <a:masterClrMapping/>
  </p:clrMapOvr>
  <mc:AlternateContent xmlns:mc="http://schemas.openxmlformats.org/markup-compatibility/2006">
    <mc:Choic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C 0.06129 2.59259E-6 0.11111 0.03565 0.11111 0.0794 C 0.11111 0.12338 0.06129 0.15926 -8.33333E-7 0.15926 C -0.06128 0.15926 -0.11076 0.12338 -0.11076 0.0794 C -0.11076 0.03565 -0.06128 2.59259E-6 -8.33333E-7 2.59259E-6 Z " pathEditMode="relative" rAng="0" ptsTypes="fffff">
                                      <p:cBhvr>
                                        <p:cTn id="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7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6 L 0.02986 0.0324 C 0.03628 0.03981 0.04583 0.04444 0.0559 0.04444 C 0.06718 0.04444 0.07604 0.03981 0.08246 0.0324 L 0.11337 3.7037E-6 " pathEditMode="relative" rAng="0" ptsTypes="FffFF">
                                      <p:cBhvr>
                                        <p:cTn id="1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0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36 4.44444E-6 L 0.0993 0.0965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2" y="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7" grpId="2" animBg="1"/>
      <p:bldP spid="48" grpId="0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>
                <a:solidFill>
                  <a:schemeClr val="tx2"/>
                </a:solidFill>
              </a:rPr>
              <a:t>Атомно-абсорбционная спектроскопия</a:t>
            </a:r>
            <a:r>
              <a:t/>
            </a:r>
            <a:br/>
            <a:r>
              <a:rPr lang="en-US" sz="3100" dirty="0">
                <a:solidFill>
                  <a:schemeClr val="tx2"/>
                </a:solidFill>
              </a:rPr>
              <a:t>Пламенный атомизатор для ААС </a:t>
            </a:r>
            <a:r>
              <a:t/>
            </a:r>
            <a:br/>
            <a:endParaRPr lang="ru-RU" dirty="0"/>
          </a:p>
        </p:txBody>
      </p:sp>
      <p:sp>
        <p:nvSpPr>
          <p:cNvPr id="29" name="Content Placeholder 9"/>
          <p:cNvSpPr>
            <a:spLocks noGrp="1"/>
          </p:cNvSpPr>
          <p:nvPr>
            <p:ph idx="1"/>
          </p:nvPr>
        </p:nvSpPr>
        <p:spPr>
          <a:xfrm>
            <a:off x="228600" y="1512000"/>
            <a:ext cx="4212000" cy="4562856"/>
          </a:xfrm>
        </p:spPr>
        <p:txBody>
          <a:bodyPr>
            <a:noAutofit/>
          </a:bodyPr>
          <a:lstStyle/>
          <a:p>
            <a:r>
              <a:rPr lang="en-US" sz="1500" b="0" dirty="0" smtClean="0"/>
              <a:t>При</a:t>
            </a:r>
            <a:r>
              <a:rPr sz="1500" dirty="0" smtClean="0"/>
              <a:t> </a:t>
            </a:r>
            <a:r>
              <a:rPr lang="en-US" sz="1500" b="1" dirty="0"/>
              <a:t>пламенной ААС (ПААС)</a:t>
            </a:r>
            <a:r>
              <a:rPr sz="1500" dirty="0" smtClean="0"/>
              <a:t> </a:t>
            </a:r>
            <a:r>
              <a:rPr lang="en-US" sz="1500" b="0" dirty="0" smtClean="0"/>
              <a:t>проба готовится в жидком виде и распыляется в пламя.</a:t>
            </a:r>
          </a:p>
          <a:p>
            <a:r>
              <a:rPr lang="en-US" sz="1500" b="0" dirty="0" smtClean="0"/>
              <a:t>Основной особенностью этой методики является атомизация, происходящая в </a:t>
            </a:r>
            <a:r>
              <a:rPr lang="en-US" sz="1500" b="0" dirty="0" err="1" smtClean="0"/>
              <a:t>пламени</a:t>
            </a:r>
            <a:r>
              <a:rPr lang="en-US" sz="1500" b="0" dirty="0" smtClean="0"/>
              <a:t>.</a:t>
            </a:r>
            <a:endParaRPr lang="ru-RU" sz="1500" b="0" dirty="0" smtClean="0"/>
          </a:p>
        </p:txBody>
      </p:sp>
      <p:sp>
        <p:nvSpPr>
          <p:cNvPr id="30" name="Rectangle 3"/>
          <p:cNvSpPr/>
          <p:nvPr/>
        </p:nvSpPr>
        <p:spPr>
          <a:xfrm>
            <a:off x="228600" y="5266867"/>
            <a:ext cx="4386943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i="1" dirty="0" smtClean="0">
                <a:solidFill>
                  <a:srgbClr val="4D4D4D"/>
                </a:solidFill>
              </a:rPr>
              <a:t>Схематичное изображение системы пламенной атомно-абсорбционной спектроскопии или атомно-абсорбционной спектроскопии с атомизацией в графитовой печи</a:t>
            </a:r>
          </a:p>
        </p:txBody>
      </p:sp>
      <p:graphicFrame>
        <p:nvGraphicFramePr>
          <p:cNvPr id="3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200796461"/>
              </p:ext>
            </p:extLst>
          </p:nvPr>
        </p:nvGraphicFramePr>
        <p:xfrm>
          <a:off x="4787995" y="1612800"/>
          <a:ext cx="4127405" cy="388695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27405"/>
              </a:tblGrid>
              <a:tr h="32400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400" dirty="0" smtClean="0"/>
                        <a:t>Пламенная ААС</a:t>
                      </a:r>
                      <a:endParaRPr lang="ru-RU" sz="1400" b="1" dirty="0"/>
                    </a:p>
                  </a:txBody>
                  <a:tcPr marT="36000" marB="36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1" dirty="0" smtClean="0">
                          <a:solidFill>
                            <a:srgbClr val="0085D5"/>
                          </a:solidFill>
                        </a:rPr>
                        <a:t>Преимущества</a:t>
                      </a:r>
                    </a:p>
                  </a:txBody>
                  <a:tcPr marT="36000" marB="36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04028">
                <a:tc>
                  <a:txBody>
                    <a:bodyPr/>
                    <a:lstStyle/>
                    <a:p>
                      <a:pPr marL="144000" indent="-144000" algn="l" defTabSz="6858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Возможность быстрого анализа</a:t>
                      </a:r>
                    </a:p>
                    <a:p>
                      <a:pPr marL="144000" indent="-144000" algn="l" defTabSz="6858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Хорошая воспроизводимость</a:t>
                      </a:r>
                    </a:p>
                    <a:p>
                      <a:pPr marL="144000" indent="-144000" algn="l" defTabSz="6858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Простота в эксплуатации</a:t>
                      </a:r>
                    </a:p>
                    <a:p>
                      <a:pPr marL="144000" indent="-144000" algn="l" defTabSz="6858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Невысокая стоимость</a:t>
                      </a:r>
                      <a:endParaRPr lang="ru-RU" sz="140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indent="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1" dirty="0" smtClean="0">
                          <a:solidFill>
                            <a:srgbClr val="0085D5"/>
                          </a:solidFill>
                        </a:rPr>
                        <a:t>Недостатки</a:t>
                      </a:r>
                    </a:p>
                  </a:txBody>
                  <a:tcPr marT="36000" marB="36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10924">
                <a:tc>
                  <a:txBody>
                    <a:bodyPr/>
                    <a:lstStyle/>
                    <a:p>
                      <a:pPr marL="144000" indent="-144000" algn="l" defTabSz="6858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rgbClr val="4D4D4D"/>
                          </a:solidFill>
                        </a:rPr>
                        <a:t>Чувствительность</a:t>
                      </a:r>
                    </a:p>
                    <a:p>
                      <a:pPr marL="144000" indent="-144000" algn="l" defTabSz="6858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rgbClr val="4D4D4D"/>
                          </a:solidFill>
                        </a:rPr>
                        <a:t>Динамический диапазон</a:t>
                      </a:r>
                    </a:p>
                    <a:p>
                      <a:pPr marL="144000" indent="-144000" algn="l" defTabSz="6858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rgbClr val="4D4D4D"/>
                          </a:solidFill>
                        </a:rPr>
                        <a:t>Требуются воспламеняемые газы</a:t>
                      </a:r>
                    </a:p>
                    <a:p>
                      <a:pPr marL="144000" indent="-144000" algn="l" defTabSz="6858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rgbClr val="4D4D4D"/>
                          </a:solidFill>
                        </a:rPr>
                        <a:t>Из-за воспламеняемых газов невозможна работа без участия оператора</a:t>
                      </a:r>
                    </a:p>
                    <a:p>
                      <a:pPr marL="144000" indent="-144000" algn="l" defTabSz="6858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rgbClr val="4D4D4D"/>
                          </a:solidFill>
                        </a:rPr>
                        <a:t>Проба не должна содержать избыточных количеств растворенных твердых веществ</a:t>
                      </a:r>
                      <a:endParaRPr lang="ru-RU" sz="140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32" name="Grafik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283908" y="3386476"/>
            <a:ext cx="4259835" cy="1640936"/>
          </a:xfrm>
          <a:prstGeom prst="rect">
            <a:avLst/>
          </a:prstGeom>
        </p:spPr>
      </p:pic>
      <p:sp>
        <p:nvSpPr>
          <p:cNvPr id="33" name="Rechteck 32"/>
          <p:cNvSpPr/>
          <p:nvPr/>
        </p:nvSpPr>
        <p:spPr>
          <a:xfrm>
            <a:off x="228600" y="3141013"/>
            <a:ext cx="4343718" cy="2031878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Rechteck 33"/>
          <p:cNvSpPr/>
          <p:nvPr/>
        </p:nvSpPr>
        <p:spPr>
          <a:xfrm>
            <a:off x="4787995" y="5719947"/>
            <a:ext cx="4127405" cy="553998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000" dirty="0">
                <a:solidFill>
                  <a:srgbClr val="777777"/>
                </a:solidFill>
              </a:rPr>
              <a:t>Источник: </a:t>
            </a:r>
            <a:r>
              <a:rPr lang="en-US" sz="1000" dirty="0">
                <a:solidFill>
                  <a:srgbClr val="777777"/>
                </a:solidFill>
                <a:hlinkClick r:id="rId4"/>
              </a:rPr>
              <a:t>Atomic spectroscopy applications in the contract environmental laboratory (Применения атомной спектроскопии в контрактной лаборатории анализа объектов окружающей среды)</a:t>
            </a:r>
            <a:endParaRPr lang="ru-RU" sz="1000" dirty="0">
              <a:solidFill>
                <a:srgbClr val="777777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9" name="Action Button: Custom 18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20" name="Chevron 19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1" name="Chevron 20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2" name="TextBox 21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018887373"/>
      </p:ext>
    </p:extLst>
  </p:cSld>
  <p:clrMapOvr>
    <a:masterClrMapping/>
  </p:clrMapOvr>
  <mc:AlternateContent xmlns:mc="http://schemas.openxmlformats.org/markup-compatibility/2006">
    <mc:Choic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3800" dirty="0">
                <a:solidFill>
                  <a:schemeClr val="tx2"/>
                </a:solidFill>
              </a:rPr>
              <a:t>Атомно-абсорбционная спектроскопия</a:t>
            </a:r>
            <a:r>
              <a:rPr dirty="0"/>
              <a:t/>
            </a:r>
            <a:br>
              <a:rPr dirty="0"/>
            </a:br>
            <a:r>
              <a:rPr lang="en-US" sz="3100" dirty="0" smtClean="0">
                <a:solidFill>
                  <a:schemeClr val="tx2"/>
                </a:solidFill>
              </a:rPr>
              <a:t>Электротермический атомизатор для ААС (графитовая печь) </a:t>
            </a:r>
            <a:r>
              <a:rPr dirty="0"/>
              <a:t/>
            </a:r>
            <a:br>
              <a:rPr dirty="0"/>
            </a:br>
            <a:endParaRPr lang="ru-RU" dirty="0"/>
          </a:p>
        </p:txBody>
      </p:sp>
      <p:sp>
        <p:nvSpPr>
          <p:cNvPr id="8" name="Content Placeholder 9"/>
          <p:cNvSpPr>
            <a:spLocks noGrp="1"/>
          </p:cNvSpPr>
          <p:nvPr>
            <p:ph sz="half" idx="1"/>
          </p:nvPr>
        </p:nvSpPr>
        <p:spPr>
          <a:xfrm>
            <a:off x="228599" y="1512000"/>
            <a:ext cx="4326776" cy="4672584"/>
          </a:xfrm>
        </p:spPr>
        <p:txBody>
          <a:bodyPr>
            <a:noAutofit/>
          </a:bodyPr>
          <a:lstStyle/>
          <a:p>
            <a:r>
              <a:rPr lang="en-US" sz="1600" b="0" dirty="0"/>
              <a:t>В большинстве случаев требуется растворение пробы.</a:t>
            </a:r>
            <a:endParaRPr lang="ru-RU" sz="1600" b="0" dirty="0"/>
          </a:p>
          <a:p>
            <a:r>
              <a:rPr lang="en-US" sz="1600" b="0" dirty="0"/>
              <a:t>Проба вводится в графитовую трубку и электротермически нагревается, проходя различные стадии</a:t>
            </a:r>
            <a:r>
              <a:rPr sz="1600" dirty="0" smtClean="0"/>
              <a:t> </a:t>
            </a:r>
            <a:r>
              <a:rPr lang="en-US" sz="1600" b="0" dirty="0" smtClean="0"/>
              <a:t>до атомизации аналита.</a:t>
            </a:r>
          </a:p>
          <a:p>
            <a:r>
              <a:rPr lang="en-US" sz="1600" b="0" dirty="0" smtClean="0"/>
              <a:t>В</a:t>
            </a:r>
            <a:r>
              <a:rPr sz="1600" dirty="0" smtClean="0"/>
              <a:t> </a:t>
            </a:r>
            <a:r>
              <a:rPr lang="en-US" sz="1600" dirty="0" smtClean="0"/>
              <a:t>атомно-абсорбционной спектроскопии с атомизацией в графитовой печи </a:t>
            </a:r>
            <a:r>
              <a:rPr lang="en-US" sz="1600" b="0" dirty="0" smtClean="0"/>
              <a:t>атомизация происходит в три стадии: </a:t>
            </a:r>
          </a:p>
          <a:p>
            <a:pPr marL="230400" indent="-165600">
              <a:spcBef>
                <a:spcPts val="7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dirty="0" smtClean="0"/>
              <a:t>Сушка</a:t>
            </a:r>
            <a:endParaRPr lang="ru-RU" sz="1600" b="0" dirty="0"/>
          </a:p>
          <a:p>
            <a:pPr marL="230400" indent="-1656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dirty="0" smtClean="0"/>
              <a:t>Озоление  </a:t>
            </a:r>
            <a:endParaRPr lang="ru-RU" sz="1600" b="0" dirty="0"/>
          </a:p>
          <a:p>
            <a:pPr marL="230400" indent="-1656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dirty="0" smtClean="0"/>
              <a:t>Атомизация</a:t>
            </a:r>
            <a:endParaRPr lang="ru-RU" sz="1600" b="0" dirty="0"/>
          </a:p>
          <a:p>
            <a:r>
              <a:rPr lang="en-US" sz="1600" b="0" dirty="0" smtClean="0"/>
              <a:t>Метод с использованием графитовой печи является дополнительным по отношению к традиционной пламенной ААС и привносит в анализ некоторые </a:t>
            </a:r>
            <a:r>
              <a:rPr lang="en-US" sz="1600" b="0" dirty="0" err="1" smtClean="0"/>
              <a:t>преимущества</a:t>
            </a:r>
            <a:r>
              <a:rPr lang="en-US" sz="1600" b="0" dirty="0" smtClean="0"/>
              <a:t>.</a:t>
            </a:r>
            <a:endParaRPr lang="ru-RU" sz="1600" b="0" dirty="0"/>
          </a:p>
        </p:txBody>
      </p:sp>
      <p:graphicFrame>
        <p:nvGraphicFramePr>
          <p:cNvPr id="9" name="Table 13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909238216"/>
              </p:ext>
            </p:extLst>
          </p:nvPr>
        </p:nvGraphicFramePr>
        <p:xfrm>
          <a:off x="4788000" y="1612800"/>
          <a:ext cx="4127400" cy="46246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27400"/>
              </a:tblGrid>
              <a:tr h="324000">
                <a:tc>
                  <a:txBody>
                    <a:bodyPr/>
                    <a:lstStyle/>
                    <a:p>
                      <a:pPr marL="230400" indent="-230400"/>
                      <a:r>
                        <a:rPr lang="en-US" sz="1100" dirty="0" smtClean="0"/>
                        <a:t>Графитовая печь</a:t>
                      </a:r>
                      <a:endParaRPr lang="ru-RU" sz="1100" b="1" dirty="0"/>
                    </a:p>
                  </a:txBody>
                  <a:tcPr marT="36000" marB="36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230400" indent="-230400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100" b="1" dirty="0" smtClean="0">
                          <a:solidFill>
                            <a:srgbClr val="0085D5"/>
                          </a:solidFill>
                        </a:rPr>
                        <a:t>Преимущества</a:t>
                      </a:r>
                    </a:p>
                  </a:txBody>
                  <a:tcPr marT="36000" marB="36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17837">
                <a:tc>
                  <a:txBody>
                    <a:bodyPr/>
                    <a:lstStyle/>
                    <a:p>
                      <a:pPr marL="144000" indent="-144000" algn="l" defTabSz="6858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Высокая чувствительность благодаря тому, что</a:t>
                      </a:r>
                    </a:p>
                    <a:p>
                      <a:pPr marL="288000" indent="-144000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−"/>
                      </a:pPr>
                      <a:r>
                        <a:rPr lang="en-US" sz="1100" dirty="0" smtClean="0"/>
                        <a:t>вся проба атомизируется одновременно</a:t>
                      </a:r>
                    </a:p>
                    <a:p>
                      <a:pPr marL="288000" indent="-144000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−"/>
                      </a:pPr>
                      <a:r>
                        <a:rPr lang="en-US" sz="1100" dirty="0" smtClean="0"/>
                        <a:t>свободные атомы остаются в оптическом пути более длительное время</a:t>
                      </a:r>
                    </a:p>
                    <a:p>
                      <a:pPr marL="144000" indent="-144000" algn="l" defTabSz="6858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Сниженные объемы проб </a:t>
                      </a:r>
                    </a:p>
                    <a:p>
                      <a:pPr marL="144000" indent="-144000" algn="l" defTabSz="6858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Возможен анализ ультраследовых количеств</a:t>
                      </a:r>
                    </a:p>
                    <a:p>
                      <a:pPr marL="144000" indent="-144000" algn="l" defTabSz="685800" rtl="0" eaLnBrk="1" latinLnBrk="0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Может использоваться без участия оператора, даже ночью</a:t>
                      </a:r>
                    </a:p>
                  </a:txBody>
                  <a:tcPr marT="36000" marB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230400" indent="-230400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100" b="1" dirty="0" smtClean="0">
                          <a:solidFill>
                            <a:srgbClr val="0085D5"/>
                          </a:solidFill>
                        </a:rPr>
                        <a:t>Недостатки</a:t>
                      </a:r>
                    </a:p>
                  </a:txBody>
                  <a:tcPr marT="36000" marB="36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17837">
                <a:tc>
                  <a:txBody>
                    <a:bodyPr/>
                    <a:lstStyle/>
                    <a:p>
                      <a:pPr marL="144000" indent="-14400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smtClean="0"/>
                        <a:t>Очень медленно работает</a:t>
                      </a:r>
                    </a:p>
                    <a:p>
                      <a:pPr marL="144000" indent="-14400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smtClean="0"/>
                        <a:t>Меньшее количество элементов может быть проанализировано</a:t>
                      </a:r>
                    </a:p>
                    <a:p>
                      <a:pPr marL="144000" indent="-14400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smtClean="0"/>
                        <a:t>Худшая воспроизводимость</a:t>
                      </a:r>
                    </a:p>
                    <a:p>
                      <a:pPr marL="144000" indent="-14400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smtClean="0"/>
                        <a:t>Больше химических интерференций (по сравнению с пламенной АА)</a:t>
                      </a:r>
                    </a:p>
                    <a:p>
                      <a:pPr marL="144000" indent="-14400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smtClean="0"/>
                        <a:t>Разработка методик требует наличия навыков</a:t>
                      </a:r>
                    </a:p>
                    <a:p>
                      <a:pPr marL="144000" indent="-14400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smtClean="0"/>
                        <a:t>Чаще требуется калибровка методом добавления внутренних стандартов (по сравнению с пламенной ААС)</a:t>
                      </a:r>
                    </a:p>
                    <a:p>
                      <a:pPr marL="144000" indent="-14400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smtClean="0"/>
                        <a:t>Дорогие расходные компоненты (графитовые трубки)</a:t>
                      </a:r>
                    </a:p>
                  </a:txBody>
                  <a:tcPr marT="36000" marB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1" name="Action Button: Custom 10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2" name="Chevron 11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4" name="Chevron 13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9" name="TextBox 18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301835293"/>
      </p:ext>
    </p:extLst>
  </p:cSld>
  <p:clrMapOvr>
    <a:masterClrMapping/>
  </p:clrMapOvr>
  <mc:AlternateContent xmlns:mc="http://schemas.openxmlformats.org/markup-compatibility/2006">
    <mc:Choic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>
                <a:solidFill>
                  <a:schemeClr val="tx2"/>
                </a:solidFill>
              </a:rPr>
              <a:t>Атомно-абсорбционная спектроскопия</a:t>
            </a:r>
            <a:r>
              <a:rPr dirty="0"/>
              <a:t/>
            </a:r>
            <a:br>
              <a:rPr dirty="0"/>
            </a:br>
            <a:r>
              <a:rPr lang="en-US" sz="3100" dirty="0" smtClean="0">
                <a:solidFill>
                  <a:schemeClr val="tx2"/>
                </a:solidFill>
              </a:rPr>
              <a:t>Электротермический атомизатор 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half" idx="1"/>
            <p:custDataLst>
              <p:tags r:id="rId1"/>
            </p:custDataLst>
          </p:nvPr>
        </p:nvPicPr>
        <p:blipFill rotWithShape="1">
          <a:blip r:embed="rId4" cstate="print"/>
          <a:srcRect l="9551" t="-217" r="8869" b="217"/>
          <a:stretch/>
        </p:blipFill>
        <p:spPr bwMode="auto">
          <a:xfrm>
            <a:off x="4788000" y="1612800"/>
            <a:ext cx="4036962" cy="3711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30400" y="1512000"/>
            <a:ext cx="3905628" cy="163121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Графитовая трубка помещается в данном аппарате, с помощью которого подводится инертный газ и электрическая энергия для нагрева трубки, в которой затем происходит десольватация и атомизация пробы. 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3" name="Action Button: Custom 12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4" name="Chevron 13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5" name="Chevron 14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6" name="TextBox 15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12036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Атомно-абсорбционная спектроскопия</a:t>
            </a:r>
            <a:r>
              <a:t/>
            </a:r>
            <a:br/>
            <a:r>
              <a:rPr lang="en-US" sz="2800" dirty="0" smtClean="0">
                <a:solidFill>
                  <a:schemeClr val="tx2"/>
                </a:solidFill>
                <a:latin typeface="+mj-lt"/>
              </a:rPr>
              <a:t>Диапазон анализируемых элементов</a:t>
            </a:r>
            <a:r>
              <a:t/>
            </a:r>
            <a:br/>
            <a:endParaRPr lang="ru-RU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242522668"/>
              </p:ext>
            </p:extLst>
          </p:nvPr>
        </p:nvGraphicFramePr>
        <p:xfrm>
          <a:off x="304802" y="1843314"/>
          <a:ext cx="8218710" cy="4010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6595"/>
                <a:gridCol w="456595"/>
                <a:gridCol w="456595"/>
                <a:gridCol w="456595"/>
                <a:gridCol w="456595"/>
                <a:gridCol w="456595"/>
                <a:gridCol w="456595"/>
                <a:gridCol w="456595"/>
                <a:gridCol w="456595"/>
                <a:gridCol w="456595"/>
                <a:gridCol w="456595"/>
                <a:gridCol w="456595"/>
                <a:gridCol w="456595"/>
                <a:gridCol w="456595"/>
                <a:gridCol w="456595"/>
                <a:gridCol w="456595"/>
                <a:gridCol w="456595"/>
                <a:gridCol w="456595"/>
              </a:tblGrid>
              <a:tr h="386080"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H</a:t>
                      </a:r>
                      <a:endParaRPr lang="ru-RU" dirty="0"/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Только пламенная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He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80">
                <a:tc>
                  <a:txBody>
                    <a:bodyPr/>
                    <a:lstStyle/>
                    <a:p>
                      <a:pPr algn="ctr"/>
                      <a:r>
                        <a:t>Li</a:t>
                      </a:r>
                      <a:endParaRPr lang="ru-RU" dirty="0"/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Be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Пламенная и с атомизацией в графитовой печи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B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C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N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O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F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Ne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80">
                <a:tc>
                  <a:txBody>
                    <a:bodyPr/>
                    <a:lstStyle/>
                    <a:p>
                      <a:pPr algn="ctr"/>
                      <a:r>
                        <a:t>Na</a:t>
                      </a:r>
                      <a:endParaRPr lang="ru-RU" dirty="0"/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Mg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Al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Si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P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S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Cl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Ar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80">
                <a:tc>
                  <a:txBody>
                    <a:bodyPr/>
                    <a:lstStyle/>
                    <a:p>
                      <a:pPr algn="ctr"/>
                      <a:r>
                        <a:t>K</a:t>
                      </a:r>
                      <a:endParaRPr lang="ru-RU" dirty="0"/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Ca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Sc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Ti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V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Cr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Mn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Fe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Co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Ni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Cu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Zn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Ga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Ge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As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Se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Br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Kr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80">
                <a:tc>
                  <a:txBody>
                    <a:bodyPr/>
                    <a:lstStyle/>
                    <a:p>
                      <a:pPr algn="ctr"/>
                      <a:r>
                        <a:t>Rb</a:t>
                      </a:r>
                      <a:endParaRPr lang="ru-RU" dirty="0"/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Sr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Y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Zr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Nb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Mo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Tc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Ru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Rh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Pd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Ag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Cd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In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Sn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SB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Te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I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Xe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80">
                <a:tc>
                  <a:txBody>
                    <a:bodyPr/>
                    <a:lstStyle/>
                    <a:p>
                      <a:pPr algn="ctr"/>
                      <a:r>
                        <a:t>Cs</a:t>
                      </a:r>
                      <a:endParaRPr lang="ru-RU" dirty="0"/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Ba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La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Hf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Ta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W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Re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Os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Ir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Pt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Au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Hg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Tl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Pb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Bi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Po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At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Rn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80">
                <a:tc>
                  <a:txBody>
                    <a:bodyPr/>
                    <a:lstStyle/>
                    <a:p>
                      <a:pPr algn="ctr"/>
                      <a:r>
                        <a:t>Fr</a:t>
                      </a:r>
                      <a:endParaRPr lang="ru-RU" dirty="0"/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Ra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Ac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8608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Ce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Pr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 err="1"/>
                        <a:t>Nd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Pm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Sm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Eu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Gd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Tb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Dy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Ho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Er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Tm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Yb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Lu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6103"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8608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Th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Pa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U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Np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Pu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AM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Cm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Bk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Cf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Es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Fm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Mo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No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 err="1"/>
                        <a:t>Lr</a:t>
                      </a:r>
                      <a:endParaRPr lang="ru-RU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1674222" y="4491451"/>
            <a:ext cx="468087" cy="38534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663337" y="4493623"/>
            <a:ext cx="470263" cy="74893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663337" y="4868091"/>
            <a:ext cx="478972" cy="60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663337" y="4868091"/>
            <a:ext cx="470263" cy="98406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7" name="Action Button: Custom 16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8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9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0" name="TextBox 19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97159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>
                <a:solidFill>
                  <a:schemeClr val="tx2"/>
                </a:solidFill>
              </a:rPr>
              <a:t>Атомно-абсорбционная спектроскопия</a:t>
            </a:r>
            <a:r>
              <a:t/>
            </a:r>
            <a:br/>
            <a:r>
              <a:rPr lang="en-US" sz="3100" dirty="0" smtClean="0">
                <a:solidFill>
                  <a:schemeClr val="tx2"/>
                </a:solidFill>
              </a:rPr>
              <a:t>Другие атомизаторы</a:t>
            </a:r>
            <a:r>
              <a:t/>
            </a:r>
            <a:br/>
            <a:endParaRPr lang="ru-RU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/>
              <a:t>Метод с образованием гидридов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n-US" sz="1400" b="0" dirty="0" smtClean="0"/>
              <a:t>Подходит для элементов, образующих летучие гидриды (As, Sn, Bi, Sb, Te, Ge и Se) при реакции с восстановителем, например, боргидридом </a:t>
            </a:r>
            <a:r>
              <a:rPr lang="en-US" sz="1400" b="0" dirty="0" err="1" smtClean="0"/>
              <a:t>натрия</a:t>
            </a:r>
            <a:r>
              <a:rPr lang="en-US" sz="1400" b="0" dirty="0" smtClean="0"/>
              <a:t>.</a:t>
            </a:r>
            <a:endParaRPr lang="ru-RU" sz="1400" b="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346483164"/>
              </p:ext>
            </p:extLst>
          </p:nvPr>
        </p:nvGraphicFramePr>
        <p:xfrm>
          <a:off x="230400" y="2722498"/>
          <a:ext cx="4142817" cy="33370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42817"/>
              </a:tblGrid>
              <a:tr h="324000">
                <a:tc>
                  <a:txBody>
                    <a:bodyPr/>
                    <a:lstStyle/>
                    <a:p>
                      <a:pPr marL="0" indent="0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/>
                        <a:t>Преимущества</a:t>
                      </a:r>
                      <a:endParaRPr lang="ru-RU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85836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Отделение некоторых элементов в виде гидридов, что может</a:t>
                      </a:r>
                      <a:r>
                        <a:rPr sz="1200" dirty="0"/>
                        <a:t> </a:t>
                      </a:r>
                      <a:r>
                        <a:rPr lang="en-US" sz="1200" dirty="0" smtClean="0"/>
                        <a:t>исключить интерференции со стороны компонентов матрицы </a:t>
                      </a:r>
                    </a:p>
                    <a:p>
                      <a:pPr marL="171450" indent="-171450"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Хорошая чувствительность благодаря 100% эффективности отбора проб</a:t>
                      </a:r>
                      <a:endParaRPr lang="ru-RU" sz="1200" dirty="0" smtClean="0"/>
                    </a:p>
                    <a:p>
                      <a:pPr marL="171450" indent="-171450"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Хорошая воспроизводимость</a:t>
                      </a:r>
                    </a:p>
                    <a:p>
                      <a:pPr marL="171450" indent="-171450"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Более высокая скорость, чем у ААС с атомизацией в графитовой печи</a:t>
                      </a:r>
                    </a:p>
                  </a:txBody>
                  <a:tcPr marB="72000"/>
                </a:tc>
              </a:tr>
              <a:tr h="324000">
                <a:tc>
                  <a:txBody>
                    <a:bodyPr/>
                    <a:lstStyle/>
                    <a:p>
                      <a:pPr marL="0" indent="0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Недостатки</a:t>
                      </a:r>
                    </a:p>
                  </a:txBody>
                  <a:tcPr>
                    <a:solidFill>
                      <a:srgbClr val="0085D5"/>
                    </a:solidFill>
                  </a:tcPr>
                </a:tc>
              </a:tr>
              <a:tr h="6337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Применяется только для некоторых элементов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Определенные химические интерференции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Требует определенной пробоподготовки (аналит</a:t>
                      </a:r>
                      <a:r>
                        <a:rPr sz="1200" dirty="0"/>
                        <a:t> </a:t>
                      </a:r>
                      <a:r>
                        <a:rPr lang="en-US" sz="1200" baseline="0" dirty="0" smtClean="0"/>
                        <a:t>необходимо перевести в определенную степень окисления)</a:t>
                      </a:r>
                      <a:endParaRPr lang="ru-RU" sz="1200" dirty="0" smtClean="0"/>
                    </a:p>
                  </a:txBody>
                  <a:tcPr marB="72000"/>
                </a:tc>
              </a:tr>
            </a:tbl>
          </a:graphicData>
        </a:graphic>
      </p:graphicFrame>
      <p:sp>
        <p:nvSpPr>
          <p:cNvPr id="6" name="Content Placeholder 9"/>
          <p:cNvSpPr txBox="1">
            <a:spLocks/>
          </p:cNvSpPr>
          <p:nvPr/>
        </p:nvSpPr>
        <p:spPr>
          <a:xfrm>
            <a:off x="4788000" y="1512000"/>
            <a:ext cx="4270248" cy="456285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n-US" sz="1400" dirty="0" smtClean="0"/>
              <a:t>Метод холодного пара 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n-US" sz="1400" b="0" dirty="0" smtClean="0"/>
              <a:t>Используется специально для ртути (имеет достаточно большое давление пара при температуре окружающей среды), которую можно восстановить до атомного состояния с помощью сильного восстановителя, например, боргидрида натрия или хлорида </a:t>
            </a:r>
            <a:r>
              <a:rPr lang="en-US" sz="1400" b="0" dirty="0" err="1" smtClean="0"/>
              <a:t>олова</a:t>
            </a:r>
            <a:r>
              <a:rPr lang="en-US" sz="1400" b="0" dirty="0" smtClean="0"/>
              <a:t>(II).</a:t>
            </a:r>
            <a:endParaRPr lang="ru-RU" sz="1400" b="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084961400"/>
              </p:ext>
            </p:extLst>
          </p:nvPr>
        </p:nvGraphicFramePr>
        <p:xfrm>
          <a:off x="4788000" y="3210202"/>
          <a:ext cx="4127400" cy="258228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27400"/>
              </a:tblGrid>
              <a:tr h="288000">
                <a:tc>
                  <a:txBody>
                    <a:bodyPr/>
                    <a:lstStyle/>
                    <a:p>
                      <a:pPr marL="0" indent="0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/>
                        <a:t>Преимущества</a:t>
                      </a:r>
                      <a:endParaRPr lang="ru-RU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75870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Устраняет многие интерференции со стороны компонентов матрицы</a:t>
                      </a:r>
                    </a:p>
                    <a:p>
                      <a:pPr marL="171450" indent="-171450"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Хорошая чувствительность благодаря 100% эффективности отбора проб</a:t>
                      </a:r>
                      <a:endParaRPr lang="ru-RU" sz="1200" dirty="0" smtClean="0"/>
                    </a:p>
                    <a:p>
                      <a:pPr marL="171450" indent="-171450"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Хорошая воспроизводимость</a:t>
                      </a:r>
                    </a:p>
                    <a:p>
                      <a:pPr marL="171450" indent="-171450"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Более высокая скорость, чем у ААС с атомизацией в графитовой печи</a:t>
                      </a:r>
                    </a:p>
                  </a:txBody>
                  <a:tcPr marB="72000"/>
                </a:tc>
              </a:tr>
              <a:tr h="324000">
                <a:tc>
                  <a:txBody>
                    <a:bodyPr/>
                    <a:lstStyle/>
                    <a:p>
                      <a:pPr marL="0" indent="0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Недостатки</a:t>
                      </a:r>
                    </a:p>
                  </a:txBody>
                  <a:tcPr>
                    <a:solidFill>
                      <a:srgbClr val="0085D5"/>
                    </a:solidFill>
                  </a:tcPr>
                </a:tc>
              </a:tr>
              <a:tr h="496205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Используется только для ртути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Необходимо стабилизировать ртуть в растворе</a:t>
                      </a:r>
                    </a:p>
                  </a:txBody>
                  <a:tcPr marB="72000"/>
                </a:tc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5" name="Action Button: Custom 14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6" name="Chevron 15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7" name="Chevron 16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8" name="TextBox 17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77254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0400" y="1512000"/>
            <a:ext cx="8611451" cy="432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8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400" y="345600"/>
            <a:ext cx="8686800" cy="996696"/>
          </a:xfrm>
        </p:spPr>
        <p:txBody>
          <a:bodyPr>
            <a:normAutofit fontScale="90000"/>
          </a:bodyPr>
          <a:lstStyle/>
          <a:p>
            <a:r>
              <a:rPr lang="en-US" sz="3800" dirty="0">
                <a:solidFill>
                  <a:schemeClr val="tx2"/>
                </a:solidFill>
              </a:rPr>
              <a:t>Атомно-абсорбционная спектроскопия</a:t>
            </a:r>
            <a:r>
              <a:t/>
            </a:r>
            <a:br/>
            <a:r>
              <a:rPr lang="en-US" sz="3100" dirty="0" smtClean="0">
                <a:solidFill>
                  <a:schemeClr val="tx2"/>
                </a:solidFill>
              </a:rPr>
              <a:t>Система</a:t>
            </a:r>
            <a:endParaRPr lang="ru-RU" sz="3100" dirty="0">
              <a:solidFill>
                <a:schemeClr val="tx2"/>
              </a:solidFill>
            </a:endParaRPr>
          </a:p>
        </p:txBody>
      </p:sp>
      <p:sp>
        <p:nvSpPr>
          <p:cNvPr id="13" name="Rectangle 3"/>
          <p:cNvSpPr/>
          <p:nvPr/>
        </p:nvSpPr>
        <p:spPr>
          <a:xfrm>
            <a:off x="4788001" y="1982848"/>
            <a:ext cx="4053850" cy="2654573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Ключевые области применения</a:t>
            </a:r>
            <a:endParaRPr lang="ru-RU" b="1" dirty="0">
              <a:solidFill>
                <a:schemeClr val="tx2"/>
              </a:solidFill>
            </a:endParaRPr>
          </a:p>
          <a:p>
            <a:pPr marL="230400" lvl="1" indent="-230400" defTabSz="666750">
              <a:spcBef>
                <a:spcPts val="700"/>
              </a:spcBef>
              <a:buChar char="••"/>
            </a:pPr>
            <a:r>
              <a:rPr lang="en-US" dirty="0" smtClean="0">
                <a:solidFill>
                  <a:schemeClr val="tx2"/>
                </a:solidFill>
              </a:rPr>
              <a:t>Определение следовых количеств металлов/примесей в маслах, растениях, воде</a:t>
            </a:r>
          </a:p>
          <a:p>
            <a:pPr marL="230400" lvl="1" indent="-230400" defTabSz="666750">
              <a:spcBef>
                <a:spcPts val="700"/>
              </a:spcBef>
              <a:spcAft>
                <a:spcPts val="600"/>
              </a:spcAft>
              <a:buChar char="••"/>
            </a:pPr>
            <a:r>
              <a:rPr lang="en-US" dirty="0" smtClean="0">
                <a:solidFill>
                  <a:schemeClr val="tx2"/>
                </a:solidFill>
              </a:rPr>
              <a:t>Анализ элементов в жидкостях, воде, почве, пищевых продуктах, плазме крови, полупроводниках</a:t>
            </a:r>
          </a:p>
          <a:p>
            <a:pPr marL="230400" lvl="1" indent="-230400" defTabSz="666750">
              <a:spcBef>
                <a:spcPts val="700"/>
              </a:spcBef>
              <a:spcAft>
                <a:spcPts val="100"/>
              </a:spcAft>
              <a:buChar char="••"/>
            </a:pPr>
            <a:r>
              <a:rPr lang="en-US" dirty="0" smtClean="0">
                <a:solidFill>
                  <a:schemeClr val="tx2"/>
                </a:solidFill>
              </a:rPr>
              <a:t>И многое другое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l="9976"/>
          <a:stretch/>
        </p:blipFill>
        <p:spPr>
          <a:xfrm>
            <a:off x="563056" y="1982848"/>
            <a:ext cx="3351482" cy="2754952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4" name="Action Button: Custom 13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5" name="Chevron 14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6" name="Chevron 15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7" name="TextBox 16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10412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196796" y="2870663"/>
            <a:ext cx="5315314" cy="2844264"/>
            <a:chOff x="228600" y="2870663"/>
            <a:chExt cx="5315314" cy="2844264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rcRect b="8973"/>
            <a:stretch/>
          </p:blipFill>
          <p:spPr>
            <a:xfrm>
              <a:off x="228600" y="2870663"/>
              <a:ext cx="5315314" cy="2844264"/>
            </a:xfrm>
            <a:prstGeom prst="rect">
              <a:avLst/>
            </a:prstGeom>
          </p:spPr>
        </p:pic>
        <p:sp>
          <p:nvSpPr>
            <p:cNvPr id="3" name="Rechteck 2"/>
            <p:cNvSpPr/>
            <p:nvPr/>
          </p:nvSpPr>
          <p:spPr>
            <a:xfrm>
              <a:off x="794872" y="2982259"/>
              <a:ext cx="4452470" cy="2169459"/>
            </a:xfrm>
            <a:prstGeom prst="rect">
              <a:avLst/>
            </a:prstGeom>
            <a:noFill/>
            <a:ln w="3175">
              <a:solidFill>
                <a:srgbClr val="BD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lang="en-US" sz="3800" dirty="0" smtClean="0"/>
              <a:t>Пример</a:t>
            </a:r>
            <a:r>
              <a:rPr dirty="0"/>
              <a:t/>
            </a:r>
            <a:br>
              <a:rPr dirty="0"/>
            </a:br>
            <a:r>
              <a:rPr lang="en-US" sz="3100" dirty="0" smtClean="0"/>
              <a:t>Пламенная ААС: Определение низких концентраций золота в руде, содержащей минералы</a:t>
            </a:r>
            <a:r>
              <a:rPr dirty="0"/>
              <a:t/>
            </a:r>
            <a:br>
              <a:rPr dirty="0"/>
            </a:br>
            <a:endParaRPr lang="ru-RU" sz="3100" dirty="0"/>
          </a:p>
        </p:txBody>
      </p:sp>
      <p:graphicFrame>
        <p:nvGraphicFramePr>
          <p:cNvPr id="16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248953289"/>
              </p:ext>
            </p:extLst>
          </p:nvPr>
        </p:nvGraphicFramePr>
        <p:xfrm>
          <a:off x="5270138" y="1847943"/>
          <a:ext cx="3624480" cy="1099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7612"/>
                <a:gridCol w="1304659"/>
                <a:gridCol w="1272209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spc="-50" baseline="0" dirty="0" smtClean="0"/>
                        <a:t>Используемая</a:t>
                      </a:r>
                      <a:r>
                        <a:rPr sz="1000" dirty="0"/>
                        <a:t> </a:t>
                      </a:r>
                      <a:r>
                        <a:rPr lang="en-US" sz="1000" dirty="0" smtClean="0"/>
                        <a:t>длина волны </a:t>
                      </a:r>
                      <a:r>
                        <a:rPr lang="en-US" sz="1000" b="0" dirty="0" smtClean="0"/>
                        <a:t>(нм)</a:t>
                      </a:r>
                      <a:endParaRPr lang="ru-RU" sz="1000" b="0" dirty="0"/>
                    </a:p>
                  </a:txBody>
                  <a:tcPr marL="50400" marR="50400" marT="33289" marB="33289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pc="-20" baseline="0" dirty="0" smtClean="0"/>
                        <a:t>Характеристическая</a:t>
                      </a:r>
                      <a:r>
                        <a:rPr sz="1000" dirty="0"/>
                        <a:t> </a:t>
                      </a:r>
                      <a:r>
                        <a:rPr lang="en-US" sz="1000" spc="0" baseline="0" dirty="0" smtClean="0"/>
                        <a:t>к</a:t>
                      </a:r>
                      <a:r>
                        <a:rPr lang="en-US" sz="1000" dirty="0" smtClean="0"/>
                        <a:t>онцентрация </a:t>
                      </a:r>
                      <a:r>
                        <a:rPr lang="en-US" sz="1000" b="0" dirty="0" smtClean="0"/>
                        <a:t>(мг/л)</a:t>
                      </a:r>
                      <a:endParaRPr lang="ru-RU" sz="1000" b="0" dirty="0"/>
                    </a:p>
                  </a:txBody>
                  <a:tcPr marL="50400" marR="50400" marT="33289" marB="33289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Предел обнаружения</a:t>
                      </a:r>
                      <a:r>
                        <a:rPr sz="1000"/>
                        <a:t/>
                      </a:r>
                      <a:br>
                        <a:rPr sz="1000"/>
                      </a:br>
                      <a:r>
                        <a:rPr lang="en-US" sz="1000" b="0" baseline="0" dirty="0" smtClean="0"/>
                        <a:t>(мг/л)</a:t>
                      </a:r>
                      <a:endParaRPr lang="ru-RU" sz="1000" b="0" dirty="0"/>
                    </a:p>
                  </a:txBody>
                  <a:tcPr marL="50400" marR="50400" marT="33289" marB="33289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D5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242,8</a:t>
                      </a:r>
                      <a:endParaRPr lang="ru-RU" sz="1000" dirty="0"/>
                    </a:p>
                  </a:txBody>
                  <a:tcPr marL="84556" marR="84556" marT="42278" marB="42278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0,079</a:t>
                      </a:r>
                      <a:endParaRPr lang="ru-RU" sz="1000" dirty="0"/>
                    </a:p>
                  </a:txBody>
                  <a:tcPr marL="432000" marR="84556" marT="42278" marB="4227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0,0054</a:t>
                      </a:r>
                      <a:endParaRPr lang="ru-RU" sz="1000" dirty="0"/>
                    </a:p>
                  </a:txBody>
                  <a:tcPr marL="84556" marR="84556" marT="42278" marB="4227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267,6</a:t>
                      </a:r>
                      <a:endParaRPr lang="ru-RU" sz="1000" dirty="0"/>
                    </a:p>
                  </a:txBody>
                  <a:tcPr marL="84556" marR="84556" marT="42278" marB="42278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0,14</a:t>
                      </a:r>
                      <a:endParaRPr lang="ru-RU" sz="1000" dirty="0"/>
                    </a:p>
                  </a:txBody>
                  <a:tcPr marL="432000" marR="84556" marT="42278" marB="4227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0,0098</a:t>
                      </a:r>
                      <a:endParaRPr lang="ru-RU" sz="1000" dirty="0"/>
                    </a:p>
                  </a:txBody>
                  <a:tcPr marL="84556" marR="84556" marT="42278" marB="4227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Rectangle 3"/>
          <p:cNvSpPr/>
          <p:nvPr/>
        </p:nvSpPr>
        <p:spPr>
          <a:xfrm>
            <a:off x="5326121" y="4522088"/>
            <a:ext cx="3173445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200" i="1" dirty="0"/>
              <a:t>Результаты определения методом пламенной ААС золота в руде, содержащей минералы</a:t>
            </a:r>
          </a:p>
        </p:txBody>
      </p:sp>
      <p:sp>
        <p:nvSpPr>
          <p:cNvPr id="17" name="Rechteck 16"/>
          <p:cNvSpPr/>
          <p:nvPr/>
        </p:nvSpPr>
        <p:spPr>
          <a:xfrm>
            <a:off x="4875091" y="5763492"/>
            <a:ext cx="4228940" cy="553998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000" dirty="0">
                <a:solidFill>
                  <a:srgbClr val="777777"/>
                </a:solidFill>
              </a:rPr>
              <a:t>Источник: </a:t>
            </a:r>
            <a:r>
              <a:rPr lang="en-US" sz="1000" dirty="0">
                <a:solidFill>
                  <a:srgbClr val="777777"/>
                </a:solidFill>
                <a:hlinkClick r:id="rId4"/>
              </a:rPr>
              <a:t>Extending the Analytical Range for Gold Using Agilent UltrAA Lamps (Расширение аналитического диапазона для золота с использованием ламп Agilent UltrAA)</a:t>
            </a:r>
            <a:endParaRPr lang="ru-RU" sz="1000" dirty="0">
              <a:solidFill>
                <a:srgbClr val="777777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20" name="Action Button: Custom 19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21" name="Chevron 20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2" name="Chevron 21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3" name="TextBox 22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60274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399" y="344085"/>
            <a:ext cx="8774263" cy="1136372"/>
          </a:xfrm>
        </p:spPr>
        <p:txBody>
          <a:bodyPr>
            <a:normAutofit fontScale="90000"/>
          </a:bodyPr>
          <a:lstStyle/>
          <a:p>
            <a:r>
              <a:rPr lang="en-US" sz="3300" dirty="0" smtClean="0"/>
              <a:t>Пример</a:t>
            </a:r>
            <a:r>
              <a:rPr sz="2000" dirty="0"/>
              <a:t/>
            </a:r>
            <a:br>
              <a:rPr sz="2000" dirty="0"/>
            </a:br>
            <a:r>
              <a:rPr lang="en-US" sz="2400" dirty="0" smtClean="0"/>
              <a:t>ААС с электротермическим атомизатором: Определение Cd, Cu, Pb, Co и Ni в </a:t>
            </a:r>
            <a:r>
              <a:rPr lang="en-US" sz="2400" dirty="0" err="1" smtClean="0"/>
              <a:t>организмах</a:t>
            </a:r>
            <a:r>
              <a:rPr lang="en-US" sz="2400" dirty="0" smtClean="0"/>
              <a:t> </a:t>
            </a:r>
            <a:r>
              <a:rPr lang="en-US" sz="2400" dirty="0" err="1" smtClean="0"/>
              <a:t>морских</a:t>
            </a:r>
            <a:r>
              <a:rPr lang="en-US" sz="2400" dirty="0" smtClean="0"/>
              <a:t> беспозвоночных</a:t>
            </a:r>
            <a:r>
              <a:rPr sz="2200" dirty="0"/>
              <a:t/>
            </a:r>
            <a:br>
              <a:rPr sz="2200" dirty="0"/>
            </a:br>
            <a:endParaRPr lang="ru-RU" sz="2200" dirty="0"/>
          </a:p>
        </p:txBody>
      </p:sp>
      <p:sp>
        <p:nvSpPr>
          <p:cNvPr id="4" name="Rectangle 3"/>
          <p:cNvSpPr/>
          <p:nvPr/>
        </p:nvSpPr>
        <p:spPr>
          <a:xfrm>
            <a:off x="4896065" y="3723930"/>
            <a:ext cx="4298335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200" i="1" dirty="0" smtClean="0"/>
              <a:t>Графики сигналов Ni в сертифицированной эталонной пробе 786 R ткани мидий</a:t>
            </a:r>
            <a:endParaRPr lang="ru-RU" sz="1200" i="1" dirty="0"/>
          </a:p>
        </p:txBody>
      </p:sp>
      <p:pic>
        <p:nvPicPr>
          <p:cNvPr id="2050" name="Picture 2" descr="C:\Temp\marine dat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98596" y="1620000"/>
            <a:ext cx="8818344" cy="1911201"/>
          </a:xfrm>
          <a:prstGeom prst="rect">
            <a:avLst/>
          </a:prstGeom>
          <a:noFill/>
          <a:extLst>
            <a:ext uri="{909E8E84-426E-40DD-AFC4-6F175D3DCCD1}">
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b="18291"/>
          <a:stretch/>
        </p:blipFill>
        <p:spPr>
          <a:xfrm>
            <a:off x="230400" y="3802538"/>
            <a:ext cx="4555519" cy="1750692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814128" y="5458677"/>
            <a:ext cx="4228940" cy="86177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000" dirty="0">
                <a:solidFill>
                  <a:srgbClr val="777777"/>
                </a:solidFill>
              </a:rPr>
              <a:t>Источник: </a:t>
            </a:r>
            <a:r>
              <a:rPr lang="en-US" sz="1000" dirty="0">
                <a:solidFill>
                  <a:srgbClr val="777777"/>
                </a:solidFill>
                <a:hlinkClick r:id="rId5"/>
              </a:rPr>
              <a:t>Sequential Determination of Cd, Cu, Pb, Co and Ni in Marine Invertebrates by Zeeman GFAAS (Последовательное определение кадмия, меди, свинца, кобальта и никеля в морских беспозвоночных с помощью зеемановской атомно-абсорбционной спектроскопии с электротермическим атомизатором)</a:t>
            </a:r>
            <a:endParaRPr lang="ru-RU" sz="1000" dirty="0">
              <a:solidFill>
                <a:srgbClr val="777777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6" name="Action Button: Custom 15">
              <a:hlinkClick r:id="rId6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7" name="Chevron 16">
              <a:hlinkClick r:id="rId6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8" name="Chevron 17">
              <a:hlinkClick r:id="rId6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9" name="TextBox 18">
              <a:hlinkClick r:id="rId6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87295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793480" cy="996696"/>
          </a:xfrm>
        </p:spPr>
        <p:txBody>
          <a:bodyPr>
            <a:normAutofit fontScale="90000"/>
          </a:bodyPr>
          <a:lstStyle/>
          <a:p>
            <a:r>
              <a:rPr lang="en-US" sz="3800" dirty="0" smtClean="0"/>
              <a:t>Пример</a:t>
            </a:r>
            <a:r>
              <a:rPr sz="2800" dirty="0"/>
              <a:t/>
            </a:r>
            <a:br>
              <a:rPr sz="2800" dirty="0"/>
            </a:br>
            <a:r>
              <a:rPr lang="en-US" sz="2800" dirty="0" smtClean="0"/>
              <a:t>ААС с приставкой для генерации гидридов: Определение As, Sb и 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88000" y="5606730"/>
            <a:ext cx="4214684" cy="70788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000" dirty="0" smtClean="0">
                <a:solidFill>
                  <a:srgbClr val="777777"/>
                </a:solidFill>
              </a:rPr>
              <a:t>Источник: </a:t>
            </a:r>
            <a:r>
              <a:rPr lang="en-US" sz="1000" dirty="0">
                <a:solidFill>
                  <a:srgbClr val="777777"/>
                </a:solidFill>
                <a:hlinkClick r:id="rId3"/>
              </a:rPr>
              <a:t>Determination of As, Sb and Se in Difficult Environmental Samples by Hydride Generation (Определение мышьяка, сурьмы и селена в сложных образцах из окружающей среды с помощью образования гидридов)</a:t>
            </a:r>
            <a:endParaRPr lang="ru-RU" sz="1000" dirty="0">
              <a:solidFill>
                <a:srgbClr val="777777"/>
              </a:solidFill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320222644"/>
              </p:ext>
            </p:extLst>
          </p:nvPr>
        </p:nvGraphicFramePr>
        <p:xfrm>
          <a:off x="230399" y="1612800"/>
          <a:ext cx="4271931" cy="2938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71931"/>
              </a:tblGrid>
              <a:tr h="32400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Пробоподготовка As и Sb</a:t>
                      </a:r>
                      <a:endParaRPr lang="ru-RU" sz="1400" b="1" dirty="0"/>
                    </a:p>
                  </a:txBody>
                  <a:tcPr anchor="ctr"/>
                </a:tc>
              </a:tr>
              <a:tr h="892171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Одна процедура пробоподготовки используется для двух элементов: </a:t>
                      </a: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5 мл пробы помещают в мерную колбу на 50 мл,</a:t>
                      </a: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прибавляют 25 мл HCl.</a:t>
                      </a:r>
                      <a:endParaRPr lang="ru-RU" sz="1400" b="1" dirty="0" smtClean="0">
                        <a:solidFill>
                          <a:schemeClr val="tx2"/>
                        </a:solidFill>
                      </a:endParaRPr>
                    </a:p>
                  </a:txBody>
                  <a:tcPr marT="36000"/>
                </a:tc>
              </a:tr>
              <a:tr h="1292960">
                <a:tc>
                  <a:txBody>
                    <a:bodyPr/>
                    <a:lstStyle/>
                    <a:p>
                      <a:pPr marL="144000" indent="-144000" algn="l" defTabSz="685800" rtl="0" eaLnBrk="1" latinLnBrk="0" hangingPunct="1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Смесь перемешивают и охлаждают. Добавляют 5 мл 20% мочевины.</a:t>
                      </a:r>
                    </a:p>
                    <a:p>
                      <a:pPr marL="144000" indent="-144000" algn="l" defTabSz="685800" rtl="0" eaLnBrk="1" latinLnBrk="0" hangingPunct="1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Смесь перемешивают и охлаждают. Добавляют 2,5 мл 20% KI.</a:t>
                      </a:r>
                    </a:p>
                    <a:p>
                      <a:pPr marL="144000" indent="-144000" algn="l" defTabSz="685800" rtl="0" eaLnBrk="1" latinLnBrk="0" hangingPunct="1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Раствор доводят до метки дистиллированной водой.</a:t>
                      </a:r>
                    </a:p>
                    <a:p>
                      <a:pPr marL="144000" indent="-144000" algn="l" defTabSz="685800" rtl="0" eaLnBrk="1" latinLnBrk="0" hangingPunct="1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Анализ As и Sb проводят через 30 мин.</a:t>
                      </a:r>
                      <a:endParaRPr lang="ru-RU" sz="1400" b="0" i="0" u="none" strike="noStrike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72000" marB="0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73111785"/>
              </p:ext>
            </p:extLst>
          </p:nvPr>
        </p:nvGraphicFramePr>
        <p:xfrm>
          <a:off x="4787999" y="1612800"/>
          <a:ext cx="4127402" cy="29344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916115"/>
                <a:gridCol w="1062446"/>
                <a:gridCol w="1057531"/>
                <a:gridCol w="1091310"/>
              </a:tblGrid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Проба</a:t>
                      </a:r>
                      <a:endParaRPr lang="ru-RU" sz="1000" dirty="0"/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Концентрация</a:t>
                      </a:r>
                      <a:r>
                        <a:rPr sz="1000" dirty="0"/>
                        <a:t> </a:t>
                      </a:r>
                      <a:r>
                        <a:rPr lang="en-US" sz="1000" b="0" baseline="0" dirty="0" smtClean="0"/>
                        <a:t>(ppb)</a:t>
                      </a:r>
                      <a:endParaRPr lang="ru-RU" sz="1000" b="0" dirty="0" smtClean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относительное стандартное отклонение (RSD), %</a:t>
                      </a:r>
                      <a:endParaRPr lang="ru-RU" sz="10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Средняя оптическая плотность</a:t>
                      </a:r>
                      <a:endParaRPr lang="ru-RU" sz="1000" dirty="0"/>
                    </a:p>
                  </a:txBody>
                  <a:tcPr marL="0" marR="0" anchor="ctr"/>
                </a:tc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Холостая проба</a:t>
                      </a:r>
                      <a:endParaRPr lang="ru-RU" sz="1000" dirty="0"/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0,0</a:t>
                      </a:r>
                      <a:endParaRPr lang="ru-RU" sz="10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0,008</a:t>
                      </a:r>
                      <a:endParaRPr lang="ru-RU" sz="1000" dirty="0"/>
                    </a:p>
                  </a:txBody>
                  <a:tcPr marL="432000" marR="0" anchor="ctr"/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pc="-20" dirty="0" smtClean="0"/>
                        <a:t>Стандарт 1</a:t>
                      </a:r>
                      <a:endParaRPr lang="ru-RU" sz="1000" spc="-20" dirty="0" smtClean="0"/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2,0</a:t>
                      </a:r>
                      <a:endParaRPr lang="ru-RU" sz="10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2,0</a:t>
                      </a:r>
                      <a:endParaRPr lang="ru-RU" sz="10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0,062</a:t>
                      </a:r>
                      <a:endParaRPr lang="ru-RU" sz="1000" dirty="0"/>
                    </a:p>
                  </a:txBody>
                  <a:tcPr marL="432000" marR="0" anchor="ctr"/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Стандарт 2</a:t>
                      </a:r>
                      <a:endParaRPr lang="ru-RU" sz="1000" dirty="0" smtClean="0"/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5,0</a:t>
                      </a:r>
                      <a:endParaRPr lang="ru-RU" sz="10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0,9</a:t>
                      </a:r>
                      <a:endParaRPr lang="ru-RU" sz="10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0,148</a:t>
                      </a:r>
                      <a:endParaRPr lang="ru-RU" sz="1000" dirty="0"/>
                    </a:p>
                  </a:txBody>
                  <a:tcPr marL="432000" marR="0" anchor="ctr"/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Стандарт 3</a:t>
                      </a:r>
                      <a:endParaRPr lang="ru-RU" sz="1000" dirty="0" smtClean="0"/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10,0</a:t>
                      </a:r>
                      <a:endParaRPr lang="ru-RU" sz="10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0,6</a:t>
                      </a:r>
                      <a:endParaRPr lang="ru-RU" sz="10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0,262</a:t>
                      </a:r>
                      <a:endParaRPr lang="ru-RU" sz="1000" dirty="0"/>
                    </a:p>
                  </a:txBody>
                  <a:tcPr marL="432000" marR="0" anchor="ctr"/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Стандарт 4</a:t>
                      </a:r>
                      <a:endParaRPr lang="ru-RU" sz="1000" dirty="0" smtClean="0"/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20,0</a:t>
                      </a:r>
                      <a:endParaRPr lang="ru-RU" sz="10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1,0</a:t>
                      </a:r>
                      <a:endParaRPr lang="ru-RU" sz="10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0,455</a:t>
                      </a:r>
                      <a:endParaRPr lang="ru-RU" sz="1000" dirty="0"/>
                    </a:p>
                  </a:txBody>
                  <a:tcPr marL="432000" marR="0" anchor="ctr"/>
                </a:tc>
              </a:tr>
              <a:tr h="3972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Стандарт 5</a:t>
                      </a:r>
                      <a:endParaRPr lang="ru-RU" sz="1000" dirty="0" smtClean="0"/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40,0</a:t>
                      </a:r>
                      <a:endParaRPr lang="ru-RU" sz="10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0,4</a:t>
                      </a:r>
                      <a:endParaRPr lang="ru-RU" sz="10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0,70</a:t>
                      </a:r>
                      <a:endParaRPr lang="ru-RU" sz="1000" dirty="0"/>
                    </a:p>
                  </a:txBody>
                  <a:tcPr marL="432000" marR="0" anchor="ctr"/>
                </a:tc>
              </a:tr>
            </a:tbl>
          </a:graphicData>
        </a:graphic>
      </p:graphicFrame>
      <p:sp>
        <p:nvSpPr>
          <p:cNvPr id="21" name="Rectangle 10"/>
          <p:cNvSpPr/>
          <p:nvPr/>
        </p:nvSpPr>
        <p:spPr>
          <a:xfrm>
            <a:off x="228599" y="4645893"/>
            <a:ext cx="7391401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200" i="1" dirty="0" smtClean="0"/>
              <a:t>Пробоподготовка и типичные калибровочные данные для As с применением гидридообразования</a:t>
            </a:r>
            <a:endParaRPr lang="ru-RU" sz="1200" i="1" dirty="0"/>
          </a:p>
        </p:txBody>
      </p:sp>
      <p:grpSp>
        <p:nvGrpSpPr>
          <p:cNvPr id="18" name="Group 17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9" name="Action Button: Custom 18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20" name="Chevron 19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2" name="Chevron 21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3" name="TextBox 22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47376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>
                <a:solidFill>
                  <a:schemeClr val="tx2"/>
                </a:solidFill>
              </a:rPr>
              <a:t>Атомно-эмиссионная спектроскопия</a:t>
            </a:r>
            <a:r>
              <a:t/>
            </a:r>
            <a:br/>
            <a:r>
              <a:rPr lang="en-US" sz="3100" dirty="0" smtClean="0"/>
              <a:t>Общие положения </a:t>
            </a:r>
            <a:endParaRPr lang="ru-RU" sz="3100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28598" y="1512000"/>
            <a:ext cx="8915401" cy="4562856"/>
          </a:xfrm>
        </p:spPr>
        <p:txBody>
          <a:bodyPr>
            <a:noAutofit/>
          </a:bodyPr>
          <a:lstStyle/>
          <a:p>
            <a:r>
              <a:rPr lang="en-US" sz="1750" dirty="0"/>
              <a:t>В связи с недостатками ААС распространение получили методы, не требующие специальных ламп для каждого элемента. Эти методы, называемые</a:t>
            </a:r>
            <a:r>
              <a:rPr sz="1750" dirty="0" smtClean="0"/>
              <a:t> </a:t>
            </a:r>
            <a:r>
              <a:rPr lang="en-US" sz="1750" b="1" dirty="0" smtClean="0"/>
              <a:t>атомно-эмиссионной спектроскопией (АЭС)</a:t>
            </a:r>
            <a:r>
              <a:rPr lang="en-US" sz="1750" dirty="0" smtClean="0"/>
              <a:t>, основываются на том, что после</a:t>
            </a:r>
            <a:r>
              <a:rPr sz="1750" dirty="0" smtClean="0"/>
              <a:t> </a:t>
            </a:r>
            <a:r>
              <a:rPr lang="en-US" sz="1750" dirty="0" smtClean="0"/>
              <a:t>возбуждения атома определенного элемента (как в атомно-абсорбционной спектроскопии) он излучает</a:t>
            </a:r>
            <a:r>
              <a:rPr sz="1750" dirty="0" smtClean="0"/>
              <a:t> </a:t>
            </a:r>
            <a:r>
              <a:rPr lang="en-US" sz="1750" dirty="0" smtClean="0"/>
              <a:t>свет с характеристическим набором длин волн (эмиссионный спектр)</a:t>
            </a:r>
            <a:r>
              <a:rPr sz="1750" dirty="0" smtClean="0"/>
              <a:t> </a:t>
            </a:r>
            <a:r>
              <a:rPr lang="en-US" sz="1750" dirty="0" smtClean="0"/>
              <a:t>при возвращении в основное состояние.</a:t>
            </a:r>
          </a:p>
          <a:p>
            <a:r>
              <a:rPr lang="en-US" sz="1750" dirty="0" smtClean="0"/>
              <a:t>Пламя не является идеальным источником возбуждения для атомно-эмиссионной спектроскопии. </a:t>
            </a:r>
            <a:r>
              <a:rPr sz="1750" dirty="0"/>
              <a:t/>
            </a:r>
            <a:br>
              <a:rPr sz="1750" dirty="0"/>
            </a:br>
            <a:r>
              <a:rPr lang="en-US" sz="1750" dirty="0" smtClean="0"/>
              <a:t>Поэтому используются более горячие источники. </a:t>
            </a:r>
          </a:p>
          <a:p>
            <a:r>
              <a:rPr lang="en-US" sz="1750" dirty="0" smtClean="0"/>
              <a:t>Рассмотрим следующие методики: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750" dirty="0"/>
              <a:t>Атомно-эмиссионная спектроскопия с</a:t>
            </a:r>
            <a:r>
              <a:rPr sz="1750" dirty="0"/>
              <a:t/>
            </a:r>
            <a:br>
              <a:rPr sz="1750" dirty="0"/>
            </a:br>
            <a:r>
              <a:rPr lang="en-US" sz="1750" dirty="0"/>
              <a:t>микроволновой плазмой (МП-АЭС) 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750" dirty="0"/>
              <a:t>Оптико-эмиссионная спектроскопия с индуктивно-связанной </a:t>
            </a:r>
            <a:r>
              <a:rPr lang="en-US" sz="1750" dirty="0" err="1"/>
              <a:t>плазмой</a:t>
            </a:r>
            <a:r>
              <a:rPr lang="en-US" sz="1750" dirty="0"/>
              <a:t> </a:t>
            </a:r>
            <a:r>
              <a:rPr lang="en-US" sz="1750" dirty="0" smtClean="0"/>
              <a:t>(ИСП-ОЭС)</a:t>
            </a:r>
            <a:endParaRPr lang="ru-RU" sz="1750" dirty="0"/>
          </a:p>
        </p:txBody>
      </p:sp>
      <p:grpSp>
        <p:nvGrpSpPr>
          <p:cNvPr id="9" name="Group 8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0" name="Action Button: Custom 9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1" name="Chevron 10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2" name="Chevron 11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3" name="TextBox 12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95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>
                <a:solidFill>
                  <a:schemeClr val="tx2"/>
                </a:solidFill>
              </a:rPr>
              <a:t>Атомно-эмиссионная спектроскопия</a:t>
            </a:r>
            <a:r>
              <a:rPr dirty="0"/>
              <a:t/>
            </a:r>
            <a:br>
              <a:rPr dirty="0"/>
            </a:br>
            <a:r>
              <a:rPr lang="en-US" sz="2900" dirty="0">
                <a:solidFill>
                  <a:schemeClr val="tx2"/>
                </a:solidFill>
              </a:rPr>
              <a:t>Атомно-эмиссионная </a:t>
            </a:r>
            <a:r>
              <a:rPr lang="en-US" sz="2900" dirty="0" err="1">
                <a:solidFill>
                  <a:schemeClr val="tx2"/>
                </a:solidFill>
              </a:rPr>
              <a:t>спектроскопия</a:t>
            </a:r>
            <a:r>
              <a:rPr lang="en-US" sz="2900" dirty="0">
                <a:solidFill>
                  <a:schemeClr val="tx2"/>
                </a:solidFill>
              </a:rPr>
              <a:t> </a:t>
            </a:r>
            <a:r>
              <a:rPr lang="en-US" sz="2900" dirty="0" smtClean="0">
                <a:solidFill>
                  <a:schemeClr val="tx2"/>
                </a:solidFill>
              </a:rPr>
              <a:t>с </a:t>
            </a:r>
            <a:r>
              <a:rPr lang="en-US" sz="2900" dirty="0" err="1" smtClean="0">
                <a:solidFill>
                  <a:schemeClr val="tx2"/>
                </a:solidFill>
              </a:rPr>
              <a:t>микроволновой</a:t>
            </a:r>
            <a:r>
              <a:rPr lang="en-US" sz="2900" dirty="0" smtClean="0">
                <a:solidFill>
                  <a:schemeClr val="tx2"/>
                </a:solidFill>
              </a:rPr>
              <a:t> </a:t>
            </a:r>
            <a:r>
              <a:rPr lang="en-US" sz="2900" dirty="0" err="1" smtClean="0">
                <a:solidFill>
                  <a:schemeClr val="tx2"/>
                </a:solidFill>
              </a:rPr>
              <a:t>плазмой</a:t>
            </a:r>
            <a:endParaRPr lang="ru-RU" sz="24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228600" y="1512000"/>
            <a:ext cx="4430486" cy="4562856"/>
          </a:xfrm>
        </p:spPr>
        <p:txBody>
          <a:bodyPr>
            <a:noAutofit/>
          </a:bodyPr>
          <a:lstStyle/>
          <a:p>
            <a:r>
              <a:rPr lang="en-US" sz="1500" b="0" dirty="0"/>
              <a:t>Азотная плазма используется для десольватации, атомизации и возбуждения атомов в жидкой пробе, распыленной в плазме. </a:t>
            </a:r>
            <a:r>
              <a:rPr sz="1500" dirty="0"/>
              <a:t/>
            </a:r>
            <a:br>
              <a:rPr sz="1500" dirty="0"/>
            </a:br>
            <a:r>
              <a:rPr lang="en-US" sz="1500" b="0" dirty="0" smtClean="0"/>
              <a:t>Азотная плазма значительно горячее (до 5 000</a:t>
            </a:r>
            <a:r>
              <a:rPr lang="en-US" sz="1500" b="0" baseline="30000" dirty="0" smtClean="0"/>
              <a:t> </a:t>
            </a:r>
            <a:r>
              <a:rPr lang="en-US" sz="1500" b="0" dirty="0" smtClean="0"/>
              <a:t>K), чем воздушно-ацетиленовое пламя, используемое в ААС.</a:t>
            </a:r>
          </a:p>
          <a:p>
            <a:r>
              <a:rPr lang="en-US" sz="1500" b="0" dirty="0" smtClean="0"/>
              <a:t>Атомная эмиссия достаточно интенсивна для большинства элементов, что обеспечивает лучшие возможности для детектирования </a:t>
            </a:r>
            <a:r>
              <a:rPr lang="en-US" sz="1500" b="0" spc="-20" dirty="0"/>
              <a:t>и расширенный линейный динамический диапазон по сравнению с пламенной </a:t>
            </a:r>
            <a:r>
              <a:rPr lang="en-US" sz="1500" b="0" dirty="0" smtClean="0"/>
              <a:t>ААС для большинства элементов.</a:t>
            </a:r>
          </a:p>
          <a:p>
            <a:r>
              <a:rPr lang="en-US" sz="1500" b="0" dirty="0"/>
              <a:t>Интенсивность излучаемого света измеряется с помощью оптического детектирования при длинах волн, являющихся характеристическими для исследуемых элементов.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500" b="0" dirty="0" smtClean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531335277"/>
              </p:ext>
            </p:extLst>
          </p:nvPr>
        </p:nvGraphicFramePr>
        <p:xfrm>
          <a:off x="4788000" y="1612800"/>
          <a:ext cx="4127400" cy="42452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27400"/>
              </a:tblGrid>
              <a:tr h="3240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МП-АЭС</a:t>
                      </a:r>
                      <a:endParaRPr lang="ru-RU" sz="1200" b="1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marL="0" indent="0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>
                          <a:solidFill>
                            <a:srgbClr val="0085D5"/>
                          </a:solidFill>
                        </a:rPr>
                        <a:t>Преимущества</a:t>
                      </a:r>
                    </a:p>
                  </a:txBody>
                  <a:tcPr marT="36000" marB="36000">
                    <a:noFill/>
                  </a:tcPr>
                </a:tc>
              </a:tr>
              <a:tr h="661436">
                <a:tc>
                  <a:txBody>
                    <a:bodyPr/>
                    <a:lstStyle/>
                    <a:p>
                      <a:pPr marL="144000" marR="0" lvl="0" indent="-144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u="none" strike="noStrike" kern="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Безопасная методика (без воспламеняющегося газа)</a:t>
                      </a:r>
                    </a:p>
                    <a:p>
                      <a:pPr marL="144000" marR="0" lvl="0" indent="-144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n-US" sz="1200" kern="0" noProof="0" dirty="0" smtClean="0"/>
                        <a:t>Низкие эксплуатационные расходы, связанные с тем, что азот</a:t>
                      </a:r>
                      <a:r>
                        <a:rPr sz="1200" dirty="0"/>
                        <a:t> </a:t>
                      </a:r>
                      <a:r>
                        <a:rPr lang="en-US" sz="1200" kern="0" baseline="0" noProof="0" dirty="0" smtClean="0"/>
                        <a:t>можно выделить из сжатого воздуха с помощью генератора азота</a:t>
                      </a:r>
                      <a:endParaRPr lang="ru-RU" sz="1200" kern="0" noProof="0" dirty="0" smtClean="0"/>
                    </a:p>
                    <a:p>
                      <a:pPr marL="144000" marR="0" lvl="0" indent="-144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n-US" sz="1200" kern="0" noProof="0" dirty="0" smtClean="0"/>
                        <a:t>Для анализа не требуются лампы</a:t>
                      </a:r>
                    </a:p>
                    <a:p>
                      <a:pPr marL="144000" marR="0" lvl="0" indent="-144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n-US" sz="1200" dirty="0" smtClean="0"/>
                        <a:t>Идентификация и количественный анализ практически всех металлов и многих металлоидов.</a:t>
                      </a:r>
                      <a:endParaRPr lang="ru-RU" sz="1200" kern="0" noProof="0" dirty="0" smtClean="0"/>
                    </a:p>
                    <a:p>
                      <a:pPr marL="144000" marR="0" lvl="0" indent="-144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n-US" sz="1200" kern="0" dirty="0" smtClean="0"/>
                        <a:t>Более высокие рабочие характеристики, чем у пламенной ААС</a:t>
                      </a:r>
                      <a:endParaRPr lang="ru-RU" sz="1200" kern="0" noProof="0" dirty="0" smtClean="0">
                        <a:latin typeface="+mn-lt"/>
                        <a:cs typeface="+mn-cs"/>
                      </a:endParaRPr>
                    </a:p>
                  </a:txBody>
                  <a:tcPr marT="36000" marB="36000"/>
                </a:tc>
              </a:tr>
              <a:tr h="324000">
                <a:tc>
                  <a:txBody>
                    <a:bodyPr/>
                    <a:lstStyle/>
                    <a:p>
                      <a:pPr marL="0" indent="0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>
                          <a:solidFill>
                            <a:srgbClr val="0085D5"/>
                          </a:solidFill>
                        </a:rPr>
                        <a:t>Недостатки</a:t>
                      </a:r>
                    </a:p>
                  </a:txBody>
                  <a:tcPr marT="36000" marB="36000">
                    <a:noFill/>
                  </a:tcPr>
                </a:tc>
              </a:tr>
              <a:tr h="917837">
                <a:tc>
                  <a:txBody>
                    <a:bodyPr/>
                    <a:lstStyle/>
                    <a:p>
                      <a:pPr marL="172800" marR="0" lvl="0" indent="-172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n-US" sz="1200" kern="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Более высокая исходная стоимость, чем у ААС</a:t>
                      </a:r>
                    </a:p>
                    <a:p>
                      <a:pPr marL="172800" marR="0" lvl="0" indent="-172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n-US" sz="1200" kern="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Больше интерференций по сравнению с пламенной ААС (включая спектральные интерференции)</a:t>
                      </a:r>
                    </a:p>
                    <a:p>
                      <a:pPr marL="172800" marR="0" lvl="0" indent="-172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n-US" sz="1200" kern="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Меньшая чувствительность, чем в ААС с атомизацией в графитовой печи и ИСП-МС</a:t>
                      </a:r>
                    </a:p>
                    <a:p>
                      <a:pPr marL="172800" marR="0" lvl="0" indent="-172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n-US" sz="1200" kern="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Меньшая производительность, чем в ИСП-ОЭС</a:t>
                      </a:r>
                    </a:p>
                    <a:p>
                      <a:pPr marL="172800" marR="0" lvl="0" indent="-172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n-US" sz="1200" kern="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Невозможно определение изотопов</a:t>
                      </a:r>
                      <a:endParaRPr lang="ru-RU" sz="1200" kern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6000" marB="36000"/>
                </a:tc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3" name="Action Button: Custom 12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4" name="Chevron 13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5" name="Chevron 14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6" name="TextBox 15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736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>
                <a:solidFill>
                  <a:schemeClr val="tx2"/>
                </a:solidFill>
              </a:rPr>
              <a:t>Атомно-эмиссионные спектрометры с микроволновой плазмой</a:t>
            </a:r>
            <a:r>
              <a:rPr dirty="0"/>
              <a:t/>
            </a:r>
            <a:br>
              <a:rPr dirty="0"/>
            </a:br>
            <a:r>
              <a:rPr lang="en-US" sz="2700" dirty="0" smtClean="0">
                <a:solidFill>
                  <a:schemeClr val="tx2"/>
                </a:solidFill>
              </a:rPr>
              <a:t>Система</a:t>
            </a:r>
            <a:endParaRPr lang="ru-RU" sz="2700" dirty="0"/>
          </a:p>
        </p:txBody>
      </p:sp>
      <p:sp>
        <p:nvSpPr>
          <p:cNvPr id="12" name="TextBox 11"/>
          <p:cNvSpPr txBox="1"/>
          <p:nvPr/>
        </p:nvSpPr>
        <p:spPr>
          <a:xfrm>
            <a:off x="332650" y="1569262"/>
            <a:ext cx="3834565" cy="26648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30400" indent="-230400">
              <a:spcBef>
                <a:spcPts val="300"/>
              </a:spcBef>
            </a:pPr>
            <a:r>
              <a:rPr lang="en-US" sz="1700" b="1" dirty="0" smtClean="0">
                <a:solidFill>
                  <a:schemeClr val="tx2"/>
                </a:solidFill>
              </a:rPr>
              <a:t>Ключевые области применения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Определение следовых количеств элементов в геологических</a:t>
            </a:r>
            <a:r>
              <a:rPr sz="1500" dirty="0" smtClean="0"/>
              <a:t> </a:t>
            </a:r>
            <a:r>
              <a:rPr lang="en-US" sz="1500" dirty="0" smtClean="0">
                <a:solidFill>
                  <a:schemeClr val="tx2"/>
                </a:solidFill>
              </a:rPr>
              <a:t>пробах</a:t>
            </a:r>
            <a:endParaRPr lang="ru-RU" sz="1500" dirty="0">
              <a:solidFill>
                <a:schemeClr val="tx2"/>
              </a:solidFill>
            </a:endParaRP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Определение металлов в вытяжках почв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Определение макроэлементов в пище и</a:t>
            </a:r>
            <a:r>
              <a:rPr sz="1500" dirty="0" smtClean="0"/>
              <a:t> </a:t>
            </a:r>
            <a:r>
              <a:rPr lang="en-US" sz="1500" dirty="0" smtClean="0">
                <a:solidFill>
                  <a:schemeClr val="tx2"/>
                </a:solidFill>
              </a:rPr>
              <a:t>напитках</a:t>
            </a:r>
            <a:endParaRPr lang="ru-RU" sz="1500" dirty="0">
              <a:solidFill>
                <a:schemeClr val="tx2"/>
              </a:solidFill>
            </a:endParaRP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Анализ нефти</a:t>
            </a: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Анализ сточных вод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949945" y="2182738"/>
            <a:ext cx="3245554" cy="30975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69472" y="4755640"/>
            <a:ext cx="679032" cy="246221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000" dirty="0" smtClean="0"/>
              <a:t>Волновод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26056" y="5326513"/>
            <a:ext cx="1318631" cy="246221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000" dirty="0" smtClean="0"/>
              <a:t>Система ввода проб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6183701" y="4632805"/>
            <a:ext cx="288000" cy="857382"/>
          </a:xfrm>
          <a:prstGeom prst="bentConnector2">
            <a:avLst/>
          </a:prstGeom>
          <a:ln w="9525">
            <a:solidFill>
              <a:schemeClr val="accent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785609" y="5292916"/>
            <a:ext cx="574837" cy="246221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000" dirty="0" smtClean="0"/>
              <a:t>Горелка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97781" y="2374480"/>
            <a:ext cx="745625" cy="55399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000" dirty="0" err="1" smtClean="0"/>
              <a:t>Предопти-ческая</a:t>
            </a:r>
            <a:r>
              <a:rPr lang="en-US" sz="1000" dirty="0" smtClean="0"/>
              <a:t> система</a:t>
            </a:r>
          </a:p>
        </p:txBody>
      </p:sp>
      <p:cxnSp>
        <p:nvCxnSpPr>
          <p:cNvPr id="35841" name="Straight Arrow Connector 35840"/>
          <p:cNvCxnSpPr/>
          <p:nvPr/>
        </p:nvCxnSpPr>
        <p:spPr>
          <a:xfrm rot="10800000" flipV="1">
            <a:off x="6840953" y="2445420"/>
            <a:ext cx="1102380" cy="937500"/>
          </a:xfrm>
          <a:prstGeom prst="bentConnector3">
            <a:avLst>
              <a:gd name="adj1" fmla="val -490"/>
            </a:avLst>
          </a:prstGeom>
          <a:ln w="9525">
            <a:solidFill>
              <a:schemeClr val="accent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8057924" y="4694738"/>
            <a:ext cx="549189" cy="246221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000" dirty="0" smtClean="0"/>
              <a:t>Плазма</a:t>
            </a:r>
          </a:p>
        </p:txBody>
      </p:sp>
      <p:cxnSp>
        <p:nvCxnSpPr>
          <p:cNvPr id="35845" name="Straight Arrow Connector 35844"/>
          <p:cNvCxnSpPr/>
          <p:nvPr/>
        </p:nvCxnSpPr>
        <p:spPr>
          <a:xfrm rot="10800000">
            <a:off x="6612344" y="3985576"/>
            <a:ext cx="1394428" cy="898839"/>
          </a:xfrm>
          <a:prstGeom prst="bentConnector3">
            <a:avLst>
              <a:gd name="adj1" fmla="val -92"/>
            </a:avLst>
          </a:prstGeom>
          <a:ln w="9525">
            <a:solidFill>
              <a:schemeClr val="accent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242998" y="1762605"/>
            <a:ext cx="1204817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000" dirty="0"/>
              <a:t>Монохроматор </a:t>
            </a:r>
            <a:endParaRPr lang="ru-RU" sz="1000" dirty="0" smtClean="0"/>
          </a:p>
          <a:p>
            <a:r>
              <a:rPr lang="en-US" sz="1000" dirty="0" smtClean="0"/>
              <a:t>с CCD-детектором</a:t>
            </a:r>
          </a:p>
        </p:txBody>
      </p:sp>
      <p:cxnSp>
        <p:nvCxnSpPr>
          <p:cNvPr id="35848" name="Straight Arrow Connector 35847"/>
          <p:cNvCxnSpPr/>
          <p:nvPr/>
        </p:nvCxnSpPr>
        <p:spPr>
          <a:xfrm>
            <a:off x="4217410" y="2141027"/>
            <a:ext cx="1847882" cy="630931"/>
          </a:xfrm>
          <a:prstGeom prst="bentConnector3">
            <a:avLst>
              <a:gd name="adj1" fmla="val 99999"/>
            </a:avLst>
          </a:prstGeom>
          <a:ln w="9525">
            <a:solidFill>
              <a:schemeClr val="accent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551482" y="1719833"/>
            <a:ext cx="1570302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000" dirty="0"/>
              <a:t>Приводной механизм </a:t>
            </a:r>
            <a:endParaRPr lang="ru-RU" sz="1000" dirty="0" smtClean="0"/>
          </a:p>
          <a:p>
            <a:r>
              <a:rPr lang="en-US" sz="1000" dirty="0" smtClean="0"/>
              <a:t>изменения длины волны</a:t>
            </a:r>
          </a:p>
        </p:txBody>
      </p:sp>
      <p:cxnSp>
        <p:nvCxnSpPr>
          <p:cNvPr id="35850" name="Straight Arrow Connector 35849"/>
          <p:cNvCxnSpPr/>
          <p:nvPr/>
        </p:nvCxnSpPr>
        <p:spPr>
          <a:xfrm>
            <a:off x="6483824" y="1812891"/>
            <a:ext cx="0" cy="920681"/>
          </a:xfrm>
          <a:prstGeom prst="straightConnector1">
            <a:avLst/>
          </a:prstGeom>
          <a:ln w="9525">
            <a:solidFill>
              <a:schemeClr val="accent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"/>
          <p:cNvSpPr/>
          <p:nvPr/>
        </p:nvSpPr>
        <p:spPr>
          <a:xfrm>
            <a:off x="230400" y="1512000"/>
            <a:ext cx="8633737" cy="4320000"/>
          </a:xfrm>
          <a:prstGeom prst="rect">
            <a:avLst/>
          </a:prstGeom>
          <a:noFill/>
          <a:ln w="9525">
            <a:solidFill>
              <a:srgbClr val="008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5" name="Straight Arrow Connector 35844"/>
          <p:cNvCxnSpPr/>
          <p:nvPr/>
        </p:nvCxnSpPr>
        <p:spPr>
          <a:xfrm rot="10800000">
            <a:off x="6620211" y="4159052"/>
            <a:ext cx="1116000" cy="1332000"/>
          </a:xfrm>
          <a:prstGeom prst="bentConnector3">
            <a:avLst>
              <a:gd name="adj1" fmla="val -92"/>
            </a:avLst>
          </a:prstGeom>
          <a:ln w="9525">
            <a:solidFill>
              <a:schemeClr val="accent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 rot="10800000" flipV="1">
            <a:off x="5007883" y="4015354"/>
            <a:ext cx="1246867" cy="915978"/>
          </a:xfrm>
          <a:prstGeom prst="bentConnector3">
            <a:avLst>
              <a:gd name="adj1" fmla="val 15"/>
            </a:avLst>
          </a:prstGeom>
          <a:ln w="9525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b="4320"/>
          <a:stretch/>
        </p:blipFill>
        <p:spPr>
          <a:xfrm>
            <a:off x="686551" y="4553396"/>
            <a:ext cx="2540270" cy="1702250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29" name="Action Button: Custom 28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30" name="Chevron 29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31" name="Chevron 30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32" name="TextBox 31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06396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>
                <a:solidFill>
                  <a:schemeClr val="tx2"/>
                </a:solidFill>
              </a:rPr>
              <a:t>Атомно-эмиссионные спектрометры с микроволновой плазмой</a:t>
            </a:r>
            <a:r>
              <a:rPr dirty="0"/>
              <a:t/>
            </a:r>
            <a:br>
              <a:rPr dirty="0"/>
            </a:br>
            <a:r>
              <a:rPr lang="en-US" sz="2700" dirty="0" smtClean="0">
                <a:solidFill>
                  <a:schemeClr val="tx2"/>
                </a:solidFill>
              </a:rPr>
              <a:t>Как они работают?</a:t>
            </a:r>
            <a:endParaRPr lang="ru-RU" sz="27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400" y="1512000"/>
            <a:ext cx="8686800" cy="455336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700"/>
              </a:spcBef>
            </a:pPr>
            <a:r>
              <a:rPr lang="en-US" sz="1800" dirty="0" smtClean="0"/>
              <a:t>Приборы МП-АЭС от Agilent работают с использованием азота, выделенного из воздуха посредством генератора азота.</a:t>
            </a:r>
          </a:p>
          <a:p>
            <a:pPr marL="230400" indent="-2304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Аксиальное магнитное и радиальное электрическое поля поддерживают азотную плазму</a:t>
            </a:r>
            <a:endParaRPr lang="ru-RU" sz="1800" dirty="0"/>
          </a:p>
          <a:p>
            <a:pPr marL="230400" indent="-2304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Распыленная проба вводится в </a:t>
            </a:r>
            <a:r>
              <a:rPr lang="en-US" sz="1800" dirty="0" err="1"/>
              <a:t>азотную</a:t>
            </a:r>
            <a:r>
              <a:rPr lang="en-US" sz="1800" dirty="0"/>
              <a:t> </a:t>
            </a:r>
            <a:r>
              <a:rPr lang="en-US" sz="1800" dirty="0" err="1" smtClean="0"/>
              <a:t>плазму</a:t>
            </a:r>
            <a:endParaRPr lang="ru-RU" sz="180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788000" y="3420000"/>
            <a:ext cx="3483743" cy="24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30400" y="3420000"/>
            <a:ext cx="3988543" cy="2395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2086912" y="3790766"/>
            <a:ext cx="3339667" cy="1034689"/>
            <a:chOff x="1907704" y="2636912"/>
            <a:chExt cx="3168352" cy="1034689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2915816" y="2636912"/>
              <a:ext cx="2088232" cy="720080"/>
            </a:xfrm>
            <a:prstGeom prst="straightConnector1">
              <a:avLst/>
            </a:prstGeom>
            <a:ln w="127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915816" y="3429000"/>
              <a:ext cx="2160240" cy="0"/>
            </a:xfrm>
            <a:prstGeom prst="straightConnector1">
              <a:avLst/>
            </a:prstGeom>
            <a:ln w="127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1907704" y="3356992"/>
              <a:ext cx="1008112" cy="314609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6" name="Action Button: Custom 15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7" name="Chevron 16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8" name="Chevron 17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9" name="TextBox 18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807092622"/>
      </p:ext>
    </p:extLst>
  </p:cSld>
  <p:clrMapOvr>
    <a:masterClrMapping/>
  </p:clrMapOvr>
  <mc:AlternateContent xmlns:mc="http://schemas.openxmlformats.org/markup-compatibility/2006">
    <mc:Choic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/>
              <a:t>Атомно-эмиссионные спектрометры с микроволновой плазмой</a:t>
            </a:r>
            <a:r>
              <a:rPr dirty="0"/>
              <a:t/>
            </a:r>
            <a:br>
              <a:rPr dirty="0"/>
            </a:br>
            <a:r>
              <a:rPr lang="en-US" sz="2700" dirty="0"/>
              <a:t>Как они работают?</a:t>
            </a:r>
            <a:endParaRPr lang="ru-RU" sz="27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12000"/>
            <a:ext cx="8686800" cy="4653410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Излучение азотной плазмы в аксиальном направлении направляется в оптическую систему монохроматора быстрого сканирования</a:t>
            </a:r>
            <a:endParaRPr lang="ru-RU" sz="2000" dirty="0"/>
          </a:p>
          <a:p>
            <a:pPr marL="342900" indent="-3429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Излучение как функция длины волны детектируется с помощью высокоэффективного CCD-детектора</a:t>
            </a:r>
            <a:endParaRPr lang="ru-RU" sz="2000" dirty="0"/>
          </a:p>
        </p:txBody>
      </p:sp>
      <p:grpSp>
        <p:nvGrpSpPr>
          <p:cNvPr id="4" name="Group 3"/>
          <p:cNvGrpSpPr/>
          <p:nvPr/>
        </p:nvGrpSpPr>
        <p:grpSpPr>
          <a:xfrm>
            <a:off x="230400" y="2964876"/>
            <a:ext cx="8690647" cy="2852055"/>
            <a:chOff x="467544" y="1983336"/>
            <a:chExt cx="8690647" cy="2852055"/>
          </a:xfrm>
        </p:grpSpPr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1337" y="2463046"/>
              <a:ext cx="3518391" cy="23598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2487392"/>
              <a:ext cx="3562932" cy="2347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8528" y="1983336"/>
              <a:ext cx="1939663" cy="13068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" name="Straight Arrow Connector 8"/>
            <p:cNvCxnSpPr/>
            <p:nvPr/>
          </p:nvCxnSpPr>
          <p:spPr>
            <a:xfrm flipV="1">
              <a:off x="5441714" y="1983336"/>
              <a:ext cx="1776815" cy="1512168"/>
            </a:xfrm>
            <a:prstGeom prst="straightConnector1">
              <a:avLst/>
            </a:prstGeom>
            <a:ln w="127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5441714" y="3290189"/>
              <a:ext cx="1728192" cy="352786"/>
            </a:xfrm>
            <a:prstGeom prst="straightConnector1">
              <a:avLst/>
            </a:prstGeom>
            <a:ln w="127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8" name="Action Button: Custom 17">
              <a:hlinkClick r:id="rId6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9" name="Chevron 18">
              <a:hlinkClick r:id="rId6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0" name="Chevron 19">
              <a:hlinkClick r:id="rId6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1" name="TextBox 20">
              <a:hlinkClick r:id="rId6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22228221"/>
      </p:ext>
    </p:extLst>
  </p:cSld>
  <p:clrMapOvr>
    <a:masterClrMapping/>
  </p:clrMapOvr>
  <mc:AlternateContent xmlns:mc="http://schemas.openxmlformats.org/markup-compatibility/2006">
    <mc:Choic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Атомно-эмиссионные спектрометры с микроволновой плазмой</a:t>
            </a:r>
            <a:r>
              <a:rPr dirty="0"/>
              <a:t/>
            </a:r>
            <a:br>
              <a:rPr dirty="0"/>
            </a:br>
            <a:r>
              <a:rPr lang="en-US" sz="2400" dirty="0" smtClean="0"/>
              <a:t>Определение питательных элементов в почве (многоэлементное тестирование)</a:t>
            </a:r>
            <a:r>
              <a:rPr dirty="0"/>
              <a:t/>
            </a:r>
            <a:br>
              <a:rPr dirty="0"/>
            </a:br>
            <a:endParaRPr lang="ru-RU" sz="3100" dirty="0"/>
          </a:p>
        </p:txBody>
      </p:sp>
      <p:sp>
        <p:nvSpPr>
          <p:cNvPr id="4" name="Rectangle 3"/>
          <p:cNvSpPr/>
          <p:nvPr/>
        </p:nvSpPr>
        <p:spPr>
          <a:xfrm>
            <a:off x="228600" y="4882722"/>
            <a:ext cx="8697686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200" i="1" dirty="0">
                <a:solidFill>
                  <a:srgbClr val="4D4D4D"/>
                </a:solidFill>
              </a:rPr>
              <a:t>Результаты определения Cu, Fe, Mn и Zn в экстрактах почвы диэтилентриаминпентауксусной кислотой (ДТПА) методом МП-АЭС по сравнению с ПААС </a:t>
            </a:r>
            <a:endParaRPr lang="ru-RU" sz="1200" i="1" dirty="0" smtClean="0">
              <a:solidFill>
                <a:srgbClr val="4D4D4D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800335203"/>
              </p:ext>
            </p:extLst>
          </p:nvPr>
        </p:nvGraphicFramePr>
        <p:xfrm>
          <a:off x="230400" y="1612800"/>
          <a:ext cx="8685002" cy="32438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93729"/>
                <a:gridCol w="849805"/>
                <a:gridCol w="849805"/>
                <a:gridCol w="849805"/>
                <a:gridCol w="849805"/>
                <a:gridCol w="849805"/>
                <a:gridCol w="849805"/>
                <a:gridCol w="849805"/>
                <a:gridCol w="1042638"/>
              </a:tblGrid>
              <a:tr h="32400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Cu</a:t>
                      </a:r>
                      <a:endParaRPr lang="ru-RU" sz="1200" dirty="0"/>
                    </a:p>
                  </a:txBody>
                  <a:tcPr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Fe</a:t>
                      </a:r>
                      <a:endParaRPr lang="ru-RU" sz="1200" dirty="0"/>
                    </a:p>
                  </a:txBody>
                  <a:tcPr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Mn</a:t>
                      </a:r>
                      <a:endParaRPr lang="ru-RU" sz="1200" dirty="0"/>
                    </a:p>
                  </a:txBody>
                  <a:tcPr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Zn</a:t>
                      </a:r>
                      <a:endParaRPr lang="ru-RU" sz="1200" dirty="0"/>
                    </a:p>
                  </a:txBody>
                  <a:tcPr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/>
                        <a:t>Длина волны</a:t>
                      </a:r>
                      <a:r>
                        <a:rPr sz="1200"/>
                        <a:t> </a:t>
                      </a:r>
                      <a:r>
                        <a:rPr lang="en-US" sz="1200" b="0" dirty="0" smtClean="0"/>
                        <a:t>(нм)</a:t>
                      </a:r>
                      <a:endParaRPr lang="ru-RU" sz="1200" b="0" dirty="0"/>
                    </a:p>
                  </a:txBody>
                  <a:tcPr marT="72000" marB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324,754</a:t>
                      </a:r>
                      <a:endParaRPr lang="ru-RU" sz="1200" dirty="0"/>
                    </a:p>
                  </a:txBody>
                  <a:tcPr marL="36000"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324,7</a:t>
                      </a:r>
                      <a:endParaRPr lang="ru-RU" sz="1200" dirty="0"/>
                    </a:p>
                  </a:txBody>
                  <a:tcPr marL="36000"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259,94</a:t>
                      </a:r>
                      <a:endParaRPr lang="ru-RU" sz="1200" dirty="0"/>
                    </a:p>
                  </a:txBody>
                  <a:tcPr marL="36000"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372</a:t>
                      </a:r>
                      <a:endParaRPr lang="ru-RU" sz="1200" dirty="0"/>
                    </a:p>
                  </a:txBody>
                  <a:tcPr marL="36000"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257,61</a:t>
                      </a:r>
                      <a:endParaRPr lang="ru-RU" sz="1200" dirty="0"/>
                    </a:p>
                  </a:txBody>
                  <a:tcPr marL="36000"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280,1</a:t>
                      </a:r>
                      <a:endParaRPr lang="ru-RU" sz="1200" dirty="0"/>
                    </a:p>
                  </a:txBody>
                  <a:tcPr marL="36000"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213,857</a:t>
                      </a:r>
                      <a:endParaRPr lang="ru-RU" sz="1200" dirty="0"/>
                    </a:p>
                  </a:txBody>
                  <a:tcPr marL="36000"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213,9</a:t>
                      </a:r>
                      <a:endParaRPr lang="ru-RU" sz="1200" dirty="0"/>
                    </a:p>
                  </a:txBody>
                  <a:tcPr marL="36000" marT="72000" marB="72000" anchor="ctr"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/>
                        <a:t>Метод</a:t>
                      </a:r>
                      <a:endParaRPr lang="ru-RU" sz="1200" b="1" dirty="0"/>
                    </a:p>
                  </a:txBody>
                  <a:tcPr marT="72000" marB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МП-АЭС</a:t>
                      </a:r>
                      <a:endParaRPr lang="ru-RU" sz="1200" dirty="0"/>
                    </a:p>
                  </a:txBody>
                  <a:tcPr marL="36000"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ПААС</a:t>
                      </a:r>
                      <a:endParaRPr lang="ru-RU" sz="1200" dirty="0"/>
                    </a:p>
                  </a:txBody>
                  <a:tcPr marL="36000"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МП-АЭС</a:t>
                      </a:r>
                      <a:endParaRPr lang="ru-RU" sz="1200" dirty="0"/>
                    </a:p>
                  </a:txBody>
                  <a:tcPr marL="36000" marR="36000"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ПААС</a:t>
                      </a:r>
                      <a:endParaRPr lang="ru-RU" sz="1200" dirty="0"/>
                    </a:p>
                  </a:txBody>
                  <a:tcPr marL="36000"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МП-АЭС</a:t>
                      </a:r>
                      <a:endParaRPr lang="ru-RU" sz="1200" dirty="0"/>
                    </a:p>
                  </a:txBody>
                  <a:tcPr marL="36000" marR="72000"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ПААС</a:t>
                      </a:r>
                      <a:endParaRPr lang="ru-RU" sz="1200" dirty="0"/>
                    </a:p>
                  </a:txBody>
                  <a:tcPr marL="36000"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МП-АЭС</a:t>
                      </a:r>
                      <a:endParaRPr lang="ru-RU" sz="1200" dirty="0"/>
                    </a:p>
                  </a:txBody>
                  <a:tcPr marL="36000"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ПААС</a:t>
                      </a:r>
                      <a:endParaRPr lang="ru-RU" sz="1200" dirty="0"/>
                    </a:p>
                  </a:txBody>
                  <a:tcPr marL="36000" marT="72000" marB="72000" anchor="ctr"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24000">
                <a:tc gridSpan="9">
                  <a:txBody>
                    <a:bodyPr/>
                    <a:lstStyle/>
                    <a:p>
                      <a:pPr algn="ctr"/>
                      <a:r>
                        <a:rPr lang="en-US" sz="1200" b="1" u="none" strike="noStrike" kern="1200" baseline="0" dirty="0" smtClean="0">
                          <a:solidFill>
                            <a:schemeClr val="bg1"/>
                          </a:solidFill>
                        </a:rPr>
                        <a:t>Измеренная конц., мкг/г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85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/>
                        <a:t>SSTD-проба 1</a:t>
                      </a:r>
                      <a:endParaRPr lang="ru-RU" sz="1200" b="1" dirty="0"/>
                    </a:p>
                  </a:txBody>
                  <a:tcPr marT="72000" marB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1,44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1,42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7,76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8,44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24,26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26,22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0,64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0,62</a:t>
                      </a:r>
                      <a:endParaRPr lang="ru-RU" sz="1200" dirty="0"/>
                    </a:p>
                  </a:txBody>
                  <a:tcPr marT="72000" marB="72000" anchor="ctr"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/>
                        <a:t>SSTD-проба 1</a:t>
                      </a:r>
                      <a:endParaRPr lang="ru-RU" sz="1200" b="1" dirty="0"/>
                    </a:p>
                  </a:txBody>
                  <a:tcPr marT="72000" marB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1,46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1,45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7,96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8,24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24,40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25,96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0,64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0,64</a:t>
                      </a:r>
                      <a:endParaRPr lang="ru-RU" sz="1200" dirty="0"/>
                    </a:p>
                  </a:txBody>
                  <a:tcPr marT="72000" marB="72000" anchor="ctr"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/>
                        <a:t>SSTD-проба 1</a:t>
                      </a:r>
                      <a:endParaRPr lang="ru-RU" sz="1200" b="1" dirty="0"/>
                    </a:p>
                  </a:txBody>
                  <a:tcPr marT="72000" marB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1,44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1,42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8,08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8,64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23,70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26,50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0,62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0,58</a:t>
                      </a:r>
                      <a:endParaRPr lang="ru-RU" sz="1200" dirty="0"/>
                    </a:p>
                  </a:txBody>
                  <a:tcPr marT="72000" marB="72000" anchor="ctr"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/>
                        <a:t>Средн., мкг/г</a:t>
                      </a:r>
                      <a:endParaRPr lang="ru-RU" sz="1200" b="1" dirty="0"/>
                    </a:p>
                  </a:txBody>
                  <a:tcPr marT="72000" marB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1,45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1,43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7,93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8,44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24,12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26,23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0,63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0,61</a:t>
                      </a:r>
                      <a:endParaRPr lang="ru-RU" sz="1200" dirty="0"/>
                    </a:p>
                  </a:txBody>
                  <a:tcPr marT="72000" marB="72000" anchor="ctr"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/>
                        <a:t>Станд. откл.</a:t>
                      </a:r>
                      <a:endParaRPr lang="ru-RU" sz="1200" b="1" dirty="0"/>
                    </a:p>
                  </a:txBody>
                  <a:tcPr marT="72000" marB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0,01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0,02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0,16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0,20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0,37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0,27</a:t>
                      </a:r>
                      <a:endParaRPr lang="ru-RU" sz="1200" dirty="0"/>
                    </a:p>
                  </a:txBody>
                  <a:tcPr marT="72000" marB="72000" anchor="ctr">
                    <a:lnR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0,01</a:t>
                      </a:r>
                      <a:endParaRPr lang="ru-RU" sz="1200" dirty="0"/>
                    </a:p>
                  </a:txBody>
                  <a:tcPr marT="72000" marB="72000" anchor="ctr">
                    <a:lnL w="31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0,03</a:t>
                      </a:r>
                      <a:endParaRPr lang="ru-RU" sz="1200" dirty="0"/>
                    </a:p>
                  </a:txBody>
                  <a:tcPr marT="72000" marB="72000" anchor="ctr"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Rectangle 3"/>
          <p:cNvSpPr/>
          <p:nvPr/>
        </p:nvSpPr>
        <p:spPr>
          <a:xfrm>
            <a:off x="4788000" y="5763775"/>
            <a:ext cx="3800452" cy="553998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000" dirty="0" smtClean="0">
                <a:solidFill>
                  <a:srgbClr val="777777"/>
                </a:solidFill>
              </a:rPr>
              <a:t>Источник: </a:t>
            </a:r>
            <a:r>
              <a:rPr lang="en-US" sz="1000" dirty="0" smtClean="0">
                <a:solidFill>
                  <a:srgbClr val="777777"/>
                </a:solidFill>
                <a:hlinkClick r:id="rId3"/>
              </a:rPr>
              <a:t>Determination of available nutrients in soil using the Agilent 4200 MP-AES (Определение доступных питательных элементов  почве с помощью прибора МП-АЭС Agilent 4200)</a:t>
            </a:r>
            <a:endParaRPr lang="ru-RU" sz="1000" dirty="0">
              <a:solidFill>
                <a:srgbClr val="777777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5" name="Action Button: Custom 14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6" name="Chevron 15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7" name="Chevron 16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8" name="TextBox 17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8837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/>
              <a:t>Атомно-эмиссионные спектрометры с микроволновой плазмой</a:t>
            </a:r>
            <a:r>
              <a:rPr dirty="0"/>
              <a:t/>
            </a:r>
            <a:br>
              <a:rPr dirty="0"/>
            </a:br>
            <a:r>
              <a:rPr lang="en-US" sz="2700" dirty="0" smtClean="0"/>
              <a:t>Определение макро- и микроэлементов в молоке</a:t>
            </a:r>
            <a:r>
              <a:rPr dirty="0"/>
              <a:t/>
            </a:r>
            <a:br>
              <a:rPr dirty="0"/>
            </a:br>
            <a:endParaRPr lang="ru-RU" sz="3100" dirty="0"/>
          </a:p>
        </p:txBody>
      </p:sp>
      <p:graphicFrame>
        <p:nvGraphicFramePr>
          <p:cNvPr id="14" name="Table 14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791349464"/>
              </p:ext>
            </p:extLst>
          </p:nvPr>
        </p:nvGraphicFramePr>
        <p:xfrm>
          <a:off x="230400" y="1612800"/>
          <a:ext cx="4303497" cy="404148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712572"/>
                <a:gridCol w="1038225"/>
                <a:gridCol w="990600"/>
                <a:gridCol w="676275"/>
                <a:gridCol w="885825"/>
              </a:tblGrid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Элемент</a:t>
                      </a:r>
                      <a:endParaRPr lang="ru-RU" sz="800" b="1" dirty="0"/>
                    </a:p>
                  </a:txBody>
                  <a:tcPr marL="72000" marR="30951" marT="35491" marB="35491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Сертифицированные значения </a:t>
                      </a:r>
                      <a:r>
                        <a:rPr lang="en-US" sz="800" b="0" baseline="0" dirty="0" smtClean="0"/>
                        <a:t>(г/кг)</a:t>
                      </a:r>
                      <a:endParaRPr lang="ru-RU" sz="800" b="0" dirty="0"/>
                    </a:p>
                  </a:txBody>
                  <a:tcPr marL="30951" marR="30951" marT="35491" marB="35491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Погрешность </a:t>
                      </a:r>
                      <a:r>
                        <a:rPr lang="en-US" sz="800" b="0" dirty="0" smtClean="0"/>
                        <a:t>(г/кг)</a:t>
                      </a:r>
                      <a:endParaRPr lang="ru-RU" sz="800" b="0" dirty="0"/>
                    </a:p>
                  </a:txBody>
                  <a:tcPr marL="30951" marR="30951" marT="35491" marB="35491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Результат </a:t>
                      </a:r>
                      <a:r>
                        <a:rPr lang="en-US" sz="800" b="0" dirty="0" smtClean="0"/>
                        <a:t>(г/кг)</a:t>
                      </a:r>
                      <a:endParaRPr lang="ru-RU" sz="800" b="0" dirty="0"/>
                    </a:p>
                  </a:txBody>
                  <a:tcPr marL="30951" marR="30951" marT="35491" marB="35491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Определенное содержание </a:t>
                      </a:r>
                      <a:r>
                        <a:rPr lang="en-US" sz="800" b="0" dirty="0" smtClean="0"/>
                        <a:t>(% от эталонного)</a:t>
                      </a:r>
                      <a:endParaRPr lang="ru-RU" sz="800" b="0" dirty="0"/>
                    </a:p>
                  </a:txBody>
                  <a:tcPr marL="30951" marR="30951" marT="35491" marB="35491">
                    <a:solidFill>
                      <a:srgbClr val="0085D5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smtClean="0"/>
                        <a:t>Ca</a:t>
                      </a:r>
                      <a:endParaRPr lang="ru-RU" sz="900" b="1" dirty="0"/>
                    </a:p>
                  </a:txBody>
                  <a:tcPr marL="72000" marR="70982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13,9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0,7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14,21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102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smtClean="0"/>
                        <a:t>K</a:t>
                      </a:r>
                      <a:endParaRPr lang="ru-RU" sz="900" b="1" dirty="0"/>
                    </a:p>
                  </a:txBody>
                  <a:tcPr marL="72000" marR="70982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17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0,8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16,66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98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smtClean="0"/>
                        <a:t>Mg</a:t>
                      </a:r>
                      <a:endParaRPr lang="ru-RU" sz="900" b="1" dirty="0"/>
                    </a:p>
                  </a:txBody>
                  <a:tcPr marL="72000" marR="70982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1,26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0,07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1,31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104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smtClean="0"/>
                        <a:t>Na</a:t>
                      </a:r>
                      <a:endParaRPr lang="ru-RU" sz="900" b="1" dirty="0"/>
                    </a:p>
                  </a:txBody>
                  <a:tcPr marL="72000" marR="70982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4,19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0,23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4,25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101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smtClean="0"/>
                        <a:t>P</a:t>
                      </a:r>
                      <a:endParaRPr lang="ru-RU" sz="900" b="1" dirty="0"/>
                    </a:p>
                  </a:txBody>
                  <a:tcPr marL="72000" marR="70982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11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0,6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11,27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102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endParaRPr lang="en-US" sz="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0982" marT="35491" marB="35491" anchor="ctr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800" b="1" kern="1200" baseline="0" dirty="0" smtClean="0">
                          <a:solidFill>
                            <a:schemeClr val="lt1"/>
                          </a:solidFill>
                          <a:latin typeface="+mn-lt"/>
                        </a:rPr>
                        <a:t>Сертифицированные значения </a:t>
                      </a:r>
                      <a:r>
                        <a:rPr lang="en-US" sz="800" b="0" kern="1200" baseline="0" dirty="0" smtClean="0">
                          <a:solidFill>
                            <a:schemeClr val="lt1"/>
                          </a:solidFill>
                          <a:latin typeface="+mn-lt"/>
                        </a:rPr>
                        <a:t>(г/кг)</a:t>
                      </a:r>
                      <a:endParaRPr lang="ru-RU" sz="800" b="0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237" marR="40237" marT="35491" marB="35491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800" b="1" kern="1200" dirty="0" smtClean="0">
                          <a:solidFill>
                            <a:schemeClr val="lt1"/>
                          </a:solidFill>
                          <a:latin typeface="+mn-lt"/>
                        </a:rPr>
                        <a:t>Погрешность </a:t>
                      </a:r>
                      <a:r>
                        <a:rPr lang="en-US" sz="800" b="0" kern="1200" dirty="0" smtClean="0">
                          <a:solidFill>
                            <a:schemeClr val="lt1"/>
                          </a:solidFill>
                          <a:latin typeface="+mn-lt"/>
                        </a:rPr>
                        <a:t>(мг/кг)</a:t>
                      </a:r>
                      <a:endParaRPr lang="ru-RU" sz="8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951" marR="30951" marT="35491" marB="35491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800" b="1" kern="1200" dirty="0" smtClean="0">
                          <a:solidFill>
                            <a:schemeClr val="lt1"/>
                          </a:solidFill>
                          <a:latin typeface="+mn-lt"/>
                        </a:rPr>
                        <a:t>Результат </a:t>
                      </a:r>
                      <a:r>
                        <a:rPr lang="en-US" sz="800" b="0" kern="1200" dirty="0" smtClean="0">
                          <a:solidFill>
                            <a:schemeClr val="lt1"/>
                          </a:solidFill>
                          <a:latin typeface="+mn-lt"/>
                        </a:rPr>
                        <a:t>(мг/кг)</a:t>
                      </a:r>
                      <a:endParaRPr lang="ru-RU" sz="8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237" marR="40237" marT="35491" marB="35491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800" b="1" kern="1200" dirty="0" smtClean="0">
                          <a:solidFill>
                            <a:schemeClr val="lt1"/>
                          </a:solidFill>
                          <a:latin typeface="+mn-lt"/>
                        </a:rPr>
                        <a:t>Определенное содержание </a:t>
                      </a:r>
                      <a:r>
                        <a:rPr lang="en-US" sz="800" b="0" kern="1200" dirty="0" smtClean="0">
                          <a:solidFill>
                            <a:schemeClr val="lt1"/>
                          </a:solidFill>
                          <a:latin typeface="+mn-lt"/>
                        </a:rPr>
                        <a:t>(% от эталонного)</a:t>
                      </a:r>
                      <a:endParaRPr lang="ru-RU" sz="8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237" marR="40237" marT="35491" marB="35491">
                    <a:solidFill>
                      <a:srgbClr val="0085D5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smtClean="0"/>
                        <a:t>Zn</a:t>
                      </a:r>
                      <a:endParaRPr lang="ru-RU" sz="900" b="1" dirty="0"/>
                    </a:p>
                  </a:txBody>
                  <a:tcPr marL="72000" marR="70982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44,9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2,3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45,89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102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smtClean="0"/>
                        <a:t>Fe</a:t>
                      </a:r>
                      <a:endParaRPr lang="ru-RU" sz="900" b="1" dirty="0"/>
                    </a:p>
                  </a:txBody>
                  <a:tcPr marL="72000" marR="70982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53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4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50,51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95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smtClean="0"/>
                        <a:t>Cu</a:t>
                      </a:r>
                      <a:endParaRPr lang="ru-RU" sz="900" b="1" dirty="0"/>
                    </a:p>
                  </a:txBody>
                  <a:tcPr marL="72000" marR="70982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0,23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5,13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103</a:t>
                      </a:r>
                      <a:endParaRPr lang="ru-RU" sz="900" dirty="0"/>
                    </a:p>
                  </a:txBody>
                  <a:tcPr marL="40237" marR="40237" marT="35491" marB="35491" anchor="ctr">
                    <a:noFill/>
                  </a:tcPr>
                </a:tc>
              </a:tr>
            </a:tbl>
          </a:graphicData>
        </a:graphic>
      </p:graphicFrame>
      <p:sp>
        <p:nvSpPr>
          <p:cNvPr id="17" name="Rechteck 16"/>
          <p:cNvSpPr/>
          <p:nvPr/>
        </p:nvSpPr>
        <p:spPr>
          <a:xfrm>
            <a:off x="4788000" y="4094923"/>
            <a:ext cx="4177698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200" i="1" dirty="0"/>
              <a:t>Определение Ca, K, Mg, Na, P, Fe, Zn и Cu в растворе, содержащем гидроксид тетраметиламмония, тритон X-100, ЭДТА и ионизационный буфер, с помощью прибора МП-АЭС Agilent 4200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788000" y="1721098"/>
            <a:ext cx="4127400" cy="2100039"/>
          </a:xfrm>
          <a:prstGeom prst="rect">
            <a:avLst/>
          </a:prstGeom>
        </p:spPr>
      </p:pic>
      <p:sp>
        <p:nvSpPr>
          <p:cNvPr id="18" name="Rechteck 17"/>
          <p:cNvSpPr/>
          <p:nvPr/>
        </p:nvSpPr>
        <p:spPr>
          <a:xfrm>
            <a:off x="4788001" y="1612799"/>
            <a:ext cx="4127400" cy="2482124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4788000" y="5763492"/>
            <a:ext cx="4127400" cy="553998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000" dirty="0">
                <a:solidFill>
                  <a:srgbClr val="777777"/>
                </a:solidFill>
              </a:rPr>
              <a:t>Источник: </a:t>
            </a:r>
            <a:r>
              <a:rPr lang="en-US" sz="1000" dirty="0">
                <a:solidFill>
                  <a:srgbClr val="777777"/>
                </a:solidFill>
                <a:hlinkClick r:id="rId4"/>
              </a:rPr>
              <a:t>Measuring major and minor elements in milk using the Agilent MP-AES 4200 (Измерение макро- и микроэлементов в молоке с помощью прибора МП-АЭС Agilent 4200)</a:t>
            </a:r>
            <a:endParaRPr lang="ru-RU" sz="1000" dirty="0">
              <a:solidFill>
                <a:srgbClr val="777777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6" name="Action Button: Custom 15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9" name="Chevron 18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0" name="Chevron 19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1" name="TextBox 20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44985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lang="en-US" sz="2900" dirty="0">
                <a:solidFill>
                  <a:schemeClr val="tx2"/>
                </a:solidFill>
              </a:rPr>
              <a:t>Оптико-эмиссионные спектрометры с индуктивно-связанной плазмой</a:t>
            </a:r>
            <a:r>
              <a:rPr dirty="0"/>
              <a:t/>
            </a:r>
            <a:br>
              <a:rPr dirty="0"/>
            </a:br>
            <a:r>
              <a:rPr lang="en-US" sz="2700" dirty="0" smtClean="0">
                <a:solidFill>
                  <a:schemeClr val="tx2"/>
                </a:solidFill>
              </a:rPr>
              <a:t>Принципы работы</a:t>
            </a:r>
            <a:r>
              <a:rPr dirty="0"/>
              <a:t/>
            </a:r>
            <a:br>
              <a:rPr dirty="0"/>
            </a:br>
            <a:endParaRPr lang="ru-RU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427455431"/>
              </p:ext>
            </p:extLst>
          </p:nvPr>
        </p:nvGraphicFramePr>
        <p:xfrm>
          <a:off x="4788000" y="1612800"/>
          <a:ext cx="4133363" cy="4202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33363"/>
              </a:tblGrid>
              <a:tr h="324000">
                <a:tc>
                  <a:txBody>
                    <a:bodyPr/>
                    <a:lstStyle/>
                    <a:p>
                      <a:pPr marL="230400" indent="-230400" algn="l" defTabSz="685800" rtl="0" eaLnBrk="1" latinLnBrk="0" hangingPunct="1">
                        <a:spcBef>
                          <a:spcPts val="300"/>
                        </a:spcBef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latin typeface="+mn-lt"/>
                        </a:rPr>
                        <a:t>ИСП-ОЭС</a:t>
                      </a:r>
                      <a:endParaRPr lang="ru-RU" sz="1200" dirty="0" smtClean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200" b="1" kern="1200" dirty="0" smtClean="0">
                          <a:solidFill>
                            <a:srgbClr val="0085D5"/>
                          </a:solidFill>
                          <a:latin typeface="+mn-lt"/>
                        </a:rPr>
                        <a:t>Преимущества</a:t>
                      </a:r>
                      <a:endParaRPr lang="ru-RU" sz="1200" b="1" kern="1200" dirty="0">
                        <a:solidFill>
                          <a:srgbClr val="0085D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61436">
                <a:tc>
                  <a:txBody>
                    <a:bodyPr/>
                    <a:lstStyle/>
                    <a:p>
                      <a:pPr marL="144000" lvl="0" indent="-144000" algn="l" defTabSz="685800" rtl="0" eaLnBrk="1" latinLnBrk="0" hangingPunct="1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Самый высокий пробопоток</a:t>
                      </a:r>
                    </a:p>
                    <a:p>
                      <a:pPr marL="144000" lvl="0" indent="-144000" algn="l" defTabSz="685800" rtl="0" eaLnBrk="1" latinLnBrk="0" hangingPunct="1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Одновременный многоэлементный анализ (до 73 элементов)</a:t>
                      </a:r>
                    </a:p>
                    <a:p>
                      <a:pPr marL="144000" lvl="0" indent="-144000" algn="l" defTabSz="685800" rtl="0" eaLnBrk="1" latinLnBrk="0" hangingPunct="1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Широкий динамический диапазон (от уровней менее миллиардной доли до процентов)</a:t>
                      </a:r>
                    </a:p>
                    <a:p>
                      <a:pPr marL="144000" lvl="0" indent="-144000" algn="l" defTabSz="685800" rtl="0" eaLnBrk="1" latinLnBrk="0" hangingPunct="1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Применима к сложным матрицам</a:t>
                      </a:r>
                    </a:p>
                    <a:p>
                      <a:pPr marL="144000" lvl="0" indent="-144000" algn="l" defTabSz="685800" rtl="0" eaLnBrk="1" latinLnBrk="0" hangingPunct="1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Низкое потребление аргона</a:t>
                      </a:r>
                    </a:p>
                    <a:p>
                      <a:pPr marL="144000" lvl="0" indent="-144000" algn="l" defTabSz="685800" rtl="0" eaLnBrk="1" latinLnBrk="0" hangingPunct="1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Безопасная методика (без воспламеняющегося</a:t>
                      </a:r>
                      <a:r>
                        <a:rPr sz="1200" dirty="0"/>
                        <a:t> </a:t>
                      </a:r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газа)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marL="0" indent="0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>
                          <a:solidFill>
                            <a:srgbClr val="0085D5"/>
                          </a:solidFill>
                        </a:rPr>
                        <a:t>Недостатки</a:t>
                      </a:r>
                    </a:p>
                  </a:txBody>
                  <a:tcPr>
                    <a:noFill/>
                  </a:tcPr>
                </a:tc>
              </a:tr>
              <a:tr h="917837">
                <a:tc>
                  <a:txBody>
                    <a:bodyPr/>
                    <a:lstStyle/>
                    <a:p>
                      <a:pPr marL="144000" marR="0" lvl="0" indent="-144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kern="1200" noProof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Более высокая исходная стоимость, </a:t>
                      </a:r>
                      <a:br>
                        <a:rPr lang="en-US" sz="1200" kern="1200" noProof="0" dirty="0" smtClean="0">
                          <a:solidFill>
                            <a:srgbClr val="4D4D4D"/>
                          </a:solidFill>
                          <a:latin typeface="+mn-lt"/>
                        </a:rPr>
                      </a:br>
                      <a:r>
                        <a:rPr lang="en-US" sz="1200" kern="1200" noProof="0" dirty="0" err="1" smtClean="0">
                          <a:solidFill>
                            <a:srgbClr val="4D4D4D"/>
                          </a:solidFill>
                          <a:latin typeface="+mn-lt"/>
                        </a:rPr>
                        <a:t>чем</a:t>
                      </a:r>
                      <a:r>
                        <a:rPr lang="en-US" sz="1200" kern="1200" noProof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 у ААС и МП-АЭС</a:t>
                      </a:r>
                    </a:p>
                    <a:p>
                      <a:pPr marL="144000" marR="0" lvl="0" indent="-144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kern="1200" noProof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Больше спектральных </a:t>
                      </a:r>
                      <a:r>
                        <a:rPr lang="en-US" sz="1200" kern="1200" noProof="0" dirty="0" err="1" smtClean="0">
                          <a:solidFill>
                            <a:srgbClr val="4D4D4D"/>
                          </a:solidFill>
                          <a:latin typeface="+mn-lt"/>
                        </a:rPr>
                        <a:t>интерференций</a:t>
                      </a:r>
                      <a:r>
                        <a:rPr lang="en-US" sz="1200" kern="1200" noProof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,</a:t>
                      </a:r>
                      <a:br>
                        <a:rPr lang="en-US" sz="1200" kern="1200" noProof="0" dirty="0" smtClean="0">
                          <a:solidFill>
                            <a:srgbClr val="4D4D4D"/>
                          </a:solidFill>
                          <a:latin typeface="+mn-lt"/>
                        </a:rPr>
                      </a:br>
                      <a:r>
                        <a:rPr lang="en-US" sz="1200" kern="1200" noProof="0" dirty="0" err="1" smtClean="0">
                          <a:solidFill>
                            <a:srgbClr val="4D4D4D"/>
                          </a:solidFill>
                          <a:latin typeface="+mn-lt"/>
                        </a:rPr>
                        <a:t>чем</a:t>
                      </a:r>
                      <a:r>
                        <a:rPr lang="en-US" sz="1200" kern="1200" noProof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 в МП-АЭС</a:t>
                      </a:r>
                    </a:p>
                    <a:p>
                      <a:pPr marL="144000" marR="0" lvl="0" indent="-144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kern="1200" noProof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Меньшая чувствительность, чем в ААС с атомизацией в графитовой печи и ИСП-МС</a:t>
                      </a:r>
                    </a:p>
                    <a:p>
                      <a:pPr marL="144000" marR="0" lvl="0" indent="-144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kern="1200" noProof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Невозможно определение</a:t>
                      </a:r>
                      <a:r>
                        <a:rPr sz="1200" dirty="0"/>
                        <a:t> </a:t>
                      </a:r>
                      <a:r>
                        <a:rPr lang="en-US" sz="1200" kern="1200" noProof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изотопов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Content Placeholder 9"/>
          <p:cNvSpPr>
            <a:spLocks noGrp="1"/>
          </p:cNvSpPr>
          <p:nvPr>
            <p:ph sz="half" idx="1"/>
          </p:nvPr>
        </p:nvSpPr>
        <p:spPr>
          <a:xfrm>
            <a:off x="228600" y="1512000"/>
            <a:ext cx="4378234" cy="4562856"/>
          </a:xfrm>
        </p:spPr>
        <p:txBody>
          <a:bodyPr>
            <a:noAutofit/>
          </a:bodyPr>
          <a:lstStyle/>
          <a:p>
            <a:r>
              <a:rPr lang="en-US" sz="1500" b="0" dirty="0" smtClean="0"/>
              <a:t>Индуктивно-связанная аргоновая плазма (горячее, </a:t>
            </a:r>
            <a:r>
              <a:rPr lang="en-US" sz="1500" b="0" spc="-20" dirty="0" smtClean="0"/>
              <a:t>чем в МП, до 10 000</a:t>
            </a:r>
            <a:r>
              <a:rPr lang="en-US" sz="1500" b="0" spc="-20" baseline="30000" dirty="0" smtClean="0"/>
              <a:t>o </a:t>
            </a:r>
            <a:r>
              <a:rPr lang="en-US" sz="1500" b="0" spc="-20" dirty="0" smtClean="0"/>
              <a:t>K) используется для десольватации</a:t>
            </a:r>
            <a:r>
              <a:rPr lang="en-US" sz="1500" b="0" dirty="0" smtClean="0"/>
              <a:t>, атомизации и возбуждения атомов в жидкой пробе, распыленной в плазме. </a:t>
            </a:r>
            <a:endParaRPr lang="ru-RU" sz="1500" b="0" dirty="0"/>
          </a:p>
          <a:p>
            <a:r>
              <a:rPr lang="en-US" sz="1500" b="0" dirty="0"/>
              <a:t>Интенсивность излучаемого света измеряется с помощью оптического детектирования при длинах волн, являющихся характеристическими для исследуемых элементов.</a:t>
            </a:r>
          </a:p>
          <a:p>
            <a:r>
              <a:rPr lang="en-US" sz="1500" dirty="0" smtClean="0"/>
              <a:t>С помощью ИСП-ОЭС</a:t>
            </a:r>
            <a:r>
              <a:rPr sz="1500" dirty="0" smtClean="0"/>
              <a:t> </a:t>
            </a:r>
            <a:r>
              <a:rPr lang="en-US" sz="1500" b="0" dirty="0"/>
              <a:t>можно измерять и атомную, и ионную эмиссию, </a:t>
            </a:r>
            <a:r>
              <a:rPr lang="en-US" sz="1500" b="0" dirty="0" smtClean="0">
                <a:sym typeface="Wingdings" panose="05000000000000000000" pitchFamily="2" charset="2"/>
              </a:rPr>
              <a:t>поэтому </a:t>
            </a:r>
            <a:r>
              <a:rPr lang="en-US" sz="1500" b="0" dirty="0"/>
              <a:t>возможен мониторинг большего количества длин волн</a:t>
            </a:r>
            <a:endParaRPr lang="ru-RU" sz="1500" b="0" dirty="0"/>
          </a:p>
          <a:p>
            <a:r>
              <a:rPr lang="en-US" sz="1500" b="0" dirty="0"/>
              <a:t>Результаты измерения можно сравнить со стандартной пробой, чтобы количественно определить концентрации элементов в образце.</a:t>
            </a:r>
            <a:endParaRPr lang="ru-RU" sz="1500" b="0" dirty="0"/>
          </a:p>
        </p:txBody>
      </p:sp>
      <p:grpSp>
        <p:nvGrpSpPr>
          <p:cNvPr id="10" name="Group 9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3" name="Action Button: Custom 12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5" name="Chevron 14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6" name="Chevron 15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7" name="TextBox 16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71243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82184" y="1722269"/>
            <a:ext cx="5823063" cy="347740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lang="en-US" sz="2900" dirty="0">
                <a:solidFill>
                  <a:schemeClr val="tx2"/>
                </a:solidFill>
              </a:rPr>
              <a:t>Оптико-эмиссионные спектрометры с индуктивно-связанной плазмой</a:t>
            </a:r>
            <a:r>
              <a:rPr dirty="0"/>
              <a:t/>
            </a:r>
            <a:br>
              <a:rPr dirty="0"/>
            </a:br>
            <a:r>
              <a:rPr lang="en-US" sz="2700" dirty="0" smtClean="0">
                <a:solidFill>
                  <a:schemeClr val="tx2"/>
                </a:solidFill>
              </a:rPr>
              <a:t>Устройство</a:t>
            </a:r>
            <a:r>
              <a:rPr dirty="0"/>
              <a:t/>
            </a:r>
            <a:br>
              <a:rPr dirty="0"/>
            </a:br>
            <a:endParaRPr lang="ru-RU" sz="2900" dirty="0"/>
          </a:p>
        </p:txBody>
      </p:sp>
      <p:sp>
        <p:nvSpPr>
          <p:cNvPr id="3" name="TextBox 2"/>
          <p:cNvSpPr txBox="1"/>
          <p:nvPr/>
        </p:nvSpPr>
        <p:spPr>
          <a:xfrm>
            <a:off x="750798" y="5176264"/>
            <a:ext cx="1233154" cy="30777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400" dirty="0" smtClean="0"/>
              <a:t>Аргоновая плазма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97121" y="5176264"/>
            <a:ext cx="1202696" cy="30777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400" dirty="0" smtClean="0"/>
              <a:t>Спектрометр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64838" y="5172016"/>
            <a:ext cx="1223536" cy="30777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400" dirty="0" smtClean="0"/>
              <a:t>Количественный анализ</a:t>
            </a:r>
          </a:p>
        </p:txBody>
      </p:sp>
      <p:sp>
        <p:nvSpPr>
          <p:cNvPr id="16" name="Rectangle 9"/>
          <p:cNvSpPr/>
          <p:nvPr/>
        </p:nvSpPr>
        <p:spPr>
          <a:xfrm>
            <a:off x="292208" y="5553625"/>
            <a:ext cx="6067972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i="1" dirty="0" smtClean="0">
                <a:solidFill>
                  <a:srgbClr val="4D4D4D"/>
                </a:solidFill>
              </a:rPr>
              <a:t>Упрощенная схема спектрометра ИСП-ОЭС </a:t>
            </a:r>
          </a:p>
        </p:txBody>
      </p:sp>
      <p:sp>
        <p:nvSpPr>
          <p:cNvPr id="17" name="Rechteck 16"/>
          <p:cNvSpPr/>
          <p:nvPr/>
        </p:nvSpPr>
        <p:spPr>
          <a:xfrm>
            <a:off x="294777" y="1639612"/>
            <a:ext cx="6885251" cy="3929915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9"/>
          <p:cNvSpPr/>
          <p:nvPr/>
        </p:nvSpPr>
        <p:spPr>
          <a:xfrm>
            <a:off x="7344294" y="1639612"/>
            <a:ext cx="1471354" cy="255454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000" i="1" dirty="0" smtClean="0">
                <a:solidFill>
                  <a:srgbClr val="4D4D4D"/>
                </a:solidFill>
              </a:rPr>
              <a:t>Можно использовать как аксиальный, так и радиальный обзор плазменной горелки. Некоторые приборы "двойного обзора" обеспечивают обзор обеих ориентаций в зависимости от выполняемого анализа. (Аксиальный обзор обеспечивает большую длину оптического пути, а потому и большую чувствительность.) 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20" name="Action Button: Custom 19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21" name="Chevron 20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2" name="Chevron 21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3" name="TextBox 22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3957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/>
          <p:nvPr/>
        </p:nvSpPr>
        <p:spPr>
          <a:xfrm>
            <a:off x="230400" y="1512000"/>
            <a:ext cx="8646692" cy="4320000"/>
          </a:xfrm>
          <a:prstGeom prst="rect">
            <a:avLst/>
          </a:prstGeom>
          <a:noFill/>
          <a:ln w="9525">
            <a:solidFill>
              <a:srgbClr val="008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l="3538" r="7752" b="7848"/>
          <a:stretch/>
        </p:blipFill>
        <p:spPr>
          <a:xfrm>
            <a:off x="817806" y="4089857"/>
            <a:ext cx="1820006" cy="2015376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230400" y="345600"/>
            <a:ext cx="9099550" cy="1143000"/>
          </a:xfrm>
        </p:spPr>
        <p:txBody>
          <a:bodyPr>
            <a:normAutofit fontScale="90000"/>
          </a:bodyPr>
          <a:lstStyle/>
          <a:p>
            <a:r>
              <a:rPr lang="en-US" sz="2900" dirty="0">
                <a:solidFill>
                  <a:schemeClr val="tx2"/>
                </a:solidFill>
              </a:rPr>
              <a:t>Оптико-эмиссионные спектрометры с индуктивно-связанной плазмой</a:t>
            </a:r>
            <a:r>
              <a:rPr dirty="0"/>
              <a:t/>
            </a:r>
            <a:br>
              <a:rPr dirty="0"/>
            </a:br>
            <a:r>
              <a:rPr lang="en-US" sz="2700" dirty="0">
                <a:solidFill>
                  <a:schemeClr val="tx2"/>
                </a:solidFill>
              </a:rPr>
              <a:t>Система</a:t>
            </a:r>
            <a:endParaRPr lang="ru-RU" sz="2700" dirty="0"/>
          </a:p>
        </p:txBody>
      </p:sp>
      <p:sp>
        <p:nvSpPr>
          <p:cNvPr id="22" name="Rectangle 3"/>
          <p:cNvSpPr/>
          <p:nvPr/>
        </p:nvSpPr>
        <p:spPr>
          <a:xfrm>
            <a:off x="332650" y="1569262"/>
            <a:ext cx="4239350" cy="229293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</a:rPr>
              <a:t>Ключевые области применения</a:t>
            </a:r>
            <a:endParaRPr lang="ru-RU" sz="1200" b="1" dirty="0">
              <a:solidFill>
                <a:schemeClr val="tx2"/>
              </a:solidFill>
            </a:endParaRP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Мониторинг воды/сточных вод/твердых отходов </a:t>
            </a:r>
            <a:endParaRPr lang="ru-RU" sz="1200" dirty="0">
              <a:solidFill>
                <a:schemeClr val="tx2"/>
              </a:solidFill>
            </a:endParaRP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Определений следовых количеств элементов в воде</a:t>
            </a:r>
            <a:endParaRPr lang="ru-RU" sz="1200" dirty="0">
              <a:solidFill>
                <a:schemeClr val="tx2"/>
              </a:solidFill>
            </a:endParaRP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Мониторинг ртути в образцах из окружающей среды</a:t>
            </a:r>
            <a:endParaRPr lang="ru-RU" sz="1200" dirty="0">
              <a:solidFill>
                <a:schemeClr val="tx2"/>
              </a:solidFill>
            </a:endParaRP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Количественный анализ нескольких элементов в образцах воды/почвы/отложений</a:t>
            </a:r>
            <a:endParaRPr lang="ru-RU" sz="1200" dirty="0">
              <a:solidFill>
                <a:schemeClr val="tx2"/>
              </a:solidFill>
            </a:endParaRP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Анализ почвы — анализ содержания микроэлементов (сельское хозяйство)</a:t>
            </a:r>
            <a:endParaRPr lang="ru-RU" sz="1200" dirty="0">
              <a:solidFill>
                <a:schemeClr val="tx2"/>
              </a:solidFill>
            </a:endParaRPr>
          </a:p>
          <a:p>
            <a:pPr marL="230400" indent="-23040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Определение драгоценных металлов и золота</a:t>
            </a:r>
            <a:endParaRPr lang="ru-RU" sz="1200" dirty="0">
              <a:solidFill>
                <a:schemeClr val="tx2"/>
              </a:solidFill>
            </a:endParaRPr>
          </a:p>
        </p:txBody>
      </p:sp>
      <p:grpSp>
        <p:nvGrpSpPr>
          <p:cNvPr id="23" name="Gruppieren 22"/>
          <p:cNvGrpSpPr/>
          <p:nvPr/>
        </p:nvGrpSpPr>
        <p:grpSpPr>
          <a:xfrm>
            <a:off x="4620525" y="1778413"/>
            <a:ext cx="4350171" cy="3807966"/>
            <a:chOff x="4603899" y="2044420"/>
            <a:chExt cx="4350171" cy="3807966"/>
          </a:xfrm>
        </p:grpSpPr>
        <p:pic>
          <p:nvPicPr>
            <p:cNvPr id="24" name="Grafik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tretch>
              <a:fillRect/>
            </a:stretch>
          </p:blipFill>
          <p:spPr>
            <a:xfrm>
              <a:off x="4690474" y="2044420"/>
              <a:ext cx="2952750" cy="2905125"/>
            </a:xfrm>
            <a:prstGeom prst="rect">
              <a:avLst/>
            </a:prstGeom>
          </p:spPr>
        </p:pic>
        <p:cxnSp>
          <p:nvCxnSpPr>
            <p:cNvPr id="25" name="Straight Arrow Connector 26"/>
            <p:cNvCxnSpPr/>
            <p:nvPr/>
          </p:nvCxnSpPr>
          <p:spPr>
            <a:xfrm flipH="1" flipV="1">
              <a:off x="7339026" y="3085444"/>
              <a:ext cx="349288" cy="1774"/>
            </a:xfrm>
            <a:prstGeom prst="straightConnector1">
              <a:avLst/>
            </a:prstGeom>
            <a:ln w="9525">
              <a:solidFill>
                <a:srgbClr val="0085D5"/>
              </a:solidFill>
              <a:tailEnd type="oval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Arrow Connector 26"/>
            <p:cNvCxnSpPr/>
            <p:nvPr/>
          </p:nvCxnSpPr>
          <p:spPr>
            <a:xfrm flipH="1">
              <a:off x="6491077" y="4434245"/>
              <a:ext cx="1197237" cy="0"/>
            </a:xfrm>
            <a:prstGeom prst="straightConnector1">
              <a:avLst/>
            </a:prstGeom>
            <a:ln w="9525">
              <a:solidFill>
                <a:srgbClr val="0085D5"/>
              </a:solidFill>
              <a:tailEnd type="oval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Gerader Verbinder 45"/>
            <p:cNvCxnSpPr/>
            <p:nvPr/>
          </p:nvCxnSpPr>
          <p:spPr>
            <a:xfrm flipV="1">
              <a:off x="6246612" y="4119550"/>
              <a:ext cx="0" cy="1673997"/>
            </a:xfrm>
            <a:prstGeom prst="straightConnector1">
              <a:avLst/>
            </a:prstGeom>
            <a:ln w="9525">
              <a:solidFill>
                <a:srgbClr val="0085D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36"/>
            <p:cNvSpPr txBox="1"/>
            <p:nvPr/>
          </p:nvSpPr>
          <p:spPr>
            <a:xfrm>
              <a:off x="6308552" y="5452276"/>
              <a:ext cx="1409587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rtlCol="0">
              <a:spAutoFit/>
            </a:bodyPr>
            <a:lstStyle/>
            <a:p>
              <a:r>
                <a:rPr lang="en-US" sz="1000" dirty="0" smtClean="0">
                  <a:solidFill>
                    <a:srgbClr val="4D4D4D"/>
                  </a:solidFill>
                </a:rPr>
                <a:t>Система</a:t>
              </a:r>
              <a:r>
                <a:rPr sz="1000" dirty="0"/>
                <a:t/>
              </a:r>
              <a:br>
                <a:rPr sz="1000" dirty="0"/>
              </a:br>
              <a:r>
                <a:rPr lang="en-US" sz="1000" dirty="0" smtClean="0">
                  <a:solidFill>
                    <a:srgbClr val="4D4D4D"/>
                  </a:solidFill>
                </a:rPr>
                <a:t>ввода проб</a:t>
              </a:r>
            </a:p>
          </p:txBody>
        </p:sp>
        <p:sp>
          <p:nvSpPr>
            <p:cNvPr id="29" name="TextBox 5"/>
            <p:cNvSpPr txBox="1"/>
            <p:nvPr/>
          </p:nvSpPr>
          <p:spPr>
            <a:xfrm>
              <a:off x="4646471" y="4827127"/>
              <a:ext cx="1413118" cy="553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rtlCol="0">
              <a:spAutoFit/>
            </a:bodyPr>
            <a:lstStyle/>
            <a:p>
              <a:r>
                <a:rPr lang="en-US" sz="1000" dirty="0" smtClean="0">
                  <a:solidFill>
                    <a:srgbClr val="4D4D4D"/>
                  </a:solidFill>
                </a:rPr>
                <a:t>Твердотельный радиочастотный генератор </a:t>
              </a:r>
            </a:p>
          </p:txBody>
        </p:sp>
        <p:sp>
          <p:nvSpPr>
            <p:cNvPr id="30" name="TextBox 34"/>
            <p:cNvSpPr txBox="1"/>
            <p:nvPr/>
          </p:nvSpPr>
          <p:spPr>
            <a:xfrm>
              <a:off x="7742176" y="3252751"/>
              <a:ext cx="1118290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rtlCol="0">
              <a:spAutoFit/>
            </a:bodyPr>
            <a:lstStyle/>
            <a:p>
              <a:r>
                <a:rPr lang="en-US" sz="1000" dirty="0" smtClean="0">
                  <a:solidFill>
                    <a:srgbClr val="4D4D4D"/>
                  </a:solidFill>
                </a:rPr>
                <a:t>Вертикальная горелка </a:t>
              </a:r>
            </a:p>
          </p:txBody>
        </p:sp>
        <p:sp>
          <p:nvSpPr>
            <p:cNvPr id="31" name="TextBox 37"/>
            <p:cNvSpPr txBox="1"/>
            <p:nvPr/>
          </p:nvSpPr>
          <p:spPr>
            <a:xfrm>
              <a:off x="7755010" y="2887869"/>
              <a:ext cx="976036" cy="246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rtlCol="0">
              <a:spAutoFit/>
            </a:bodyPr>
            <a:lstStyle/>
            <a:p>
              <a:r>
                <a:rPr lang="en-US" sz="1000" dirty="0" smtClean="0">
                  <a:solidFill>
                    <a:srgbClr val="4D4D4D"/>
                  </a:solidFill>
                </a:rPr>
                <a:t>Электроника</a:t>
              </a:r>
            </a:p>
          </p:txBody>
        </p:sp>
        <p:sp>
          <p:nvSpPr>
            <p:cNvPr id="32" name="TextBox 39"/>
            <p:cNvSpPr txBox="1"/>
            <p:nvPr/>
          </p:nvSpPr>
          <p:spPr>
            <a:xfrm>
              <a:off x="7755009" y="4233971"/>
              <a:ext cx="1199061" cy="246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rtlCol="0">
              <a:spAutoFit/>
            </a:bodyPr>
            <a:lstStyle/>
            <a:p>
              <a:r>
                <a:rPr lang="en-US" sz="1000" dirty="0" smtClean="0">
                  <a:solidFill>
                    <a:srgbClr val="4D4D4D"/>
                  </a:solidFill>
                </a:rPr>
                <a:t>Система откачки</a:t>
              </a:r>
            </a:p>
          </p:txBody>
        </p:sp>
        <p:cxnSp>
          <p:nvCxnSpPr>
            <p:cNvPr id="33" name="Gerader Verbinder 8202"/>
            <p:cNvCxnSpPr/>
            <p:nvPr/>
          </p:nvCxnSpPr>
          <p:spPr>
            <a:xfrm rot="5400000">
              <a:off x="4196509" y="3774396"/>
              <a:ext cx="1936517" cy="1121737"/>
            </a:xfrm>
            <a:prstGeom prst="bentConnector3">
              <a:avLst>
                <a:gd name="adj1" fmla="val 38"/>
              </a:avLst>
            </a:prstGeom>
            <a:ln w="9525">
              <a:solidFill>
                <a:schemeClr val="accent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26"/>
            <p:cNvCxnSpPr/>
            <p:nvPr/>
          </p:nvCxnSpPr>
          <p:spPr>
            <a:xfrm flipH="1">
              <a:off x="6349212" y="3432017"/>
              <a:ext cx="1339102" cy="0"/>
            </a:xfrm>
            <a:prstGeom prst="straightConnector1">
              <a:avLst/>
            </a:prstGeom>
            <a:ln w="9525">
              <a:solidFill>
                <a:srgbClr val="0085D5"/>
              </a:solidFill>
              <a:tailEnd type="oval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36" name="Action Button: Custom 35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37" name="Chevron 36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38" name="Chevron 37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39" name="TextBox 38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24223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lang="en-US" sz="2900" dirty="0">
                <a:solidFill>
                  <a:schemeClr val="tx2"/>
                </a:solidFill>
              </a:rPr>
              <a:t>Оптико-эмиссионные спектрометры с индуктивно-связанной плазмой</a:t>
            </a:r>
            <a:r>
              <a:rPr dirty="0"/>
              <a:t/>
            </a:r>
            <a:br>
              <a:rPr dirty="0"/>
            </a:br>
            <a:r>
              <a:rPr lang="en-US" sz="2700" dirty="0" smtClean="0"/>
              <a:t>Анализ сухого молока</a:t>
            </a:r>
            <a:endParaRPr lang="ru-RU" sz="2700" dirty="0"/>
          </a:p>
        </p:txBody>
      </p:sp>
      <p:sp>
        <p:nvSpPr>
          <p:cNvPr id="4" name="Rectangle 3"/>
          <p:cNvSpPr/>
          <p:nvPr/>
        </p:nvSpPr>
        <p:spPr>
          <a:xfrm>
            <a:off x="3936284" y="5876709"/>
            <a:ext cx="5162006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800" dirty="0">
                <a:solidFill>
                  <a:srgbClr val="777777"/>
                </a:solidFill>
              </a:rPr>
              <a:t>Источник: </a:t>
            </a:r>
            <a:r>
              <a:rPr lang="en-US" sz="800" dirty="0">
                <a:solidFill>
                  <a:srgbClr val="777777"/>
                </a:solidFill>
                <a:hlinkClick r:id="rId3"/>
              </a:rPr>
              <a:t>Analysis of milk powders based on Chinese standard method using the Agilent 5100 SVDV ICP-OES (Анализ образцов сухого молока на основе Китайской стандартной методики с использованием прибора ИСП-ОЭС Agilent 5100 с синхронизированным вертикальным двойным обзором)</a:t>
            </a:r>
            <a:endParaRPr lang="ru-RU" sz="800" dirty="0">
              <a:solidFill>
                <a:srgbClr val="777777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596342291"/>
              </p:ext>
            </p:extLst>
          </p:nvPr>
        </p:nvGraphicFramePr>
        <p:xfrm>
          <a:off x="230399" y="1612800"/>
          <a:ext cx="6980297" cy="42214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278714"/>
                <a:gridCol w="268172"/>
                <a:gridCol w="1691453"/>
                <a:gridCol w="124468"/>
                <a:gridCol w="1883662"/>
                <a:gridCol w="135866"/>
                <a:gridCol w="1597962"/>
              </a:tblGrid>
              <a:tr h="324000">
                <a:tc gridSpan="2"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Элемент</a:t>
                      </a:r>
                      <a:endParaRPr lang="ru-RU" sz="1100" dirty="0"/>
                    </a:p>
                  </a:txBody>
                  <a:tcPr marL="72000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0" dirty="0"/>
                    </a:p>
                  </a:txBody>
                  <a:tcPr marL="0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Сертифицированное значение </a:t>
                      </a:r>
                      <a:r>
                        <a:rPr lang="en-US" sz="1100" b="0" dirty="0" smtClean="0"/>
                        <a:t>(мг/кг)</a:t>
                      </a:r>
                      <a:endParaRPr lang="ru-RU" sz="1100" b="0" dirty="0"/>
                    </a:p>
                  </a:txBody>
                  <a:tcPr marL="0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0" dirty="0"/>
                    </a:p>
                  </a:txBody>
                  <a:tcPr marL="36000" marR="108000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err="1" smtClean="0"/>
                        <a:t>Измеренное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значение</a:t>
                      </a:r>
                      <a:r>
                        <a:rPr lang="en-US" sz="1100" dirty="0" smtClean="0"/>
                        <a:t/>
                      </a:r>
                      <a:br>
                        <a:rPr lang="en-US" sz="1100" dirty="0" smtClean="0"/>
                      </a:br>
                      <a:r>
                        <a:rPr lang="en-US" sz="1100" b="0" dirty="0" smtClean="0"/>
                        <a:t>(мг/кг)</a:t>
                      </a:r>
                      <a:endParaRPr lang="ru-RU" sz="1100" b="0" dirty="0"/>
                    </a:p>
                  </a:txBody>
                  <a:tcPr marL="36000" marR="108000"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0" dirty="0"/>
                    </a:p>
                  </a:txBody>
                  <a:tcPr marL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Определенное содержание </a:t>
                      </a:r>
                      <a:r>
                        <a:rPr lang="en-US" sz="1100" b="0" dirty="0" smtClean="0"/>
                        <a:t>(% от эталонного)</a:t>
                      </a:r>
                      <a:endParaRPr lang="ru-RU" sz="1100" b="0" dirty="0"/>
                    </a:p>
                  </a:txBody>
                  <a:tcPr marL="0"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 gridSpan="7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85D5"/>
                          </a:solidFill>
                        </a:rPr>
                        <a:t>Основные питательные элементы</a:t>
                      </a:r>
                      <a:endParaRPr lang="ru-RU" sz="1100" b="1" dirty="0">
                        <a:solidFill>
                          <a:srgbClr val="0085D5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/>
                        <a:t>K, 766,491 нм</a:t>
                      </a:r>
                      <a:endParaRPr lang="ru-RU" sz="1100" b="1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13630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13070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96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/>
                        <a:t>Ca, 315,887 нм</a:t>
                      </a:r>
                      <a:endParaRPr lang="ru-RU" sz="1100" b="1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9220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9750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106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/>
                        <a:t>P, 213,618 нм</a:t>
                      </a:r>
                      <a:endParaRPr lang="ru-RU" sz="1100" b="1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7800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7160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92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/>
                        <a:t>Na, 589,592 нм</a:t>
                      </a:r>
                      <a:endParaRPr lang="ru-RU" sz="1100" b="1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3560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3530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99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/>
                        <a:t>S, 181,792 нм</a:t>
                      </a:r>
                      <a:endParaRPr lang="ru-RU" sz="1100" b="1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2650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2650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100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52000">
                <a:tc gridSpan="7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85D5"/>
                          </a:solidFill>
                        </a:rPr>
                        <a:t>Питательные элементы в микро- и следовых количествах</a:t>
                      </a:r>
                      <a:endParaRPr lang="ru-RU" sz="1100" b="1" dirty="0">
                        <a:solidFill>
                          <a:srgbClr val="0085D5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/>
                        <a:t>Mg, 279,078 нм</a:t>
                      </a:r>
                      <a:endParaRPr lang="ru-RU" sz="1100" b="1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814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749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92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/>
                        <a:t>Zn, 202,548 нм</a:t>
                      </a:r>
                      <a:endParaRPr lang="ru-RU" sz="1100" b="1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28,0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28,9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103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/>
                        <a:t>Sr, 421,552 нм</a:t>
                      </a:r>
                      <a:endParaRPr lang="ru-RU" sz="1100" b="1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4,35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4,37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101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/>
                        <a:t>Fe, 259,940 нм</a:t>
                      </a:r>
                      <a:endParaRPr lang="ru-RU" sz="1100" b="1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1,8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1,9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107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/>
                        <a:t>Cu 327,395 нм</a:t>
                      </a:r>
                      <a:endParaRPr lang="ru-RU" sz="1100" b="1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0,46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0,46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100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/>
                        <a:t>Mo, 204,598 нм</a:t>
                      </a:r>
                      <a:endParaRPr lang="ru-RU" sz="1100" b="1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0,29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0,27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92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/>
                        <a:t>Mn, 257,610 нм</a:t>
                      </a:r>
                      <a:endParaRPr lang="ru-RU" sz="1100" b="1" dirty="0"/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0,17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0,18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103</a:t>
                      </a:r>
                      <a:endParaRPr lang="ru-RU" sz="11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Rectangle 3"/>
          <p:cNvSpPr/>
          <p:nvPr/>
        </p:nvSpPr>
        <p:spPr>
          <a:xfrm>
            <a:off x="7267574" y="1612800"/>
            <a:ext cx="1647825" cy="195438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100" i="1" dirty="0">
                <a:solidFill>
                  <a:srgbClr val="4D4D4D"/>
                </a:solidFill>
              </a:rPr>
              <a:t>Анализ сертифицированного стандартного образца сухого молока NIST № 8435 с использованием прибора ИСП-ОЭС Agilent 5100 с синхронизированным вертикальным двойным обзором</a:t>
            </a:r>
            <a:endParaRPr lang="ru-RU" sz="1100" i="1" dirty="0">
              <a:solidFill>
                <a:srgbClr val="4D4D4D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5" name="Action Button: Custom 14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6" name="Chevron 15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7" name="Chevron 16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8" name="TextBox 17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7818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55668" y="1444444"/>
            <a:ext cx="3697348" cy="24076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lang="en-US" sz="2900" dirty="0">
                <a:solidFill>
                  <a:schemeClr val="tx2"/>
                </a:solidFill>
              </a:rPr>
              <a:t>Оптико-эмиссионные спектрометры с индуктивно-связанной плазмой</a:t>
            </a:r>
            <a:r>
              <a:rPr dirty="0"/>
              <a:t/>
            </a:r>
            <a:br>
              <a:rPr dirty="0"/>
            </a:br>
            <a:r>
              <a:rPr lang="en-US" sz="2700" dirty="0" smtClean="0"/>
              <a:t>Анализ биодизельного топлива</a:t>
            </a:r>
            <a:endParaRPr lang="ru-RU" sz="2700" dirty="0"/>
          </a:p>
        </p:txBody>
      </p:sp>
      <p:sp>
        <p:nvSpPr>
          <p:cNvPr id="16" name="Rectangle 3"/>
          <p:cNvSpPr/>
          <p:nvPr/>
        </p:nvSpPr>
        <p:spPr>
          <a:xfrm>
            <a:off x="3821348" y="5706459"/>
            <a:ext cx="5165898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Bef>
                <a:spcPts val="500"/>
              </a:spcBef>
            </a:pPr>
            <a:r>
              <a:rPr lang="en-US" sz="900" dirty="0" smtClean="0">
                <a:solidFill>
                  <a:srgbClr val="777777"/>
                </a:solidFill>
              </a:rPr>
              <a:t>Источник: </a:t>
            </a:r>
            <a:r>
              <a:rPr lang="en-US" sz="900" dirty="0">
                <a:solidFill>
                  <a:srgbClr val="777777"/>
                </a:solidFill>
                <a:hlinkClick r:id="rId4"/>
              </a:rPr>
              <a:t>Analysis of biodiesel oil (as per ASTM D6751 &amp; EN 14214) using the Agilent 5100 SVDV ICP-OES (Анализ биодизельного топлива (согласно методикам ASTM D6751 и EN 14214) с использованием прибора ИСП-ОЭС Agilent 5100 с синхронизированным вертикальным двойным обзором)</a:t>
            </a:r>
            <a:endParaRPr lang="ru-RU" sz="900" dirty="0">
              <a:solidFill>
                <a:srgbClr val="777777"/>
              </a:solidFill>
            </a:endParaRPr>
          </a:p>
        </p:txBody>
      </p:sp>
      <p:graphicFrame>
        <p:nvGraphicFramePr>
          <p:cNvPr id="17" name="Table 14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313087429"/>
              </p:ext>
            </p:extLst>
          </p:nvPr>
        </p:nvGraphicFramePr>
        <p:xfrm>
          <a:off x="3784638" y="1612800"/>
          <a:ext cx="5112944" cy="34303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648025"/>
                <a:gridCol w="748937"/>
                <a:gridCol w="992777"/>
                <a:gridCol w="896983"/>
                <a:gridCol w="940526"/>
                <a:gridCol w="885696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Элемент</a:t>
                      </a:r>
                      <a:endParaRPr lang="ru-RU" sz="800" dirty="0"/>
                    </a:p>
                  </a:txBody>
                  <a:tcPr marL="72000" marR="36000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Symbol" panose="05050102010706020507" pitchFamily="18" charset="2"/>
                        </a:rPr>
                        <a:t>l</a:t>
                      </a:r>
                      <a:r>
                        <a:rPr sz="800" dirty="0"/>
                        <a:t> </a:t>
                      </a:r>
                    </a:p>
                    <a:p>
                      <a:pPr algn="ctr"/>
                      <a:r>
                        <a:rPr lang="en-US" sz="800" b="0" baseline="0" dirty="0" smtClean="0"/>
                        <a:t>(нм)</a:t>
                      </a:r>
                      <a:endParaRPr lang="ru-RU" sz="800" b="0" dirty="0"/>
                    </a:p>
                  </a:txBody>
                  <a:tcPr marL="36000" marR="36000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Режим фоновой коррекции</a:t>
                      </a:r>
                      <a:endParaRPr lang="ru-RU" sz="800" dirty="0"/>
                    </a:p>
                  </a:txBody>
                  <a:tcPr marL="36000" marR="36000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Диапазон калибровки</a:t>
                      </a:r>
                      <a:r>
                        <a:rPr sz="800"/>
                        <a:t> </a:t>
                      </a:r>
                      <a:r>
                        <a:rPr lang="en-US" sz="800" b="0" baseline="0" dirty="0" smtClean="0"/>
                        <a:t>(мг/кг)</a:t>
                      </a:r>
                      <a:endParaRPr lang="ru-RU" sz="800" b="0" dirty="0"/>
                    </a:p>
                  </a:txBody>
                  <a:tcPr marL="36000" marR="36000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Коэффициент корреляции</a:t>
                      </a:r>
                      <a:endParaRPr lang="ru-RU" sz="800" dirty="0"/>
                    </a:p>
                  </a:txBody>
                  <a:tcPr marL="36000" marR="36000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Предел обнаружения методики </a:t>
                      </a:r>
                      <a:r>
                        <a:rPr lang="en-US" sz="800" b="0" dirty="0" smtClean="0"/>
                        <a:t>(ppm)</a:t>
                      </a:r>
                      <a:endParaRPr lang="ru-RU" sz="800" b="0" dirty="0"/>
                    </a:p>
                  </a:txBody>
                  <a:tcPr marL="36000" marR="36000">
                    <a:solidFill>
                      <a:srgbClr val="0085D5"/>
                    </a:solidFill>
                  </a:tcPr>
                </a:tc>
              </a:tr>
              <a:tr h="3420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Ca</a:t>
                      </a:r>
                      <a:endParaRPr lang="ru-RU" sz="800" b="1" dirty="0"/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422,673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Аппроксимация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0–2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0,99995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0,004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</a:tr>
              <a:tr h="3420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K</a:t>
                      </a:r>
                      <a:endParaRPr lang="ru-RU" sz="800" b="1" dirty="0"/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766,491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Скоростная автоматическая аппроксимация кривых (FACT)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0–2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0,99996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0,008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</a:tr>
              <a:tr h="3420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K</a:t>
                      </a:r>
                      <a:endParaRPr lang="ru-RU" sz="800" b="1" dirty="0"/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766,491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Аппроксимация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0–2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0,99935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0,048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</a:tr>
              <a:tr h="3420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Mg</a:t>
                      </a:r>
                      <a:endParaRPr lang="ru-RU" sz="800" b="1" dirty="0"/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279,553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Аппроксимация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0–2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0,99994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0,0004</a:t>
                      </a:r>
                      <a:endParaRPr lang="ru-RU" sz="800" dirty="0"/>
                    </a:p>
                  </a:txBody>
                  <a:tcPr marL="0" anchor="ctr">
                    <a:noFill/>
                  </a:tcPr>
                </a:tc>
              </a:tr>
              <a:tr h="3420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Na</a:t>
                      </a:r>
                      <a:endParaRPr lang="ru-RU" sz="800" b="1" dirty="0"/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588,995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FACT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0–2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0,99991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0,002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</a:tr>
              <a:tr h="3420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Na</a:t>
                      </a:r>
                      <a:endParaRPr lang="ru-RU" sz="800" b="1" dirty="0"/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588,995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Аппроксимация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0–2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0,99996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0,048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</a:tr>
              <a:tr h="3420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P</a:t>
                      </a:r>
                      <a:endParaRPr lang="ru-RU" sz="800" b="1" dirty="0"/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213,618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Аппроксимация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0–2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0,99996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0,013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</a:tr>
              <a:tr h="3420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S</a:t>
                      </a:r>
                      <a:endParaRPr lang="ru-RU" sz="800" b="1" dirty="0"/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181,972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Аппроксимация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0–2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0,99967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0,31</a:t>
                      </a:r>
                      <a:endParaRPr lang="ru-RU" sz="800" dirty="0"/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sp>
        <p:nvSpPr>
          <p:cNvPr id="18" name="Rectangle 3"/>
          <p:cNvSpPr/>
          <p:nvPr/>
        </p:nvSpPr>
        <p:spPr>
          <a:xfrm>
            <a:off x="228600" y="3906804"/>
            <a:ext cx="3463834" cy="110799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100" i="1" dirty="0" smtClean="0"/>
              <a:t>Калибровочная кривая для линии фосфора при 213,618 нм с применением коррекции фона методом аппроксимации базовой линии показывает отличную линейность по всему калибровочному диапазону с коэффициентом корреляции 0,99986.</a:t>
            </a:r>
          </a:p>
        </p:txBody>
      </p:sp>
      <p:sp>
        <p:nvSpPr>
          <p:cNvPr id="19" name="Rechteck 18"/>
          <p:cNvSpPr/>
          <p:nvPr/>
        </p:nvSpPr>
        <p:spPr>
          <a:xfrm>
            <a:off x="3813213" y="5046969"/>
            <a:ext cx="5240241" cy="6001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100" i="1" dirty="0" smtClean="0"/>
              <a:t>Длины волн и параметры калибровки, использованные в измерениях с помощью прибора ИСП-ОЭС 5100 Agilent. </a:t>
            </a:r>
            <a:r>
              <a:rPr sz="1100" dirty="0"/>
              <a:t/>
            </a:r>
            <a:br>
              <a:rPr sz="1100" dirty="0"/>
            </a:br>
            <a:r>
              <a:rPr lang="en-US" sz="1100" i="1" dirty="0" smtClean="0"/>
              <a:t>Все представленные результаты относятся к растворам.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20" name="Action Button: Custom 19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21" name="Chevron 20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2" name="Chevron 21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3" name="TextBox 22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94563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Масс-спектрометры с индуктивно-связанной плазмой</a:t>
            </a:r>
            <a:r>
              <a:rPr dirty="0"/>
              <a:t/>
            </a:r>
            <a:br>
              <a:rPr dirty="0"/>
            </a:br>
            <a:r>
              <a:rPr lang="en-US" sz="3100" dirty="0" smtClean="0">
                <a:solidFill>
                  <a:schemeClr val="tx2"/>
                </a:solidFill>
              </a:rPr>
              <a:t>Общие положения</a:t>
            </a:r>
            <a:r>
              <a:rPr dirty="0"/>
              <a:t/>
            </a:r>
            <a:br>
              <a:rPr dirty="0"/>
            </a:b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4294967295"/>
          </p:nvPr>
        </p:nvSpPr>
        <p:spPr>
          <a:xfrm>
            <a:off x="230399" y="1512000"/>
            <a:ext cx="8913601" cy="4562475"/>
          </a:xfrm>
        </p:spPr>
        <p:txBody>
          <a:bodyPr>
            <a:noAutofit/>
          </a:bodyPr>
          <a:lstStyle/>
          <a:p>
            <a:pPr>
              <a:spcBef>
                <a:spcPts val="700"/>
              </a:spcBef>
            </a:pPr>
            <a:r>
              <a:rPr lang="en-US" sz="1800" b="1" dirty="0" smtClean="0"/>
              <a:t>Приборы ИСП-МС</a:t>
            </a:r>
            <a:r>
              <a:rPr sz="1800" dirty="0" smtClean="0"/>
              <a:t> </a:t>
            </a:r>
            <a:r>
              <a:rPr lang="en-US" sz="1800" b="0" dirty="0" smtClean="0"/>
              <a:t>сочетают в себе два преимущества:</a:t>
            </a:r>
          </a:p>
          <a:p>
            <a:pPr marL="342900" indent="-342900">
              <a:spcBef>
                <a:spcPts val="700"/>
              </a:spcBef>
              <a:buAutoNum type="arabicPeriod"/>
            </a:pPr>
            <a:r>
              <a:rPr lang="en-US" sz="1800" b="0" dirty="0" smtClean="0"/>
              <a:t>Аргоновая индуктивно-связанная плазма как высокоэффективный источник ионизации</a:t>
            </a:r>
          </a:p>
          <a:p>
            <a:pPr marL="342900" indent="-342900">
              <a:spcBef>
                <a:spcPts val="700"/>
              </a:spcBef>
              <a:buAutoNum type="arabicPeriod"/>
            </a:pPr>
            <a:r>
              <a:rPr lang="en-US" sz="1800" b="0" dirty="0" smtClean="0"/>
              <a:t>Масс-спектрометр, обеспечивающий быстрое сканирование, эффективный транспорт ионов и разрешение соседних масс</a:t>
            </a:r>
          </a:p>
          <a:p>
            <a:r>
              <a:rPr lang="en-US" sz="1800" b="0" dirty="0" smtClean="0"/>
              <a:t>Основным отличием от ИСП-ОЭС является анализ атомных ионов. Большинство элементов обладают первым потенциалом ионизации от 4 до 10 эВ и эффективно ионизируются в аргоновой индуктивно-связанной плазме.</a:t>
            </a:r>
          </a:p>
          <a:p>
            <a:r>
              <a:rPr lang="en-US" sz="1800" b="0" dirty="0" smtClean="0"/>
              <a:t>Ионы поступают в высоковакуумную область для разделения и детектирования. Фотоны и нейтральные частицы устраняются.</a:t>
            </a:r>
            <a:r>
              <a:rPr sz="1800" dirty="0" smtClean="0"/>
              <a:t> </a:t>
            </a:r>
            <a:endParaRPr lang="ru-RU" sz="1800" b="0" dirty="0" smtClean="0"/>
          </a:p>
          <a:p>
            <a:r>
              <a:rPr lang="en-US" sz="1800" b="0" dirty="0" smtClean="0"/>
              <a:t>Масс-спектрометр разделяет ионы на основе их отношения массы к </a:t>
            </a:r>
            <a:r>
              <a:rPr lang="en-US" sz="1800" b="0" dirty="0" err="1" smtClean="0"/>
              <a:t>заряду</a:t>
            </a:r>
            <a:r>
              <a:rPr lang="en-US" sz="1800" b="0" dirty="0" smtClean="0"/>
              <a:t> (</a:t>
            </a:r>
            <a:r>
              <a:rPr lang="en-US" sz="1800" b="0" i="1" dirty="0" smtClean="0"/>
              <a:t>m/z</a:t>
            </a:r>
            <a:r>
              <a:rPr lang="en-US" sz="1800" b="0" dirty="0" smtClean="0"/>
              <a:t>).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4" name="Action Button: Custom 13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5" name="Chevron 14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6" name="Chevron 15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7" name="TextBox 16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13721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Масс-спектрометры с индуктивно-связанной плазмой</a:t>
            </a:r>
            <a:r>
              <a:rPr dirty="0"/>
              <a:t/>
            </a:r>
            <a:br>
              <a:rPr dirty="0"/>
            </a:br>
            <a:r>
              <a:rPr lang="en-US" sz="3100" dirty="0" smtClean="0">
                <a:solidFill>
                  <a:schemeClr val="tx2"/>
                </a:solidFill>
              </a:rPr>
              <a:t>Общие положения</a:t>
            </a:r>
            <a:r>
              <a:rPr dirty="0"/>
              <a:t/>
            </a:r>
            <a:br>
              <a:rPr dirty="0"/>
            </a:b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6" name="Content Placeholder 9"/>
          <p:cNvSpPr txBox="1">
            <a:spLocks/>
          </p:cNvSpPr>
          <p:nvPr/>
        </p:nvSpPr>
        <p:spPr>
          <a:xfrm>
            <a:off x="230581" y="1512000"/>
            <a:ext cx="4384962" cy="31848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 smtClean="0"/>
              <a:t>Детектор с электронным умножителем генерирует импульс для каждого иона, достигающего его. </a:t>
            </a:r>
          </a:p>
          <a:p>
            <a:r>
              <a:rPr lang="en-US" b="0" dirty="0" smtClean="0"/>
              <a:t>Поскольку заряд однократно ионизированного элемента составляет 1, то </a:t>
            </a:r>
            <a:r>
              <a:rPr lang="en-US" b="0" i="1" dirty="0" smtClean="0"/>
              <a:t>отношение массы к заряду</a:t>
            </a:r>
            <a:r>
              <a:rPr lang="en-US" b="0" dirty="0" smtClean="0"/>
              <a:t> равно массе, таким образом, ИСП-МС измеряет элементы в виде простого спектра характеристических атомных (изотопных) масс </a:t>
            </a:r>
            <a:r>
              <a:rPr lang="en-US" b="0" dirty="0" err="1" smtClean="0"/>
              <a:t>от</a:t>
            </a:r>
            <a:r>
              <a:rPr lang="en-US" b="0" dirty="0" smtClean="0"/>
              <a:t> </a:t>
            </a:r>
            <a:r>
              <a:rPr lang="en-US" b="0" baseline="30000" dirty="0" smtClean="0"/>
              <a:t>6</a:t>
            </a:r>
            <a:r>
              <a:rPr lang="en-US" b="0" dirty="0" smtClean="0"/>
              <a:t>Li </a:t>
            </a:r>
            <a:r>
              <a:rPr lang="en-US" b="0" dirty="0" err="1" smtClean="0"/>
              <a:t>до</a:t>
            </a:r>
            <a:r>
              <a:rPr lang="en-US" b="0" dirty="0" smtClean="0"/>
              <a:t> </a:t>
            </a:r>
            <a:r>
              <a:rPr lang="en-US" b="0" baseline="30000" dirty="0" smtClean="0"/>
              <a:t>238</a:t>
            </a:r>
            <a:r>
              <a:rPr lang="en-US" b="0" dirty="0" smtClean="0"/>
              <a:t>U.</a:t>
            </a:r>
          </a:p>
        </p:txBody>
      </p:sp>
      <p:graphicFrame>
        <p:nvGraphicFramePr>
          <p:cNvPr id="14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872565199"/>
              </p:ext>
            </p:extLst>
          </p:nvPr>
        </p:nvGraphicFramePr>
        <p:xfrm>
          <a:off x="4788000" y="1612800"/>
          <a:ext cx="4127400" cy="38355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27400"/>
              </a:tblGrid>
              <a:tr h="324000">
                <a:tc>
                  <a:txBody>
                    <a:bodyPr/>
                    <a:lstStyle/>
                    <a:p>
                      <a:pPr marL="230400" indent="-230400">
                        <a:spcBef>
                          <a:spcPts val="300"/>
                        </a:spcBef>
                      </a:pPr>
                      <a:r>
                        <a:rPr lang="en-US" sz="1400" dirty="0" smtClean="0"/>
                        <a:t>ИСП-МС</a:t>
                      </a:r>
                      <a:endParaRPr lang="ru-RU" sz="1400" b="1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marL="230400" indent="-230400">
                        <a:spcBef>
                          <a:spcPts val="3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1" dirty="0" smtClean="0">
                          <a:solidFill>
                            <a:srgbClr val="0085D5"/>
                          </a:solidFill>
                        </a:rPr>
                        <a:t>Преимущества</a:t>
                      </a:r>
                    </a:p>
                  </a:txBody>
                  <a:tcPr/>
                </a:tc>
              </a:tr>
              <a:tr h="1547282">
                <a:tc>
                  <a:txBody>
                    <a:bodyPr/>
                    <a:lstStyle/>
                    <a:p>
                      <a:pPr marL="144000" lvl="0" indent="-14400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rgbClr val="4D4D4D"/>
                          </a:solidFill>
                        </a:rPr>
                        <a:t>Наиболее чувствительная методика</a:t>
                      </a:r>
                    </a:p>
                    <a:p>
                      <a:pPr marL="144000" lvl="0" indent="-14400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rgbClr val="4D4D4D"/>
                          </a:solidFill>
                        </a:rPr>
                        <a:t>Многоэлементный анализ</a:t>
                      </a:r>
                    </a:p>
                    <a:p>
                      <a:pPr marL="144000" marR="0" lvl="0" indent="-144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4D4D4D"/>
                          </a:solidFill>
                        </a:rPr>
                        <a:t>Информация об изотопах (анализ изотопных соотношений и изотопных распределений)</a:t>
                      </a:r>
                    </a:p>
                    <a:p>
                      <a:pPr marL="144000" lvl="0" indent="-14400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>
                          <a:solidFill>
                            <a:srgbClr val="4D4D4D"/>
                          </a:solidFill>
                        </a:rPr>
                        <a:t>Широкий динамический диапазон</a:t>
                      </a:r>
                      <a:endParaRPr lang="ru-RU" sz="1400" dirty="0" smtClean="0">
                        <a:solidFill>
                          <a:srgbClr val="4D4D4D"/>
                        </a:solidFill>
                      </a:endParaRPr>
                    </a:p>
                    <a:p>
                      <a:pPr marL="144000" marR="0" lvl="0" indent="-144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4D4D4D"/>
                          </a:solidFill>
                        </a:rPr>
                        <a:t>Применима к сложным матрицам</a:t>
                      </a:r>
                      <a:endParaRPr lang="ru-RU" sz="1400" dirty="0" smtClean="0">
                        <a:solidFill>
                          <a:srgbClr val="4D4D4D"/>
                        </a:solidFill>
                      </a:endParaRPr>
                    </a:p>
                  </a:txBody>
                  <a:tcPr marT="72000" marB="72000"/>
                </a:tc>
              </a:tr>
              <a:tr h="324000">
                <a:tc>
                  <a:txBody>
                    <a:bodyPr/>
                    <a:lstStyle/>
                    <a:p>
                      <a:pPr marL="230400" indent="-230400">
                        <a:spcBef>
                          <a:spcPts val="3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1" kern="1200" dirty="0" smtClean="0">
                          <a:solidFill>
                            <a:srgbClr val="0085D5"/>
                          </a:solidFill>
                          <a:latin typeface="+mn-lt"/>
                        </a:rPr>
                        <a:t>Недостатки</a:t>
                      </a:r>
                    </a:p>
                  </a:txBody>
                  <a:tcPr/>
                </a:tc>
              </a:tr>
              <a:tr h="1208814">
                <a:tc>
                  <a:txBody>
                    <a:bodyPr/>
                    <a:lstStyle/>
                    <a:p>
                      <a:pPr marL="144000" lvl="0" indent="-144000" algn="l" defTabSz="685800" rtl="0" eaLnBrk="1" latinLnBrk="0" hangingPunct="1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Меньшая способность к работе со сложными матрицами, чем в ИСП-ОЭС</a:t>
                      </a:r>
                    </a:p>
                    <a:p>
                      <a:pPr marL="144000" lvl="0" indent="-144000" algn="l" defTabSz="685800" rtl="0" eaLnBrk="1" latinLnBrk="0" hangingPunct="1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Наиболее дорогостоящая методика (покупка оборудования и эксплуатационные расходы)</a:t>
                      </a:r>
                    </a:p>
                    <a:p>
                      <a:pPr marL="144000" lvl="0" indent="-144000" algn="l" defTabSz="685800" rtl="0" eaLnBrk="1" latinLnBrk="0" hangingPunct="1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noProof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Наличие изобарных интерференций</a:t>
                      </a:r>
                      <a:endParaRPr lang="ru-RU" sz="1400" kern="1200" noProof="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72000" marB="72000"/>
                </a:tc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1" name="Action Button: Custom 10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5" name="Chevron 14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6" name="Chevron 15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7" name="TextBox 16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74931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06919" y="3271135"/>
            <a:ext cx="6705671" cy="18720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Масс-спектрометры с индуктивно-связанной плазмой</a:t>
            </a:r>
            <a:r>
              <a:rPr dirty="0"/>
              <a:t/>
            </a:r>
            <a:br>
              <a:rPr dirty="0"/>
            </a:br>
            <a:r>
              <a:rPr lang="en-US" sz="3100" dirty="0" smtClean="0"/>
              <a:t>Устройство</a:t>
            </a:r>
            <a:endParaRPr lang="ru-RU" sz="3100" dirty="0"/>
          </a:p>
        </p:txBody>
      </p:sp>
      <p:sp>
        <p:nvSpPr>
          <p:cNvPr id="5" name="Rectangle 4"/>
          <p:cNvSpPr/>
          <p:nvPr/>
        </p:nvSpPr>
        <p:spPr>
          <a:xfrm>
            <a:off x="7357463" y="1590735"/>
            <a:ext cx="1557938" cy="1015663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200" i="1" dirty="0">
                <a:solidFill>
                  <a:srgbClr val="4D4D4D"/>
                </a:solidFill>
              </a:rPr>
              <a:t>Упрощенная схема основных компонентов квадрупольной системы ИСП-МС</a:t>
            </a:r>
            <a:r>
              <a:rPr lang="en-US" sz="1200" dirty="0" smtClean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7156" y="5131292"/>
            <a:ext cx="1233154" cy="30777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400" dirty="0" smtClean="0">
                <a:solidFill>
                  <a:srgbClr val="4D4D4D"/>
                </a:solidFill>
              </a:rPr>
              <a:t>Аргоновая плазма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08164" y="5131292"/>
            <a:ext cx="1396404" cy="30777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400" dirty="0" smtClean="0">
                <a:solidFill>
                  <a:srgbClr val="4D4D4D"/>
                </a:solidFill>
              </a:rPr>
              <a:t>Вакуумная система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01379" y="5131292"/>
            <a:ext cx="126127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400" dirty="0" smtClean="0">
                <a:solidFill>
                  <a:srgbClr val="4D4D4D"/>
                </a:solidFill>
              </a:rPr>
              <a:t>Количественный анализ</a:t>
            </a:r>
          </a:p>
        </p:txBody>
      </p:sp>
      <p:sp>
        <p:nvSpPr>
          <p:cNvPr id="15" name="TextBox 14"/>
          <p:cNvSpPr txBox="1"/>
          <p:nvPr/>
        </p:nvSpPr>
        <p:spPr>
          <a:xfrm rot="-5400000">
            <a:off x="2253629" y="2677062"/>
            <a:ext cx="1079943" cy="29091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680"/>
              </a:lnSpc>
            </a:pPr>
            <a:r>
              <a:rPr lang="en-US" sz="1200" dirty="0" smtClean="0"/>
              <a:t>Интерфейс</a:t>
            </a:r>
          </a:p>
        </p:txBody>
      </p:sp>
      <p:sp>
        <p:nvSpPr>
          <p:cNvPr id="16" name="TextBox 15"/>
          <p:cNvSpPr txBox="1"/>
          <p:nvPr/>
        </p:nvSpPr>
        <p:spPr>
          <a:xfrm rot="-5400000">
            <a:off x="2455260" y="2431766"/>
            <a:ext cx="1551108" cy="3103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680"/>
              </a:lnSpc>
            </a:pPr>
            <a:r>
              <a:rPr lang="en-US" sz="1200" dirty="0" err="1" smtClean="0"/>
              <a:t>Ионная</a:t>
            </a:r>
            <a:r>
              <a:rPr lang="en-US" sz="1200" dirty="0" smtClean="0"/>
              <a:t> </a:t>
            </a:r>
            <a:r>
              <a:rPr lang="en-US" sz="1200" dirty="0" err="1" smtClean="0"/>
              <a:t>оптика</a:t>
            </a:r>
            <a:endParaRPr lang="en-US" sz="1200" dirty="0" smtClean="0"/>
          </a:p>
        </p:txBody>
      </p:sp>
      <p:sp>
        <p:nvSpPr>
          <p:cNvPr id="17" name="TextBox 16"/>
          <p:cNvSpPr txBox="1"/>
          <p:nvPr/>
        </p:nvSpPr>
        <p:spPr>
          <a:xfrm rot="-5400000">
            <a:off x="2816153" y="2467661"/>
            <a:ext cx="1517788" cy="27186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200" dirty="0" smtClean="0"/>
              <a:t>Ячейка соударений</a:t>
            </a:r>
          </a:p>
        </p:txBody>
      </p:sp>
      <p:sp>
        <p:nvSpPr>
          <p:cNvPr id="18" name="TextBox 17"/>
          <p:cNvSpPr txBox="1"/>
          <p:nvPr/>
        </p:nvSpPr>
        <p:spPr>
          <a:xfrm rot="-5400000">
            <a:off x="3560937" y="2319710"/>
            <a:ext cx="1634153" cy="45140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200" dirty="0" smtClean="0"/>
              <a:t>Квадрупольный </a:t>
            </a:r>
          </a:p>
          <a:p>
            <a:pPr>
              <a:lnSpc>
                <a:spcPts val="1400"/>
              </a:lnSpc>
            </a:pPr>
            <a:r>
              <a:rPr lang="en-US" sz="1200" dirty="0" smtClean="0"/>
              <a:t>масс-спектрометр</a:t>
            </a:r>
          </a:p>
        </p:txBody>
      </p:sp>
      <p:sp>
        <p:nvSpPr>
          <p:cNvPr id="19" name="TextBox 18"/>
          <p:cNvSpPr txBox="1"/>
          <p:nvPr/>
        </p:nvSpPr>
        <p:spPr>
          <a:xfrm rot="-5400000">
            <a:off x="4828022" y="2673731"/>
            <a:ext cx="1086605" cy="29091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680"/>
              </a:lnSpc>
            </a:pPr>
            <a:r>
              <a:rPr lang="en-US" sz="1200" dirty="0" smtClean="0"/>
              <a:t>Детектор</a:t>
            </a:r>
          </a:p>
        </p:txBody>
      </p:sp>
      <p:sp>
        <p:nvSpPr>
          <p:cNvPr id="21" name="Rechteck 20"/>
          <p:cNvSpPr/>
          <p:nvPr/>
        </p:nvSpPr>
        <p:spPr>
          <a:xfrm>
            <a:off x="228599" y="1639612"/>
            <a:ext cx="7069183" cy="4186422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0" name="Group 19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22" name="Action Button: Custom 21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23" name="Chevron 22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4" name="Chevron 23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5" name="TextBox 24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52991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uppieren 92"/>
          <p:cNvGrpSpPr/>
          <p:nvPr/>
        </p:nvGrpSpPr>
        <p:grpSpPr>
          <a:xfrm>
            <a:off x="265921" y="1582174"/>
            <a:ext cx="8602869" cy="4168267"/>
            <a:chOff x="351646" y="1582174"/>
            <a:chExt cx="8602869" cy="4168267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  </a:ext>
              </a:extLst>
            </a:blip>
            <a:srcRect l="21199" t="20247" r="21072" b="15226"/>
            <a:stretch/>
          </p:blipFill>
          <p:spPr>
            <a:xfrm>
              <a:off x="2485327" y="1582174"/>
              <a:ext cx="4795631" cy="416826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458593" y="3873763"/>
              <a:ext cx="1110302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rtlCol="0">
              <a:spAutoFit/>
            </a:bodyPr>
            <a:lstStyle/>
            <a:p>
              <a:r>
                <a:rPr lang="en-US" sz="1000" dirty="0">
                  <a:solidFill>
                    <a:srgbClr val="4D4D4D"/>
                  </a:solidFill>
                </a:rPr>
                <a:t>Турбомолекулярный насос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 flipV="1">
              <a:off x="5726435" y="4174323"/>
              <a:ext cx="1691907" cy="14500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7458593" y="2656338"/>
              <a:ext cx="635751" cy="246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lIns="0" rtlCol="0">
              <a:spAutoFit/>
            </a:bodyPr>
            <a:lstStyle/>
            <a:p>
              <a:r>
                <a:rPr lang="en-US" sz="1000" dirty="0">
                  <a:solidFill>
                    <a:srgbClr val="4D4D4D"/>
                  </a:solidFill>
                </a:rPr>
                <a:t>Детектор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>
              <a:off x="6687816" y="2783492"/>
              <a:ext cx="733462" cy="0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7463355" y="3034536"/>
              <a:ext cx="1380853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rtlCol="0">
              <a:spAutoFit/>
            </a:bodyPr>
            <a:lstStyle/>
            <a:p>
              <a:r>
                <a:rPr lang="en-US" sz="1000" dirty="0">
                  <a:solidFill>
                    <a:srgbClr val="4D4D4D"/>
                  </a:solidFill>
                </a:rPr>
                <a:t>Квадрупольный масс-спектрометр 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rot="10800000">
              <a:off x="5913768" y="2946941"/>
              <a:ext cx="1518379" cy="406190"/>
            </a:xfrm>
            <a:prstGeom prst="bentConnector3">
              <a:avLst>
                <a:gd name="adj1" fmla="val 100028"/>
              </a:avLst>
            </a:prstGeom>
            <a:ln w="952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0800000" flipV="1">
              <a:off x="5105530" y="2001949"/>
              <a:ext cx="2315748" cy="867229"/>
            </a:xfrm>
            <a:prstGeom prst="bentConnector3">
              <a:avLst>
                <a:gd name="adj1" fmla="val 99989"/>
              </a:avLst>
            </a:prstGeom>
            <a:ln w="952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7458593" y="1694028"/>
              <a:ext cx="1495922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rtlCol="0">
              <a:spAutoFit/>
            </a:bodyPr>
            <a:lstStyle/>
            <a:p>
              <a:r>
                <a:rPr lang="en-US" sz="1000" dirty="0">
                  <a:solidFill>
                    <a:srgbClr val="4D4D4D"/>
                  </a:solidFill>
                </a:rPr>
                <a:t>Октупольная реакционная ячейка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51646" y="2978198"/>
              <a:ext cx="1458733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lIns="0" rIns="0" rtlCol="0">
              <a:spAutoFit/>
            </a:bodyPr>
            <a:lstStyle/>
            <a:p>
              <a:pPr algn="r"/>
              <a:r>
                <a:rPr lang="en-US" sz="1000" dirty="0">
                  <a:solidFill>
                    <a:srgbClr val="4D4D4D"/>
                  </a:solidFill>
                </a:rPr>
                <a:t>Распылитель и</a:t>
              </a:r>
            </a:p>
            <a:p>
              <a:pPr algn="r"/>
              <a:r>
                <a:rPr lang="en-US" sz="1000" dirty="0">
                  <a:solidFill>
                    <a:srgbClr val="4D4D4D"/>
                  </a:solidFill>
                </a:rPr>
                <a:t>распылительная камера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1862274" y="3275545"/>
              <a:ext cx="1440996" cy="7586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1870982" y="4676503"/>
              <a:ext cx="2346688" cy="26263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44503" y="2042024"/>
              <a:ext cx="1265876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rIns="0" rtlCol="0">
              <a:spAutoFit/>
            </a:bodyPr>
            <a:lstStyle/>
            <a:p>
              <a:pPr algn="r"/>
              <a:r>
                <a:rPr lang="en-US" sz="1000" dirty="0">
                  <a:solidFill>
                    <a:srgbClr val="4D4D4D"/>
                  </a:solidFill>
                </a:rPr>
                <a:t>Индуктивно-связанная плазма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>
              <a:off x="1870982" y="4040777"/>
              <a:ext cx="1470760" cy="12196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599530" y="4548239"/>
              <a:ext cx="1219557" cy="40011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sz="1000" dirty="0" smtClean="0">
                  <a:solidFill>
                    <a:srgbClr val="4D4D4D"/>
                  </a:solidFill>
                </a:rPr>
                <a:t>Радиочастотный (РЧ) генератор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7281" y="3853224"/>
              <a:ext cx="1263098" cy="40011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sz="1000" dirty="0">
                  <a:solidFill>
                    <a:srgbClr val="4D4D4D"/>
                  </a:solidFill>
                </a:rPr>
                <a:t>Перистальтический насос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Масс-спектрометры с индуктивно-связанной плазмой</a:t>
            </a:r>
            <a:r>
              <a:rPr dirty="0"/>
              <a:t/>
            </a:r>
            <a:br>
              <a:rPr dirty="0"/>
            </a:br>
            <a:r>
              <a:rPr lang="en-US" sz="3100" dirty="0" smtClean="0"/>
              <a:t>Система</a:t>
            </a:r>
            <a:endParaRPr lang="ru-RU" sz="3100" dirty="0"/>
          </a:p>
        </p:txBody>
      </p:sp>
      <p:cxnSp>
        <p:nvCxnSpPr>
          <p:cNvPr id="62" name="Straight Arrow Connector 35847"/>
          <p:cNvCxnSpPr/>
          <p:nvPr/>
        </p:nvCxnSpPr>
        <p:spPr>
          <a:xfrm>
            <a:off x="1773554" y="2330410"/>
            <a:ext cx="2614828" cy="592792"/>
          </a:xfrm>
          <a:prstGeom prst="bentConnector3">
            <a:avLst>
              <a:gd name="adj1" fmla="val 99996"/>
            </a:avLst>
          </a:prstGeom>
          <a:ln w="9525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2"/>
          <p:cNvSpPr/>
          <p:nvPr/>
        </p:nvSpPr>
        <p:spPr>
          <a:xfrm>
            <a:off x="230400" y="1512000"/>
            <a:ext cx="8633737" cy="4320000"/>
          </a:xfrm>
          <a:prstGeom prst="rect">
            <a:avLst/>
          </a:prstGeom>
          <a:noFill/>
          <a:ln w="9525">
            <a:solidFill>
              <a:srgbClr val="008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36" name="Action Button: Custom 35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38" name="Chevron 37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39" name="Chevron 38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41" name="TextBox 40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76317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Autofit/>
          </a:bodyPr>
          <a:lstStyle/>
          <a:p>
            <a:r>
              <a:rPr sz="3200" dirty="0" smtClean="0"/>
              <a:t>Масс-спектрометры с индуктивно-связанной плазмой</a:t>
            </a:r>
            <a:r>
              <a:rPr dirty="0"/>
              <a:t/>
            </a:r>
            <a:br>
              <a:rPr dirty="0"/>
            </a:br>
            <a:r>
              <a:rPr lang="en-US" sz="2200" dirty="0">
                <a:solidFill>
                  <a:schemeClr val="tx2"/>
                </a:solidFill>
              </a:rPr>
              <a:t>Как режим с использованием ячейки соударений с применением гелия устраняет спектральные интерференции</a:t>
            </a:r>
            <a:r>
              <a:rPr sz="2200" dirty="0"/>
              <a:t/>
            </a:r>
            <a:br>
              <a:rPr sz="2200" dirty="0"/>
            </a:br>
            <a:endParaRPr lang="ru-RU" sz="2200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30400" y="1692828"/>
            <a:ext cx="8199497" cy="4250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0" name="Action Button: Custom 9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1" name="Chevron 10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2" name="Chevron 11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8" name="TextBox 17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97354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Масс-спектрометры с индуктивно-связанной плазмой</a:t>
            </a:r>
            <a:r>
              <a:rPr dirty="0"/>
              <a:t/>
            </a:r>
            <a:br>
              <a:rPr dirty="0"/>
            </a:br>
            <a:r>
              <a:rPr lang="en-GB" sz="3100" dirty="0" smtClean="0">
                <a:latin typeface="Arial Narrow"/>
              </a:rPr>
              <a:t>ИСП-МС как хроматографический детектор</a:t>
            </a:r>
          </a:p>
        </p:txBody>
      </p:sp>
      <p:sp>
        <p:nvSpPr>
          <p:cNvPr id="58982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12000"/>
            <a:ext cx="8686800" cy="456285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700"/>
              </a:spcBef>
            </a:pPr>
            <a:r>
              <a:rPr lang="en-GB" sz="1800" dirty="0"/>
              <a:t>В дополнение к наиболее распространенному варианту использования в качестве автономного анализатора металлов приборы ИСП-МС все чаще применяются в качестве детектора для ряда хроматографических методов разделения</a:t>
            </a:r>
          </a:p>
          <a:p>
            <a:pPr lvl="1">
              <a:buFontTx/>
            </a:pPr>
            <a:r>
              <a:rPr lang="en-GB" sz="1800" dirty="0"/>
              <a:t>Капиллярный электрофорез</a:t>
            </a:r>
          </a:p>
          <a:p>
            <a:pPr lvl="1">
              <a:buFontTx/>
            </a:pPr>
            <a:r>
              <a:rPr lang="en-GB" sz="1800" dirty="0"/>
              <a:t>Полевое фракционирование в потоке (ПФП)</a:t>
            </a:r>
          </a:p>
          <a:p>
            <a:pPr lvl="1">
              <a:buFontTx/>
            </a:pPr>
            <a:r>
              <a:rPr lang="en-GB" sz="1800" dirty="0"/>
              <a:t>Ионная хроматография (ИХ)</a:t>
            </a:r>
          </a:p>
          <a:p>
            <a:pPr lvl="1">
              <a:buFontTx/>
            </a:pPr>
            <a:r>
              <a:rPr lang="en-GB" sz="1800" dirty="0"/>
              <a:t>Высокоэффективная жидкостная хроматография (ВЭЖХ)</a:t>
            </a:r>
          </a:p>
          <a:p>
            <a:pPr lvl="1">
              <a:buFontTx/>
            </a:pPr>
            <a:r>
              <a:rPr lang="en-GB" sz="1800" dirty="0"/>
              <a:t>Газовая хроматография (ГХ)</a:t>
            </a:r>
          </a:p>
          <a:p>
            <a:pPr>
              <a:lnSpc>
                <a:spcPct val="110000"/>
              </a:lnSpc>
            </a:pPr>
            <a:r>
              <a:rPr lang="en-GB" sz="1800" dirty="0"/>
              <a:t>В такой конфигурации первоначальный метод разделяет различные вещества</a:t>
            </a:r>
            <a:r>
              <a:rPr sz="1800" dirty="0" smtClean="0"/>
              <a:t> </a:t>
            </a:r>
            <a:r>
              <a:rPr lang="en-GB" sz="1800" dirty="0" smtClean="0"/>
              <a:t>(во времени), а ИСП-МС работает в качестве масс-селективного детектора для определения</a:t>
            </a:r>
            <a:r>
              <a:rPr sz="1800" dirty="0" smtClean="0"/>
              <a:t> </a:t>
            </a:r>
            <a:r>
              <a:rPr lang="en-GB" sz="1800" dirty="0" smtClean="0"/>
              <a:t>элементов, связанных с исследуемыми соединениями по мере их элюирования из</a:t>
            </a:r>
            <a:r>
              <a:rPr sz="1800" dirty="0" smtClean="0"/>
              <a:t> </a:t>
            </a:r>
            <a:r>
              <a:rPr lang="en-GB" sz="1800" dirty="0" smtClean="0"/>
              <a:t>хроматографа.</a:t>
            </a:r>
            <a:endParaRPr lang="ru-RU" sz="1800" dirty="0"/>
          </a:p>
        </p:txBody>
      </p:sp>
      <p:grpSp>
        <p:nvGrpSpPr>
          <p:cNvPr id="9" name="Group 8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0" name="Action Button: Custom 9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1" name="Chevron 10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2" name="Chevron 11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3" name="TextBox 12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844259239"/>
      </p:ext>
    </p:extLst>
  </p:cSld>
  <p:clrMapOvr>
    <a:masterClrMapping/>
  </p:clrMapOvr>
  <mc:AlternateContent xmlns:mc="http://schemas.openxmlformats.org/markup-compatibility/2006">
    <mc:Choic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Масс-спектрометры с индуктивно-связанной плазмой</a:t>
            </a:r>
            <a:r>
              <a:rPr dirty="0"/>
              <a:t/>
            </a:r>
            <a:br>
              <a:rPr dirty="0"/>
            </a:br>
            <a:r>
              <a:rPr lang="en-US" sz="2200" dirty="0" smtClean="0">
                <a:solidFill>
                  <a:schemeClr val="tx2"/>
                </a:solidFill>
              </a:rPr>
              <a:t>Разделение с помощью хромато-масс-спектральных методов ЖХ-ИСП-МС и ГХ-ИСП-МС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1512000"/>
            <a:ext cx="4378234" cy="4562856"/>
          </a:xfrm>
        </p:spPr>
        <p:txBody>
          <a:bodyPr>
            <a:noAutofit/>
          </a:bodyPr>
          <a:lstStyle/>
          <a:p>
            <a:pPr marL="230400" indent="-230400">
              <a:spcBef>
                <a:spcPts val="700"/>
              </a:spcBef>
              <a:spcAft>
                <a:spcPts val="0"/>
              </a:spcAft>
            </a:pPr>
            <a:r>
              <a:rPr lang="en-GB" sz="1600" dirty="0" smtClean="0"/>
              <a:t>Примеры применения ВЭЖХ-ИСП-МС</a:t>
            </a:r>
            <a:r>
              <a:rPr lang="en-GB" sz="1600" b="0" dirty="0" smtClean="0"/>
              <a:t>:</a:t>
            </a:r>
            <a:endParaRPr lang="ru-RU" sz="1600" b="0" dirty="0"/>
          </a:p>
          <a:p>
            <a:pPr marL="230400" indent="-230400">
              <a:spcBef>
                <a:spcPts val="7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dirty="0" smtClean="0"/>
              <a:t>Неорганический и органический мышьяк</a:t>
            </a:r>
          </a:p>
          <a:p>
            <a:pPr marL="230400" indent="-230400">
              <a:spcBef>
                <a:spcPts val="7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dirty="0"/>
              <a:t>Оловоорганические соединения</a:t>
            </a:r>
          </a:p>
          <a:p>
            <a:pPr marL="230400" indent="-230400">
              <a:spcBef>
                <a:spcPts val="7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dirty="0" smtClean="0"/>
              <a:t>Метилртуть</a:t>
            </a:r>
          </a:p>
          <a:p>
            <a:pPr marL="230400" indent="-230400">
              <a:spcBef>
                <a:spcPts val="700"/>
              </a:spcBef>
              <a:spcAft>
                <a:spcPts val="0"/>
              </a:spcAft>
            </a:pPr>
            <a:endParaRPr lang="ru-RU" sz="1600" b="0" dirty="0"/>
          </a:p>
          <a:p>
            <a:pPr marL="230400" indent="-230400">
              <a:spcBef>
                <a:spcPts val="700"/>
              </a:spcBef>
              <a:spcAft>
                <a:spcPts val="0"/>
              </a:spcAft>
            </a:pPr>
            <a:r>
              <a:rPr lang="en-GB" sz="1600" dirty="0" smtClean="0"/>
              <a:t>Примеры ГХ-ИСП-МС:</a:t>
            </a:r>
          </a:p>
          <a:p>
            <a:pPr marL="230400" indent="-230400">
              <a:spcBef>
                <a:spcPts val="7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1600" b="0" dirty="0" smtClean="0"/>
              <a:t>Пестициды</a:t>
            </a:r>
          </a:p>
          <a:p>
            <a:pPr marL="230400" indent="-230400">
              <a:spcBef>
                <a:spcPts val="7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1600" b="0" dirty="0" smtClean="0"/>
              <a:t>Фосфорорганические вещества нервно-паралитического действия</a:t>
            </a:r>
          </a:p>
          <a:p>
            <a:pPr marL="230400" indent="-230400">
              <a:spcBef>
                <a:spcPts val="7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1600" b="0" dirty="0"/>
              <a:t>Полибромированные дифениловые эфиры</a:t>
            </a:r>
          </a:p>
          <a:p>
            <a:pPr marL="230400" indent="-230400">
              <a:spcBef>
                <a:spcPts val="7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1600" b="0" dirty="0" err="1" smtClean="0"/>
              <a:t>Наночастицы</a:t>
            </a:r>
            <a:endParaRPr lang="ru-RU" sz="1600" b="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776148" y="4719144"/>
            <a:ext cx="1711400" cy="1538094"/>
          </a:xfrm>
          <a:prstGeom prst="rect">
            <a:avLst/>
          </a:prstGeom>
        </p:spPr>
      </p:pic>
      <p:sp>
        <p:nvSpPr>
          <p:cNvPr id="14" name="Rectangle 19"/>
          <p:cNvSpPr/>
          <p:nvPr/>
        </p:nvSpPr>
        <p:spPr>
          <a:xfrm>
            <a:off x="4787999" y="4213319"/>
            <a:ext cx="4048937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i="1" dirty="0">
                <a:solidFill>
                  <a:srgbClr val="4D4D4D"/>
                </a:solidFill>
              </a:rPr>
              <a:t>Семь наложенных хроматограмм яблочного сока с добавлением 500 нг/л стандарта мышьяка.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l="172"/>
          <a:stretch/>
        </p:blipFill>
        <p:spPr>
          <a:xfrm>
            <a:off x="4814248" y="1667493"/>
            <a:ext cx="3946488" cy="2495153"/>
          </a:xfrm>
          <a:prstGeom prst="rect">
            <a:avLst/>
          </a:prstGeom>
        </p:spPr>
      </p:pic>
      <p:sp>
        <p:nvSpPr>
          <p:cNvPr id="15" name="Rechteck 14"/>
          <p:cNvSpPr/>
          <p:nvPr/>
        </p:nvSpPr>
        <p:spPr>
          <a:xfrm>
            <a:off x="4788001" y="1612798"/>
            <a:ext cx="4048936" cy="2578423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6" name="Group 15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7" name="Action Button: Custom 16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8" name="Chevron 17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9" name="Chevron 18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0" name="TextBox 19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401451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Масс-спектрометры с индуктивно-связанной плазмой</a:t>
            </a:r>
            <a:r>
              <a:rPr dirty="0"/>
              <a:t/>
            </a:r>
            <a:br>
              <a:rPr dirty="0"/>
            </a:br>
            <a:r>
              <a:rPr lang="en-US" sz="3100" dirty="0" smtClean="0"/>
              <a:t>Анализ питьевой воды</a:t>
            </a:r>
            <a:endParaRPr lang="ru-RU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400" y="1512000"/>
            <a:ext cx="8422110" cy="911806"/>
          </a:xfrm>
        </p:spPr>
        <p:txBody>
          <a:bodyPr>
            <a:noAutofit/>
          </a:bodyPr>
          <a:lstStyle/>
          <a:p>
            <a:r>
              <a:rPr lang="en-US" sz="2000" dirty="0">
                <a:latin typeface="Arial" panose="020B0604020202020204" pitchFamily="34" charset="0"/>
              </a:rPr>
              <a:t>В большинстве развитых стран приняты нормативные акты и программы мониторинга для обеспечения отсутствия потенциально опасных химикатов в питьевой воде. В этих целях широко используется быстрый многоэлементный метода ИСП-МС.</a:t>
            </a:r>
            <a:endParaRPr lang="ru-RU" sz="2000" dirty="0">
              <a:latin typeface="Arial" panose="020B0604020202020204" pitchFamily="34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l="1353"/>
          <a:stretch/>
        </p:blipFill>
        <p:spPr bwMode="auto">
          <a:xfrm>
            <a:off x="331677" y="3105588"/>
            <a:ext cx="7101696" cy="2917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3"/>
          <p:cNvSpPr/>
          <p:nvPr/>
        </p:nvSpPr>
        <p:spPr>
          <a:xfrm>
            <a:off x="7439685" y="5370706"/>
            <a:ext cx="1599812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200" i="1" dirty="0"/>
              <a:t>Градуировочная кривая для Cd и Hg</a:t>
            </a:r>
            <a:endParaRPr lang="ru-RU" sz="1200" i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7" name="Action Button: Custom 16">
              <a:hlinkClick r:id="rId4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8" name="Chevron 17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9" name="Chevron 18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0" name="TextBox 19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57701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val="0"/>
              </a:ext>
            </a:extLst>
          </a:blip>
          <a:srcRect b="8140"/>
          <a:stretch/>
        </p:blipFill>
        <p:spPr>
          <a:xfrm>
            <a:off x="228600" y="2482145"/>
            <a:ext cx="3139640" cy="27601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344085"/>
            <a:ext cx="8915401" cy="996696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Масс-спектрометры с индуктивно-связанной плазмой</a:t>
            </a:r>
            <a:r>
              <a:rPr dirty="0"/>
              <a:t/>
            </a:r>
            <a:br>
              <a:rPr dirty="0"/>
            </a:br>
            <a:r>
              <a:rPr lang="en-US" sz="2700" dirty="0" smtClean="0"/>
              <a:t>Анализ примесей следовых количеств металлов в высокочистой HCl</a:t>
            </a:r>
            <a:endParaRPr lang="ru-RU" sz="2700" dirty="0"/>
          </a:p>
        </p:txBody>
      </p:sp>
      <p:sp>
        <p:nvSpPr>
          <p:cNvPr id="4" name="Rectangle 3"/>
          <p:cNvSpPr/>
          <p:nvPr/>
        </p:nvSpPr>
        <p:spPr>
          <a:xfrm>
            <a:off x="746816" y="5203912"/>
            <a:ext cx="2621424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200" i="1" dirty="0">
                <a:solidFill>
                  <a:srgbClr val="4D4D4D"/>
                </a:solidFill>
              </a:rPr>
              <a:t>Мышьяк, несмотря на интерференцию со стороны ArCl</a:t>
            </a:r>
            <a:r>
              <a:rPr lang="en-US" sz="1200" i="1" baseline="30000" dirty="0">
                <a:solidFill>
                  <a:srgbClr val="4D4D4D"/>
                </a:solidFill>
              </a:rPr>
              <a:t>+</a:t>
            </a:r>
            <a:r>
              <a:rPr lang="en-US" sz="1200" i="1" dirty="0">
                <a:solidFill>
                  <a:srgbClr val="4D4D4D"/>
                </a:solidFill>
              </a:rPr>
              <a:t>, может измеряться в следовых количествах. </a:t>
            </a:r>
            <a:endParaRPr lang="ru-RU" sz="1200" i="1" dirty="0">
              <a:solidFill>
                <a:srgbClr val="4D4D4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0400" y="1512000"/>
            <a:ext cx="84906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</a:rPr>
              <a:t>HCl часто используется для удаления металлических примесей с поверхности кремниевых подложек. Процесс производства полупроводниковых устройств требует повседневного мониторинга ультраследовых загрязнений в </a:t>
            </a:r>
            <a:r>
              <a:rPr lang="en-US" sz="1600" dirty="0" err="1">
                <a:solidFill>
                  <a:schemeClr val="tx2"/>
                </a:solidFill>
                <a:latin typeface="Arial" panose="020B0604020202020204" pitchFamily="34" charset="0"/>
              </a:rPr>
              <a:t>HCl</a:t>
            </a:r>
            <a:r>
              <a:rPr lang="en-US" sz="1600" dirty="0" smtClean="0">
                <a:solidFill>
                  <a:schemeClr val="tx2"/>
                </a:solidFill>
                <a:latin typeface="Arial" panose="020B0604020202020204" pitchFamily="34" charset="0"/>
              </a:rPr>
              <a:t>.</a:t>
            </a:r>
            <a:endParaRPr lang="ru-RU" sz="1600" dirty="0" smtClean="0"/>
          </a:p>
        </p:txBody>
      </p:sp>
      <p:sp>
        <p:nvSpPr>
          <p:cNvPr id="14" name="Rectangle 3"/>
          <p:cNvSpPr/>
          <p:nvPr/>
        </p:nvSpPr>
        <p:spPr>
          <a:xfrm>
            <a:off x="3796937" y="5746074"/>
            <a:ext cx="5164183" cy="5078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777777"/>
                </a:solidFill>
              </a:rPr>
              <a:t>Источник: </a:t>
            </a:r>
            <a:r>
              <a:rPr lang="en-US" sz="900" u="sng" dirty="0" smtClean="0">
                <a:solidFill>
                  <a:srgbClr val="777777"/>
                </a:solidFill>
                <a:hlinkClick r:id="rId4"/>
              </a:rPr>
              <a:t>Direct analysis of trace metallic impurities in high purity hydrochloric acid by Agilent 7700s ICP-MS (Непосредственный анализ следовых количеств металлических примесей в высокочистой соляной кислоте с помощью приборов ИСП-МС Agilent 7700)</a:t>
            </a:r>
            <a:endParaRPr lang="ru-RU" sz="900" u="sng" dirty="0">
              <a:solidFill>
                <a:srgbClr val="777777"/>
              </a:solidFill>
            </a:endParaRPr>
          </a:p>
        </p:txBody>
      </p:sp>
      <p:graphicFrame>
        <p:nvGraphicFramePr>
          <p:cNvPr id="16" name="Table 14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2247551210"/>
              </p:ext>
            </p:extLst>
          </p:nvPr>
        </p:nvGraphicFramePr>
        <p:xfrm>
          <a:off x="3796935" y="2466065"/>
          <a:ext cx="5118465" cy="299541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722814"/>
                <a:gridCol w="914400"/>
                <a:gridCol w="1367245"/>
                <a:gridCol w="818606"/>
                <a:gridCol w="1295400"/>
              </a:tblGrid>
              <a:tr h="323854"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Элемент</a:t>
                      </a:r>
                      <a:endParaRPr lang="ru-RU" sz="800" dirty="0"/>
                    </a:p>
                  </a:txBody>
                  <a:tcPr marL="936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aseline="0" dirty="0" smtClean="0">
                          <a:latin typeface="+mn-lt"/>
                        </a:rPr>
                        <a:t>m/z</a:t>
                      </a:r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Режим</a:t>
                      </a:r>
                      <a:endParaRPr lang="ru-RU" sz="800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Предел обнаружения, ppt</a:t>
                      </a:r>
                      <a:endParaRPr lang="ru-RU" sz="800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Концентрация, порождающая сигнал, эквивалентный фоновому, ppt</a:t>
                      </a:r>
                      <a:endParaRPr lang="ru-RU" sz="800" dirty="0"/>
                    </a:p>
                  </a:txBody>
                  <a:tcPr marL="36000" marR="36000" anchor="ctr"/>
                </a:tc>
              </a:tr>
              <a:tr h="255396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Li</a:t>
                      </a:r>
                      <a:endParaRPr lang="ru-RU" sz="800" b="1" dirty="0"/>
                    </a:p>
                  </a:txBody>
                  <a:tcPr marL="936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7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холодная плазма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0,016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0,004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</a:tr>
              <a:tr h="255396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Be</a:t>
                      </a:r>
                      <a:endParaRPr lang="ru-RU" sz="800" b="1" dirty="0"/>
                    </a:p>
                  </a:txBody>
                  <a:tcPr marL="936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9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без газа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0,13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0,11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</a:tr>
              <a:tr h="255396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B</a:t>
                      </a:r>
                      <a:endParaRPr lang="ru-RU" sz="800" b="1" dirty="0"/>
                    </a:p>
                  </a:txBody>
                  <a:tcPr marL="936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11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без газа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4,5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9,7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Na</a:t>
                      </a:r>
                      <a:endParaRPr lang="ru-RU" sz="800" b="1" dirty="0"/>
                    </a:p>
                  </a:txBody>
                  <a:tcPr marL="936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23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холодная плазма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0,44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1,3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</a:tr>
              <a:tr h="255396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Mg</a:t>
                      </a:r>
                      <a:endParaRPr lang="ru-RU" sz="800" b="1" dirty="0"/>
                    </a:p>
                  </a:txBody>
                  <a:tcPr marL="936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24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холодная плазма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0,11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0,22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</a:tr>
              <a:tr h="255396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Al</a:t>
                      </a:r>
                      <a:endParaRPr lang="ru-RU" sz="800" b="1" dirty="0"/>
                    </a:p>
                  </a:txBody>
                  <a:tcPr marL="936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27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холодная плазма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0,79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1,1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</a:tr>
              <a:tr h="255396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K</a:t>
                      </a:r>
                      <a:endParaRPr lang="ru-RU" sz="800" b="1" dirty="0"/>
                    </a:p>
                  </a:txBody>
                  <a:tcPr marL="936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39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холодная плазма/ячейка соударений, NH</a:t>
                      </a:r>
                      <a:r>
                        <a:rPr lang="en-US" sz="800" baseline="-25000" dirty="0" smtClean="0"/>
                        <a:t>3</a:t>
                      </a:r>
                      <a:endParaRPr lang="ru-RU" sz="800" baseline="-250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0,40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0,50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</a:tr>
              <a:tr h="255396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Ca</a:t>
                      </a:r>
                      <a:endParaRPr lang="ru-RU" sz="800" b="1" dirty="0"/>
                    </a:p>
                  </a:txBody>
                  <a:tcPr marL="936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40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холодная плазма/ячейка соударений, NH</a:t>
                      </a:r>
                      <a:r>
                        <a:rPr lang="en-US" sz="800" baseline="-25000" dirty="0" smtClean="0"/>
                        <a:t>3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1,1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2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</a:tr>
              <a:tr h="255396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As</a:t>
                      </a:r>
                      <a:endParaRPr lang="ru-RU" sz="800" b="1" dirty="0"/>
                    </a:p>
                  </a:txBody>
                  <a:tcPr marL="936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75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ячейка соударений, He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4,0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16</a:t>
                      </a:r>
                      <a:endParaRPr lang="ru-RU" sz="800" dirty="0"/>
                    </a:p>
                  </a:txBody>
                  <a:tcPr marL="36000" marR="36000" anchor="ctr">
                    <a:noFill/>
                  </a:tcPr>
                </a:tc>
              </a:tr>
            </a:tbl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7" name="Action Button: Custom 16">
              <a:hlinkClick r:id="rId5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8" name="Chevron 17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9" name="Chevron 18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20" name="TextBox 19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94849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8600" y="345600"/>
            <a:ext cx="7147807" cy="996696"/>
          </a:xfrm>
        </p:spPr>
        <p:txBody>
          <a:bodyPr>
            <a:normAutofit fontScale="90000"/>
          </a:bodyPr>
          <a:lstStyle/>
          <a:p>
            <a:r>
              <a:rPr lang="en-US" sz="3800" dirty="0" smtClean="0"/>
              <a:t>Выводы</a:t>
            </a:r>
            <a:r>
              <a:rPr dirty="0"/>
              <a:t/>
            </a:r>
            <a:br>
              <a:rPr dirty="0"/>
            </a:br>
            <a:r>
              <a:rPr lang="en-US" sz="3100" dirty="0" smtClean="0"/>
              <a:t>Методы атомной спектроскопии</a:t>
            </a:r>
            <a:endParaRPr lang="ru-RU" sz="3100" dirty="0">
              <a:cs typeface="Calibri" pitchFamily="34" charset="0"/>
            </a:endParaRPr>
          </a:p>
        </p:txBody>
      </p:sp>
      <p:graphicFrame>
        <p:nvGraphicFramePr>
          <p:cNvPr id="11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424773921"/>
              </p:ext>
            </p:extLst>
          </p:nvPr>
        </p:nvGraphicFramePr>
        <p:xfrm>
          <a:off x="230400" y="1612800"/>
          <a:ext cx="8623888" cy="420959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971383"/>
                <a:gridCol w="1158240"/>
                <a:gridCol w="1297577"/>
                <a:gridCol w="1213164"/>
                <a:gridCol w="1140422"/>
                <a:gridCol w="1184744"/>
                <a:gridCol w="1658358"/>
              </a:tblGrid>
              <a:tr h="324000"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latin typeface="+mn-lt"/>
                      </a:endParaRPr>
                    </a:p>
                  </a:txBody>
                  <a:tcPr marL="54000" marR="54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ААС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МП-АЭС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ИСП-ОЭС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ИСП-МС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anchor="ctr">
                    <a:lnL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latin typeface="+mn-lt"/>
                      </a:endParaRPr>
                    </a:p>
                  </a:txBody>
                  <a:tcPr marL="54000" marR="54000" marT="72000" marB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85D5"/>
                          </a:solidFill>
                        </a:rPr>
                        <a:t>Пламенная ААС</a:t>
                      </a:r>
                      <a:endParaRPr lang="ru-RU" sz="900" b="1" dirty="0">
                        <a:solidFill>
                          <a:srgbClr val="0085D5"/>
                        </a:solidFill>
                        <a:latin typeface="+mn-lt"/>
                      </a:endParaRPr>
                    </a:p>
                  </a:txBody>
                  <a:tcPr marL="54000" marR="54000" marT="72000" marB="72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85D5"/>
                          </a:solidFill>
                        </a:rPr>
                        <a:t>ААС с электротермическим атомизатором (графитовой печью)</a:t>
                      </a:r>
                      <a:endParaRPr lang="ru-RU" sz="900" b="1" dirty="0">
                        <a:solidFill>
                          <a:srgbClr val="0085D5"/>
                        </a:solidFill>
                        <a:latin typeface="+mn-lt"/>
                      </a:endParaRPr>
                    </a:p>
                  </a:txBody>
                  <a:tcPr marL="54000" marR="54000" marT="72000" marB="72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rgbClr val="0085D5"/>
                        </a:solidFill>
                        <a:latin typeface="+mn-lt"/>
                      </a:endParaRPr>
                    </a:p>
                  </a:txBody>
                  <a:tcPr marL="54000" marR="54000" marT="72000" marB="72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rgbClr val="0085D5"/>
                        </a:solidFill>
                        <a:latin typeface="+mn-lt"/>
                      </a:endParaRPr>
                    </a:p>
                  </a:txBody>
                  <a:tcPr marL="54000" marR="54000" marT="72000" marB="7200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85D5"/>
                          </a:solidFill>
                        </a:rPr>
                        <a:t>Одноквадрупольные</a:t>
                      </a:r>
                      <a:endParaRPr lang="ru-RU" sz="900" b="1" dirty="0">
                        <a:solidFill>
                          <a:srgbClr val="0085D5"/>
                        </a:solidFill>
                        <a:latin typeface="+mn-lt"/>
                      </a:endParaRPr>
                    </a:p>
                  </a:txBody>
                  <a:tcPr marL="36000" marR="36000" marT="72000" marB="72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85D5"/>
                          </a:solidFill>
                        </a:rPr>
                        <a:t>Трехквадрупольные</a:t>
                      </a:r>
                      <a:endParaRPr lang="ru-RU" sz="900" b="1" dirty="0">
                        <a:solidFill>
                          <a:srgbClr val="0085D5"/>
                        </a:solidFill>
                        <a:latin typeface="+mn-lt"/>
                      </a:endParaRPr>
                    </a:p>
                  </a:txBody>
                  <a:tcPr marL="36000" marR="36000" marT="72000" marB="72000" anchor="ctr">
                    <a:lnL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9964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smtClean="0"/>
                        <a:t>Пределы обнаружения</a:t>
                      </a:r>
                      <a:endParaRPr lang="ru-RU" sz="900" b="1" dirty="0">
                        <a:latin typeface="+mn-lt"/>
                      </a:endParaRPr>
                    </a:p>
                  </a:txBody>
                  <a:tcPr marL="54000" marR="54000" marT="72000" marB="72000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сотни</a:t>
                      </a:r>
                    </a:p>
                    <a:p>
                      <a:pPr algn="ctr"/>
                      <a:r>
                        <a:rPr lang="en-US" sz="900" dirty="0" smtClean="0"/>
                        <a:t>ppb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десятки-сотни</a:t>
                      </a:r>
                    </a:p>
                    <a:p>
                      <a:pPr algn="ctr"/>
                      <a:r>
                        <a:rPr lang="en-US" sz="900" dirty="0" smtClean="0"/>
                        <a:t>ppt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ppb-десятки</a:t>
                      </a:r>
                    </a:p>
                    <a:p>
                      <a:pPr algn="ctr"/>
                      <a:r>
                        <a:rPr lang="en-US" sz="900" dirty="0" smtClean="0"/>
                        <a:t>ppb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сотни</a:t>
                      </a:r>
                    </a:p>
                    <a:p>
                      <a:pPr algn="ctr"/>
                      <a:r>
                        <a:rPr lang="en-US" sz="900" dirty="0" smtClean="0"/>
                        <a:t>ppt-ppb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&lt;ppt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36000" marR="36000" marT="72000" marB="72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&lt;ppt</a:t>
                      </a:r>
                      <a:endParaRPr lang="ru-RU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72000" marB="72000">
                    <a:lnL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02626">
                <a:tc>
                  <a:txBody>
                    <a:bodyPr/>
                    <a:lstStyle/>
                    <a:p>
                      <a:pPr algn="l"/>
                      <a:r>
                        <a:rPr sz="900"/>
                        <a:t/>
                      </a:r>
                      <a:br>
                        <a:rPr sz="900"/>
                      </a:br>
                      <a:r>
                        <a:rPr lang="en-US" sz="900" b="1" dirty="0" smtClean="0"/>
                        <a:t>Режим измерения</a:t>
                      </a:r>
                      <a:endParaRPr lang="ru-RU" sz="900" b="1" dirty="0">
                        <a:latin typeface="+mn-lt"/>
                      </a:endParaRPr>
                    </a:p>
                  </a:txBody>
                  <a:tcPr marL="54000" marR="54000" marT="72000" marB="72000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/>
                        <a:t/>
                      </a:r>
                      <a:br>
                        <a:rPr sz="900"/>
                      </a:br>
                      <a:r>
                        <a:rPr lang="en-US" sz="900" dirty="0" smtClean="0"/>
                        <a:t>Последовательный</a:t>
                      </a: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/>
                        <a:t/>
                      </a:r>
                      <a:br>
                        <a:rPr sz="900"/>
                      </a:br>
                      <a:r>
                        <a:rPr lang="en-US" sz="900" dirty="0" smtClean="0"/>
                        <a:t>Последовательный</a:t>
                      </a: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/>
                        <a:t/>
                      </a:r>
                      <a:br>
                        <a:rPr sz="900"/>
                      </a:br>
                      <a:r>
                        <a:rPr lang="en-US" sz="900" dirty="0" smtClean="0"/>
                        <a:t>Последовательный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/>
                        <a:t/>
                      </a:r>
                      <a:br>
                        <a:rPr sz="900"/>
                      </a:br>
                      <a:r>
                        <a:rPr lang="en-US" sz="900" dirty="0" smtClean="0"/>
                        <a:t>Одновременный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/>
                        <a:t/>
                      </a:r>
                      <a:br>
                        <a:rPr sz="900"/>
                      </a:br>
                      <a:r>
                        <a:rPr lang="en-US" sz="900" dirty="0" smtClean="0"/>
                        <a:t>Последовательный</a:t>
                      </a:r>
                      <a:r>
                        <a:rPr sz="900"/>
                        <a:t/>
                      </a:r>
                      <a:br>
                        <a:rPr sz="900"/>
                      </a:br>
                      <a:r>
                        <a:rPr lang="en-US" sz="900" kern="1200" baseline="0" dirty="0" smtClean="0"/>
                        <a:t>(МС)</a:t>
                      </a:r>
                      <a:endParaRPr lang="ru-RU" sz="9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72000" marB="72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Последовательный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dirty="0" smtClean="0"/>
                        <a:t>(*тандемная масс-спектрометрия (МС-МС) для сложных случаев интерференций)</a:t>
                      </a:r>
                      <a:endParaRPr lang="ru-RU" sz="9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72000" marB="72000">
                    <a:lnL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81065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smtClean="0"/>
                        <a:t>Максимальное количество проб в день</a:t>
                      </a:r>
                      <a:endParaRPr lang="ru-RU" sz="900" b="1" dirty="0">
                        <a:latin typeface="+mn-lt"/>
                      </a:endParaRPr>
                    </a:p>
                  </a:txBody>
                  <a:tcPr marL="54000" marR="54000" marT="72000" marB="72000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100–200</a:t>
                      </a:r>
                    </a:p>
                    <a:p>
                      <a:pPr algn="ctr"/>
                      <a:r>
                        <a:rPr lang="en-US" sz="900" dirty="0" smtClean="0"/>
                        <a:t>(~6 элементов)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50–100</a:t>
                      </a:r>
                    </a:p>
                    <a:p>
                      <a:pPr algn="ctr"/>
                      <a:r>
                        <a:rPr lang="en-US" sz="900" dirty="0" smtClean="0"/>
                        <a:t>(~2 элемента)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300–500 </a:t>
                      </a:r>
                    </a:p>
                    <a:p>
                      <a:pPr algn="ctr"/>
                      <a:r>
                        <a:rPr lang="en-US" sz="900" dirty="0" smtClean="0"/>
                        <a:t>(~10 элементов)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2000–2500</a:t>
                      </a:r>
                    </a:p>
                    <a:p>
                      <a:pPr algn="ctr"/>
                      <a:r>
                        <a:rPr lang="en-US" sz="900" dirty="0" smtClean="0"/>
                        <a:t>(50+ элементов)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750–1000</a:t>
                      </a:r>
                    </a:p>
                    <a:p>
                      <a:pPr algn="ctr"/>
                      <a:r>
                        <a:rPr lang="en-US" sz="900" dirty="0" smtClean="0"/>
                        <a:t>(~50 элементов)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36000" marR="36000" marT="72000" marB="72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500–750</a:t>
                      </a:r>
                    </a:p>
                    <a:p>
                      <a:pPr algn="ctr"/>
                      <a:r>
                        <a:rPr lang="en-US" sz="900" dirty="0" smtClean="0"/>
                        <a:t>(~50 элементов)</a:t>
                      </a:r>
                      <a:endParaRPr lang="ru-RU" sz="9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72000" marB="72000">
                    <a:lnL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81065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smtClean="0"/>
                        <a:t>Рабочий динамический диапазон</a:t>
                      </a:r>
                      <a:endParaRPr lang="ru-RU" sz="900" b="1" dirty="0">
                        <a:latin typeface="+mn-lt"/>
                      </a:endParaRPr>
                    </a:p>
                  </a:txBody>
                  <a:tcPr marL="54000" marR="54000" marT="72000" marB="72000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3–4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2–3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4–5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7–8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10–11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36000" marR="36000" marT="72000" marB="72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9</a:t>
                      </a:r>
                      <a:endParaRPr lang="ru-RU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72000" marB="72000">
                    <a:lnL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81065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smtClean="0"/>
                        <a:t>Требуемые навыки оператора</a:t>
                      </a:r>
                      <a:endParaRPr lang="ru-RU" sz="900" b="1" dirty="0">
                        <a:latin typeface="+mn-lt"/>
                      </a:endParaRPr>
                    </a:p>
                  </a:txBody>
                  <a:tcPr marL="54000" marR="54000" marT="72000" marB="72000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Низкие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Средние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Низкие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Средние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54000" marR="54000" marT="72000" marB="72000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Высокие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36000" marR="36000" marT="72000" marB="72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Высочайшие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36000" marR="36000" marT="72000" marB="72000">
                    <a:lnL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3" name="Action Button: Custom 12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4" name="Chevron 13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5" name="Chevron 14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6" name="TextBox 15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804623808"/>
      </p:ext>
    </p:extLst>
  </p:cSld>
  <p:clrMapOvr>
    <a:masterClrMapping/>
  </p:clrMapOvr>
  <mc:AlternateContent xmlns:mc="http://schemas.openxmlformats.org/markup-compatibility/2006">
    <mc:Choic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Сокращения</a:t>
            </a:r>
            <a:endParaRPr lang="ru-RU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514981168"/>
              </p:ext>
            </p:extLst>
          </p:nvPr>
        </p:nvGraphicFramePr>
        <p:xfrm>
          <a:off x="228600" y="1612800"/>
          <a:ext cx="4140000" cy="433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343"/>
                <a:gridCol w="2889657"/>
              </a:tblGrid>
              <a:tr h="32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Сокращение</a:t>
                      </a:r>
                      <a:endParaRPr lang="ru-RU" sz="12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2"/>
                          </a:solidFill>
                        </a:rPr>
                        <a:t>Определение</a:t>
                      </a:r>
                      <a:endParaRPr lang="ru-RU" sz="12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D5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rgbClr val="4D4D4D"/>
                          </a:solidFill>
                        </a:rPr>
                        <a:t>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оптическая плотность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rgbClr val="4D4D4D"/>
                          </a:solidFill>
                        </a:rPr>
                        <a:t>ААС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атомно-абсорбционная спектроскопия 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rgbClr val="4D4D4D"/>
                          </a:solidFill>
                        </a:rPr>
                        <a:t>АЭС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атомно-эмиссионная спектроскопия 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rgbClr val="4D4D4D"/>
                          </a:solidFill>
                        </a:rPr>
                        <a:t>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длина оптического пути (см)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rgbClr val="4D4D4D"/>
                          </a:solidFill>
                        </a:rPr>
                        <a:t>c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скорость света (3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sym typeface="Symbol"/>
                        </a:rPr>
                        <a:t>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  10</a:t>
                      </a:r>
                      <a:r>
                        <a:rPr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</a:rPr>
                        <a:t>8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 м/с</a:t>
                      </a:r>
                      <a:r>
                        <a:rPr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</a:rPr>
                        <a:t>-1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rgbClr val="4D4D4D"/>
                          </a:solidFill>
                          <a:latin typeface="Symbol" panose="05050102010706020507" pitchFamily="18" charset="2"/>
                        </a:rPr>
                        <a:t>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коэффициент экстинкции или</a:t>
                      </a:r>
                      <a:r>
                        <a:rPr sz="1200"/>
                        <a:t/>
                      </a:r>
                      <a:br>
                        <a:rPr sz="1200"/>
                      </a:b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молярный коэффициент поглощения (л моль</a:t>
                      </a:r>
                      <a:r>
                        <a:rPr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</a:rPr>
                        <a:t>–1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см</a:t>
                      </a:r>
                      <a:r>
                        <a:rPr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</a:rPr>
                        <a:t>–1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E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переменное электрическое поле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en-US" sz="1200" i="1" dirty="0" smtClean="0">
                          <a:solidFill>
                            <a:srgbClr val="4D4D4D"/>
                          </a:solidFill>
                        </a:rPr>
                        <a:t>E</a:t>
                      </a:r>
                      <a:endParaRPr lang="ru-RU" sz="1200" i="1" dirty="0">
                        <a:solidFill>
                          <a:srgbClr val="4D4D4D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энергия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solidFill>
                            <a:srgbClr val="4D4D4D"/>
                          </a:solidFill>
                        </a:rPr>
                        <a:t>h</a:t>
                      </a:r>
                      <a:endParaRPr lang="ru-RU" sz="1200" baseline="0" dirty="0">
                        <a:solidFill>
                          <a:srgbClr val="4D4D4D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постоянная Планка (6,62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sym typeface="Symbol"/>
                        </a:rPr>
                        <a:t>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 10</a:t>
                      </a:r>
                      <a:r>
                        <a:rPr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</a:rPr>
                        <a:t>–34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 Дж·с)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I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пропущенное излучение 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I</a:t>
                      </a:r>
                      <a:r>
                        <a:rPr lang="en-US" sz="1200" kern="1200" baseline="-25000" dirty="0" smtClean="0">
                          <a:solidFill>
                            <a:schemeClr val="dk1"/>
                          </a:solidFill>
                          <a:latin typeface="+mn-lt"/>
                        </a:rPr>
                        <a:t>0</a:t>
                      </a:r>
                      <a:endParaRPr lang="ru-RU" sz="1200" kern="1200" baseline="-25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падающее излучение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3657341124"/>
              </p:ext>
            </p:extLst>
          </p:nvPr>
        </p:nvGraphicFramePr>
        <p:xfrm>
          <a:off x="4752000" y="1612800"/>
          <a:ext cx="4140000" cy="4155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9673"/>
                <a:gridCol w="2960327"/>
              </a:tblGrid>
              <a:tr h="33315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Сокращение</a:t>
                      </a:r>
                      <a:endParaRPr lang="ru-RU" sz="1200" b="0" dirty="0">
                        <a:solidFill>
                          <a:schemeClr val="tx2"/>
                        </a:solidFill>
                      </a:endParaRPr>
                    </a:p>
                  </a:txBody>
                  <a:tcPr marR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Определение</a:t>
                      </a:r>
                      <a:endParaRPr lang="ru-RU" sz="1200" dirty="0">
                        <a:solidFill>
                          <a:schemeClr val="tx2"/>
                        </a:solidFill>
                      </a:endParaRPr>
                    </a:p>
                  </a:txBody>
                  <a:tcPr marL="108000"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D5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ИСП-ОЭС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 marR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оптическая эмиссионная спектрометрия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с индуктивно-связанной плазмой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ИСП-МС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атомная масс-спектрометрия</a:t>
                      </a:r>
                      <a:r>
                        <a:rPr sz="1200"/>
                        <a:t>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с индуктивно-связанной плазмой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SQ</a:t>
                      </a:r>
                    </a:p>
                  </a:txBody>
                  <a:tcPr marR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одноквадрупольный масс-спектрометр</a:t>
                      </a:r>
                    </a:p>
                  </a:txBody>
                  <a:tcPr marL="108000"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QQQ</a:t>
                      </a:r>
                    </a:p>
                  </a:txBody>
                  <a:tcPr marR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трехквадрупольный масс-спектрометр</a:t>
                      </a:r>
                    </a:p>
                  </a:txBody>
                  <a:tcPr marL="108000"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4D4D4D"/>
                          </a:solidFill>
                        </a:rPr>
                        <a:t>M</a:t>
                      </a:r>
                    </a:p>
                  </a:txBody>
                  <a:tcPr marR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переменные магнитные поля</a:t>
                      </a:r>
                      <a:endParaRPr lang="ru-RU" sz="1200" dirty="0" smtClean="0">
                        <a:solidFill>
                          <a:srgbClr val="4D4D4D"/>
                        </a:solidFill>
                      </a:endParaRPr>
                    </a:p>
                  </a:txBody>
                  <a:tcPr marL="108000"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МП-АЭС</a:t>
                      </a:r>
                      <a:endParaRPr lang="ru-RU" sz="120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атомная эмиссионная спектроскопия с микроволновой плазмой </a:t>
                      </a:r>
                      <a:endParaRPr lang="ru-RU" sz="1200" dirty="0">
                        <a:solidFill>
                          <a:srgbClr val="4D4D4D"/>
                        </a:solidFill>
                      </a:endParaRPr>
                    </a:p>
                  </a:txBody>
                  <a:tcPr marL="108000"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2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T</a:t>
                      </a:r>
                      <a:endParaRPr lang="ru-RU" sz="120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4D4D4D"/>
                          </a:solidFill>
                        </a:rPr>
                        <a:t>пропускание</a:t>
                      </a:r>
                    </a:p>
                  </a:txBody>
                  <a:tcPr marL="108000"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solidFill>
                            <a:srgbClr val="4D4D4D"/>
                          </a:solidFill>
                        </a:rPr>
                        <a:t>v</a:t>
                      </a:r>
                      <a:endParaRPr lang="ru-RU" sz="1200" baseline="0" dirty="0">
                        <a:solidFill>
                          <a:srgbClr val="4D4D4D"/>
                        </a:solidFill>
                      </a:endParaRPr>
                    </a:p>
                  </a:txBody>
                  <a:tcPr marR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частота (с</a:t>
                      </a:r>
                      <a:r>
                        <a:rPr lang="en-US" sz="1200" kern="1200" baseline="30000" dirty="0" smtClean="0">
                          <a:solidFill>
                            <a:schemeClr val="dk1"/>
                          </a:solidFill>
                          <a:latin typeface="+mn-lt"/>
                        </a:rPr>
                        <a:t>–1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marL="108000"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200" kern="1200" baseline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XRF</a:t>
                      </a:r>
                      <a:endParaRPr lang="ru-RU" sz="1200" kern="1200" baseline="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рентгеновская флуоресценция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200" kern="1200" baseline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XRD</a:t>
                      </a:r>
                      <a:endParaRPr lang="ru-RU" sz="1200" kern="1200" baseline="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72000" anchor="ctr">
                    <a:lnL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</a:rPr>
                        <a:t>рентгеновская дифракция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anchor="ctr">
                    <a:lnL w="12700" cmpd="sng">
                      <a:noFill/>
                    </a:lnL>
                    <a:lnR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8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0" y="6085641"/>
            <a:ext cx="1630680" cy="553998"/>
            <a:chOff x="1689099" y="6028267"/>
            <a:chExt cx="1540059" cy="553998"/>
          </a:xfrm>
        </p:grpSpPr>
        <p:sp>
          <p:nvSpPr>
            <p:cNvPr id="16" name="Action Button: Custom 15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17" name="Chevron 16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8" name="Chevron 17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D4D4D"/>
                </a:solidFill>
              </a:endParaRPr>
            </a:p>
          </p:txBody>
        </p:sp>
        <p:sp>
          <p:nvSpPr>
            <p:cNvPr id="19" name="TextBox 18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4172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FFFF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4="http://schemas.microsoft.com/office/powerpoint/2010/main" val="188847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 More</a:t>
            </a:r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28600" y="1044000"/>
            <a:ext cx="8915400" cy="4562856"/>
          </a:xfrm>
        </p:spPr>
        <p:txBody>
          <a:bodyPr>
            <a:noAutofit/>
          </a:bodyPr>
          <a:lstStyle/>
          <a:p>
            <a:pPr>
              <a:spcBef>
                <a:spcPts val="1000"/>
              </a:spcBef>
            </a:pPr>
            <a:r>
              <a:rPr lang="en-US" sz="1700" dirty="0"/>
              <a:t>For more information on products from Agilent, visit </a:t>
            </a:r>
            <a:r>
              <a:rPr lang="en-US" sz="1700" dirty="0">
                <a:hlinkClick r:id="rId3"/>
              </a:rPr>
              <a:t>www.agilent.com</a:t>
            </a:r>
            <a:r>
              <a:rPr lang="en-US" sz="1700" dirty="0"/>
              <a:t> or </a:t>
            </a:r>
            <a:r>
              <a:rPr lang="en-US" sz="1700" dirty="0">
                <a:hlinkClick r:id="rId4"/>
              </a:rPr>
              <a:t>www.agilent.com/chem/academia</a:t>
            </a:r>
            <a:endParaRPr lang="en-US" sz="1700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700" dirty="0"/>
              <a:t>Have questions or suggestions to this </a:t>
            </a:r>
            <a:r>
              <a:rPr lang="en-US" sz="1700" dirty="0" smtClean="0"/>
              <a:t>presentation? Contact </a:t>
            </a:r>
            <a:r>
              <a:rPr lang="en-US" sz="1700" dirty="0" smtClean="0">
                <a:hlinkClick r:id="rId5"/>
              </a:rPr>
              <a:t>academia.team@agilent.com</a:t>
            </a:r>
            <a:r>
              <a:rPr lang="en-US" sz="1700" dirty="0" smtClean="0"/>
              <a:t>  </a:t>
            </a:r>
            <a:endParaRPr lang="en-US" sz="17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23669483"/>
              </p:ext>
            </p:extLst>
          </p:nvPr>
        </p:nvGraphicFramePr>
        <p:xfrm>
          <a:off x="230400" y="2016000"/>
          <a:ext cx="8625113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0916"/>
                <a:gridCol w="6264696"/>
                <a:gridCol w="1149501"/>
              </a:tblGrid>
              <a:tr h="13716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Publication</a:t>
                      </a:r>
                      <a:endParaRPr lang="en-US" sz="1200" b="0" dirty="0"/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Title</a:t>
                      </a:r>
                      <a:endParaRPr 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Pub. No.</a:t>
                      </a:r>
                      <a:endParaRPr lang="en-US" sz="1200" b="0" dirty="0" smtClean="0"/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Primer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Atomic spectroscopy applications in the contract environmental laboratory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5991-5326EN</a:t>
                      </a:r>
                    </a:p>
                  </a:txBody>
                  <a:tcPr anchor="ctr"/>
                </a:tc>
              </a:tr>
              <a:tr h="136925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hlinkClick r:id="rId7"/>
                        </a:rPr>
                        <a:t>Extending the analytical range for gold using UltrAA lamps</a:t>
                      </a:r>
                      <a:endParaRPr lang="en-US" sz="1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SI-A-1138</a:t>
                      </a:r>
                    </a:p>
                  </a:txBody>
                  <a:tcPr anchor="ctr"/>
                </a:tc>
              </a:tr>
              <a:tr h="136925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hlinkClick r:id="rId8"/>
                        </a:rPr>
                        <a:t>Sequential Determination of Cd, Cu, Pb, Co and Ni in Marine Invertebrates by Zeeman GFAAS</a:t>
                      </a:r>
                      <a:endParaRPr lang="en-US" sz="1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SI-A-1361</a:t>
                      </a:r>
                    </a:p>
                  </a:txBody>
                  <a:tcPr anchor="ctr"/>
                </a:tc>
              </a:tr>
              <a:tr h="136925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hlinkClick r:id="rId9"/>
                        </a:rPr>
                        <a:t>Determination of As, Sb and Se in Difficult Environmental Samples by Hydride Generation</a:t>
                      </a:r>
                      <a:endParaRPr lang="en-US" sz="1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SI-A-1299</a:t>
                      </a:r>
                    </a:p>
                  </a:txBody>
                  <a:tcPr anchor="ctr"/>
                </a:tc>
              </a:tr>
              <a:tr h="136925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hlinkClick r:id="rId10"/>
                        </a:rPr>
                        <a:t>Determination of available nutrients in soil using the Agilent 4200 MP-AES</a:t>
                      </a:r>
                      <a:endParaRPr lang="en-US" sz="1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5991-5675EN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Application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hlinkClick r:id="rId11"/>
                        </a:rPr>
                        <a:t>Measuring major and minor elements in milk using the Agilent MP-AES 4200</a:t>
                      </a:r>
                      <a:endParaRPr lang="en-US" sz="1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5991-5959EN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Application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hlinkClick r:id="rId12"/>
                        </a:rPr>
                        <a:t>Analysis of milk powders based on Chinese standard method using the Agilent 5100 SVDV ICP-OES</a:t>
                      </a:r>
                      <a:endParaRPr lang="en-US" sz="1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5991-4900EN</a:t>
                      </a:r>
                    </a:p>
                  </a:txBody>
                  <a:tcPr anchor="ctr"/>
                </a:tc>
              </a:tr>
              <a:tr h="125485"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Application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hlinkClick r:id="rId13"/>
                        </a:rPr>
                        <a:t>Analysis of biodiesel oil (as per ASTM D6751 &amp; EN 14214) using the Agilent 5100 SVDV ICP-OES</a:t>
                      </a:r>
                      <a:endParaRPr lang="en-US" sz="1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5991-5333EN</a:t>
                      </a:r>
                    </a:p>
                  </a:txBody>
                  <a:tcPr anchor="ctr"/>
                </a:tc>
              </a:tr>
              <a:tr h="133477"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Application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 smtClean="0">
                          <a:hlinkClick r:id="rId14"/>
                        </a:rPr>
                        <a:t>Arsenic speciation analysis in apple juice using HPLC-ICP-MS with the Agilent 8800 ICP-QQQ</a:t>
                      </a:r>
                      <a:endParaRPr lang="en-US" sz="1000" u="none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5991-0622EN</a:t>
                      </a:r>
                    </a:p>
                  </a:txBody>
                  <a:tcPr anchor="ctr"/>
                </a:tc>
              </a:tr>
              <a:tr h="133477"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Application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 smtClean="0">
                          <a:hlinkClick r:id="rId15"/>
                        </a:rPr>
                        <a:t>Agilent 7900 ICP-MS simplifies drinking water analysis</a:t>
                      </a:r>
                      <a:endParaRPr lang="en-US" sz="1000" u="none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5991-4938EN</a:t>
                      </a:r>
                    </a:p>
                  </a:txBody>
                  <a:tcPr anchor="ctr"/>
                </a:tc>
              </a:tr>
              <a:tr h="133477"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Application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 smtClean="0">
                          <a:hlinkClick r:id="rId16"/>
                        </a:rPr>
                        <a:t>Direct analysis of trace metallic impurities in high purity hydrochloric acid by Agilent 7700s ICP-MS</a:t>
                      </a:r>
                      <a:endParaRPr lang="en-US" sz="1000" u="none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5990-7354EN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Application Compendium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hlinkClick r:id="rId17"/>
                        </a:rPr>
                        <a:t>Agilent Speciation Handbook (2</a:t>
                      </a:r>
                      <a:r>
                        <a:rPr lang="en-US" sz="1000" baseline="30000" dirty="0" smtClean="0">
                          <a:hlinkClick r:id="rId17"/>
                        </a:rPr>
                        <a:t>nd</a:t>
                      </a:r>
                      <a:r>
                        <a:rPr lang="en-US" sz="1000" dirty="0" smtClean="0">
                          <a:hlinkClick r:id="rId17"/>
                        </a:rPr>
                        <a:t> Edition)</a:t>
                      </a:r>
                      <a:endParaRPr lang="en-US" sz="1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5990-9473EN</a:t>
                      </a:r>
                    </a:p>
                  </a:txBody>
                  <a:tcPr anchor="ctr"/>
                </a:tc>
              </a:tr>
              <a:tr h="141469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Brochure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4D4D4D"/>
                          </a:solidFill>
                          <a:hlinkClick r:id="rId18"/>
                        </a:rPr>
                        <a:t>Atomic Spectroscopy Portfolio Brochure</a:t>
                      </a:r>
                      <a:endParaRPr lang="en-US" sz="100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5990-6443EN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Web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4D4D4D"/>
                          </a:solidFill>
                          <a:hlinkClick r:id="rId19"/>
                        </a:rPr>
                        <a:t>CHROMacademy</a:t>
                      </a:r>
                      <a:r>
                        <a:rPr lang="en-US" sz="1000" dirty="0" smtClean="0">
                          <a:solidFill>
                            <a:srgbClr val="4D4D4D"/>
                          </a:solidFill>
                        </a:rPr>
                        <a:t> – free access for students and university staff to online courses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</a:rPr>
                        <a:t>Videos &amp; Images</a:t>
                      </a:r>
                      <a:endParaRPr lang="en-US" sz="100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  <a:hlinkClick r:id="rId20"/>
                        </a:rPr>
                        <a:t>www.agilent.com/chem/teachingresources</a:t>
                      </a:r>
                      <a:r>
                        <a:rPr lang="en-US" sz="1000" kern="1200" dirty="0" smtClean="0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0" y="6085641"/>
            <a:ext cx="619067" cy="246221"/>
            <a:chOff x="1689099" y="6028267"/>
            <a:chExt cx="1087983" cy="246221"/>
          </a:xfrm>
        </p:grpSpPr>
        <p:sp>
          <p:nvSpPr>
            <p:cNvPr id="6" name="Action Button: Custom 5">
              <a:hlinkClick r:id="rId21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Chevron 7">
              <a:hlinkClick r:id="rId21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Chevron 8">
              <a:hlinkClick r:id="rId21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hlinkClick r:id="rId21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ToC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4746698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6085641"/>
            <a:ext cx="619067" cy="246221"/>
            <a:chOff x="1689099" y="6028267"/>
            <a:chExt cx="1087983" cy="246221"/>
          </a:xfrm>
        </p:grpSpPr>
        <p:sp>
          <p:nvSpPr>
            <p:cNvPr id="3" name="Action Button: Custom 2">
              <a:hlinkClick r:id="rId3" action="ppaction://hlinksldjump"/>
            </p:cNvPr>
            <p:cNvSpPr/>
            <p:nvPr/>
          </p:nvSpPr>
          <p:spPr>
            <a:xfrm>
              <a:off x="1689099" y="6045200"/>
              <a:ext cx="1077412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Chevron 3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Chevron 4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965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ToC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656666" y="2607738"/>
            <a:ext cx="40301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D700"/>
                </a:solidFill>
                <a:latin typeface="Arial Narrow"/>
                <a:cs typeface="Arial Narrow"/>
              </a:rPr>
              <a:t>СПАСИБО</a:t>
            </a:r>
            <a:r>
              <a:rPr lang="en-US" sz="4800" b="1" dirty="0" smtClean="0">
                <a:solidFill>
                  <a:srgbClr val="FFD700"/>
                </a:solidFill>
                <a:latin typeface="Arial Narrow"/>
                <a:cs typeface="Arial Narrow"/>
              </a:rPr>
              <a:t> </a:t>
            </a:r>
            <a:r>
              <a:rPr lang="ru-RU" sz="4800" b="1" dirty="0" smtClean="0">
                <a:solidFill>
                  <a:srgbClr val="FFD700"/>
                </a:solidFill>
                <a:latin typeface="Arial Narrow"/>
                <a:cs typeface="Arial Narrow"/>
              </a:rPr>
              <a:t/>
            </a:r>
            <a:br>
              <a:rPr lang="ru-RU" sz="4800" b="1" dirty="0" smtClean="0">
                <a:solidFill>
                  <a:srgbClr val="FFD700"/>
                </a:solidFill>
                <a:latin typeface="Arial Narrow"/>
                <a:cs typeface="Arial Narrow"/>
              </a:rPr>
            </a:br>
            <a:r>
              <a:rPr lang="ru-RU" sz="4800" b="1" dirty="0" smtClean="0">
                <a:solidFill>
                  <a:schemeClr val="bg2"/>
                </a:solidFill>
                <a:latin typeface="Arial Narrow"/>
                <a:cs typeface="Arial Narrow"/>
              </a:rPr>
              <a:t>ЗА ВНИМАНИЕ</a:t>
            </a:r>
            <a:endParaRPr lang="en-US" sz="4800" b="1" dirty="0">
              <a:solidFill>
                <a:schemeClr val="bg2"/>
              </a:solidFill>
              <a:latin typeface="Arial Narrow"/>
              <a:cs typeface="Arial Narrow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98697" y="5987541"/>
            <a:ext cx="334530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Cyrl-AZ" sz="1500" dirty="0" smtClean="0">
                <a:solidFill>
                  <a:schemeClr val="bg1"/>
                </a:solidFill>
              </a:rPr>
              <a:t>Номер публикации 5991-6593</a:t>
            </a:r>
            <a:r>
              <a:rPr lang="en-US" sz="1500" dirty="0" smtClean="0">
                <a:solidFill>
                  <a:schemeClr val="bg1"/>
                </a:solidFill>
              </a:rPr>
              <a:t>RU</a:t>
            </a:r>
            <a:endParaRPr lang="en-US" sz="1500" dirty="0">
              <a:solidFill>
                <a:schemeClr val="bg1"/>
              </a:solidFill>
            </a:endParaRPr>
          </a:p>
        </p:txBody>
      </p:sp>
      <p:pic>
        <p:nvPicPr>
          <p:cNvPr id="9" name="Picture 8" descr="qr_for_pdf_cro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30332" y="168804"/>
            <a:ext cx="3365501" cy="215412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maerwine\LOCALS~1\Temp\articulate\presenter\imgtemp\pzKzUJlk_files\slide0001_image001.jpg"/>
</p:tagLst>
</file>

<file path=ppt/theme/theme1.xml><?xml version="1.0" encoding="utf-8"?>
<a:theme xmlns:a="http://schemas.openxmlformats.org/drawingml/2006/main" name="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gilent 4x3 Format" id="{7E0A56F3-5ECE-4B8C-883C-94C3C797F538}" vid="{F11656C5-A8B7-4EAF-BF89-CE52C6756000}"/>
    </a:ext>
  </a:extLst>
</a:theme>
</file>

<file path=ppt/theme/theme2.xml><?xml version="1.0" encoding="utf-8"?>
<a:theme xmlns:a="http://schemas.openxmlformats.org/drawingml/2006/main" name="1_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gilent 4x3 Format" id="{7E0A56F3-5ECE-4B8C-883C-94C3C797F538}" vid="{F11656C5-A8B7-4EAF-BF89-CE52C6756000}"/>
    </a:ext>
  </a:extLst>
</a:theme>
</file>

<file path=ppt/theme/theme3.xml><?xml version="1.0" encoding="utf-8"?>
<a:theme xmlns:a="http://schemas.openxmlformats.org/drawingml/2006/main" name="2_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Agilent 4x3 Format" id="{7E0A56F3-5ECE-4B8C-883C-94C3C797F538}" vid="{F11656C5-A8B7-4EAF-BF89-CE52C6756000}"/>
    </a:ext>
  </a:extLst>
</a:theme>
</file>

<file path=ppt/theme/theme4.xml><?xml version="1.0" encoding="utf-8"?>
<a:theme xmlns:a="http://schemas.openxmlformats.org/drawingml/2006/main" name="Office Theme">
  <a:themeElements>
    <a:clrScheme name="AGILENT COLORS">
      <a:dk1>
        <a:srgbClr val="000000"/>
      </a:dk1>
      <a:lt1>
        <a:srgbClr val="FFFFFF"/>
      </a:lt1>
      <a:dk2>
        <a:srgbClr val="292929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AGILENT COLORS">
      <a:dk1>
        <a:srgbClr val="000000"/>
      </a:dk1>
      <a:lt1>
        <a:srgbClr val="FFFFFF"/>
      </a:lt1>
      <a:dk2>
        <a:srgbClr val="292929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Agilent 4x3 Format</Template>
  <TotalTime>0</TotalTime>
  <Words>3920</Words>
  <Application>Microsoft Office PowerPoint</Application>
  <PresentationFormat>On-screen Show (4:3)</PresentationFormat>
  <Paragraphs>1180</Paragraphs>
  <Slides>46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Agilent 4x3 Format</vt:lpstr>
      <vt:lpstr>1_Agilent 4x3 Format</vt:lpstr>
      <vt:lpstr>2_Agilent 4x3 Format</vt:lpstr>
      <vt:lpstr>Slide 1</vt:lpstr>
      <vt:lpstr>Slide 2</vt:lpstr>
      <vt:lpstr>Содержание</vt:lpstr>
      <vt:lpstr>Введение Классификация</vt:lpstr>
      <vt:lpstr>Введение Общие положения</vt:lpstr>
      <vt:lpstr>Введение Хронология ранних этапов развития</vt:lpstr>
      <vt:lpstr>Введение Измеряемые величины</vt:lpstr>
      <vt:lpstr>Атомно-абсорбционная спектроскопия Принципы работы</vt:lpstr>
      <vt:lpstr>Атомно-абсорбционная спектроскопия Устройство</vt:lpstr>
      <vt:lpstr>Slide 10</vt:lpstr>
      <vt:lpstr>Атомно-абсорбционная спектроскопия Атомизатор   </vt:lpstr>
      <vt:lpstr>Атомно-абсорбционная спектроскопия Атомизатор </vt:lpstr>
      <vt:lpstr>Атомно-абсорбционная спектроскопия Пламенный атомизатор для ААС  </vt:lpstr>
      <vt:lpstr>Атомно-абсорбционная спектроскопия Электротермический атомизатор для ААС (графитовая печь)  </vt:lpstr>
      <vt:lpstr>Атомно-абсорбционная спектроскопия Электротермический атомизатор </vt:lpstr>
      <vt:lpstr>Атомно-абсорбционная спектроскопия Диапазон анализируемых элементов </vt:lpstr>
      <vt:lpstr>Атомно-абсорбционная спектроскопия Другие атомизаторы </vt:lpstr>
      <vt:lpstr>Атомно-абсорбционная спектроскопия Система</vt:lpstr>
      <vt:lpstr>Пример Пламенная ААС: Определение низких концентраций золота в руде, содержащей минералы </vt:lpstr>
      <vt:lpstr>Пример ААС с электротермическим атомизатором: Определение Cd, Cu, Pb, Co и Ni в организмах морских беспозвоночных </vt:lpstr>
      <vt:lpstr>Пример ААС с приставкой для генерации гидридов: Определение As, Sb и Se</vt:lpstr>
      <vt:lpstr>Атомно-эмиссионная спектроскопия Общие положения </vt:lpstr>
      <vt:lpstr>Атомно-эмиссионная спектроскопия Атомно-эмиссионная спектроскопия с микроволновой плазмой</vt:lpstr>
      <vt:lpstr>Атомно-эмиссионные спектрометры с микроволновой плазмой Система</vt:lpstr>
      <vt:lpstr>Атомно-эмиссионные спектрометры с микроволновой плазмой Как они работают?</vt:lpstr>
      <vt:lpstr>Атомно-эмиссионные спектрометры с микроволновой плазмой Как они работают?</vt:lpstr>
      <vt:lpstr>Атомно-эмиссионные спектрометры с микроволновой плазмой Определение питательных элементов в почве (многоэлементное тестирование) </vt:lpstr>
      <vt:lpstr>Атомно-эмиссионные спектрометры с микроволновой плазмой Определение макро- и микроэлементов в молоке </vt:lpstr>
      <vt:lpstr>Оптико-эмиссионные спектрометры с индуктивно-связанной плазмой Принципы работы </vt:lpstr>
      <vt:lpstr>Оптико-эмиссионные спектрометры с индуктивно-связанной плазмой Устройство </vt:lpstr>
      <vt:lpstr>Оптико-эмиссионные спектрометры с индуктивно-связанной плазмой Система</vt:lpstr>
      <vt:lpstr>Оптико-эмиссионные спектрометры с индуктивно-связанной плазмой Анализ сухого молока</vt:lpstr>
      <vt:lpstr>Оптико-эмиссионные спектрометры с индуктивно-связанной плазмой Анализ биодизельного топлива</vt:lpstr>
      <vt:lpstr>Масс-спектрометры с индуктивно-связанной плазмой Общие положения </vt:lpstr>
      <vt:lpstr>Масс-спектрометры с индуктивно-связанной плазмой Общие положения </vt:lpstr>
      <vt:lpstr>Масс-спектрометры с индуктивно-связанной плазмой Устройство</vt:lpstr>
      <vt:lpstr>Масс-спектрометры с индуктивно-связанной плазмой Система</vt:lpstr>
      <vt:lpstr>Масс-спектрометры с индуктивно-связанной плазмой Как режим с использованием ячейки соударений с применением гелия устраняет спектральные интерференции </vt:lpstr>
      <vt:lpstr>Масс-спектрометры с индуктивно-связанной плазмой ИСП-МС как хроматографический детектор</vt:lpstr>
      <vt:lpstr>Масс-спектрометры с индуктивно-связанной плазмой Разделение с помощью хромато-масс-спектральных методов ЖХ-ИСП-МС и ГХ-ИСП-МС</vt:lpstr>
      <vt:lpstr>Масс-спектрометры с индуктивно-связанной плазмой Анализ питьевой воды</vt:lpstr>
      <vt:lpstr>Масс-спектрометры с индуктивно-связанной плазмой Анализ примесей следовых количеств металлов в высокочистой HCl</vt:lpstr>
      <vt:lpstr>Выводы Методы атомной спектроскопии</vt:lpstr>
      <vt:lpstr>Сокращения</vt:lpstr>
      <vt:lpstr>Learn More</vt:lpstr>
      <vt:lpstr>Slide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2014-10-27T00:11:29Z</dcterms:created>
  <dcterms:modified xsi:type="dcterms:W3CDTF">2016-02-04T23:02:24Z</dcterms:modified>
</cp:coreProperties>
</file>